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57" r:id="rId6"/>
    <p:sldId id="260" r:id="rId7"/>
    <p:sldId id="261" r:id="rId8"/>
    <p:sldId id="264" r:id="rId9"/>
    <p:sldId id="263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11/6/12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11/6/12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rl.org/sparc/bm~doc/SPARC_AuthorRights2006.pdf" TargetMode="External"/><Relationship Id="rId3" Type="http://schemas.openxmlformats.org/officeDocument/2006/relationships/hyperlink" Target="http://www.sherpa.ac.uk/romeo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oaj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igitalcommons.usu.edu/" TargetMode="External"/><Relationship Id="rId4" Type="http://schemas.openxmlformats.org/officeDocument/2006/relationships/hyperlink" Target="mailto:Copyright@usu.edu" TargetMode="External"/><Relationship Id="rId5" Type="http://schemas.openxmlformats.org/officeDocument/2006/relationships/hyperlink" Target="mailto:becky.thoms@usu.edu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su.edu/copyrightatus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Becky </a:t>
            </a:r>
            <a:r>
              <a:rPr lang="en-US" dirty="0" err="1" smtClean="0"/>
              <a:t>Thoms</a:t>
            </a:r>
            <a:r>
              <a:rPr lang="en-US" dirty="0" smtClean="0"/>
              <a:t>, Copyright Librarian</a:t>
            </a:r>
          </a:p>
          <a:p>
            <a:r>
              <a:rPr lang="en-US" dirty="0" smtClean="0"/>
              <a:t>Utah state university</a:t>
            </a:r>
          </a:p>
          <a:p>
            <a:r>
              <a:rPr lang="en-US" dirty="0" err="1" smtClean="0"/>
              <a:t>Merrill-cazier</a:t>
            </a:r>
            <a:r>
              <a:rPr lang="en-US" dirty="0" smtClean="0"/>
              <a:t> library</a:t>
            </a:r>
          </a:p>
          <a:p>
            <a:r>
              <a:rPr lang="en-US" dirty="0"/>
              <a:t>Open access week</a:t>
            </a:r>
          </a:p>
          <a:p>
            <a:r>
              <a:rPr lang="en-US" dirty="0" smtClean="0"/>
              <a:t>October 2012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Author 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66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Pre-print: Manuscript as submitted by the author for peer review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Post-print: Manuscript that includes changes made by the author as a result of the peer review process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Final published version: Publishers’ final version of the manuscript, includes publisher branding, layout, pagination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96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Attach an addendum to the agreement e.g. </a:t>
            </a:r>
            <a:r>
              <a:rPr lang="en-US" dirty="0"/>
              <a:t>SPARC </a:t>
            </a:r>
            <a:r>
              <a:rPr lang="en-US" dirty="0" smtClean="0"/>
              <a:t>addendum— </a:t>
            </a:r>
            <a:r>
              <a:rPr lang="en-US" sz="1500" dirty="0" smtClean="0">
                <a:hlinkClick r:id="rId2"/>
              </a:rPr>
              <a:t>http</a:t>
            </a:r>
            <a:r>
              <a:rPr lang="en-US" sz="1500" dirty="0">
                <a:hlinkClick r:id="rId2"/>
              </a:rPr>
              <a:t>://www.arl.org/sparc/bm~doc/SPARC_AuthorRights2006.</a:t>
            </a:r>
            <a:r>
              <a:rPr lang="en-US" sz="1500" dirty="0" smtClean="0">
                <a:hlinkClick r:id="rId2"/>
              </a:rPr>
              <a:t>pdf</a:t>
            </a:r>
            <a:r>
              <a:rPr lang="en-US" sz="1500" dirty="0" smtClean="0"/>
              <a:t> 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dirty="0" smtClean="0"/>
              <a:t>Strike out portions of the agreement you would like to modify</a:t>
            </a:r>
          </a:p>
          <a:p>
            <a:endParaRPr lang="en-US" dirty="0" smtClean="0"/>
          </a:p>
          <a:p>
            <a:r>
              <a:rPr lang="en-US" dirty="0" smtClean="0"/>
              <a:t>Insert text into agreements identifying rights you wish to retain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SHERPA/</a:t>
            </a:r>
            <a:r>
              <a:rPr lang="en-US" dirty="0" err="1" smtClean="0"/>
              <a:t>RoMEO</a:t>
            </a:r>
            <a:r>
              <a:rPr lang="en-US" dirty="0" smtClean="0"/>
              <a:t>—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://www.sherpa.ac.uk/romeo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r>
              <a:rPr lang="en-US" sz="1500" dirty="0" smtClean="0"/>
              <a:t>Prior to article submission, identify publishers with more flexible copyright agreements </a:t>
            </a:r>
          </a:p>
          <a:p>
            <a:pPr lvl="1"/>
            <a:endParaRPr lang="en-US" sz="15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83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Copies of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contracts</a:t>
            </a:r>
            <a:endParaRPr lang="en-US" dirty="0"/>
          </a:p>
          <a:p>
            <a:pPr lvl="1"/>
            <a:r>
              <a:rPr lang="en-US" dirty="0" smtClean="0"/>
              <a:t>correspondence with publisher</a:t>
            </a:r>
          </a:p>
          <a:p>
            <a:pPr lvl="1"/>
            <a:r>
              <a:rPr lang="en-US" dirty="0" smtClean="0"/>
              <a:t>all versions of a manuscript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52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frontier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Open access (OA) publishing</a:t>
            </a:r>
          </a:p>
          <a:p>
            <a:pPr lvl="1"/>
            <a:r>
              <a:rPr lang="en-US" dirty="0"/>
              <a:t>Green and </a:t>
            </a:r>
            <a:r>
              <a:rPr lang="en-US" dirty="0" smtClean="0"/>
              <a:t>Gold OA</a:t>
            </a:r>
            <a:endParaRPr lang="en-US" dirty="0"/>
          </a:p>
          <a:p>
            <a:pPr lvl="1"/>
            <a:r>
              <a:rPr lang="en-US" dirty="0"/>
              <a:t>Directory of Open Access Journals (</a:t>
            </a:r>
            <a:r>
              <a:rPr lang="en-US" dirty="0">
                <a:hlinkClick r:id="rId2"/>
              </a:rPr>
              <a:t>http://www.doaj.org/</a:t>
            </a:r>
            <a:r>
              <a:rPr lang="en-US" dirty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Institutional </a:t>
            </a:r>
            <a:r>
              <a:rPr lang="en-US" smtClean="0"/>
              <a:t>and discipline-specific </a:t>
            </a:r>
            <a:r>
              <a:rPr lang="en-US" dirty="0" smtClean="0"/>
              <a:t>repositories</a:t>
            </a:r>
          </a:p>
          <a:p>
            <a:pPr lvl="1"/>
            <a:r>
              <a:rPr lang="en-US" dirty="0" smtClean="0"/>
              <a:t>Digital Commons and PubMed Central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Creative Commons licenses</a:t>
            </a:r>
          </a:p>
          <a:p>
            <a:pPr lvl="1"/>
            <a:r>
              <a:rPr lang="en-US" dirty="0"/>
              <a:t>Easy, effective way for author to manifest consent to </a:t>
            </a:r>
            <a:r>
              <a:rPr lang="en-US" dirty="0" smtClean="0"/>
              <a:t>OA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Open Educational Resources (OERs)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Massive Online Open Courses (MOOCs)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3698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Copyright@USU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http://www.usu.edu/copyrightatusu/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Digital Commons</a:t>
            </a:r>
          </a:p>
          <a:p>
            <a:pPr lvl="1"/>
            <a:r>
              <a:rPr lang="en-US" dirty="0">
                <a:hlinkClick r:id="rId3"/>
              </a:rPr>
              <a:t>http://digitalcommons.usu.edu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u="sng" dirty="0" smtClean="0">
              <a:hlinkClick r:id="rId4"/>
            </a:endParaRPr>
          </a:p>
          <a:p>
            <a:r>
              <a:rPr lang="en-US" dirty="0" smtClean="0">
                <a:hlinkClick r:id="rId4"/>
              </a:rPr>
              <a:t>Copyright@usu.edu</a:t>
            </a:r>
            <a:r>
              <a:rPr lang="en-US" dirty="0" smtClean="0"/>
              <a:t> or </a:t>
            </a:r>
            <a:r>
              <a:rPr lang="en-US" dirty="0" smtClean="0">
                <a:hlinkClick r:id="rId5"/>
              </a:rPr>
              <a:t>becky.thoms@usu.edu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9038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definition and intent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Copyright is a legal device that provides the creator of a work of art or literature, or a work that conveys information or ideas, the right to control how the work is used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Intent of copyright is to promote the progress of the sciences and useful 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76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copy “rights”?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Right to make copies of a work</a:t>
            </a:r>
          </a:p>
          <a:p>
            <a:endParaRPr lang="en-US" dirty="0" smtClean="0"/>
          </a:p>
          <a:p>
            <a:r>
              <a:rPr lang="en-US" dirty="0" smtClean="0"/>
              <a:t>Right to sell or otherwise distribute copies of a work</a:t>
            </a:r>
          </a:p>
          <a:p>
            <a:endParaRPr lang="en-US" dirty="0" smtClean="0"/>
          </a:p>
          <a:p>
            <a:r>
              <a:rPr lang="en-US" dirty="0" smtClean="0"/>
              <a:t>Right to prepare derivatives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Right to perform or display protected work in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33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Copyright has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Journal articles are culmination of years of study and research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Article gains value as it is read and cited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Give away control and use may be limited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98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rights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Author is the copyright holder</a:t>
            </a:r>
          </a:p>
          <a:p>
            <a:pPr lvl="1"/>
            <a:r>
              <a:rPr lang="en-US" dirty="0" smtClean="0"/>
              <a:t>Ownership vests initially with the author/creator</a:t>
            </a:r>
          </a:p>
          <a:p>
            <a:r>
              <a:rPr lang="en-US" dirty="0" smtClean="0"/>
              <a:t>Assigning your rights	</a:t>
            </a:r>
          </a:p>
          <a:p>
            <a:pPr lvl="1"/>
            <a:r>
              <a:rPr lang="en-US" dirty="0" smtClean="0"/>
              <a:t>Proceed with caution-don’t want to ask for permission</a:t>
            </a:r>
          </a:p>
          <a:p>
            <a:r>
              <a:rPr lang="en-US" dirty="0" smtClean="0"/>
              <a:t>Copyright holder controls the work</a:t>
            </a:r>
          </a:p>
          <a:p>
            <a:pPr lvl="1"/>
            <a:r>
              <a:rPr lang="en-US" dirty="0" smtClean="0"/>
              <a:t>Decisions about access, distribution, pricing, updates</a:t>
            </a:r>
          </a:p>
          <a:p>
            <a:r>
              <a:rPr lang="en-US" dirty="0" smtClean="0"/>
              <a:t>Copyright transfer is not all or nothing</a:t>
            </a:r>
          </a:p>
          <a:p>
            <a:pPr lvl="1"/>
            <a:r>
              <a:rPr lang="en-US" dirty="0" smtClean="0"/>
              <a:t>Rights are a bundle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268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publication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5100" dirty="0" smtClean="0"/>
              <a:t>Contract clauses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sz="4200" dirty="0"/>
              <a:t>Grant—transfers exclusive rights to </a:t>
            </a:r>
            <a:r>
              <a:rPr lang="en-US" sz="4200" dirty="0" smtClean="0"/>
              <a:t>publisher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  <a:p>
            <a:pPr lvl="3"/>
            <a:r>
              <a:rPr lang="en-US" sz="3400" dirty="0" smtClean="0"/>
              <a:t>Author </a:t>
            </a:r>
            <a:r>
              <a:rPr lang="en-US" sz="3400" dirty="0"/>
              <a:t>grants and assigns to [insert journal here] the </a:t>
            </a:r>
            <a:r>
              <a:rPr lang="en-US" sz="3400" i="1" dirty="0"/>
              <a:t>exclusive</a:t>
            </a:r>
            <a:r>
              <a:rPr lang="en-US" sz="3400" dirty="0"/>
              <a:t> right during term of copyright to publish or cause others to </a:t>
            </a:r>
            <a:r>
              <a:rPr lang="en-US" sz="3400" dirty="0" smtClean="0"/>
              <a:t>publish </a:t>
            </a:r>
            <a:r>
              <a:rPr lang="en-US" sz="3400" dirty="0"/>
              <a:t>the </a:t>
            </a:r>
            <a:r>
              <a:rPr lang="en-US" sz="3400" dirty="0" smtClean="0"/>
              <a:t>work </a:t>
            </a:r>
            <a:r>
              <a:rPr lang="en-US" sz="3400" dirty="0"/>
              <a:t>in all forms in all languages throughout the </a:t>
            </a:r>
            <a:r>
              <a:rPr lang="en-US" sz="3400" dirty="0" smtClean="0"/>
              <a:t>world.</a:t>
            </a:r>
            <a:endParaRPr lang="en-US" sz="3400" dirty="0"/>
          </a:p>
          <a:p>
            <a:pPr lvl="2"/>
            <a:endParaRPr lang="en-US" dirty="0" smtClean="0"/>
          </a:p>
          <a:p>
            <a:pPr marL="594360" lvl="2" indent="0">
              <a:buNone/>
            </a:pPr>
            <a:endParaRPr lang="en-US" dirty="0"/>
          </a:p>
          <a:p>
            <a:pPr lvl="1"/>
            <a:r>
              <a:rPr lang="en-US" sz="4200" dirty="0"/>
              <a:t>Warrant— </a:t>
            </a:r>
            <a:r>
              <a:rPr lang="en-US" sz="4200" dirty="0" smtClean="0"/>
              <a:t>authorship, ownership, authority, permissions</a:t>
            </a:r>
          </a:p>
          <a:p>
            <a:pPr marL="274320" lvl="1" indent="0">
              <a:buNone/>
            </a:pPr>
            <a:endParaRPr lang="en-US" sz="3600" dirty="0" smtClean="0"/>
          </a:p>
          <a:p>
            <a:pPr lvl="1"/>
            <a:endParaRPr lang="en-US" dirty="0"/>
          </a:p>
          <a:p>
            <a:pPr lvl="1"/>
            <a:r>
              <a:rPr lang="en-US" sz="4200" dirty="0"/>
              <a:t>Indemnity—lawsuits are your problem not the publisher’s</a:t>
            </a:r>
          </a:p>
          <a:p>
            <a:endParaRPr lang="en-US" sz="3200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9420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76548" y="2696814"/>
            <a:ext cx="8534400" cy="7588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Publication agreements are negotiable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24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rights matter to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Posting to personal website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Using in </a:t>
            </a:r>
            <a:r>
              <a:rPr lang="en-US" dirty="0" err="1" smtClean="0"/>
              <a:t>coursepack</a:t>
            </a:r>
            <a:r>
              <a:rPr lang="en-US" dirty="0" smtClean="0"/>
              <a:t> or CMS</a:t>
            </a:r>
          </a:p>
          <a:p>
            <a:endParaRPr lang="en-US" dirty="0" smtClean="0"/>
          </a:p>
          <a:p>
            <a:r>
              <a:rPr lang="en-US" dirty="0" smtClean="0"/>
              <a:t>Using in another work</a:t>
            </a:r>
          </a:p>
          <a:p>
            <a:endParaRPr lang="en-US" dirty="0" smtClean="0"/>
          </a:p>
          <a:p>
            <a:r>
              <a:rPr lang="en-US" dirty="0" smtClean="0"/>
              <a:t>Depositing in a repository (institutional or other)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Sharing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91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Authors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Retain rights you want</a:t>
            </a:r>
          </a:p>
          <a:p>
            <a:pPr lvl="1"/>
            <a:r>
              <a:rPr lang="en-US" dirty="0" smtClean="0"/>
              <a:t>Develop your work without restrictions</a:t>
            </a:r>
          </a:p>
          <a:p>
            <a:pPr lvl="1"/>
            <a:r>
              <a:rPr lang="en-US" dirty="0" smtClean="0"/>
              <a:t>Access for education and research</a:t>
            </a:r>
          </a:p>
          <a:p>
            <a:pPr lvl="1"/>
            <a:r>
              <a:rPr lang="en-US" dirty="0" smtClean="0"/>
              <a:t>Deposit in an open online archive for permanent (open) access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Publishers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Non-exclusive right to publish and distribute</a:t>
            </a:r>
          </a:p>
          <a:p>
            <a:pPr lvl="1"/>
            <a:r>
              <a:rPr lang="en-US" dirty="0" smtClean="0"/>
              <a:t>Proper attribution and citation</a:t>
            </a:r>
          </a:p>
          <a:p>
            <a:pPr lvl="1"/>
            <a:r>
              <a:rPr lang="en-US" dirty="0" smtClean="0"/>
              <a:t>Migrate work to new formats and collections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069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435</TotalTime>
  <Words>432</Words>
  <Application>Microsoft Macintosh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Author Rights</vt:lpstr>
      <vt:lpstr>Copyright definition and intent</vt:lpstr>
      <vt:lpstr>What are copy “rights”?</vt:lpstr>
      <vt:lpstr>Copyright has value</vt:lpstr>
      <vt:lpstr>Know your rights </vt:lpstr>
      <vt:lpstr>Traditional publication agreements</vt:lpstr>
      <vt:lpstr>Publication agreements are negotiable</vt:lpstr>
      <vt:lpstr>Which rights matter to you?</vt:lpstr>
      <vt:lpstr>Balanced approach</vt:lpstr>
      <vt:lpstr>Useful definitions</vt:lpstr>
      <vt:lpstr>Managing rights</vt:lpstr>
      <vt:lpstr>Record keeping</vt:lpstr>
      <vt:lpstr>The new frontier</vt:lpstr>
      <vt:lpstr>Resources/Questions</vt:lpstr>
    </vt:vector>
  </TitlesOfParts>
  <Company>Utah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Rights</dc:title>
  <dc:creator>Becky Thoms</dc:creator>
  <cp:lastModifiedBy>Andy Wesolek</cp:lastModifiedBy>
  <cp:revision>26</cp:revision>
  <dcterms:created xsi:type="dcterms:W3CDTF">2012-10-23T16:07:29Z</dcterms:created>
  <dcterms:modified xsi:type="dcterms:W3CDTF">2012-11-06T19:38:33Z</dcterms:modified>
</cp:coreProperties>
</file>