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61" r:id="rId4"/>
    <p:sldId id="260" r:id="rId5"/>
    <p:sldId id="262" r:id="rId6"/>
    <p:sldId id="263" r:id="rId7"/>
    <p:sldId id="264" r:id="rId8"/>
    <p:sldId id="265" r:id="rId9"/>
    <p:sldId id="266" r:id="rId10"/>
    <p:sldId id="269" r:id="rId11"/>
    <p:sldId id="267" r:id="rId12"/>
    <p:sldId id="268" r:id="rId13"/>
    <p:sldId id="270" r:id="rId14"/>
    <p:sldId id="271" r:id="rId15"/>
    <p:sldId id="272" r:id="rId16"/>
    <p:sldId id="273" r:id="rId17"/>
    <p:sldId id="274" r:id="rId18"/>
    <p:sldId id="277" r:id="rId19"/>
    <p:sldId id="278" r:id="rId20"/>
    <p:sldId id="279" r:id="rId21"/>
    <p:sldId id="280" r:id="rId22"/>
    <p:sldId id="283" r:id="rId23"/>
    <p:sldId id="281" r:id="rId24"/>
    <p:sldId id="282" r:id="rId25"/>
    <p:sldId id="284" r:id="rId26"/>
    <p:sldId id="285" r:id="rId27"/>
    <p:sldId id="286" r:id="rId28"/>
    <p:sldId id="293" r:id="rId29"/>
    <p:sldId id="294" r:id="rId30"/>
    <p:sldId id="289" r:id="rId31"/>
    <p:sldId id="290" r:id="rId32"/>
    <p:sldId id="291" r:id="rId33"/>
    <p:sldId id="292" r:id="rId34"/>
    <p:sldId id="28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B99"/>
    <a:srgbClr val="F07F09"/>
    <a:srgbClr val="FF8D3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5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405240-9646-4E22-B33E-C1B92BF3F0DA}" type="doc">
      <dgm:prSet loTypeId="urn:microsoft.com/office/officeart/2005/8/layout/cycle8" loCatId="cycle" qsTypeId="urn:microsoft.com/office/officeart/2005/8/quickstyle/simple1" qsCatId="simple" csTypeId="urn:microsoft.com/office/officeart/2005/8/colors/colorful2" csCatId="colorful" phldr="1"/>
      <dgm:spPr/>
    </dgm:pt>
    <dgm:pt modelId="{D39E2DBE-210D-4937-AECD-2043B82F7D8A}">
      <dgm:prSet phldrT="[Text]"/>
      <dgm:spPr/>
      <dgm:t>
        <a:bodyPr/>
        <a:lstStyle/>
        <a:p>
          <a:r>
            <a:rPr lang="en-US" b="1" dirty="0" smtClean="0"/>
            <a:t>Student Knowledge</a:t>
          </a:r>
          <a:endParaRPr lang="en-US" b="1" dirty="0"/>
        </a:p>
      </dgm:t>
    </dgm:pt>
    <dgm:pt modelId="{203B3044-8161-4A8D-8A2E-A1B74218B02D}" type="parTrans" cxnId="{31CFFF72-C342-4947-A6CE-0020DA5846CF}">
      <dgm:prSet/>
      <dgm:spPr/>
    </dgm:pt>
    <dgm:pt modelId="{A9965973-32BC-4696-8C99-881F7E7EA0F9}" type="sibTrans" cxnId="{31CFFF72-C342-4947-A6CE-0020DA5846CF}">
      <dgm:prSet/>
      <dgm:spPr/>
    </dgm:pt>
    <dgm:pt modelId="{8A722E6A-5353-4618-B19D-36F29EA0C1F6}">
      <dgm:prSet phldrT="[Text]" custT="1"/>
      <dgm:spPr/>
      <dgm:t>
        <a:bodyPr/>
        <a:lstStyle/>
        <a:p>
          <a:r>
            <a:rPr lang="en-US" sz="1600" b="0" dirty="0" smtClean="0"/>
            <a:t>Experience</a:t>
          </a:r>
        </a:p>
        <a:p>
          <a:r>
            <a:rPr lang="en-US" sz="1600" b="0" dirty="0" smtClean="0"/>
            <a:t>Knowledge</a:t>
          </a:r>
          <a:endParaRPr lang="en-US" sz="1600" b="0" dirty="0"/>
        </a:p>
      </dgm:t>
    </dgm:pt>
    <dgm:pt modelId="{00DDE465-AD0A-4A84-861A-496F856273A9}" type="parTrans" cxnId="{9FAF5489-0634-42BB-8D7A-204D80E61DE4}">
      <dgm:prSet/>
      <dgm:spPr/>
    </dgm:pt>
    <dgm:pt modelId="{A8D0C922-8EE0-475C-81E5-1FEC7F8E60AE}" type="sibTrans" cxnId="{9FAF5489-0634-42BB-8D7A-204D80E61DE4}">
      <dgm:prSet/>
      <dgm:spPr/>
    </dgm:pt>
    <dgm:pt modelId="{1CC2B710-7E3F-40D2-9244-FA63765B49E2}">
      <dgm:prSet phldrT="[Text]"/>
      <dgm:spPr/>
      <dgm:t>
        <a:bodyPr/>
        <a:lstStyle/>
        <a:p>
          <a:r>
            <a:rPr lang="en-US" b="1" dirty="0" smtClean="0"/>
            <a:t>Instructor</a:t>
          </a:r>
        </a:p>
        <a:p>
          <a:r>
            <a:rPr lang="en-US" b="1" dirty="0" smtClean="0"/>
            <a:t>Knowledge</a:t>
          </a:r>
          <a:endParaRPr lang="en-US" b="1" dirty="0"/>
        </a:p>
      </dgm:t>
    </dgm:pt>
    <dgm:pt modelId="{6412CC68-CA84-4E2C-9B89-C0D1AA11791C}" type="parTrans" cxnId="{39A4F706-B65E-417D-ADEE-87A40574A375}">
      <dgm:prSet/>
      <dgm:spPr/>
    </dgm:pt>
    <dgm:pt modelId="{09858895-E8C6-4D70-AD72-E5975F1CD374}" type="sibTrans" cxnId="{39A4F706-B65E-417D-ADEE-87A40574A375}">
      <dgm:prSet/>
      <dgm:spPr/>
    </dgm:pt>
    <dgm:pt modelId="{BA8BBED5-2D5A-41EC-B829-99C073E166A3}">
      <dgm:prSet/>
      <dgm:spPr/>
      <dgm:t>
        <a:bodyPr/>
        <a:lstStyle/>
        <a:p>
          <a:r>
            <a:rPr lang="en-US" b="1" dirty="0" smtClean="0"/>
            <a:t>Technical</a:t>
          </a:r>
        </a:p>
        <a:p>
          <a:r>
            <a:rPr lang="en-US" b="1" dirty="0" smtClean="0"/>
            <a:t>Knowledge</a:t>
          </a:r>
          <a:endParaRPr lang="en-US" b="1" dirty="0"/>
        </a:p>
      </dgm:t>
    </dgm:pt>
    <dgm:pt modelId="{564AC3D8-E0B7-4582-A94A-01B14130C869}" type="parTrans" cxnId="{48DAC2E6-F6EE-43F6-BE03-C05BD3DE8742}">
      <dgm:prSet/>
      <dgm:spPr/>
    </dgm:pt>
    <dgm:pt modelId="{5C915C65-0CF6-41E9-9098-74EE58E4DFA5}" type="sibTrans" cxnId="{48DAC2E6-F6EE-43F6-BE03-C05BD3DE8742}">
      <dgm:prSet/>
      <dgm:spPr/>
    </dgm:pt>
    <dgm:pt modelId="{6D45DB95-0275-4DEB-82D8-3FD78A17FB11}" type="pres">
      <dgm:prSet presAssocID="{78405240-9646-4E22-B33E-C1B92BF3F0DA}" presName="compositeShape" presStyleCnt="0">
        <dgm:presLayoutVars>
          <dgm:chMax val="7"/>
          <dgm:dir/>
          <dgm:resizeHandles val="exact"/>
        </dgm:presLayoutVars>
      </dgm:prSet>
      <dgm:spPr/>
    </dgm:pt>
    <dgm:pt modelId="{26A3D4CC-A473-4B59-8294-0EF1D71E5D0C}" type="pres">
      <dgm:prSet presAssocID="{78405240-9646-4E22-B33E-C1B92BF3F0DA}" presName="wedge1" presStyleLbl="node1" presStyleIdx="0" presStyleCnt="4" custScaleX="102879" custScaleY="102299"/>
      <dgm:spPr/>
      <dgm:t>
        <a:bodyPr/>
        <a:lstStyle/>
        <a:p>
          <a:endParaRPr lang="en-US"/>
        </a:p>
      </dgm:t>
    </dgm:pt>
    <dgm:pt modelId="{E1F61B46-EC22-4A2F-BFFC-1E41091921D1}" type="pres">
      <dgm:prSet presAssocID="{78405240-9646-4E22-B33E-C1B92BF3F0DA}" presName="dummy1a" presStyleCnt="0"/>
      <dgm:spPr/>
    </dgm:pt>
    <dgm:pt modelId="{04226A69-3F02-40DD-958F-D04337828E2B}" type="pres">
      <dgm:prSet presAssocID="{78405240-9646-4E22-B33E-C1B92BF3F0DA}" presName="dummy1b" presStyleCnt="0"/>
      <dgm:spPr/>
    </dgm:pt>
    <dgm:pt modelId="{404D715B-3146-42E8-A7B7-94D31BCDE71D}" type="pres">
      <dgm:prSet presAssocID="{78405240-9646-4E22-B33E-C1B92BF3F0DA}" presName="wedge1Tx" presStyleLbl="node1" presStyleIdx="0" presStyleCnt="4">
        <dgm:presLayoutVars>
          <dgm:chMax val="0"/>
          <dgm:chPref val="0"/>
          <dgm:bulletEnabled val="1"/>
        </dgm:presLayoutVars>
      </dgm:prSet>
      <dgm:spPr/>
      <dgm:t>
        <a:bodyPr/>
        <a:lstStyle/>
        <a:p>
          <a:endParaRPr lang="en-US"/>
        </a:p>
      </dgm:t>
    </dgm:pt>
    <dgm:pt modelId="{67BCCB88-6EAB-4207-958A-3C5F472DA7DD}" type="pres">
      <dgm:prSet presAssocID="{78405240-9646-4E22-B33E-C1B92BF3F0DA}" presName="wedge2" presStyleLbl="node1" presStyleIdx="1" presStyleCnt="4"/>
      <dgm:spPr/>
      <dgm:t>
        <a:bodyPr/>
        <a:lstStyle/>
        <a:p>
          <a:endParaRPr lang="en-US"/>
        </a:p>
      </dgm:t>
    </dgm:pt>
    <dgm:pt modelId="{37B2B5C3-B581-44F0-8042-A8C1EA53351B}" type="pres">
      <dgm:prSet presAssocID="{78405240-9646-4E22-B33E-C1B92BF3F0DA}" presName="dummy2a" presStyleCnt="0"/>
      <dgm:spPr/>
    </dgm:pt>
    <dgm:pt modelId="{893C4D49-87D1-433B-A56E-23609140EB76}" type="pres">
      <dgm:prSet presAssocID="{78405240-9646-4E22-B33E-C1B92BF3F0DA}" presName="dummy2b" presStyleCnt="0"/>
      <dgm:spPr/>
    </dgm:pt>
    <dgm:pt modelId="{95B4BABE-4F5C-4318-9AE7-8ED6356AB19D}" type="pres">
      <dgm:prSet presAssocID="{78405240-9646-4E22-B33E-C1B92BF3F0DA}" presName="wedge2Tx" presStyleLbl="node1" presStyleIdx="1" presStyleCnt="4">
        <dgm:presLayoutVars>
          <dgm:chMax val="0"/>
          <dgm:chPref val="0"/>
          <dgm:bulletEnabled val="1"/>
        </dgm:presLayoutVars>
      </dgm:prSet>
      <dgm:spPr/>
      <dgm:t>
        <a:bodyPr/>
        <a:lstStyle/>
        <a:p>
          <a:endParaRPr lang="en-US"/>
        </a:p>
      </dgm:t>
    </dgm:pt>
    <dgm:pt modelId="{DD93F4C9-B62C-4BA0-BDC1-7638E26899EB}" type="pres">
      <dgm:prSet presAssocID="{78405240-9646-4E22-B33E-C1B92BF3F0DA}" presName="wedge3" presStyleLbl="node1" presStyleIdx="2" presStyleCnt="4"/>
      <dgm:spPr/>
      <dgm:t>
        <a:bodyPr/>
        <a:lstStyle/>
        <a:p>
          <a:endParaRPr lang="en-US"/>
        </a:p>
      </dgm:t>
    </dgm:pt>
    <dgm:pt modelId="{9187663A-B8ED-4F55-B9FC-38AA0350B980}" type="pres">
      <dgm:prSet presAssocID="{78405240-9646-4E22-B33E-C1B92BF3F0DA}" presName="dummy3a" presStyleCnt="0"/>
      <dgm:spPr/>
    </dgm:pt>
    <dgm:pt modelId="{FA921351-D60F-449E-84DB-B8B662341010}" type="pres">
      <dgm:prSet presAssocID="{78405240-9646-4E22-B33E-C1B92BF3F0DA}" presName="dummy3b" presStyleCnt="0"/>
      <dgm:spPr/>
    </dgm:pt>
    <dgm:pt modelId="{EF081B16-9CA4-479C-84E1-420638FE48DC}" type="pres">
      <dgm:prSet presAssocID="{78405240-9646-4E22-B33E-C1B92BF3F0DA}" presName="wedge3Tx" presStyleLbl="node1" presStyleIdx="2" presStyleCnt="4">
        <dgm:presLayoutVars>
          <dgm:chMax val="0"/>
          <dgm:chPref val="0"/>
          <dgm:bulletEnabled val="1"/>
        </dgm:presLayoutVars>
      </dgm:prSet>
      <dgm:spPr/>
      <dgm:t>
        <a:bodyPr/>
        <a:lstStyle/>
        <a:p>
          <a:endParaRPr lang="en-US"/>
        </a:p>
      </dgm:t>
    </dgm:pt>
    <dgm:pt modelId="{41A9138B-9AFD-4EEC-9E48-B10365241BBC}" type="pres">
      <dgm:prSet presAssocID="{78405240-9646-4E22-B33E-C1B92BF3F0DA}" presName="wedge4" presStyleLbl="node1" presStyleIdx="3" presStyleCnt="4"/>
      <dgm:spPr/>
      <dgm:t>
        <a:bodyPr/>
        <a:lstStyle/>
        <a:p>
          <a:endParaRPr lang="en-US"/>
        </a:p>
      </dgm:t>
    </dgm:pt>
    <dgm:pt modelId="{5230956B-7BEC-4B81-BCAA-267425CBD6ED}" type="pres">
      <dgm:prSet presAssocID="{78405240-9646-4E22-B33E-C1B92BF3F0DA}" presName="dummy4a" presStyleCnt="0"/>
      <dgm:spPr/>
    </dgm:pt>
    <dgm:pt modelId="{BDF0DB50-7C00-4570-AD19-DBDB00AF7DEC}" type="pres">
      <dgm:prSet presAssocID="{78405240-9646-4E22-B33E-C1B92BF3F0DA}" presName="dummy4b" presStyleCnt="0"/>
      <dgm:spPr/>
    </dgm:pt>
    <dgm:pt modelId="{A3989B66-F14A-471B-A4A0-4EF0AA9AF638}" type="pres">
      <dgm:prSet presAssocID="{78405240-9646-4E22-B33E-C1B92BF3F0DA}" presName="wedge4Tx" presStyleLbl="node1" presStyleIdx="3" presStyleCnt="4">
        <dgm:presLayoutVars>
          <dgm:chMax val="0"/>
          <dgm:chPref val="0"/>
          <dgm:bulletEnabled val="1"/>
        </dgm:presLayoutVars>
      </dgm:prSet>
      <dgm:spPr/>
      <dgm:t>
        <a:bodyPr/>
        <a:lstStyle/>
        <a:p>
          <a:endParaRPr lang="en-US"/>
        </a:p>
      </dgm:t>
    </dgm:pt>
    <dgm:pt modelId="{E0B42886-E15E-4375-BAC1-3AC5030C0487}" type="pres">
      <dgm:prSet presAssocID="{A9965973-32BC-4696-8C99-881F7E7EA0F9}" presName="arrowWedge1" presStyleLbl="fgSibTrans2D1" presStyleIdx="0" presStyleCnt="4"/>
      <dgm:spPr/>
    </dgm:pt>
    <dgm:pt modelId="{049A7EDD-6E2D-454A-873E-08350257E4CF}" type="pres">
      <dgm:prSet presAssocID="{5C915C65-0CF6-41E9-9098-74EE58E4DFA5}" presName="arrowWedge2" presStyleLbl="fgSibTrans2D1" presStyleIdx="1" presStyleCnt="4"/>
      <dgm:spPr/>
    </dgm:pt>
    <dgm:pt modelId="{FF93D6C3-DF7F-4799-9932-FDCD1B164CE9}" type="pres">
      <dgm:prSet presAssocID="{A8D0C922-8EE0-475C-81E5-1FEC7F8E60AE}" presName="arrowWedge3" presStyleLbl="fgSibTrans2D1" presStyleIdx="2" presStyleCnt="4"/>
      <dgm:spPr/>
    </dgm:pt>
    <dgm:pt modelId="{BE098BA9-1E98-4101-92E8-58BFB9F12EC5}" type="pres">
      <dgm:prSet presAssocID="{09858895-E8C6-4D70-AD72-E5975F1CD374}" presName="arrowWedge4" presStyleLbl="fgSibTrans2D1" presStyleIdx="3" presStyleCnt="4"/>
      <dgm:spPr/>
    </dgm:pt>
  </dgm:ptLst>
  <dgm:cxnLst>
    <dgm:cxn modelId="{6CD82D80-E1EB-48D4-9D63-18B82FA7256C}" type="presOf" srcId="{BA8BBED5-2D5A-41EC-B829-99C073E166A3}" destId="{95B4BABE-4F5C-4318-9AE7-8ED6356AB19D}" srcOrd="1" destOrd="0" presId="urn:microsoft.com/office/officeart/2005/8/layout/cycle8"/>
    <dgm:cxn modelId="{DA001DCE-CA5D-4271-B4F1-6CCC80E059B8}" type="presOf" srcId="{78405240-9646-4E22-B33E-C1B92BF3F0DA}" destId="{6D45DB95-0275-4DEB-82D8-3FD78A17FB11}" srcOrd="0" destOrd="0" presId="urn:microsoft.com/office/officeart/2005/8/layout/cycle8"/>
    <dgm:cxn modelId="{C2A86AF0-9DF0-49DA-8508-CC7431B4B129}" type="presOf" srcId="{8A722E6A-5353-4618-B19D-36F29EA0C1F6}" destId="{DD93F4C9-B62C-4BA0-BDC1-7638E26899EB}" srcOrd="0" destOrd="0" presId="urn:microsoft.com/office/officeart/2005/8/layout/cycle8"/>
    <dgm:cxn modelId="{7F3499E1-0581-4F5E-A526-6C99C68D1C5F}" type="presOf" srcId="{D39E2DBE-210D-4937-AECD-2043B82F7D8A}" destId="{404D715B-3146-42E8-A7B7-94D31BCDE71D}" srcOrd="1" destOrd="0" presId="urn:microsoft.com/office/officeart/2005/8/layout/cycle8"/>
    <dgm:cxn modelId="{0EE1C4D7-5397-4C94-AC72-79E229B8CCD0}" type="presOf" srcId="{1CC2B710-7E3F-40D2-9244-FA63765B49E2}" destId="{41A9138B-9AFD-4EEC-9E48-B10365241BBC}" srcOrd="0" destOrd="0" presId="urn:microsoft.com/office/officeart/2005/8/layout/cycle8"/>
    <dgm:cxn modelId="{DD0E105F-6EFD-41B0-BD71-CB891E602D60}" type="presOf" srcId="{1CC2B710-7E3F-40D2-9244-FA63765B49E2}" destId="{A3989B66-F14A-471B-A4A0-4EF0AA9AF638}" srcOrd="1" destOrd="0" presId="urn:microsoft.com/office/officeart/2005/8/layout/cycle8"/>
    <dgm:cxn modelId="{39A4F706-B65E-417D-ADEE-87A40574A375}" srcId="{78405240-9646-4E22-B33E-C1B92BF3F0DA}" destId="{1CC2B710-7E3F-40D2-9244-FA63765B49E2}" srcOrd="3" destOrd="0" parTransId="{6412CC68-CA84-4E2C-9B89-C0D1AA11791C}" sibTransId="{09858895-E8C6-4D70-AD72-E5975F1CD374}"/>
    <dgm:cxn modelId="{9FAF5489-0634-42BB-8D7A-204D80E61DE4}" srcId="{78405240-9646-4E22-B33E-C1B92BF3F0DA}" destId="{8A722E6A-5353-4618-B19D-36F29EA0C1F6}" srcOrd="2" destOrd="0" parTransId="{00DDE465-AD0A-4A84-861A-496F856273A9}" sibTransId="{A8D0C922-8EE0-475C-81E5-1FEC7F8E60AE}"/>
    <dgm:cxn modelId="{48DAC2E6-F6EE-43F6-BE03-C05BD3DE8742}" srcId="{78405240-9646-4E22-B33E-C1B92BF3F0DA}" destId="{BA8BBED5-2D5A-41EC-B829-99C073E166A3}" srcOrd="1" destOrd="0" parTransId="{564AC3D8-E0B7-4582-A94A-01B14130C869}" sibTransId="{5C915C65-0CF6-41E9-9098-74EE58E4DFA5}"/>
    <dgm:cxn modelId="{229C76AC-B5F8-4F3E-B6C8-402252253E18}" type="presOf" srcId="{BA8BBED5-2D5A-41EC-B829-99C073E166A3}" destId="{67BCCB88-6EAB-4207-958A-3C5F472DA7DD}" srcOrd="0" destOrd="0" presId="urn:microsoft.com/office/officeart/2005/8/layout/cycle8"/>
    <dgm:cxn modelId="{4C526284-A5B6-4FC5-87C8-8053B7AB5B13}" type="presOf" srcId="{D39E2DBE-210D-4937-AECD-2043B82F7D8A}" destId="{26A3D4CC-A473-4B59-8294-0EF1D71E5D0C}" srcOrd="0" destOrd="0" presId="urn:microsoft.com/office/officeart/2005/8/layout/cycle8"/>
    <dgm:cxn modelId="{31CFFF72-C342-4947-A6CE-0020DA5846CF}" srcId="{78405240-9646-4E22-B33E-C1B92BF3F0DA}" destId="{D39E2DBE-210D-4937-AECD-2043B82F7D8A}" srcOrd="0" destOrd="0" parTransId="{203B3044-8161-4A8D-8A2E-A1B74218B02D}" sibTransId="{A9965973-32BC-4696-8C99-881F7E7EA0F9}"/>
    <dgm:cxn modelId="{0622177F-DCCA-4E4E-B35E-3CCA3B2C7550}" type="presOf" srcId="{8A722E6A-5353-4618-B19D-36F29EA0C1F6}" destId="{EF081B16-9CA4-479C-84E1-420638FE48DC}" srcOrd="1" destOrd="0" presId="urn:microsoft.com/office/officeart/2005/8/layout/cycle8"/>
    <dgm:cxn modelId="{184AC17C-2C03-4845-886E-B47A8C17E992}" type="presParOf" srcId="{6D45DB95-0275-4DEB-82D8-3FD78A17FB11}" destId="{26A3D4CC-A473-4B59-8294-0EF1D71E5D0C}" srcOrd="0" destOrd="0" presId="urn:microsoft.com/office/officeart/2005/8/layout/cycle8"/>
    <dgm:cxn modelId="{EEAD3D36-9E2B-4323-94A3-16608EE147D0}" type="presParOf" srcId="{6D45DB95-0275-4DEB-82D8-3FD78A17FB11}" destId="{E1F61B46-EC22-4A2F-BFFC-1E41091921D1}" srcOrd="1" destOrd="0" presId="urn:microsoft.com/office/officeart/2005/8/layout/cycle8"/>
    <dgm:cxn modelId="{19F30AFC-6A28-4C52-A3BC-0FDB3F2C84B2}" type="presParOf" srcId="{6D45DB95-0275-4DEB-82D8-3FD78A17FB11}" destId="{04226A69-3F02-40DD-958F-D04337828E2B}" srcOrd="2" destOrd="0" presId="urn:microsoft.com/office/officeart/2005/8/layout/cycle8"/>
    <dgm:cxn modelId="{0ECBCA99-D80E-468F-9D2F-0F9F86B49474}" type="presParOf" srcId="{6D45DB95-0275-4DEB-82D8-3FD78A17FB11}" destId="{404D715B-3146-42E8-A7B7-94D31BCDE71D}" srcOrd="3" destOrd="0" presId="urn:microsoft.com/office/officeart/2005/8/layout/cycle8"/>
    <dgm:cxn modelId="{4E5ACC0B-1700-46B2-B04F-0F79E382155A}" type="presParOf" srcId="{6D45DB95-0275-4DEB-82D8-3FD78A17FB11}" destId="{67BCCB88-6EAB-4207-958A-3C5F472DA7DD}" srcOrd="4" destOrd="0" presId="urn:microsoft.com/office/officeart/2005/8/layout/cycle8"/>
    <dgm:cxn modelId="{EDA27F97-DD0F-4174-B8CF-FD52211250F8}" type="presParOf" srcId="{6D45DB95-0275-4DEB-82D8-3FD78A17FB11}" destId="{37B2B5C3-B581-44F0-8042-A8C1EA53351B}" srcOrd="5" destOrd="0" presId="urn:microsoft.com/office/officeart/2005/8/layout/cycle8"/>
    <dgm:cxn modelId="{59D1A8D3-74CB-4FE3-93DC-ABB1AD22FABF}" type="presParOf" srcId="{6D45DB95-0275-4DEB-82D8-3FD78A17FB11}" destId="{893C4D49-87D1-433B-A56E-23609140EB76}" srcOrd="6" destOrd="0" presId="urn:microsoft.com/office/officeart/2005/8/layout/cycle8"/>
    <dgm:cxn modelId="{242379E4-DC82-4323-A7AC-B937ECB7BF9E}" type="presParOf" srcId="{6D45DB95-0275-4DEB-82D8-3FD78A17FB11}" destId="{95B4BABE-4F5C-4318-9AE7-8ED6356AB19D}" srcOrd="7" destOrd="0" presId="urn:microsoft.com/office/officeart/2005/8/layout/cycle8"/>
    <dgm:cxn modelId="{4BA83342-39ED-44EC-885A-BCF1F76D9DB4}" type="presParOf" srcId="{6D45DB95-0275-4DEB-82D8-3FD78A17FB11}" destId="{DD93F4C9-B62C-4BA0-BDC1-7638E26899EB}" srcOrd="8" destOrd="0" presId="urn:microsoft.com/office/officeart/2005/8/layout/cycle8"/>
    <dgm:cxn modelId="{372DC172-936C-45E6-B214-BA202D05401A}" type="presParOf" srcId="{6D45DB95-0275-4DEB-82D8-3FD78A17FB11}" destId="{9187663A-B8ED-4F55-B9FC-38AA0350B980}" srcOrd="9" destOrd="0" presId="urn:microsoft.com/office/officeart/2005/8/layout/cycle8"/>
    <dgm:cxn modelId="{19149846-4AC4-4035-B4D3-395B53D438B6}" type="presParOf" srcId="{6D45DB95-0275-4DEB-82D8-3FD78A17FB11}" destId="{FA921351-D60F-449E-84DB-B8B662341010}" srcOrd="10" destOrd="0" presId="urn:microsoft.com/office/officeart/2005/8/layout/cycle8"/>
    <dgm:cxn modelId="{ADC6F851-F1E0-422B-A602-376A6724047C}" type="presParOf" srcId="{6D45DB95-0275-4DEB-82D8-3FD78A17FB11}" destId="{EF081B16-9CA4-479C-84E1-420638FE48DC}" srcOrd="11" destOrd="0" presId="urn:microsoft.com/office/officeart/2005/8/layout/cycle8"/>
    <dgm:cxn modelId="{0FBFBDC8-27CB-4EBD-91FB-F2962ADB3E7E}" type="presParOf" srcId="{6D45DB95-0275-4DEB-82D8-3FD78A17FB11}" destId="{41A9138B-9AFD-4EEC-9E48-B10365241BBC}" srcOrd="12" destOrd="0" presId="urn:microsoft.com/office/officeart/2005/8/layout/cycle8"/>
    <dgm:cxn modelId="{973CB9F9-6CD4-4DC4-BF16-E249256BAE7F}" type="presParOf" srcId="{6D45DB95-0275-4DEB-82D8-3FD78A17FB11}" destId="{5230956B-7BEC-4B81-BCAA-267425CBD6ED}" srcOrd="13" destOrd="0" presId="urn:microsoft.com/office/officeart/2005/8/layout/cycle8"/>
    <dgm:cxn modelId="{C9515134-3E4B-476E-B507-FF5BB45BB2A7}" type="presParOf" srcId="{6D45DB95-0275-4DEB-82D8-3FD78A17FB11}" destId="{BDF0DB50-7C00-4570-AD19-DBDB00AF7DEC}" srcOrd="14" destOrd="0" presId="urn:microsoft.com/office/officeart/2005/8/layout/cycle8"/>
    <dgm:cxn modelId="{8228B608-963D-4342-963D-2525B78CF6C3}" type="presParOf" srcId="{6D45DB95-0275-4DEB-82D8-3FD78A17FB11}" destId="{A3989B66-F14A-471B-A4A0-4EF0AA9AF638}" srcOrd="15" destOrd="0" presId="urn:microsoft.com/office/officeart/2005/8/layout/cycle8"/>
    <dgm:cxn modelId="{88CFE5DA-EE04-4D4E-B543-00E4133224D2}" type="presParOf" srcId="{6D45DB95-0275-4DEB-82D8-3FD78A17FB11}" destId="{E0B42886-E15E-4375-BAC1-3AC5030C0487}" srcOrd="16" destOrd="0" presId="urn:microsoft.com/office/officeart/2005/8/layout/cycle8"/>
    <dgm:cxn modelId="{D9D12AC0-7BEC-4E56-A00E-74D4F1F3B9CC}" type="presParOf" srcId="{6D45DB95-0275-4DEB-82D8-3FD78A17FB11}" destId="{049A7EDD-6E2D-454A-873E-08350257E4CF}" srcOrd="17" destOrd="0" presId="urn:microsoft.com/office/officeart/2005/8/layout/cycle8"/>
    <dgm:cxn modelId="{6FEF1A37-CED4-48C9-8429-973E94545DE9}" type="presParOf" srcId="{6D45DB95-0275-4DEB-82D8-3FD78A17FB11}" destId="{FF93D6C3-DF7F-4799-9932-FDCD1B164CE9}" srcOrd="18" destOrd="0" presId="urn:microsoft.com/office/officeart/2005/8/layout/cycle8"/>
    <dgm:cxn modelId="{E3D9DA12-74DD-468A-9E8C-FBF45DA34F6C}" type="presParOf" srcId="{6D45DB95-0275-4DEB-82D8-3FD78A17FB11}" destId="{BE098BA9-1E98-4101-92E8-58BFB9F12EC5}" srcOrd="19"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A3D4CC-A473-4B59-8294-0EF1D71E5D0C}">
      <dsp:nvSpPr>
        <dsp:cNvPr id="0" name=""/>
        <dsp:cNvSpPr/>
      </dsp:nvSpPr>
      <dsp:spPr>
        <a:xfrm>
          <a:off x="2315985" y="237759"/>
          <a:ext cx="3619049" cy="3598646"/>
        </a:xfrm>
        <a:prstGeom prst="pie">
          <a:avLst>
            <a:gd name="adj1" fmla="val 16200000"/>
            <a:gd name="adj2" fmla="val 0"/>
          </a:avLst>
        </a:prstGeom>
        <a:solidFill>
          <a:schemeClr val="accent2">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Student Knowledge</a:t>
          </a:r>
          <a:endParaRPr lang="en-US" sz="1500" b="1" kern="1200" dirty="0"/>
        </a:p>
      </dsp:txBody>
      <dsp:txXfrm>
        <a:off x="4237097" y="983621"/>
        <a:ext cx="1335601" cy="985343"/>
      </dsp:txXfrm>
    </dsp:sp>
    <dsp:sp modelId="{67BCCB88-6EAB-4207-958A-3C5F472DA7DD}">
      <dsp:nvSpPr>
        <dsp:cNvPr id="0" name=""/>
        <dsp:cNvSpPr/>
      </dsp:nvSpPr>
      <dsp:spPr>
        <a:xfrm>
          <a:off x="2366623" y="396292"/>
          <a:ext cx="3517773" cy="3517773"/>
        </a:xfrm>
        <a:prstGeom prst="pie">
          <a:avLst>
            <a:gd name="adj1" fmla="val 0"/>
            <a:gd name="adj2" fmla="val 5400000"/>
          </a:avLst>
        </a:prstGeom>
        <a:solidFill>
          <a:schemeClr val="accent2">
            <a:hueOff val="-508499"/>
            <a:satOff val="0"/>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Technical</a:t>
          </a:r>
        </a:p>
        <a:p>
          <a:pPr lvl="0" algn="ctr" defTabSz="666750">
            <a:lnSpc>
              <a:spcPct val="90000"/>
            </a:lnSpc>
            <a:spcBef>
              <a:spcPct val="0"/>
            </a:spcBef>
            <a:spcAft>
              <a:spcPct val="35000"/>
            </a:spcAft>
          </a:pPr>
          <a:r>
            <a:rPr lang="en-US" sz="1500" b="1" kern="1200" dirty="0" smtClean="0"/>
            <a:t>Knowledge</a:t>
          </a:r>
          <a:endParaRPr lang="en-US" sz="1500" b="1" kern="1200" dirty="0"/>
        </a:p>
      </dsp:txBody>
      <dsp:txXfrm>
        <a:off x="4233974" y="2221765"/>
        <a:ext cx="1298225" cy="963199"/>
      </dsp:txXfrm>
    </dsp:sp>
    <dsp:sp modelId="{DD93F4C9-B62C-4BA0-BDC1-7638E26899EB}">
      <dsp:nvSpPr>
        <dsp:cNvPr id="0" name=""/>
        <dsp:cNvSpPr/>
      </dsp:nvSpPr>
      <dsp:spPr>
        <a:xfrm>
          <a:off x="2248526" y="396292"/>
          <a:ext cx="3517773" cy="3517773"/>
        </a:xfrm>
        <a:prstGeom prst="pie">
          <a:avLst>
            <a:gd name="adj1" fmla="val 5400000"/>
            <a:gd name="adj2" fmla="val 10800000"/>
          </a:avLst>
        </a:prstGeom>
        <a:solidFill>
          <a:schemeClr val="accent2">
            <a:hueOff val="-1016998"/>
            <a:satOff val="0"/>
            <a:lumOff val="-9412"/>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0" kern="1200" dirty="0" smtClean="0"/>
            <a:t>Experience</a:t>
          </a:r>
        </a:p>
        <a:p>
          <a:pPr lvl="0" algn="ctr" defTabSz="711200">
            <a:lnSpc>
              <a:spcPct val="90000"/>
            </a:lnSpc>
            <a:spcBef>
              <a:spcPct val="0"/>
            </a:spcBef>
            <a:spcAft>
              <a:spcPct val="35000"/>
            </a:spcAft>
          </a:pPr>
          <a:r>
            <a:rPr lang="en-US" sz="1600" b="0" kern="1200" dirty="0" smtClean="0"/>
            <a:t>Knowledge</a:t>
          </a:r>
          <a:endParaRPr lang="en-US" sz="1600" b="0" kern="1200" dirty="0"/>
        </a:p>
      </dsp:txBody>
      <dsp:txXfrm>
        <a:off x="2600723" y="2221765"/>
        <a:ext cx="1298225" cy="963199"/>
      </dsp:txXfrm>
    </dsp:sp>
    <dsp:sp modelId="{41A9138B-9AFD-4EEC-9E48-B10365241BBC}">
      <dsp:nvSpPr>
        <dsp:cNvPr id="0" name=""/>
        <dsp:cNvSpPr/>
      </dsp:nvSpPr>
      <dsp:spPr>
        <a:xfrm>
          <a:off x="2248526" y="278196"/>
          <a:ext cx="3517773" cy="3517773"/>
        </a:xfrm>
        <a:prstGeom prst="pie">
          <a:avLst>
            <a:gd name="adj1" fmla="val 10800000"/>
            <a:gd name="adj2" fmla="val 16200000"/>
          </a:avLst>
        </a:prstGeom>
        <a:solidFill>
          <a:schemeClr val="accent2">
            <a:hueOff val="-1525497"/>
            <a:satOff val="0"/>
            <a:lumOff val="-14118"/>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Instructor</a:t>
          </a:r>
        </a:p>
        <a:p>
          <a:pPr lvl="0" algn="ctr" defTabSz="666750">
            <a:lnSpc>
              <a:spcPct val="90000"/>
            </a:lnSpc>
            <a:spcBef>
              <a:spcPct val="0"/>
            </a:spcBef>
            <a:spcAft>
              <a:spcPct val="35000"/>
            </a:spcAft>
          </a:pPr>
          <a:r>
            <a:rPr lang="en-US" sz="1500" b="1" kern="1200" dirty="0" smtClean="0"/>
            <a:t>Knowledge</a:t>
          </a:r>
          <a:endParaRPr lang="en-US" sz="1500" b="1" kern="1200" dirty="0"/>
        </a:p>
      </dsp:txBody>
      <dsp:txXfrm>
        <a:off x="2600723" y="1007296"/>
        <a:ext cx="1298225" cy="963199"/>
      </dsp:txXfrm>
    </dsp:sp>
    <dsp:sp modelId="{E0B42886-E15E-4375-BAC1-3AC5030C0487}">
      <dsp:nvSpPr>
        <dsp:cNvPr id="0" name=""/>
        <dsp:cNvSpPr/>
      </dsp:nvSpPr>
      <dsp:spPr>
        <a:xfrm>
          <a:off x="2148338" y="60015"/>
          <a:ext cx="3953306" cy="3953306"/>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9A7EDD-6E2D-454A-873E-08350257E4CF}">
      <dsp:nvSpPr>
        <dsp:cNvPr id="0" name=""/>
        <dsp:cNvSpPr/>
      </dsp:nvSpPr>
      <dsp:spPr>
        <a:xfrm>
          <a:off x="2148856" y="178525"/>
          <a:ext cx="3953306" cy="3953306"/>
        </a:xfrm>
        <a:prstGeom prst="circularArrow">
          <a:avLst>
            <a:gd name="adj1" fmla="val 5085"/>
            <a:gd name="adj2" fmla="val 327528"/>
            <a:gd name="adj3" fmla="val 5072472"/>
            <a:gd name="adj4" fmla="val 0"/>
            <a:gd name="adj5" fmla="val 5932"/>
          </a:avLst>
        </a:prstGeom>
        <a:solidFill>
          <a:schemeClr val="accent2">
            <a:hueOff val="-508499"/>
            <a:satOff val="0"/>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93D6C3-DF7F-4799-9932-FDCD1B164CE9}">
      <dsp:nvSpPr>
        <dsp:cNvPr id="0" name=""/>
        <dsp:cNvSpPr/>
      </dsp:nvSpPr>
      <dsp:spPr>
        <a:xfrm>
          <a:off x="2030760" y="178525"/>
          <a:ext cx="3953306" cy="3953306"/>
        </a:xfrm>
        <a:prstGeom prst="circularArrow">
          <a:avLst>
            <a:gd name="adj1" fmla="val 5085"/>
            <a:gd name="adj2" fmla="val 327528"/>
            <a:gd name="adj3" fmla="val 10472472"/>
            <a:gd name="adj4" fmla="val 5400000"/>
            <a:gd name="adj5" fmla="val 5932"/>
          </a:avLst>
        </a:prstGeom>
        <a:solidFill>
          <a:schemeClr val="accent2">
            <a:hueOff val="-1016998"/>
            <a:satOff val="0"/>
            <a:lumOff val="-94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098BA9-1E98-4101-92E8-58BFB9F12EC5}">
      <dsp:nvSpPr>
        <dsp:cNvPr id="0" name=""/>
        <dsp:cNvSpPr/>
      </dsp:nvSpPr>
      <dsp:spPr>
        <a:xfrm>
          <a:off x="2030760" y="60429"/>
          <a:ext cx="3953306" cy="3953306"/>
        </a:xfrm>
        <a:prstGeom prst="circularArrow">
          <a:avLst>
            <a:gd name="adj1" fmla="val 5085"/>
            <a:gd name="adj2" fmla="val 327528"/>
            <a:gd name="adj3" fmla="val 15872472"/>
            <a:gd name="adj4" fmla="val 10800000"/>
            <a:gd name="adj5" fmla="val 5932"/>
          </a:avLst>
        </a:prstGeom>
        <a:solidFill>
          <a:schemeClr val="accent2">
            <a:hueOff val="-1525497"/>
            <a:satOff val="0"/>
            <a:lumOff val="-1411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5F8BDC8A-40F8-4535-90F3-8F40C1CD7F76}" type="datetimeFigureOut">
              <a:rPr lang="en-US" smtClean="0"/>
              <a:pPr/>
              <a:t>10/12/2012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357D6F6E-4D80-479A-8B0C-919B4201E55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F8BDC8A-40F8-4535-90F3-8F40C1CD7F76}" type="datetimeFigureOut">
              <a:rPr lang="en-US" smtClean="0"/>
              <a:pPr/>
              <a:t>10/12/2012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57D6F6E-4D80-479A-8B0C-919B4201E5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F8BDC8A-40F8-4535-90F3-8F40C1CD7F76}" type="datetimeFigureOut">
              <a:rPr lang="en-US" smtClean="0"/>
              <a:pPr/>
              <a:t>10/12/2012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57D6F6E-4D80-479A-8B0C-919B4201E5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F8BDC8A-40F8-4535-90F3-8F40C1CD7F76}" type="datetimeFigureOut">
              <a:rPr lang="en-US" smtClean="0"/>
              <a:pPr/>
              <a:t>10/12/2012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57D6F6E-4D80-479A-8B0C-919B4201E5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F8BDC8A-40F8-4535-90F3-8F40C1CD7F76}" type="datetimeFigureOut">
              <a:rPr lang="en-US" smtClean="0"/>
              <a:pPr/>
              <a:t>10/12/2012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57D6F6E-4D80-479A-8B0C-919B4201E55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F8BDC8A-40F8-4535-90F3-8F40C1CD7F76}" type="datetimeFigureOut">
              <a:rPr lang="en-US" smtClean="0"/>
              <a:pPr/>
              <a:t>10/12/2012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57D6F6E-4D80-479A-8B0C-919B4201E55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F8BDC8A-40F8-4535-90F3-8F40C1CD7F76}" type="datetimeFigureOut">
              <a:rPr lang="en-US" smtClean="0"/>
              <a:pPr/>
              <a:t>10/12/2012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57D6F6E-4D80-479A-8B0C-919B4201E5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F8BDC8A-40F8-4535-90F3-8F40C1CD7F76}" type="datetimeFigureOut">
              <a:rPr lang="en-US" smtClean="0"/>
              <a:pPr/>
              <a:t>10/12/2012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57D6F6E-4D80-479A-8B0C-919B4201E5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F8BDC8A-40F8-4535-90F3-8F40C1CD7F76}" type="datetimeFigureOut">
              <a:rPr lang="en-US" smtClean="0"/>
              <a:pPr/>
              <a:t>10/12/2012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57D6F6E-4D80-479A-8B0C-919B4201E5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F8BDC8A-40F8-4535-90F3-8F40C1CD7F76}" type="datetimeFigureOut">
              <a:rPr lang="en-US" smtClean="0"/>
              <a:pPr/>
              <a:t>10/12/2012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57D6F6E-4D80-479A-8B0C-919B4201E5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F8BDC8A-40F8-4535-90F3-8F40C1CD7F76}" type="datetimeFigureOut">
              <a:rPr lang="en-US" smtClean="0"/>
              <a:pPr/>
              <a:t>10/12/2012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57D6F6E-4D80-479A-8B0C-919B4201E557}"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F8BDC8A-40F8-4535-90F3-8F40C1CD7F76}" type="datetimeFigureOut">
              <a:rPr lang="en-US" smtClean="0"/>
              <a:pPr/>
              <a:t>10/12/2012</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57D6F6E-4D80-479A-8B0C-919B4201E5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C:\Users\STurner\AppData\Local\Microsoft\Windows\Temporary%20Internet%20Files\Content.IE5\TFAXL14Y\MS910219555%5b1%5d.wav" TargetMode="Externa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mailto:susan.turner@usu.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nacol.org/dosc/KeepingPace07-color.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t>A SELF-STUDY OF VIRTUAL TEACHING</a:t>
            </a:r>
            <a:endParaRPr lang="en-US" dirty="0"/>
          </a:p>
        </p:txBody>
      </p:sp>
      <p:sp>
        <p:nvSpPr>
          <p:cNvPr id="3" name="Subtitle 2"/>
          <p:cNvSpPr>
            <a:spLocks noGrp="1"/>
          </p:cNvSpPr>
          <p:nvPr>
            <p:ph type="subTitle" idx="1"/>
          </p:nvPr>
        </p:nvSpPr>
        <p:spPr/>
        <p:txBody>
          <a:bodyPr>
            <a:noAutofit/>
          </a:bodyPr>
          <a:lstStyle/>
          <a:p>
            <a:pPr algn="l"/>
            <a:r>
              <a:rPr lang="en-US" sz="2800" b="1" dirty="0" smtClean="0"/>
              <a:t>Making the Leap from Distance Face-to-Face to WIMBA Technology</a:t>
            </a:r>
          </a:p>
          <a:p>
            <a:pPr algn="l"/>
            <a:r>
              <a:rPr lang="en-US" sz="2800" b="1" dirty="0" smtClean="0">
                <a:solidFill>
                  <a:schemeClr val="accent5"/>
                </a:solidFill>
              </a:rPr>
              <a:t>Susan A. Turner, PhD</a:t>
            </a:r>
          </a:p>
          <a:p>
            <a:pPr algn="l"/>
            <a:r>
              <a:rPr lang="en-US" sz="2800" b="1" dirty="0" smtClean="0">
                <a:solidFill>
                  <a:schemeClr val="accent5"/>
                </a:solidFill>
              </a:rPr>
              <a:t>Utah State </a:t>
            </a:r>
            <a:r>
              <a:rPr lang="en-US" sz="2800" b="1" dirty="0" smtClean="0">
                <a:solidFill>
                  <a:schemeClr val="accent5"/>
                </a:solidFill>
              </a:rPr>
              <a:t>University</a:t>
            </a:r>
          </a:p>
          <a:p>
            <a:pPr algn="l"/>
            <a:r>
              <a:rPr lang="en-US" sz="2800" b="1" dirty="0" smtClean="0">
                <a:solidFill>
                  <a:schemeClr val="accent5"/>
                </a:solidFill>
              </a:rPr>
              <a:t>NRMERA Presentation:  Oct. 2011</a:t>
            </a:r>
          </a:p>
          <a:p>
            <a:pPr algn="ctr"/>
            <a:r>
              <a:rPr lang="en-US" sz="1800" b="1" dirty="0" smtClean="0">
                <a:solidFill>
                  <a:schemeClr val="accent5"/>
                </a:solidFill>
              </a:rPr>
              <a:t>c.  2011 all rights reserved</a:t>
            </a:r>
            <a:endParaRPr lang="en-US" sz="1800" b="1" dirty="0" smtClean="0">
              <a:solidFill>
                <a:schemeClr val="accent5"/>
              </a:solidFill>
            </a:endParaRPr>
          </a:p>
        </p:txBody>
      </p:sp>
      <p:pic>
        <p:nvPicPr>
          <p:cNvPr id="4" name="MS910219555[1].wav">
            <a:hlinkClick r:id="" action="ppaction://media"/>
          </p:cNvPr>
          <p:cNvPicPr>
            <a:picLocks noRot="1" noChangeAspect="1"/>
          </p:cNvPicPr>
          <p:nvPr>
            <a:audioFile r:link="rId1"/>
          </p:nvPr>
        </p:nvPicPr>
        <p:blipFill>
          <a:blip r:embed="rId3" cstate="print"/>
          <a:stretch>
            <a:fillRect/>
          </a:stretch>
        </p:blipFill>
        <p:spPr>
          <a:xfrm>
            <a:off x="4419600" y="3276600"/>
            <a:ext cx="304800" cy="304800"/>
          </a:xfrm>
          <a:prstGeom prst="rect">
            <a:avLst/>
          </a:prstGeom>
        </p:spPr>
      </p:pic>
      <p:pic>
        <p:nvPicPr>
          <p:cNvPr id="7170" name="Picture 2" descr="C:\Users\STurner\AppData\Local\Microsoft\Windows\Temporary Internet Files\Content.IE5\XFYV7P50\MC900037027[1].wmf"/>
          <p:cNvPicPr>
            <a:picLocks noChangeAspect="1" noChangeArrowheads="1"/>
          </p:cNvPicPr>
          <p:nvPr/>
        </p:nvPicPr>
        <p:blipFill>
          <a:blip r:embed="rId4" cstate="print"/>
          <a:srcRect/>
          <a:stretch>
            <a:fillRect/>
          </a:stretch>
        </p:blipFill>
        <p:spPr bwMode="auto">
          <a:xfrm>
            <a:off x="5943600" y="762000"/>
            <a:ext cx="2560930" cy="1447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8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Frame: Four Kinds of Knowledge </a:t>
            </a:r>
            <a:endParaRPr lang="en-US" sz="4400" dirty="0"/>
          </a:p>
        </p:txBody>
      </p:sp>
      <p:graphicFrame>
        <p:nvGraphicFramePr>
          <p:cNvPr id="6" name="Content Placeholder 5"/>
          <p:cNvGraphicFramePr>
            <a:graphicFrameLocks noGrp="1"/>
          </p:cNvGraphicFramePr>
          <p:nvPr>
            <p:ph idx="1"/>
          </p:nvPr>
        </p:nvGraphicFramePr>
        <p:xfrm>
          <a:off x="503238" y="530225"/>
          <a:ext cx="8183562"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Self-Study Methodology </a:t>
            </a:r>
            <a:r>
              <a:rPr lang="en-US" sz="3200" dirty="0" smtClean="0"/>
              <a:t>(Samaras &amp; Freese, 2006)</a:t>
            </a:r>
            <a:endParaRPr lang="en-US" sz="3200" dirty="0"/>
          </a:p>
        </p:txBody>
      </p:sp>
      <p:sp>
        <p:nvSpPr>
          <p:cNvPr id="3" name="Content Placeholder 2"/>
          <p:cNvSpPr>
            <a:spLocks noGrp="1"/>
          </p:cNvSpPr>
          <p:nvPr>
            <p:ph idx="1"/>
          </p:nvPr>
        </p:nvSpPr>
        <p:spPr/>
        <p:txBody>
          <a:bodyPr>
            <a:normAutofit fontScale="85000" lnSpcReduction="20000"/>
          </a:bodyPr>
          <a:lstStyle/>
          <a:p>
            <a:r>
              <a:rPr lang="en-US" sz="3500" b="1" dirty="0" smtClean="0">
                <a:solidFill>
                  <a:schemeClr val="accent5"/>
                </a:solidFill>
              </a:rPr>
              <a:t>Situated Inquiry:  </a:t>
            </a:r>
            <a:r>
              <a:rPr lang="en-US" sz="3300" b="1" dirty="0" smtClean="0"/>
              <a:t>My course, specific technology change.</a:t>
            </a:r>
          </a:p>
          <a:p>
            <a:r>
              <a:rPr lang="en-US" sz="3500" b="1" dirty="0" smtClean="0">
                <a:solidFill>
                  <a:schemeClr val="accent5"/>
                </a:solidFill>
              </a:rPr>
              <a:t>Questions from My Unique Context:</a:t>
            </a:r>
          </a:p>
          <a:p>
            <a:r>
              <a:rPr lang="en-US" sz="3500" b="1" dirty="0" smtClean="0">
                <a:solidFill>
                  <a:schemeClr val="accent5"/>
                </a:solidFill>
              </a:rPr>
              <a:t>Involves Process and Knowledge:</a:t>
            </a:r>
          </a:p>
          <a:p>
            <a:r>
              <a:rPr lang="en-US" sz="3800" b="1" dirty="0" smtClean="0">
                <a:solidFill>
                  <a:schemeClr val="accent5"/>
                </a:solidFill>
              </a:rPr>
              <a:t>Initiating a Change Journey:</a:t>
            </a:r>
          </a:p>
          <a:p>
            <a:pPr>
              <a:buNone/>
            </a:pPr>
            <a:r>
              <a:rPr lang="en-US" b="1" dirty="0" smtClean="0"/>
              <a:t>   </a:t>
            </a:r>
            <a:r>
              <a:rPr lang="en-US" sz="3300" b="1" dirty="0" smtClean="0"/>
              <a:t>Multiple theoretical stances and methods.</a:t>
            </a:r>
          </a:p>
          <a:p>
            <a:r>
              <a:rPr lang="en-US" sz="3800" b="1" dirty="0" smtClean="0">
                <a:solidFill>
                  <a:schemeClr val="accent5"/>
                </a:solidFill>
              </a:rPr>
              <a:t>Data Collection: </a:t>
            </a:r>
            <a:r>
              <a:rPr lang="en-US" sz="3300" b="1" dirty="0" smtClean="0"/>
              <a:t>Survey, Interview, Personal Reflection, Direct Learning,</a:t>
            </a:r>
          </a:p>
          <a:p>
            <a:pPr>
              <a:buNone/>
            </a:pPr>
            <a:r>
              <a:rPr lang="en-US" sz="3300" b="1" dirty="0" smtClean="0"/>
              <a:t>  Observation, Engaging in Process </a:t>
            </a:r>
          </a:p>
          <a:p>
            <a:endParaRPr lang="en-US" dirty="0"/>
          </a:p>
        </p:txBody>
      </p:sp>
      <p:pic>
        <p:nvPicPr>
          <p:cNvPr id="10242" name="Picture 2" descr="C:\Users\STurner\AppData\Local\Microsoft\Windows\Temporary Internet Files\Content.IE5\TFAXL14Y\MC900083215[1].wmf"/>
          <p:cNvPicPr>
            <a:picLocks noChangeAspect="1" noChangeArrowheads="1"/>
          </p:cNvPicPr>
          <p:nvPr/>
        </p:nvPicPr>
        <p:blipFill>
          <a:blip r:embed="rId2" cstate="print"/>
          <a:srcRect/>
          <a:stretch>
            <a:fillRect/>
          </a:stretch>
        </p:blipFill>
        <p:spPr bwMode="auto">
          <a:xfrm>
            <a:off x="6705600" y="4443331"/>
            <a:ext cx="1828800" cy="163895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Data Gathering:</a:t>
            </a:r>
            <a:endParaRPr lang="en-US" sz="4400" dirty="0"/>
          </a:p>
        </p:txBody>
      </p:sp>
      <p:sp>
        <p:nvSpPr>
          <p:cNvPr id="3" name="Content Placeholder 2"/>
          <p:cNvSpPr>
            <a:spLocks noGrp="1"/>
          </p:cNvSpPr>
          <p:nvPr>
            <p:ph idx="1"/>
          </p:nvPr>
        </p:nvSpPr>
        <p:spPr/>
        <p:txBody>
          <a:bodyPr>
            <a:normAutofit fontScale="92500"/>
          </a:bodyPr>
          <a:lstStyle/>
          <a:p>
            <a:r>
              <a:rPr lang="en-US" sz="3200" b="1" dirty="0" smtClean="0">
                <a:solidFill>
                  <a:schemeClr val="accent5"/>
                </a:solidFill>
              </a:rPr>
              <a:t>Instructor Knowledge:</a:t>
            </a:r>
          </a:p>
          <a:p>
            <a:r>
              <a:rPr lang="en-US" sz="3200" b="1" dirty="0" smtClean="0"/>
              <a:t>Researcher’s journal and notes.</a:t>
            </a:r>
          </a:p>
          <a:p>
            <a:r>
              <a:rPr lang="en-US" sz="3200" b="1" dirty="0" smtClean="0"/>
              <a:t>Personal reflection.</a:t>
            </a:r>
          </a:p>
          <a:p>
            <a:r>
              <a:rPr lang="en-US" sz="3200" b="1" dirty="0" smtClean="0"/>
              <a:t>Narrative notes coded </a:t>
            </a:r>
            <a:r>
              <a:rPr lang="en-US" sz="2400" b="1" dirty="0" smtClean="0"/>
              <a:t>(</a:t>
            </a:r>
            <a:r>
              <a:rPr lang="en-US" sz="2400" b="1" dirty="0" err="1" smtClean="0"/>
              <a:t>Charmaz</a:t>
            </a:r>
            <a:r>
              <a:rPr lang="en-US" sz="2400" b="1" dirty="0" smtClean="0"/>
              <a:t>, 2006), </a:t>
            </a:r>
            <a:r>
              <a:rPr lang="en-US" sz="3200" b="1" dirty="0" smtClean="0"/>
              <a:t>themes identified.  </a:t>
            </a:r>
          </a:p>
          <a:p>
            <a:r>
              <a:rPr lang="en-US" sz="3200" b="1" dirty="0" smtClean="0"/>
              <a:t>Self-Study:  Personal Change Journey </a:t>
            </a:r>
            <a:r>
              <a:rPr lang="en-US" sz="2400" b="1" dirty="0" smtClean="0"/>
              <a:t>(Samaras &amp; Freese, 2006). </a:t>
            </a:r>
          </a:p>
          <a:p>
            <a:r>
              <a:rPr lang="en-US" sz="3600" b="1" dirty="0" smtClean="0"/>
              <a:t>Observation:  Other instructors. </a:t>
            </a:r>
          </a:p>
        </p:txBody>
      </p:sp>
      <p:pic>
        <p:nvPicPr>
          <p:cNvPr id="11266" name="Picture 2" descr="C:\Users\STurner\AppData\Local\Microsoft\Windows\Temporary Internet Files\Content.IE5\GRIKE3H8\MC900083265[1].wmf"/>
          <p:cNvPicPr>
            <a:picLocks noChangeAspect="1" noChangeArrowheads="1"/>
          </p:cNvPicPr>
          <p:nvPr/>
        </p:nvPicPr>
        <p:blipFill>
          <a:blip r:embed="rId2" cstate="print"/>
          <a:srcRect/>
          <a:stretch>
            <a:fillRect/>
          </a:stretch>
        </p:blipFill>
        <p:spPr bwMode="auto">
          <a:xfrm>
            <a:off x="6477000" y="4572000"/>
            <a:ext cx="1775765" cy="181417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Student Knowledge:  </a:t>
            </a:r>
            <a:endParaRPr lang="en-US" sz="4400" dirty="0"/>
          </a:p>
        </p:txBody>
      </p:sp>
      <p:sp>
        <p:nvSpPr>
          <p:cNvPr id="3" name="Content Placeholder 2"/>
          <p:cNvSpPr>
            <a:spLocks noGrp="1"/>
          </p:cNvSpPr>
          <p:nvPr>
            <p:ph idx="1"/>
          </p:nvPr>
        </p:nvSpPr>
        <p:spPr/>
        <p:txBody>
          <a:bodyPr>
            <a:normAutofit/>
          </a:bodyPr>
          <a:lstStyle/>
          <a:p>
            <a:r>
              <a:rPr lang="en-US" sz="3600" b="1" dirty="0" smtClean="0"/>
              <a:t>Informal Survey: Two Master’s Cohorts </a:t>
            </a:r>
            <a:r>
              <a:rPr lang="en-US" sz="2400" b="1" dirty="0" smtClean="0"/>
              <a:t>(44 students, ages 28 – 2-57)</a:t>
            </a:r>
          </a:p>
          <a:p>
            <a:r>
              <a:rPr lang="en-US" sz="3600" b="1" dirty="0" smtClean="0"/>
              <a:t>In-Depth </a:t>
            </a:r>
          </a:p>
          <a:p>
            <a:pPr>
              <a:buNone/>
            </a:pPr>
            <a:r>
              <a:rPr lang="en-US" sz="3600" b="1" dirty="0" smtClean="0"/>
              <a:t>  Interview.</a:t>
            </a:r>
          </a:p>
          <a:p>
            <a:r>
              <a:rPr lang="en-US" sz="3600" b="1" dirty="0" smtClean="0"/>
              <a:t>Observation.  </a:t>
            </a:r>
            <a:endParaRPr lang="en-US" sz="3600" b="1" dirty="0"/>
          </a:p>
        </p:txBody>
      </p:sp>
      <p:pic>
        <p:nvPicPr>
          <p:cNvPr id="12290" name="Picture 2" descr="C:\Users\STurner\AppData\Local\Microsoft\Windows\Temporary Internet Files\Content.IE5\XFYV7P50\MC900055677[1].wmf"/>
          <p:cNvPicPr>
            <a:picLocks noChangeAspect="1" noChangeArrowheads="1"/>
          </p:cNvPicPr>
          <p:nvPr/>
        </p:nvPicPr>
        <p:blipFill>
          <a:blip r:embed="rId2" cstate="print"/>
          <a:srcRect/>
          <a:stretch>
            <a:fillRect/>
          </a:stretch>
        </p:blipFill>
        <p:spPr bwMode="auto">
          <a:xfrm>
            <a:off x="4495800" y="1676400"/>
            <a:ext cx="4129889" cy="346898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Technical Knowledge:  </a:t>
            </a:r>
            <a:endParaRPr lang="en-US" sz="4400" dirty="0"/>
          </a:p>
        </p:txBody>
      </p:sp>
      <p:sp>
        <p:nvSpPr>
          <p:cNvPr id="3" name="Content Placeholder 2"/>
          <p:cNvSpPr>
            <a:spLocks noGrp="1"/>
          </p:cNvSpPr>
          <p:nvPr>
            <p:ph idx="1"/>
          </p:nvPr>
        </p:nvSpPr>
        <p:spPr/>
        <p:txBody>
          <a:bodyPr>
            <a:normAutofit/>
          </a:bodyPr>
          <a:lstStyle/>
          <a:p>
            <a:r>
              <a:rPr lang="en-US" sz="3600" b="1" dirty="0" smtClean="0"/>
              <a:t>Formal on-campus WIMBA Training.</a:t>
            </a:r>
          </a:p>
          <a:p>
            <a:r>
              <a:rPr lang="en-US" sz="3600" b="1" dirty="0" smtClean="0"/>
              <a:t>Individual on-campus WIMBA Tutoring.</a:t>
            </a:r>
          </a:p>
          <a:p>
            <a:r>
              <a:rPr lang="en-US" sz="3600" b="1" dirty="0" smtClean="0"/>
              <a:t>Observation:  </a:t>
            </a:r>
            <a:r>
              <a:rPr lang="en-US" sz="3600" b="1" dirty="0" err="1" smtClean="0"/>
              <a:t>Colleagial</a:t>
            </a:r>
            <a:r>
              <a:rPr lang="en-US" sz="3600" b="1" dirty="0" smtClean="0"/>
              <a:t> Teaching.</a:t>
            </a:r>
          </a:p>
          <a:p>
            <a:r>
              <a:rPr lang="en-US" sz="3600" b="1" dirty="0" smtClean="0"/>
              <a:t>Individual Practice.</a:t>
            </a:r>
            <a:endParaRPr lang="en-US" sz="3600" b="1" dirty="0"/>
          </a:p>
        </p:txBody>
      </p:sp>
      <p:pic>
        <p:nvPicPr>
          <p:cNvPr id="13314" name="Picture 2" descr="C:\Users\STurner\AppData\Local\Microsoft\Windows\Temporary Internet Files\Content.IE5\TFAXL14Y\MC900070951[1].wmf"/>
          <p:cNvPicPr>
            <a:picLocks noChangeAspect="1" noChangeArrowheads="1"/>
          </p:cNvPicPr>
          <p:nvPr/>
        </p:nvPicPr>
        <p:blipFill>
          <a:blip r:embed="rId2" cstate="print"/>
          <a:srcRect/>
          <a:stretch>
            <a:fillRect/>
          </a:stretch>
        </p:blipFill>
        <p:spPr bwMode="auto">
          <a:xfrm>
            <a:off x="6400800" y="3429000"/>
            <a:ext cx="1934424" cy="208531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Experiential Knowledge:  </a:t>
            </a:r>
            <a:endParaRPr lang="en-US" sz="4400" dirty="0"/>
          </a:p>
        </p:txBody>
      </p:sp>
      <p:sp>
        <p:nvSpPr>
          <p:cNvPr id="3" name="Content Placeholder 2"/>
          <p:cNvSpPr>
            <a:spLocks noGrp="1"/>
          </p:cNvSpPr>
          <p:nvPr>
            <p:ph idx="1"/>
          </p:nvPr>
        </p:nvSpPr>
        <p:spPr/>
        <p:txBody>
          <a:bodyPr>
            <a:normAutofit/>
          </a:bodyPr>
          <a:lstStyle/>
          <a:p>
            <a:r>
              <a:rPr lang="en-US" b="1" dirty="0" smtClean="0">
                <a:solidFill>
                  <a:schemeClr val="accent5"/>
                </a:solidFill>
              </a:rPr>
              <a:t>Lived Experience </a:t>
            </a:r>
            <a:r>
              <a:rPr lang="en-US" b="1" dirty="0" smtClean="0"/>
              <a:t>(Lather, 1991).</a:t>
            </a:r>
          </a:p>
          <a:p>
            <a:r>
              <a:rPr lang="en-US" b="1" dirty="0" smtClean="0">
                <a:solidFill>
                  <a:schemeClr val="accent5"/>
                </a:solidFill>
              </a:rPr>
              <a:t>Prior</a:t>
            </a:r>
            <a:r>
              <a:rPr lang="en-US" b="1" dirty="0" smtClean="0"/>
              <a:t> Distance Teaching Technology </a:t>
            </a:r>
            <a:r>
              <a:rPr lang="en-US" b="1" dirty="0" smtClean="0">
                <a:solidFill>
                  <a:schemeClr val="accent5"/>
                </a:solidFill>
              </a:rPr>
              <a:t>Experience</a:t>
            </a:r>
            <a:r>
              <a:rPr lang="en-US" b="1" dirty="0" smtClean="0"/>
              <a:t>: Six Years.</a:t>
            </a:r>
          </a:p>
          <a:p>
            <a:r>
              <a:rPr lang="en-US" b="1" dirty="0" smtClean="0"/>
              <a:t>Prior Teaching/Course Design: Twenty-five years.</a:t>
            </a:r>
          </a:p>
          <a:p>
            <a:r>
              <a:rPr lang="en-US" b="1" dirty="0" smtClean="0">
                <a:solidFill>
                  <a:schemeClr val="accent5"/>
                </a:solidFill>
              </a:rPr>
              <a:t>Meaning-Makin</a:t>
            </a:r>
            <a:r>
              <a:rPr lang="en-US" b="1" dirty="0" smtClean="0"/>
              <a:t>g (Schwandt, 1994) of personal inquiry and reflection.</a:t>
            </a:r>
          </a:p>
          <a:p>
            <a:r>
              <a:rPr lang="en-US" b="1" dirty="0" smtClean="0">
                <a:solidFill>
                  <a:schemeClr val="accent5"/>
                </a:solidFill>
              </a:rPr>
              <a:t>Grounding</a:t>
            </a:r>
            <a:r>
              <a:rPr lang="en-US" b="1" dirty="0" smtClean="0"/>
              <a:t> in Teaching/Learning and Technology </a:t>
            </a:r>
            <a:r>
              <a:rPr lang="en-US" b="1" dirty="0" smtClean="0">
                <a:solidFill>
                  <a:schemeClr val="accent5"/>
                </a:solidFill>
              </a:rPr>
              <a:t>Literatures</a:t>
            </a:r>
            <a:r>
              <a:rPr lang="en-US" b="1" dirty="0" smtClean="0"/>
              <a:t>.  </a:t>
            </a:r>
            <a:endParaRPr lang="en-US" b="1" dirty="0"/>
          </a:p>
        </p:txBody>
      </p:sp>
      <p:pic>
        <p:nvPicPr>
          <p:cNvPr id="14338" name="Picture 2" descr="C:\Users\STurner\AppData\Local\Microsoft\Windows\Temporary Internet Files\Content.IE5\Z10ZVZNZ\MC900083219[1].wmf"/>
          <p:cNvPicPr>
            <a:picLocks noChangeAspect="1" noChangeArrowheads="1"/>
          </p:cNvPicPr>
          <p:nvPr/>
        </p:nvPicPr>
        <p:blipFill>
          <a:blip r:embed="rId2" cstate="print"/>
          <a:srcRect/>
          <a:stretch>
            <a:fillRect/>
          </a:stretch>
        </p:blipFill>
        <p:spPr bwMode="auto">
          <a:xfrm>
            <a:off x="5715000" y="4191000"/>
            <a:ext cx="2424074" cy="1143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Results:  Instructor Knowledge</a:t>
            </a:r>
            <a:endParaRPr lang="en-US" sz="4000" dirty="0"/>
          </a:p>
        </p:txBody>
      </p:sp>
      <p:sp>
        <p:nvSpPr>
          <p:cNvPr id="3" name="Content Placeholder 2"/>
          <p:cNvSpPr>
            <a:spLocks noGrp="1"/>
          </p:cNvSpPr>
          <p:nvPr>
            <p:ph idx="1"/>
          </p:nvPr>
        </p:nvSpPr>
        <p:spPr/>
        <p:txBody>
          <a:bodyPr/>
          <a:lstStyle/>
          <a:p>
            <a:r>
              <a:rPr lang="en-US" sz="3200" b="1" dirty="0" smtClean="0">
                <a:solidFill>
                  <a:schemeClr val="accent5"/>
                </a:solidFill>
              </a:rPr>
              <a:t>Important Themes:  </a:t>
            </a:r>
          </a:p>
          <a:p>
            <a:r>
              <a:rPr lang="en-US" sz="3200" b="1" dirty="0" smtClean="0"/>
              <a:t>Instructor’s Attitude Toward Change</a:t>
            </a:r>
          </a:p>
          <a:p>
            <a:r>
              <a:rPr lang="en-US" sz="3200" b="1" dirty="0" smtClean="0"/>
              <a:t>Appropriate Training and Coaching</a:t>
            </a:r>
          </a:p>
          <a:p>
            <a:r>
              <a:rPr lang="en-US" sz="3200" b="1" dirty="0" smtClean="0"/>
              <a:t>Development Time</a:t>
            </a:r>
          </a:p>
          <a:p>
            <a:r>
              <a:rPr lang="en-US" sz="3200" b="1" dirty="0" smtClean="0"/>
              <a:t>Prior Knowledge and Experience.</a:t>
            </a:r>
            <a:endParaRPr lang="en-US" sz="32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Reflection:  Instructor Knowledge</a:t>
            </a:r>
            <a:endParaRPr lang="en-US" sz="4400" dirty="0"/>
          </a:p>
        </p:txBody>
      </p:sp>
      <p:sp>
        <p:nvSpPr>
          <p:cNvPr id="3" name="Content Placeholder 2"/>
          <p:cNvSpPr>
            <a:spLocks noGrp="1"/>
          </p:cNvSpPr>
          <p:nvPr>
            <p:ph idx="1"/>
          </p:nvPr>
        </p:nvSpPr>
        <p:spPr/>
        <p:txBody>
          <a:bodyPr>
            <a:noAutofit/>
          </a:bodyPr>
          <a:lstStyle/>
          <a:p>
            <a:r>
              <a:rPr lang="en-US" b="1" dirty="0" smtClean="0">
                <a:solidFill>
                  <a:schemeClr val="accent5"/>
                </a:solidFill>
              </a:rPr>
              <a:t>Early Reflections:  </a:t>
            </a:r>
            <a:r>
              <a:rPr lang="en-US" b="1" dirty="0" smtClean="0"/>
              <a:t>Reluctance, desire to keep things as they were.</a:t>
            </a:r>
          </a:p>
          <a:p>
            <a:r>
              <a:rPr lang="en-US" b="1" dirty="0" smtClean="0">
                <a:solidFill>
                  <a:schemeClr val="accent5"/>
                </a:solidFill>
              </a:rPr>
              <a:t>Later Reflections:  </a:t>
            </a:r>
            <a:r>
              <a:rPr lang="en-US" b="1" dirty="0" smtClean="0"/>
              <a:t>Openness, willingness to explore how change might positively impact teaching.</a:t>
            </a:r>
          </a:p>
          <a:p>
            <a:r>
              <a:rPr lang="en-US" i="1" dirty="0" smtClean="0"/>
              <a:t>“I see that this technology makes it easier to see which students are waiting to be called on, and it allows on-going commentary by students.”  (S.T.)</a:t>
            </a:r>
            <a:endParaRPr lang="en-US" i="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Student Survey Results:  </a:t>
            </a:r>
            <a:endParaRPr lang="en-US" sz="4400" dirty="0"/>
          </a:p>
        </p:txBody>
      </p:sp>
      <p:graphicFrame>
        <p:nvGraphicFramePr>
          <p:cNvPr id="4" name="Content Placeholder 3"/>
          <p:cNvGraphicFramePr>
            <a:graphicFrameLocks noGrp="1"/>
          </p:cNvGraphicFramePr>
          <p:nvPr>
            <p:ph idx="1"/>
          </p:nvPr>
        </p:nvGraphicFramePr>
        <p:xfrm>
          <a:off x="503238" y="530225"/>
          <a:ext cx="8183564" cy="4114800"/>
        </p:xfrm>
        <a:graphic>
          <a:graphicData uri="http://schemas.openxmlformats.org/drawingml/2006/table">
            <a:tbl>
              <a:tblPr firstRow="1" bandRow="1">
                <a:tableStyleId>{5C22544A-7EE6-4342-B048-85BDC9FD1C3A}</a:tableStyleId>
              </a:tblPr>
              <a:tblGrid>
                <a:gridCol w="2045891"/>
                <a:gridCol w="2045891"/>
                <a:gridCol w="2045891"/>
                <a:gridCol w="2045891"/>
              </a:tblGrid>
              <a:tr h="370840">
                <a:tc>
                  <a:txBody>
                    <a:bodyPr/>
                    <a:lstStyle/>
                    <a:p>
                      <a:r>
                        <a:rPr lang="en-US" dirty="0" smtClean="0"/>
                        <a:t># of WIMBA Courses:</a:t>
                      </a:r>
                      <a:endParaRPr lang="en-US" dirty="0"/>
                    </a:p>
                  </a:txBody>
                  <a:tcPr/>
                </a:tc>
                <a:tc>
                  <a:txBody>
                    <a:bodyPr/>
                    <a:lstStyle/>
                    <a:p>
                      <a:pPr algn="ctr"/>
                      <a:r>
                        <a:rPr lang="en-US" dirty="0" smtClean="0"/>
                        <a:t>0</a:t>
                      </a:r>
                    </a:p>
                    <a:p>
                      <a:pPr algn="ctr"/>
                      <a:r>
                        <a:rPr lang="en-US" dirty="0" smtClean="0"/>
                        <a:t>8.3%</a:t>
                      </a:r>
                      <a:endParaRPr lang="en-US" dirty="0"/>
                    </a:p>
                  </a:txBody>
                  <a:tcPr/>
                </a:tc>
                <a:tc>
                  <a:txBody>
                    <a:bodyPr/>
                    <a:lstStyle/>
                    <a:p>
                      <a:pPr algn="ctr"/>
                      <a:r>
                        <a:rPr lang="en-US" dirty="0" smtClean="0"/>
                        <a:t>1-3</a:t>
                      </a:r>
                    </a:p>
                    <a:p>
                      <a:pPr algn="ctr"/>
                      <a:r>
                        <a:rPr lang="en-US" dirty="0" smtClean="0"/>
                        <a:t>25%</a:t>
                      </a:r>
                      <a:endParaRPr lang="en-US" dirty="0"/>
                    </a:p>
                  </a:txBody>
                  <a:tcPr/>
                </a:tc>
                <a:tc>
                  <a:txBody>
                    <a:bodyPr/>
                    <a:lstStyle/>
                    <a:p>
                      <a:pPr algn="ctr"/>
                      <a:r>
                        <a:rPr lang="en-US" dirty="0" smtClean="0"/>
                        <a:t>3+</a:t>
                      </a:r>
                    </a:p>
                    <a:p>
                      <a:pPr algn="ctr"/>
                      <a:r>
                        <a:rPr lang="en-US" dirty="0" smtClean="0"/>
                        <a:t>66.7%</a:t>
                      </a:r>
                      <a:endParaRPr lang="en-US" dirty="0"/>
                    </a:p>
                  </a:txBody>
                  <a:tcPr/>
                </a:tc>
              </a:tr>
              <a:tr h="370840">
                <a:tc>
                  <a:txBody>
                    <a:bodyPr/>
                    <a:lstStyle/>
                    <a:p>
                      <a:r>
                        <a:rPr lang="en-US" dirty="0" smtClean="0"/>
                        <a:t>Technological Disruptions?</a:t>
                      </a:r>
                      <a:endParaRPr lang="en-US" dirty="0"/>
                    </a:p>
                  </a:txBody>
                  <a:tcPr/>
                </a:tc>
                <a:tc>
                  <a:txBody>
                    <a:bodyPr/>
                    <a:lstStyle/>
                    <a:p>
                      <a:pPr algn="ctr"/>
                      <a:r>
                        <a:rPr lang="en-US" dirty="0" smtClean="0"/>
                        <a:t>0</a:t>
                      </a:r>
                    </a:p>
                    <a:p>
                      <a:pPr algn="ctr"/>
                      <a:r>
                        <a:rPr lang="en-US" dirty="0" smtClean="0"/>
                        <a:t>45.5%</a:t>
                      </a:r>
                      <a:endParaRPr lang="en-US" dirty="0"/>
                    </a:p>
                  </a:txBody>
                  <a:tcPr/>
                </a:tc>
                <a:tc>
                  <a:txBody>
                    <a:bodyPr/>
                    <a:lstStyle/>
                    <a:p>
                      <a:pPr algn="ctr"/>
                      <a:r>
                        <a:rPr lang="en-US" dirty="0" smtClean="0"/>
                        <a:t>Occasional</a:t>
                      </a:r>
                    </a:p>
                    <a:p>
                      <a:pPr algn="ctr"/>
                      <a:r>
                        <a:rPr lang="en-US" dirty="0" smtClean="0"/>
                        <a:t>54.5%</a:t>
                      </a:r>
                      <a:endParaRPr lang="en-US" dirty="0"/>
                    </a:p>
                  </a:txBody>
                  <a:tcPr/>
                </a:tc>
                <a:tc>
                  <a:txBody>
                    <a:bodyPr/>
                    <a:lstStyle/>
                    <a:p>
                      <a:pPr algn="ctr"/>
                      <a:r>
                        <a:rPr lang="en-US" dirty="0" smtClean="0"/>
                        <a:t>Frequent</a:t>
                      </a:r>
                    </a:p>
                    <a:p>
                      <a:pPr algn="ctr"/>
                      <a:r>
                        <a:rPr lang="en-US" dirty="0" smtClean="0"/>
                        <a:t>0%</a:t>
                      </a:r>
                      <a:endParaRPr lang="en-US" dirty="0"/>
                    </a:p>
                  </a:txBody>
                  <a:tcPr/>
                </a:tc>
              </a:tr>
              <a:tr h="370840">
                <a:tc>
                  <a:txBody>
                    <a:bodyPr/>
                    <a:lstStyle/>
                    <a:p>
                      <a:r>
                        <a:rPr lang="en-US" dirty="0" smtClean="0"/>
                        <a:t>Information Better or Worse</a:t>
                      </a:r>
                      <a:r>
                        <a:rPr lang="en-US" baseline="0" dirty="0" smtClean="0"/>
                        <a:t> than F to F?</a:t>
                      </a:r>
                      <a:endParaRPr lang="en-US" dirty="0"/>
                    </a:p>
                  </a:txBody>
                  <a:tcPr/>
                </a:tc>
                <a:tc>
                  <a:txBody>
                    <a:bodyPr/>
                    <a:lstStyle/>
                    <a:p>
                      <a:pPr algn="ctr"/>
                      <a:r>
                        <a:rPr lang="en-US" dirty="0" smtClean="0"/>
                        <a:t>No Difference</a:t>
                      </a:r>
                    </a:p>
                    <a:p>
                      <a:pPr algn="ctr"/>
                      <a:r>
                        <a:rPr lang="en-US" dirty="0" smtClean="0"/>
                        <a:t>9.1%</a:t>
                      </a:r>
                      <a:endParaRPr lang="en-US" dirty="0"/>
                    </a:p>
                  </a:txBody>
                  <a:tcPr/>
                </a:tc>
                <a:tc>
                  <a:txBody>
                    <a:bodyPr/>
                    <a:lstStyle/>
                    <a:p>
                      <a:pPr algn="ctr"/>
                      <a:r>
                        <a:rPr lang="en-US" dirty="0" smtClean="0"/>
                        <a:t>&lt;</a:t>
                      </a:r>
                      <a:r>
                        <a:rPr lang="en-US" baseline="0" dirty="0" smtClean="0"/>
                        <a:t> Convenient</a:t>
                      </a:r>
                    </a:p>
                    <a:p>
                      <a:pPr algn="ctr"/>
                      <a:r>
                        <a:rPr lang="en-US" baseline="0" dirty="0" smtClean="0"/>
                        <a:t>0%</a:t>
                      </a:r>
                      <a:endParaRPr lang="en-US" dirty="0"/>
                    </a:p>
                  </a:txBody>
                  <a:tcPr/>
                </a:tc>
                <a:tc>
                  <a:txBody>
                    <a:bodyPr/>
                    <a:lstStyle/>
                    <a:p>
                      <a:pPr algn="ctr"/>
                      <a:r>
                        <a:rPr lang="en-US" dirty="0" smtClean="0"/>
                        <a:t>&gt;Convenient</a:t>
                      </a:r>
                    </a:p>
                    <a:p>
                      <a:pPr algn="ctr"/>
                      <a:r>
                        <a:rPr lang="en-US" dirty="0" smtClean="0"/>
                        <a:t>90.9%</a:t>
                      </a:r>
                      <a:endParaRPr lang="en-US" dirty="0"/>
                    </a:p>
                  </a:txBody>
                  <a:tcPr/>
                </a:tc>
              </a:tr>
              <a:tr h="370840">
                <a:tc>
                  <a:txBody>
                    <a:bodyPr/>
                    <a:lstStyle/>
                    <a:p>
                      <a:r>
                        <a:rPr lang="en-US" dirty="0" smtClean="0"/>
                        <a:t>Learning Engagement?</a:t>
                      </a:r>
                      <a:endParaRPr lang="en-US" dirty="0"/>
                    </a:p>
                  </a:txBody>
                  <a:tcPr/>
                </a:tc>
                <a:tc>
                  <a:txBody>
                    <a:bodyPr/>
                    <a:lstStyle/>
                    <a:p>
                      <a:pPr algn="ctr"/>
                      <a:r>
                        <a:rPr lang="en-US" dirty="0" smtClean="0"/>
                        <a:t>No Difference</a:t>
                      </a:r>
                    </a:p>
                    <a:p>
                      <a:pPr algn="ctr"/>
                      <a:r>
                        <a:rPr lang="en-US" dirty="0" smtClean="0"/>
                        <a:t>0%</a:t>
                      </a:r>
                      <a:endParaRPr lang="en-US" dirty="0"/>
                    </a:p>
                  </a:txBody>
                  <a:tcPr/>
                </a:tc>
                <a:tc>
                  <a:txBody>
                    <a:bodyPr/>
                    <a:lstStyle/>
                    <a:p>
                      <a:pPr algn="ctr"/>
                      <a:r>
                        <a:rPr lang="en-US" dirty="0" smtClean="0"/>
                        <a:t>Lower</a:t>
                      </a:r>
                    </a:p>
                    <a:p>
                      <a:pPr algn="ctr"/>
                      <a:r>
                        <a:rPr lang="en-US" dirty="0" smtClean="0"/>
                        <a:t>45.5%</a:t>
                      </a:r>
                      <a:endParaRPr lang="en-US" dirty="0"/>
                    </a:p>
                  </a:txBody>
                  <a:tcPr/>
                </a:tc>
                <a:tc>
                  <a:txBody>
                    <a:bodyPr/>
                    <a:lstStyle/>
                    <a:p>
                      <a:pPr algn="ctr"/>
                      <a:r>
                        <a:rPr lang="en-US" dirty="0" smtClean="0"/>
                        <a:t>Higher</a:t>
                      </a:r>
                    </a:p>
                    <a:p>
                      <a:pPr algn="ctr"/>
                      <a:r>
                        <a:rPr lang="en-US" dirty="0" smtClean="0"/>
                        <a:t>54.5%</a:t>
                      </a:r>
                      <a:endParaRPr lang="en-US" dirty="0"/>
                    </a:p>
                  </a:txBody>
                  <a:tcPr/>
                </a:tc>
              </a:tr>
              <a:tr h="370840">
                <a:tc>
                  <a:txBody>
                    <a:bodyPr/>
                    <a:lstStyle/>
                    <a:p>
                      <a:r>
                        <a:rPr lang="en-US" dirty="0" smtClean="0"/>
                        <a:t>Interaction </a:t>
                      </a:r>
                      <a:r>
                        <a:rPr lang="en-US" dirty="0" err="1" smtClean="0"/>
                        <a:t>Opportuonities</a:t>
                      </a:r>
                      <a:r>
                        <a:rPr lang="en-US" dirty="0" smtClean="0"/>
                        <a:t>?</a:t>
                      </a:r>
                      <a:endParaRPr lang="en-US" dirty="0"/>
                    </a:p>
                  </a:txBody>
                  <a:tcPr/>
                </a:tc>
                <a:tc>
                  <a:txBody>
                    <a:bodyPr/>
                    <a:lstStyle/>
                    <a:p>
                      <a:pPr algn="ctr"/>
                      <a:r>
                        <a:rPr lang="en-US" dirty="0" smtClean="0"/>
                        <a:t>No Difference</a:t>
                      </a:r>
                    </a:p>
                    <a:p>
                      <a:pPr algn="ctr"/>
                      <a:r>
                        <a:rPr lang="en-US" dirty="0" smtClean="0"/>
                        <a:t>0%</a:t>
                      </a:r>
                      <a:endParaRPr lang="en-US" dirty="0"/>
                    </a:p>
                  </a:txBody>
                  <a:tcPr/>
                </a:tc>
                <a:tc>
                  <a:txBody>
                    <a:bodyPr/>
                    <a:lstStyle/>
                    <a:p>
                      <a:pPr algn="ctr"/>
                      <a:r>
                        <a:rPr lang="en-US" dirty="0" smtClean="0"/>
                        <a:t>Lower </a:t>
                      </a:r>
                    </a:p>
                    <a:p>
                      <a:pPr algn="ctr"/>
                      <a:r>
                        <a:rPr lang="en-US" dirty="0" smtClean="0"/>
                        <a:t>45.5%</a:t>
                      </a:r>
                      <a:endParaRPr lang="en-US" dirty="0"/>
                    </a:p>
                  </a:txBody>
                  <a:tcPr/>
                </a:tc>
                <a:tc>
                  <a:txBody>
                    <a:bodyPr/>
                    <a:lstStyle/>
                    <a:p>
                      <a:pPr algn="ctr"/>
                      <a:r>
                        <a:rPr lang="en-US" dirty="0" smtClean="0"/>
                        <a:t>Higher </a:t>
                      </a:r>
                    </a:p>
                    <a:p>
                      <a:pPr algn="ctr"/>
                      <a:r>
                        <a:rPr lang="en-US" dirty="0" smtClean="0"/>
                        <a:t>54.5%</a:t>
                      </a:r>
                      <a:endParaRPr lang="en-US" dirty="0"/>
                    </a:p>
                  </a:txBody>
                  <a:tcPr/>
                </a:tc>
              </a:tr>
              <a:tr h="370840">
                <a:tc>
                  <a:txBody>
                    <a:bodyPr/>
                    <a:lstStyle/>
                    <a:p>
                      <a:r>
                        <a:rPr lang="en-US" dirty="0" smtClean="0"/>
                        <a:t>Preference?</a:t>
                      </a:r>
                      <a:endParaRPr lang="en-US" dirty="0"/>
                    </a:p>
                  </a:txBody>
                  <a:tcPr/>
                </a:tc>
                <a:tc>
                  <a:txBody>
                    <a:bodyPr/>
                    <a:lstStyle/>
                    <a:p>
                      <a:pPr algn="ctr"/>
                      <a:r>
                        <a:rPr lang="en-US" dirty="0" smtClean="0"/>
                        <a:t>Live</a:t>
                      </a:r>
                    </a:p>
                    <a:p>
                      <a:pPr algn="ctr"/>
                      <a:r>
                        <a:rPr lang="en-US" dirty="0" smtClean="0"/>
                        <a:t>30.8%</a:t>
                      </a:r>
                      <a:endParaRPr lang="en-US" dirty="0"/>
                    </a:p>
                  </a:txBody>
                  <a:tcPr/>
                </a:tc>
                <a:tc>
                  <a:txBody>
                    <a:bodyPr/>
                    <a:lstStyle/>
                    <a:p>
                      <a:pPr algn="ctr"/>
                      <a:r>
                        <a:rPr lang="en-US" dirty="0" smtClean="0"/>
                        <a:t>F to F</a:t>
                      </a:r>
                    </a:p>
                    <a:p>
                      <a:pPr algn="ctr"/>
                      <a:r>
                        <a:rPr lang="en-US" dirty="0" smtClean="0"/>
                        <a:t>7.6%</a:t>
                      </a:r>
                      <a:endParaRPr lang="en-US" dirty="0"/>
                    </a:p>
                  </a:txBody>
                  <a:tcPr/>
                </a:tc>
                <a:tc>
                  <a:txBody>
                    <a:bodyPr/>
                    <a:lstStyle/>
                    <a:p>
                      <a:pPr algn="ctr"/>
                      <a:r>
                        <a:rPr lang="en-US" dirty="0" smtClean="0"/>
                        <a:t>WIMBA</a:t>
                      </a:r>
                    </a:p>
                    <a:p>
                      <a:pPr algn="ctr"/>
                      <a:r>
                        <a:rPr lang="en-US" dirty="0" smtClean="0"/>
                        <a:t>61.5%</a:t>
                      </a:r>
                      <a:endParaRPr lang="en-US" dirty="0"/>
                    </a:p>
                  </a:txBody>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Knowledge:  </a:t>
            </a:r>
            <a:endParaRPr lang="en-US" dirty="0"/>
          </a:p>
        </p:txBody>
      </p:sp>
      <p:sp>
        <p:nvSpPr>
          <p:cNvPr id="3" name="Content Placeholder 2"/>
          <p:cNvSpPr>
            <a:spLocks noGrp="1"/>
          </p:cNvSpPr>
          <p:nvPr>
            <p:ph idx="1"/>
          </p:nvPr>
        </p:nvSpPr>
        <p:spPr/>
        <p:txBody>
          <a:bodyPr>
            <a:normAutofit/>
          </a:bodyPr>
          <a:lstStyle/>
          <a:p>
            <a:r>
              <a:rPr lang="en-US" sz="3600" b="1" dirty="0" smtClean="0">
                <a:solidFill>
                  <a:schemeClr val="accent5"/>
                </a:solidFill>
              </a:rPr>
              <a:t>Reflections:  Benefits  </a:t>
            </a:r>
          </a:p>
          <a:p>
            <a:r>
              <a:rPr lang="en-US" sz="3600" b="1" dirty="0" smtClean="0"/>
              <a:t>Less Travel</a:t>
            </a:r>
          </a:p>
          <a:p>
            <a:r>
              <a:rPr lang="en-US" sz="3600" b="1" dirty="0" smtClean="0"/>
              <a:t>Easier Child Care</a:t>
            </a:r>
          </a:p>
          <a:p>
            <a:r>
              <a:rPr lang="en-US" sz="3600" b="1" dirty="0" smtClean="0"/>
              <a:t>On-going Flow of Communication and Engagement.</a:t>
            </a:r>
          </a:p>
          <a:p>
            <a:r>
              <a:rPr lang="en-US" sz="3600" b="1" dirty="0" smtClean="0"/>
              <a:t>Archived Sessions.</a:t>
            </a:r>
            <a:endParaRPr lang="en-US" sz="3600" b="1" dirty="0"/>
          </a:p>
        </p:txBody>
      </p:sp>
      <p:pic>
        <p:nvPicPr>
          <p:cNvPr id="15362" name="Picture 2" descr="C:\Users\STurner\AppData\Local\Microsoft\Windows\Temporary Internet Files\Content.IE5\GRIKE3H8\MC900083213[1].wmf"/>
          <p:cNvPicPr>
            <a:picLocks noChangeAspect="1" noChangeArrowheads="1"/>
          </p:cNvPicPr>
          <p:nvPr/>
        </p:nvPicPr>
        <p:blipFill>
          <a:blip r:embed="rId2" cstate="print"/>
          <a:srcRect/>
          <a:stretch>
            <a:fillRect/>
          </a:stretch>
        </p:blipFill>
        <p:spPr bwMode="auto">
          <a:xfrm>
            <a:off x="6324600" y="1447800"/>
            <a:ext cx="1663294" cy="2971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chemeClr val="accent2">
                    <a:lumMod val="60000"/>
                    <a:lumOff val="40000"/>
                  </a:schemeClr>
                </a:solidFill>
              </a:rPr>
              <a:t>Problem:</a:t>
            </a:r>
            <a:endParaRPr lang="en-US" sz="4400" dirty="0">
              <a:solidFill>
                <a:schemeClr val="accent2">
                  <a:lumMod val="60000"/>
                  <a:lumOff val="40000"/>
                </a:schemeClr>
              </a:solidFill>
            </a:endParaRPr>
          </a:p>
        </p:txBody>
      </p:sp>
      <p:sp>
        <p:nvSpPr>
          <p:cNvPr id="3" name="Content Placeholder 2"/>
          <p:cNvSpPr>
            <a:spLocks noGrp="1"/>
          </p:cNvSpPr>
          <p:nvPr>
            <p:ph idx="1"/>
          </p:nvPr>
        </p:nvSpPr>
        <p:spPr/>
        <p:txBody>
          <a:bodyPr>
            <a:noAutofit/>
          </a:bodyPr>
          <a:lstStyle/>
          <a:p>
            <a:r>
              <a:rPr lang="en-US" sz="3600" b="1" dirty="0" smtClean="0">
                <a:solidFill>
                  <a:schemeClr val="accent5"/>
                </a:solidFill>
              </a:rPr>
              <a:t>My Context</a:t>
            </a:r>
            <a:r>
              <a:rPr lang="en-US" sz="3600" b="1" dirty="0" smtClean="0"/>
              <a:t>:  How do I best make the shift from teaching a graduate course currently using distance face-to-face technology to WIMBA technology?</a:t>
            </a:r>
          </a:p>
          <a:p>
            <a:pPr>
              <a:buNone/>
            </a:pPr>
            <a:endParaRPr lang="en-US" sz="3600" dirty="0"/>
          </a:p>
        </p:txBody>
      </p:sp>
      <p:pic>
        <p:nvPicPr>
          <p:cNvPr id="1027" name="Picture 3" descr="C:\Users\STurner\AppData\Local\Microsoft\Windows\Temporary Internet Files\Content.IE5\TFAXL14Y\MC900238079[1].wmf"/>
          <p:cNvPicPr>
            <a:picLocks noChangeAspect="1" noChangeArrowheads="1"/>
          </p:cNvPicPr>
          <p:nvPr/>
        </p:nvPicPr>
        <p:blipFill>
          <a:blip r:embed="rId2" cstate="print"/>
          <a:srcRect/>
          <a:stretch>
            <a:fillRect/>
          </a:stretch>
        </p:blipFill>
        <p:spPr bwMode="auto">
          <a:xfrm>
            <a:off x="4191000" y="3276600"/>
            <a:ext cx="3200400" cy="2578729"/>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Knowledge:  </a:t>
            </a:r>
            <a:endParaRPr lang="en-US" dirty="0"/>
          </a:p>
        </p:txBody>
      </p:sp>
      <p:sp>
        <p:nvSpPr>
          <p:cNvPr id="3" name="Content Placeholder 2"/>
          <p:cNvSpPr>
            <a:spLocks noGrp="1"/>
          </p:cNvSpPr>
          <p:nvPr>
            <p:ph idx="1"/>
          </p:nvPr>
        </p:nvSpPr>
        <p:spPr/>
        <p:txBody>
          <a:bodyPr>
            <a:normAutofit/>
          </a:bodyPr>
          <a:lstStyle/>
          <a:p>
            <a:r>
              <a:rPr lang="en-US" sz="3200" b="1" dirty="0" smtClean="0">
                <a:solidFill>
                  <a:schemeClr val="accent5"/>
                </a:solidFill>
              </a:rPr>
              <a:t>Reflections:  Concerns</a:t>
            </a:r>
          </a:p>
          <a:p>
            <a:r>
              <a:rPr lang="en-US" sz="3200" b="1" dirty="0" smtClean="0"/>
              <a:t>Preference for live interaction.</a:t>
            </a:r>
          </a:p>
          <a:p>
            <a:r>
              <a:rPr lang="en-US" sz="3200" b="1" dirty="0" smtClean="0"/>
              <a:t>Loss of personal relationship with instructor.</a:t>
            </a:r>
          </a:p>
          <a:p>
            <a:r>
              <a:rPr lang="en-US" sz="3200" b="1" dirty="0" smtClean="0"/>
              <a:t>Convenience and Accessibility outweighed the concerns.</a:t>
            </a:r>
            <a:endParaRPr lang="en-US" sz="3200" b="1" dirty="0"/>
          </a:p>
        </p:txBody>
      </p:sp>
      <p:pic>
        <p:nvPicPr>
          <p:cNvPr id="16386" name="Picture 2" descr="C:\Users\STurner\AppData\Local\Microsoft\Windows\Temporary Internet Files\Content.IE5\XFYV7P50\MC900070924[1].wmf"/>
          <p:cNvPicPr>
            <a:picLocks noChangeAspect="1" noChangeArrowheads="1"/>
          </p:cNvPicPr>
          <p:nvPr/>
        </p:nvPicPr>
        <p:blipFill>
          <a:blip r:embed="rId2" cstate="print"/>
          <a:srcRect/>
          <a:stretch>
            <a:fillRect/>
          </a:stretch>
        </p:blipFill>
        <p:spPr bwMode="auto">
          <a:xfrm>
            <a:off x="5715000" y="3581400"/>
            <a:ext cx="2981608" cy="2387097"/>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Student Knowledge:  </a:t>
            </a:r>
            <a:endParaRPr lang="en-US" sz="4400" dirty="0"/>
          </a:p>
        </p:txBody>
      </p:sp>
      <p:sp>
        <p:nvSpPr>
          <p:cNvPr id="3" name="Content Placeholder 2"/>
          <p:cNvSpPr>
            <a:spLocks noGrp="1"/>
          </p:cNvSpPr>
          <p:nvPr>
            <p:ph idx="1"/>
          </p:nvPr>
        </p:nvSpPr>
        <p:spPr/>
        <p:txBody>
          <a:bodyPr>
            <a:normAutofit fontScale="92500" lnSpcReduction="20000"/>
          </a:bodyPr>
          <a:lstStyle/>
          <a:p>
            <a:r>
              <a:rPr lang="en-US" sz="3000" b="1" dirty="0" smtClean="0">
                <a:solidFill>
                  <a:schemeClr val="accent5"/>
                </a:solidFill>
              </a:rPr>
              <a:t>Interview:  Effective Teaching Strategies:</a:t>
            </a:r>
          </a:p>
          <a:p>
            <a:r>
              <a:rPr lang="en-US" sz="3000" b="1" dirty="0" smtClean="0"/>
              <a:t>High Student Engagement</a:t>
            </a:r>
          </a:p>
          <a:p>
            <a:r>
              <a:rPr lang="en-US" sz="3000" b="1" dirty="0" smtClean="0"/>
              <a:t>Importance of exploring discussion formats both with facilitation and threaded discussion.  Small ‘threaded’ groups more effective.</a:t>
            </a:r>
          </a:p>
          <a:p>
            <a:r>
              <a:rPr lang="en-US" sz="3000" b="1" dirty="0" smtClean="0"/>
              <a:t>WIMBA more effective when instructor is visible. </a:t>
            </a:r>
          </a:p>
          <a:p>
            <a:r>
              <a:rPr lang="en-US" sz="3000" b="1" dirty="0" smtClean="0"/>
              <a:t>Student Presentations: lower student engagement.</a:t>
            </a:r>
          </a:p>
          <a:p>
            <a:endParaRPr lang="en-US" dirty="0"/>
          </a:p>
        </p:txBody>
      </p:sp>
      <p:pic>
        <p:nvPicPr>
          <p:cNvPr id="17410" name="Picture 2" descr="C:\Users\STurner\AppData\Local\Microsoft\Windows\Temporary Internet Files\Content.IE5\TFAXL14Y\MC900281029[1].wmf"/>
          <p:cNvPicPr>
            <a:picLocks noChangeAspect="1" noChangeArrowheads="1"/>
          </p:cNvPicPr>
          <p:nvPr/>
        </p:nvPicPr>
        <p:blipFill>
          <a:blip r:embed="rId2" cstate="print"/>
          <a:srcRect/>
          <a:stretch>
            <a:fillRect/>
          </a:stretch>
        </p:blipFill>
        <p:spPr bwMode="auto">
          <a:xfrm>
            <a:off x="6629400" y="4114800"/>
            <a:ext cx="1777497" cy="190877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Technical Knowledge:</a:t>
            </a:r>
            <a:endParaRPr lang="en-US" sz="4000" dirty="0"/>
          </a:p>
        </p:txBody>
      </p:sp>
      <p:sp>
        <p:nvSpPr>
          <p:cNvPr id="3" name="Content Placeholder 2"/>
          <p:cNvSpPr>
            <a:spLocks noGrp="1"/>
          </p:cNvSpPr>
          <p:nvPr>
            <p:ph idx="1"/>
          </p:nvPr>
        </p:nvSpPr>
        <p:spPr>
          <a:xfrm>
            <a:off x="457200" y="609600"/>
            <a:ext cx="8183880" cy="4187952"/>
          </a:xfrm>
        </p:spPr>
        <p:txBody>
          <a:bodyPr>
            <a:noAutofit/>
          </a:bodyPr>
          <a:lstStyle/>
          <a:p>
            <a:r>
              <a:rPr lang="en-US" b="1" dirty="0" smtClean="0"/>
              <a:t>Intensive training time: 40+ hours +</a:t>
            </a:r>
          </a:p>
          <a:p>
            <a:r>
              <a:rPr lang="en-US" b="1" dirty="0" smtClean="0"/>
              <a:t>Will require additional one-on-one coaching with live implementation.</a:t>
            </a:r>
          </a:p>
          <a:p>
            <a:r>
              <a:rPr lang="en-US" b="1" dirty="0" smtClean="0"/>
              <a:t>Student technical expertise also an important factor.</a:t>
            </a:r>
          </a:p>
          <a:p>
            <a:r>
              <a:rPr lang="en-US" b="1" dirty="0" smtClean="0"/>
              <a:t>Student and instructor equipment (computers, mikes, cameras)           quality and up-to-date.</a:t>
            </a:r>
          </a:p>
          <a:p>
            <a:r>
              <a:rPr lang="en-US" b="1" dirty="0" smtClean="0"/>
              <a:t>Instruction time lost to </a:t>
            </a:r>
          </a:p>
          <a:p>
            <a:pPr>
              <a:buNone/>
            </a:pPr>
            <a:r>
              <a:rPr lang="en-US" b="1" dirty="0" smtClean="0"/>
              <a:t>  technical adjustments.</a:t>
            </a:r>
            <a:endParaRPr lang="en-US" b="1" dirty="0"/>
          </a:p>
        </p:txBody>
      </p:sp>
      <p:pic>
        <p:nvPicPr>
          <p:cNvPr id="20482" name="Picture 2" descr="C:\Users\STurner\AppData\Local\Microsoft\Windows\Temporary Internet Files\Content.IE5\XFYV7P50\MC900290347[1].wmf"/>
          <p:cNvPicPr>
            <a:picLocks noChangeAspect="1" noChangeArrowheads="1"/>
          </p:cNvPicPr>
          <p:nvPr/>
        </p:nvPicPr>
        <p:blipFill>
          <a:blip r:embed="rId2" cstate="print"/>
          <a:srcRect/>
          <a:stretch>
            <a:fillRect/>
          </a:stretch>
        </p:blipFill>
        <p:spPr bwMode="auto">
          <a:xfrm>
            <a:off x="6172200" y="3124200"/>
            <a:ext cx="2495739" cy="298613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Experiential Knowledge:  </a:t>
            </a:r>
            <a:endParaRPr lang="en-US" sz="4000" dirty="0"/>
          </a:p>
        </p:txBody>
      </p:sp>
      <p:sp>
        <p:nvSpPr>
          <p:cNvPr id="3" name="Content Placeholder 2"/>
          <p:cNvSpPr>
            <a:spLocks noGrp="1"/>
          </p:cNvSpPr>
          <p:nvPr>
            <p:ph idx="1"/>
          </p:nvPr>
        </p:nvSpPr>
        <p:spPr/>
        <p:txBody>
          <a:bodyPr>
            <a:normAutofit lnSpcReduction="10000"/>
          </a:bodyPr>
          <a:lstStyle/>
          <a:p>
            <a:r>
              <a:rPr lang="en-US" b="1" dirty="0" smtClean="0"/>
              <a:t>Changing technology shifts entire course structure, strategies and some content.</a:t>
            </a:r>
          </a:p>
          <a:p>
            <a:r>
              <a:rPr lang="en-US" b="1" dirty="0" smtClean="0"/>
              <a:t>Some things improve:  increased capacity for in-depth discussion.  On-going commentary.</a:t>
            </a:r>
          </a:p>
          <a:p>
            <a:r>
              <a:rPr lang="en-US" b="1" dirty="0" smtClean="0"/>
              <a:t>Some things are lost: video clips, live role plays.</a:t>
            </a:r>
          </a:p>
          <a:p>
            <a:r>
              <a:rPr lang="en-US" b="1" dirty="0" smtClean="0"/>
              <a:t>Change process takes time, thought, expertise, energy and resources.</a:t>
            </a:r>
            <a:endParaRPr lang="en-US" b="1" dirty="0"/>
          </a:p>
        </p:txBody>
      </p:sp>
      <p:pic>
        <p:nvPicPr>
          <p:cNvPr id="18434" name="Picture 2" descr="C:\Users\STurner\AppData\Local\Microsoft\Windows\Temporary Internet Files\Content.IE5\Z10ZVZNZ\MC900070844[1].wmf"/>
          <p:cNvPicPr>
            <a:picLocks noChangeAspect="1" noChangeArrowheads="1"/>
          </p:cNvPicPr>
          <p:nvPr/>
        </p:nvPicPr>
        <p:blipFill>
          <a:blip r:embed="rId2" cstate="print"/>
          <a:srcRect/>
          <a:stretch>
            <a:fillRect/>
          </a:stretch>
        </p:blipFill>
        <p:spPr bwMode="auto">
          <a:xfrm>
            <a:off x="7239000" y="4343400"/>
            <a:ext cx="1356511" cy="192838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Experiential Knowledge: </a:t>
            </a:r>
            <a:endParaRPr lang="en-US" sz="4000" dirty="0"/>
          </a:p>
        </p:txBody>
      </p:sp>
      <p:sp>
        <p:nvSpPr>
          <p:cNvPr id="3" name="Content Placeholder 2"/>
          <p:cNvSpPr>
            <a:spLocks noGrp="1"/>
          </p:cNvSpPr>
          <p:nvPr>
            <p:ph idx="1"/>
          </p:nvPr>
        </p:nvSpPr>
        <p:spPr/>
        <p:txBody>
          <a:bodyPr/>
          <a:lstStyle/>
          <a:p>
            <a:r>
              <a:rPr lang="en-US" b="1" i="1" dirty="0" smtClean="0"/>
              <a:t>“ Specific knowledge about how to make this transition is ‘lived knowledge’ known by students, instructors and instructional designers.  Documenting this process and drawing on the experience and expertise of others (Vygotsky, 1997) has been useful to me as an instructor.”</a:t>
            </a:r>
            <a:endParaRPr lang="en-US" b="1" i="1" dirty="0"/>
          </a:p>
        </p:txBody>
      </p:sp>
      <p:pic>
        <p:nvPicPr>
          <p:cNvPr id="19458" name="Picture 2" descr="C:\Users\STurner\AppData\Local\Microsoft\Windows\Temporary Internet Files\Content.IE5\GRIKE3H8\MC900281213[1].wmf"/>
          <p:cNvPicPr>
            <a:picLocks noChangeAspect="1" noChangeArrowheads="1"/>
          </p:cNvPicPr>
          <p:nvPr/>
        </p:nvPicPr>
        <p:blipFill>
          <a:blip r:embed="rId2" cstate="print"/>
          <a:srcRect/>
          <a:stretch>
            <a:fillRect/>
          </a:stretch>
        </p:blipFill>
        <p:spPr bwMode="auto">
          <a:xfrm>
            <a:off x="6019800" y="3733800"/>
            <a:ext cx="2248277" cy="188915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Implications:</a:t>
            </a:r>
            <a:endParaRPr lang="en-US" sz="4000" dirty="0"/>
          </a:p>
        </p:txBody>
      </p:sp>
      <p:sp>
        <p:nvSpPr>
          <p:cNvPr id="3" name="Content Placeholder 2"/>
          <p:cNvSpPr>
            <a:spLocks noGrp="1"/>
          </p:cNvSpPr>
          <p:nvPr>
            <p:ph idx="1"/>
          </p:nvPr>
        </p:nvSpPr>
        <p:spPr/>
        <p:txBody>
          <a:bodyPr>
            <a:normAutofit fontScale="92500" lnSpcReduction="10000"/>
          </a:bodyPr>
          <a:lstStyle/>
          <a:p>
            <a:r>
              <a:rPr lang="en-US" b="1" dirty="0" smtClean="0"/>
              <a:t>Useful framework for implementing this transition:  Instructor Knowledge, Student Knowledge, Technical Knowledge, Experiential Knowledge.</a:t>
            </a:r>
          </a:p>
          <a:p>
            <a:r>
              <a:rPr lang="en-US" b="1" dirty="0" smtClean="0"/>
              <a:t>Thoughtful course redesign important to effective shifts.</a:t>
            </a:r>
          </a:p>
          <a:p>
            <a:r>
              <a:rPr lang="en-US" b="1" dirty="0" smtClean="0"/>
              <a:t>Money, time, resources, and expertise are required.</a:t>
            </a:r>
          </a:p>
          <a:p>
            <a:r>
              <a:rPr lang="en-US" b="1" dirty="0" smtClean="0"/>
              <a:t>Course design is ‘</a:t>
            </a:r>
            <a:r>
              <a:rPr lang="en-US" b="1" dirty="0" err="1" smtClean="0"/>
              <a:t>boundaried</a:t>
            </a:r>
            <a:r>
              <a:rPr lang="en-US" b="1" dirty="0" smtClean="0"/>
              <a:t>’ by delivery technology.</a:t>
            </a:r>
            <a:endParaRPr lang="en-US" b="1" dirty="0"/>
          </a:p>
        </p:txBody>
      </p:sp>
      <p:pic>
        <p:nvPicPr>
          <p:cNvPr id="21506" name="Picture 2" descr="C:\Users\STurner\AppData\Local\Microsoft\Windows\Temporary Internet Files\Content.IE5\TFAXL14Y\MP900447519[1].jpg"/>
          <p:cNvPicPr>
            <a:picLocks noChangeAspect="1" noChangeArrowheads="1"/>
          </p:cNvPicPr>
          <p:nvPr/>
        </p:nvPicPr>
        <p:blipFill>
          <a:blip r:embed="rId2" cstate="print"/>
          <a:srcRect/>
          <a:stretch>
            <a:fillRect/>
          </a:stretch>
        </p:blipFill>
        <p:spPr bwMode="auto">
          <a:xfrm>
            <a:off x="4724400" y="4038600"/>
            <a:ext cx="3265884" cy="21336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a:t>
            </a:r>
            <a:endParaRPr lang="en-US" dirty="0"/>
          </a:p>
        </p:txBody>
      </p:sp>
      <p:sp>
        <p:nvSpPr>
          <p:cNvPr id="3" name="Content Placeholder 2"/>
          <p:cNvSpPr>
            <a:spLocks noGrp="1"/>
          </p:cNvSpPr>
          <p:nvPr>
            <p:ph idx="1"/>
          </p:nvPr>
        </p:nvSpPr>
        <p:spPr/>
        <p:txBody>
          <a:bodyPr>
            <a:normAutofit lnSpcReduction="10000"/>
          </a:bodyPr>
          <a:lstStyle/>
          <a:p>
            <a:r>
              <a:rPr lang="en-US" b="1" dirty="0" smtClean="0"/>
              <a:t>Change Process:  Some things improve, some things need to be released.</a:t>
            </a:r>
          </a:p>
          <a:p>
            <a:r>
              <a:rPr lang="en-US" b="1" dirty="0" smtClean="0"/>
              <a:t>Expect instructor reluctance.</a:t>
            </a:r>
          </a:p>
          <a:p>
            <a:r>
              <a:rPr lang="en-US" b="1" dirty="0" smtClean="0"/>
              <a:t>Continue to examine quality of instruction and learning opportunities.</a:t>
            </a:r>
          </a:p>
          <a:p>
            <a:r>
              <a:rPr lang="en-US" b="1" dirty="0" smtClean="0"/>
              <a:t>Share our collective knowledge.</a:t>
            </a:r>
          </a:p>
          <a:p>
            <a:r>
              <a:rPr lang="en-US" b="1" dirty="0" smtClean="0"/>
              <a:t>Important conversation we all need to engage in.</a:t>
            </a:r>
            <a:endParaRPr lang="en-US" b="1" dirty="0"/>
          </a:p>
        </p:txBody>
      </p:sp>
      <p:pic>
        <p:nvPicPr>
          <p:cNvPr id="22531" name="Picture 3" descr="C:\Users\STurner\AppData\Local\Microsoft\Windows\Temporary Internet Files\Content.IE5\GRIKE3H8\MC900083229[1].wmf"/>
          <p:cNvPicPr>
            <a:picLocks noChangeAspect="1" noChangeArrowheads="1"/>
          </p:cNvPicPr>
          <p:nvPr/>
        </p:nvPicPr>
        <p:blipFill>
          <a:blip r:embed="rId2" cstate="print"/>
          <a:srcRect/>
          <a:stretch>
            <a:fillRect/>
          </a:stretch>
        </p:blipFill>
        <p:spPr bwMode="auto">
          <a:xfrm>
            <a:off x="4495800" y="4343400"/>
            <a:ext cx="3810000" cy="148498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idx="1"/>
          </p:nvPr>
        </p:nvSpPr>
        <p:spPr/>
        <p:txBody>
          <a:bodyPr>
            <a:noAutofit/>
          </a:bodyPr>
          <a:lstStyle/>
          <a:p>
            <a:r>
              <a:rPr lang="en-US" b="1" dirty="0" smtClean="0"/>
              <a:t>“We are in the process of re-inventing how education is performed as we make these changes in technology.  Through reflective self-study, I found that it is possible to re-design a course, using different technology...This is the exciting process of cutting-edge change in ‘virtual teaching’ currently </a:t>
            </a:r>
            <a:r>
              <a:rPr lang="en-US" b="1" dirty="0" err="1" smtClean="0"/>
              <a:t>occuring</a:t>
            </a:r>
            <a:r>
              <a:rPr lang="en-US" b="1" dirty="0" smtClean="0"/>
              <a:t> in schools and universities all over the world...</a:t>
            </a:r>
            <a:endParaRPr lang="en-US" b="1" dirty="0"/>
          </a:p>
        </p:txBody>
      </p:sp>
      <p:pic>
        <p:nvPicPr>
          <p:cNvPr id="24579" name="Picture 3" descr="C:\Users\STurner\AppData\Local\Microsoft\Windows\Temporary Internet Files\Content.IE5\TFAXL14Y\MC900055420[1].wmf"/>
          <p:cNvPicPr>
            <a:picLocks noChangeAspect="1" noChangeArrowheads="1"/>
          </p:cNvPicPr>
          <p:nvPr/>
        </p:nvPicPr>
        <p:blipFill>
          <a:blip r:embed="rId2" cstate="print"/>
          <a:srcRect/>
          <a:stretch>
            <a:fillRect/>
          </a:stretch>
        </p:blipFill>
        <p:spPr bwMode="auto">
          <a:xfrm>
            <a:off x="4343400" y="4953000"/>
            <a:ext cx="3590453" cy="143799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idx="1"/>
          </p:nvPr>
        </p:nvSpPr>
        <p:spPr/>
        <p:txBody>
          <a:bodyPr/>
          <a:lstStyle/>
          <a:p>
            <a:r>
              <a:rPr lang="en-US" b="1" dirty="0" smtClean="0"/>
              <a:t>While it is an exciting process, it is important that we don’t make change without an understanding of instructional implications, and that we thoughtfully and creatively move forward with the implementation of these new technologies.”  </a:t>
            </a:r>
          </a:p>
          <a:p>
            <a:r>
              <a:rPr lang="en-US" dirty="0" smtClean="0"/>
              <a:t>-- S. A. Turner</a:t>
            </a:r>
          </a:p>
          <a:p>
            <a:endParaRPr lang="en-US" dirty="0"/>
          </a:p>
        </p:txBody>
      </p:sp>
      <p:pic>
        <p:nvPicPr>
          <p:cNvPr id="25602" name="Picture 2" descr="C:\Users\STurner\AppData\Local\Microsoft\Windows\Temporary Internet Files\Content.IE5\TFAXL14Y\MP900437265[1].jpg"/>
          <p:cNvPicPr>
            <a:picLocks noChangeAspect="1" noChangeArrowheads="1"/>
          </p:cNvPicPr>
          <p:nvPr/>
        </p:nvPicPr>
        <p:blipFill>
          <a:blip r:embed="rId2" cstate="print"/>
          <a:srcRect/>
          <a:stretch>
            <a:fillRect/>
          </a:stretch>
        </p:blipFill>
        <p:spPr bwMode="auto">
          <a:xfrm>
            <a:off x="4267200" y="3657600"/>
            <a:ext cx="3810000" cy="2173224"/>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US" dirty="0"/>
          </a:p>
        </p:txBody>
      </p:sp>
      <p:sp>
        <p:nvSpPr>
          <p:cNvPr id="3" name="Content Placeholder 2"/>
          <p:cNvSpPr>
            <a:spLocks noGrp="1"/>
          </p:cNvSpPr>
          <p:nvPr>
            <p:ph idx="1"/>
          </p:nvPr>
        </p:nvSpPr>
        <p:spPr/>
        <p:txBody>
          <a:bodyPr/>
          <a:lstStyle/>
          <a:p>
            <a:r>
              <a:rPr lang="en-US" b="1" dirty="0" smtClean="0"/>
              <a:t>Dr. Susan A. Turner, PhD</a:t>
            </a:r>
          </a:p>
          <a:p>
            <a:pPr>
              <a:buNone/>
            </a:pPr>
            <a:r>
              <a:rPr lang="en-US" b="1" dirty="0" smtClean="0"/>
              <a:t>  School of Teacher Education and Leadership</a:t>
            </a:r>
          </a:p>
          <a:p>
            <a:pPr>
              <a:buNone/>
            </a:pPr>
            <a:r>
              <a:rPr lang="en-US" b="1" dirty="0" smtClean="0"/>
              <a:t>  Utah State University</a:t>
            </a:r>
          </a:p>
          <a:p>
            <a:pPr>
              <a:buNone/>
            </a:pPr>
            <a:r>
              <a:rPr lang="en-US" b="1" dirty="0" smtClean="0"/>
              <a:t>   Logan, UT  84322-2805</a:t>
            </a:r>
          </a:p>
          <a:p>
            <a:pPr>
              <a:buNone/>
            </a:pPr>
            <a:r>
              <a:rPr lang="en-US" b="1" dirty="0" smtClean="0"/>
              <a:t>   (435) 797-3947</a:t>
            </a:r>
          </a:p>
          <a:p>
            <a:pPr>
              <a:buNone/>
            </a:pPr>
            <a:r>
              <a:rPr lang="en-US" b="1" dirty="0" smtClean="0">
                <a:solidFill>
                  <a:schemeClr val="accent5">
                    <a:lumMod val="60000"/>
                    <a:lumOff val="40000"/>
                  </a:schemeClr>
                </a:solidFill>
                <a:hlinkClick r:id="rId2"/>
              </a:rPr>
              <a:t>   susan.turner@usu.edu</a:t>
            </a:r>
            <a:endParaRPr lang="en-US" b="1" dirty="0" smtClean="0">
              <a:solidFill>
                <a:schemeClr val="accent5">
                  <a:lumMod val="60000"/>
                  <a:lumOff val="40000"/>
                </a:schemeClr>
              </a:solidFill>
            </a:endParaRPr>
          </a:p>
          <a:p>
            <a:pPr>
              <a:buNone/>
            </a:pPr>
            <a:r>
              <a:rPr lang="en-US" b="1" dirty="0" smtClean="0"/>
              <a:t> (to request article) etc.</a:t>
            </a:r>
            <a:endParaRPr lang="en-US" b="1" dirty="0"/>
          </a:p>
        </p:txBody>
      </p:sp>
      <p:pic>
        <p:nvPicPr>
          <p:cNvPr id="26626" name="Picture 2" descr="C:\Users\STurner\AppData\Local\Microsoft\Windows\Temporary Internet Files\Content.IE5\TFAXL14Y\MC900439613[1].png"/>
          <p:cNvPicPr>
            <a:picLocks noChangeAspect="1" noChangeArrowheads="1"/>
          </p:cNvPicPr>
          <p:nvPr/>
        </p:nvPicPr>
        <p:blipFill>
          <a:blip r:embed="rId3" cstate="print"/>
          <a:srcRect/>
          <a:stretch>
            <a:fillRect/>
          </a:stretch>
        </p:blipFill>
        <p:spPr bwMode="auto">
          <a:xfrm>
            <a:off x="5638800" y="2895600"/>
            <a:ext cx="3033712" cy="275272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Problem:  </a:t>
            </a:r>
            <a:endParaRPr lang="en-US" sz="4800" dirty="0"/>
          </a:p>
        </p:txBody>
      </p:sp>
      <p:sp>
        <p:nvSpPr>
          <p:cNvPr id="3" name="Content Placeholder 2"/>
          <p:cNvSpPr>
            <a:spLocks noGrp="1"/>
          </p:cNvSpPr>
          <p:nvPr>
            <p:ph idx="1"/>
          </p:nvPr>
        </p:nvSpPr>
        <p:spPr/>
        <p:txBody>
          <a:bodyPr/>
          <a:lstStyle/>
          <a:p>
            <a:r>
              <a:rPr lang="en-US" sz="3600" b="1" dirty="0" smtClean="0">
                <a:solidFill>
                  <a:schemeClr val="accent5"/>
                </a:solidFill>
              </a:rPr>
              <a:t>Broader Context:  </a:t>
            </a:r>
            <a:r>
              <a:rPr lang="en-US" sz="3600" b="1" dirty="0" smtClean="0"/>
              <a:t>What is the best process for re-designing a course when technology delivery is shifted?  </a:t>
            </a:r>
          </a:p>
          <a:p>
            <a:endParaRPr lang="en-US" dirty="0"/>
          </a:p>
        </p:txBody>
      </p:sp>
      <p:pic>
        <p:nvPicPr>
          <p:cNvPr id="3074" name="Picture 2" descr="C:\Users\STurner\AppData\Local\Microsoft\Windows\Temporary Internet Files\Content.IE5\XFYV7P50\MC900250214[1].wmf"/>
          <p:cNvPicPr>
            <a:picLocks noChangeAspect="1" noChangeArrowheads="1"/>
          </p:cNvPicPr>
          <p:nvPr/>
        </p:nvPicPr>
        <p:blipFill>
          <a:blip r:embed="rId2" cstate="print"/>
          <a:srcRect/>
          <a:stretch>
            <a:fillRect/>
          </a:stretch>
        </p:blipFill>
        <p:spPr bwMode="auto">
          <a:xfrm>
            <a:off x="3581400" y="3124200"/>
            <a:ext cx="4572000" cy="2286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normAutofit fontScale="62500" lnSpcReduction="20000"/>
          </a:bodyPr>
          <a:lstStyle/>
          <a:p>
            <a:r>
              <a:rPr lang="en-US" b="1" dirty="0" smtClean="0"/>
              <a:t>Ahern, T. C., Y El-Hindi, A. E. (2000).  Improving the instructional congruency of a computer-	mediated small-group discussion: A case study in design and delivery.  </a:t>
            </a:r>
            <a:r>
              <a:rPr lang="en-US" b="1" i="1" dirty="0" smtClean="0"/>
              <a:t>Journal of Research on Computing in Education, 32 </a:t>
            </a:r>
            <a:r>
              <a:rPr lang="en-US" b="1" dirty="0" smtClean="0"/>
              <a:t>(3), 385 - 400.</a:t>
            </a:r>
          </a:p>
          <a:p>
            <a:r>
              <a:rPr lang="en-US" b="1" dirty="0" smtClean="0"/>
              <a:t>Benson, A. (2003).  Dimensions of quality in online degree programs.  </a:t>
            </a:r>
            <a:r>
              <a:rPr lang="en-US" b="1" i="1" dirty="0" smtClean="0"/>
              <a:t>American Journal of Distance Education, 17 </a:t>
            </a:r>
            <a:r>
              <a:rPr lang="en-US" b="1" dirty="0" smtClean="0"/>
              <a:t>(3), 145 - 159.  </a:t>
            </a:r>
          </a:p>
          <a:p>
            <a:r>
              <a:rPr lang="en-US" b="1" dirty="0" smtClean="0"/>
              <a:t>Bee, H. L., and </a:t>
            </a:r>
            <a:r>
              <a:rPr lang="en-US" b="1" dirty="0" err="1" smtClean="0"/>
              <a:t>Bjorklund</a:t>
            </a:r>
            <a:r>
              <a:rPr lang="en-US" b="1" dirty="0" smtClean="0"/>
              <a:t>, B. R. </a:t>
            </a:r>
            <a:r>
              <a:rPr lang="en-US" b="1" i="1" dirty="0" smtClean="0"/>
              <a:t>The journey of adulthood.  </a:t>
            </a:r>
            <a:r>
              <a:rPr lang="en-US" b="1" dirty="0" smtClean="0"/>
              <a:t>(5th ed.).  Upper Saddle River, N. J.: Prentice Hall, 2004.</a:t>
            </a:r>
          </a:p>
          <a:p>
            <a:r>
              <a:rPr lang="en-US" b="1" dirty="0" smtClean="0"/>
              <a:t>Bogdan, R. C., &amp; Biklen, S. K. (1998). </a:t>
            </a:r>
            <a:r>
              <a:rPr lang="en-US" b="1" i="1" dirty="0" smtClean="0"/>
              <a:t>Qualitative research in education; An introduction to theory and methods </a:t>
            </a:r>
            <a:r>
              <a:rPr lang="en-US" b="1" dirty="0" smtClean="0"/>
              <a:t>(3rd ed.). Boston: Allyn &amp; Bacon.</a:t>
            </a:r>
          </a:p>
          <a:p>
            <a:r>
              <a:rPr lang="en-US" b="1" dirty="0" err="1" smtClean="0"/>
              <a:t>Charmaz</a:t>
            </a:r>
            <a:r>
              <a:rPr lang="en-US" b="1" dirty="0" smtClean="0"/>
              <a:t>, K. (2006).  </a:t>
            </a:r>
            <a:r>
              <a:rPr lang="en-US" b="1" i="1" dirty="0" smtClean="0"/>
              <a:t>Constructing grounded theory: A practical guide through qualitative analysis.  </a:t>
            </a:r>
            <a:r>
              <a:rPr lang="en-US" b="1" dirty="0" smtClean="0"/>
              <a:t>Thousand Oaks, CA: Sage Publications.</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normAutofit fontScale="62500" lnSpcReduction="20000"/>
          </a:bodyPr>
          <a:lstStyle/>
          <a:p>
            <a:r>
              <a:rPr lang="en-US" b="1" dirty="0" smtClean="0"/>
              <a:t>Coffey, A., &amp; Atkinson, P. (1996) </a:t>
            </a:r>
            <a:r>
              <a:rPr lang="en-US" b="1" i="1" dirty="0" smtClean="0"/>
              <a:t>Making sense of qualitative data: Complementary research 	strategies. </a:t>
            </a:r>
            <a:r>
              <a:rPr lang="en-US" b="1" dirty="0" smtClean="0"/>
              <a:t>Thousand Oaks, CA: Sage Publications.</a:t>
            </a:r>
          </a:p>
          <a:p>
            <a:r>
              <a:rPr lang="en-US" b="1" dirty="0" smtClean="0"/>
              <a:t>Cole, A. L., &amp; Knowles, J. G. (2000). </a:t>
            </a:r>
            <a:r>
              <a:rPr lang="en-US" b="1" i="1" dirty="0" smtClean="0"/>
              <a:t>Researching teaching: Exploring teacher development 	through reflexive inquiry. </a:t>
            </a:r>
            <a:r>
              <a:rPr lang="en-US" b="1" dirty="0" smtClean="0"/>
              <a:t>Boston: Allyn and Bacon.</a:t>
            </a:r>
          </a:p>
          <a:p>
            <a:r>
              <a:rPr lang="en-US" b="1" dirty="0" smtClean="0"/>
              <a:t>Darling-Hammond (1999). Educating teachers for the next century: Rethinking practice and 	policy. In G. Griffin (Ed.), </a:t>
            </a:r>
            <a:r>
              <a:rPr lang="en-US" b="1" i="1" dirty="0" smtClean="0"/>
              <a:t>The education of teachers: 98th NSSE yearbook, Part 1</a:t>
            </a:r>
            <a:r>
              <a:rPr lang="en-US" b="1" dirty="0" smtClean="0"/>
              <a:t> (pp. 	221–256). Chicago: NSSE.</a:t>
            </a:r>
          </a:p>
          <a:p>
            <a:r>
              <a:rPr lang="en-US" b="1" dirty="0" smtClean="0"/>
              <a:t>Daloz, L. A. (1986). </a:t>
            </a:r>
            <a:r>
              <a:rPr lang="en-US" b="1" i="1" dirty="0" smtClean="0"/>
              <a:t>Effective teaching and mentoring. </a:t>
            </a:r>
            <a:r>
              <a:rPr lang="en-US" b="1" dirty="0" smtClean="0"/>
              <a:t>San Francisco: Jossey-Bass.</a:t>
            </a:r>
          </a:p>
          <a:p>
            <a:r>
              <a:rPr lang="en-US" b="1" dirty="0" smtClean="0"/>
              <a:t>Lincoln, Y. S., &amp; </a:t>
            </a:r>
            <a:r>
              <a:rPr lang="en-US" b="1" dirty="0" err="1" smtClean="0"/>
              <a:t>Guba</a:t>
            </a:r>
            <a:r>
              <a:rPr lang="en-US" b="1" dirty="0" smtClean="0"/>
              <a:t>, E. G. (1985). </a:t>
            </a:r>
            <a:r>
              <a:rPr lang="en-US" b="1" i="1" dirty="0" smtClean="0"/>
              <a:t>Naturalistic inquiry</a:t>
            </a:r>
            <a:r>
              <a:rPr lang="en-US" b="1" dirty="0" smtClean="0"/>
              <a:t>.</a:t>
            </a:r>
            <a:r>
              <a:rPr lang="en-US" b="1" i="1" dirty="0" smtClean="0"/>
              <a:t> </a:t>
            </a:r>
            <a:r>
              <a:rPr lang="en-US" b="1" dirty="0" smtClean="0"/>
              <a:t>Beverly Hills, CA: Sage Publishers.</a:t>
            </a:r>
          </a:p>
          <a:p>
            <a:r>
              <a:rPr lang="en-US" b="1" dirty="0" smtClean="0"/>
              <a:t>Kegan, R.  (1982). </a:t>
            </a:r>
            <a:r>
              <a:rPr lang="en-US" b="1" i="1" dirty="0" smtClean="0"/>
              <a:t>The evolving self: Problem and process in human development. </a:t>
            </a:r>
            <a:r>
              <a:rPr lang="en-US" b="1" dirty="0" smtClean="0"/>
              <a:t>Cambridge, 	MA: Harvard University Press.</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noAutofit/>
          </a:bodyPr>
          <a:lstStyle/>
          <a:p>
            <a:r>
              <a:rPr lang="en-US" sz="1600" b="1" dirty="0" smtClean="0"/>
              <a:t>Richardson, L. (1994). Writing: A method of inquiry. In N. K. Denzin &amp; Y. S. Lincoln (Eds.), </a:t>
            </a:r>
            <a:r>
              <a:rPr lang="en-US" sz="1600" b="1" i="1" dirty="0" smtClean="0"/>
              <a:t>Handbook of qualitative research </a:t>
            </a:r>
            <a:r>
              <a:rPr lang="en-US" sz="1600" b="1" dirty="0" smtClean="0"/>
              <a:t>(pp. 516–529). Thousand Oaks, CA: Sage Publications.</a:t>
            </a:r>
          </a:p>
          <a:p>
            <a:r>
              <a:rPr lang="en-US" sz="1600" b="1" dirty="0" err="1" smtClean="0"/>
              <a:t>Roblyer</a:t>
            </a:r>
            <a:r>
              <a:rPr lang="en-US" sz="1600" b="1" dirty="0" smtClean="0"/>
              <a:t>, M. D., &amp; </a:t>
            </a:r>
            <a:r>
              <a:rPr lang="en-US" sz="1600" b="1" dirty="0" err="1" smtClean="0"/>
              <a:t>Knezek</a:t>
            </a:r>
            <a:r>
              <a:rPr lang="en-US" sz="1600" b="1" dirty="0" smtClean="0"/>
              <a:t>, G. (2003).  New millennium research for educational 	technology:  A 	call for a national research agenda.  </a:t>
            </a:r>
            <a:r>
              <a:rPr lang="en-US" sz="1600" b="1" i="1" dirty="0" smtClean="0"/>
              <a:t>Journal of Research on Technology in Education, 36 	</a:t>
            </a:r>
            <a:r>
              <a:rPr lang="en-US" sz="1600" b="1" dirty="0" smtClean="0"/>
              <a:t>(1), 61 - 72.</a:t>
            </a:r>
          </a:p>
          <a:p>
            <a:r>
              <a:rPr lang="en-US" sz="1600" b="1" dirty="0" err="1" smtClean="0"/>
              <a:t>Roblyer</a:t>
            </a:r>
            <a:r>
              <a:rPr lang="en-US" sz="1600" b="1" dirty="0" smtClean="0"/>
              <a:t>, M. D., Porter, M. </a:t>
            </a:r>
            <a:r>
              <a:rPr lang="en-US" sz="1600" b="1" dirty="0" err="1" smtClean="0"/>
              <a:t>Bielefeldt</a:t>
            </a:r>
            <a:r>
              <a:rPr lang="en-US" sz="1600" b="1" dirty="0" smtClean="0"/>
              <a:t>, T., Donaldson, M. B., (Summer 2009). "Teaching 	online 	made me a better teacher":  Studying the impact of virtual course experiences on teachers' face-to-face practice.  </a:t>
            </a:r>
            <a:r>
              <a:rPr lang="en-US" sz="1600" b="1" i="1" dirty="0" smtClean="0"/>
              <a:t>Journal of Computing in Teacher Education,</a:t>
            </a:r>
            <a:r>
              <a:rPr lang="en-US" sz="1600" b="1" dirty="0" smtClean="0"/>
              <a:t> </a:t>
            </a:r>
            <a:r>
              <a:rPr lang="en-US" sz="1600" b="1" i="1" dirty="0" smtClean="0"/>
              <a:t>25 </a:t>
            </a:r>
            <a:r>
              <a:rPr lang="en-US" sz="1600" b="1" dirty="0" smtClean="0"/>
              <a:t>(4), 121 - 126.</a:t>
            </a:r>
            <a:r>
              <a:rPr lang="en-US" sz="1600" b="1" i="1" dirty="0" smtClean="0"/>
              <a:t> </a:t>
            </a:r>
            <a:endParaRPr lang="en-US" sz="1600" b="1" dirty="0" smtClean="0"/>
          </a:p>
          <a:p>
            <a:r>
              <a:rPr lang="en-US" sz="1600" b="1" dirty="0" smtClean="0"/>
              <a:t>Samaras, A. P., &amp; Freese, A. R. (2006). </a:t>
            </a:r>
            <a:r>
              <a:rPr lang="en-US" sz="1600" b="1" i="1" dirty="0" smtClean="0"/>
              <a:t>Self-study of teaching practices: Primer. </a:t>
            </a:r>
            <a:r>
              <a:rPr lang="en-US" sz="1600" b="1" dirty="0" smtClean="0"/>
              <a:t>New York: 	Peter Lang.</a:t>
            </a:r>
          </a:p>
          <a:p>
            <a:r>
              <a:rPr lang="en-US" sz="1600" b="1" dirty="0" smtClean="0"/>
              <a:t>Schwandt, T. A. (1994). Constructivist, interpretivist approaches to human inquiry. In N. K. Denzin &amp; Y. S. Lincoln (Eds.), </a:t>
            </a:r>
            <a:r>
              <a:rPr lang="en-US" sz="1600" b="1" i="1" dirty="0" smtClean="0"/>
              <a:t>Handbook of qualitative research </a:t>
            </a:r>
            <a:r>
              <a:rPr lang="en-US" sz="1600" b="1" dirty="0" smtClean="0"/>
              <a:t>(pp. 118–137). Thousand Oaks, CA: Sage Publications.</a:t>
            </a:r>
          </a:p>
          <a:p>
            <a:endParaRPr lang="en-US" sz="16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a:bodyPr>
          <a:lstStyle/>
          <a:p>
            <a:r>
              <a:rPr lang="en-US" sz="1600" b="1" dirty="0" err="1" smtClean="0"/>
              <a:t>Tallent</a:t>
            </a:r>
            <a:r>
              <a:rPr lang="en-US" sz="1600" b="1" dirty="0" smtClean="0"/>
              <a:t>-Runnels, M., Thomas, J., </a:t>
            </a:r>
            <a:r>
              <a:rPr lang="en-US" sz="1600" b="1" dirty="0" err="1" smtClean="0"/>
              <a:t>Lan</a:t>
            </a:r>
            <a:r>
              <a:rPr lang="en-US" sz="1600" b="1" dirty="0" smtClean="0"/>
              <a:t>, W., Cooper, S., Ahern, T., Shaw, S., &amp; </a:t>
            </a:r>
            <a:r>
              <a:rPr lang="en-US" sz="1600" b="1" dirty="0" err="1" smtClean="0"/>
              <a:t>Lui</a:t>
            </a:r>
            <a:r>
              <a:rPr lang="en-US" sz="1600" b="1" dirty="0" smtClean="0"/>
              <a:t>, S.  (2006).  	Teaching courses online: A review of the research.  </a:t>
            </a:r>
            <a:r>
              <a:rPr lang="en-US" sz="1600" b="1" i="1" dirty="0" smtClean="0"/>
              <a:t>Review of Educational Research, 76 	</a:t>
            </a:r>
            <a:r>
              <a:rPr lang="en-US" sz="1600" b="1" dirty="0" smtClean="0"/>
              <a:t>(1), 93 - 135.</a:t>
            </a:r>
            <a:r>
              <a:rPr lang="en-US" sz="1600" b="1" i="1" dirty="0" smtClean="0"/>
              <a:t>  </a:t>
            </a:r>
            <a:endParaRPr lang="en-US" sz="1600" b="1" dirty="0" smtClean="0"/>
          </a:p>
          <a:p>
            <a:r>
              <a:rPr lang="en-US" sz="1600" b="1" dirty="0" smtClean="0"/>
              <a:t>Turner, S. A. (June 2010).  Teaching research to teachers: A self-study of course design, student outcomes and instructor learning. </a:t>
            </a:r>
            <a:r>
              <a:rPr lang="en-US" sz="1600" b="1" i="1" dirty="0" smtClean="0"/>
              <a:t>Journal of the Scholarship of Teaching and Learning.</a:t>
            </a:r>
            <a:r>
              <a:rPr lang="en-US" sz="1600" b="1" dirty="0" smtClean="0"/>
              <a:t> 33 (2), 60 - 77. </a:t>
            </a:r>
          </a:p>
          <a:p>
            <a:r>
              <a:rPr lang="en-US" sz="1600" b="1" dirty="0" smtClean="0"/>
              <a:t>Valli, L., VanZee, E. H. Rennert-Ariev, P., Mikeska, J. Catlett-Muhammad, S., &amp; Roy, P. (Summer 2006).  Initiating and sustaining a culture of inquiry in a teacher leadership program.  </a:t>
            </a:r>
            <a:r>
              <a:rPr lang="en-US" sz="1600" b="1" i="1" dirty="0" smtClean="0"/>
              <a:t>Teacher Education Quarterly, 33 </a:t>
            </a:r>
            <a:r>
              <a:rPr lang="en-US" sz="1600" b="1" dirty="0" smtClean="0"/>
              <a:t>(3), 97 - 114.</a:t>
            </a:r>
          </a:p>
          <a:p>
            <a:r>
              <a:rPr lang="en-US" sz="1600" b="1" dirty="0" smtClean="0"/>
              <a:t>Vygotsky, L. S., (1997).  </a:t>
            </a:r>
            <a:r>
              <a:rPr lang="en-US" sz="1600" b="1" i="1" dirty="0" smtClean="0"/>
              <a:t>Educational psychology.  </a:t>
            </a:r>
            <a:r>
              <a:rPr lang="en-US" sz="1600" b="1" dirty="0" smtClean="0"/>
              <a:t>Boca Raton, FL: St. Lucie Press.</a:t>
            </a:r>
          </a:p>
          <a:p>
            <a:r>
              <a:rPr lang="en-US" sz="1600" b="1" dirty="0" smtClean="0"/>
              <a:t>Watson, J., &amp; Ryan, J. (2007).  </a:t>
            </a:r>
            <a:r>
              <a:rPr lang="en-US" sz="1600" b="1" i="1" dirty="0" smtClean="0"/>
              <a:t>Keeping pace with K-12 online learning: A review of state-level policy and practices. </a:t>
            </a:r>
            <a:r>
              <a:rPr lang="en-US" sz="1600" b="1" dirty="0" smtClean="0"/>
              <a:t>Retrieved May 4, 2010, from 	</a:t>
            </a:r>
            <a:r>
              <a:rPr lang="en-US" sz="1600" b="1" u="sng" dirty="0" smtClean="0">
                <a:hlinkClick r:id="rId2"/>
              </a:rPr>
              <a:t>http://www.nacol.org/dosc/KeepingPace07-color.pdf</a:t>
            </a:r>
            <a:endParaRPr lang="en-US" sz="1600" b="1" dirty="0" smtClean="0"/>
          </a:p>
          <a:p>
            <a:endParaRPr lang="en-US" sz="16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Implications:  </a:t>
            </a:r>
            <a:endParaRPr lang="en-US" sz="4000" dirty="0"/>
          </a:p>
        </p:txBody>
      </p:sp>
      <p:sp>
        <p:nvSpPr>
          <p:cNvPr id="3" name="Content Placeholder 2"/>
          <p:cNvSpPr>
            <a:spLocks noGrp="1"/>
          </p:cNvSpPr>
          <p:nvPr>
            <p:ph idx="1"/>
          </p:nvPr>
        </p:nvSpPr>
        <p:spPr/>
        <p:txBody>
          <a:bodyPr>
            <a:normAutofit/>
          </a:bodyPr>
          <a:lstStyle/>
          <a:p>
            <a:r>
              <a:rPr lang="en-US" b="1" dirty="0" smtClean="0"/>
              <a:t>While it is an exciting process, it is important that we don’t make change without an understanding of instructional implications, and that we thoughtfully and creatively move forward with the implementation of these new technologies.”  </a:t>
            </a:r>
          </a:p>
          <a:p>
            <a:r>
              <a:rPr lang="en-US" dirty="0" smtClean="0"/>
              <a:t>-- S. A. Turner</a:t>
            </a:r>
            <a:endParaRPr lang="en-US" dirty="0"/>
          </a:p>
        </p:txBody>
      </p:sp>
      <p:pic>
        <p:nvPicPr>
          <p:cNvPr id="23554" name="Picture 2" descr="C:\Users\STurner\AppData\Local\Microsoft\Windows\Temporary Internet Files\Content.IE5\TFAXL14Y\MP900437265[1].jpg"/>
          <p:cNvPicPr>
            <a:picLocks noChangeAspect="1" noChangeArrowheads="1"/>
          </p:cNvPicPr>
          <p:nvPr/>
        </p:nvPicPr>
        <p:blipFill>
          <a:blip r:embed="rId2" cstate="print"/>
          <a:srcRect/>
          <a:stretch>
            <a:fillRect/>
          </a:stretch>
        </p:blipFill>
        <p:spPr bwMode="auto">
          <a:xfrm>
            <a:off x="5562600" y="3733800"/>
            <a:ext cx="2819400" cy="1828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Purpose of the Study:</a:t>
            </a:r>
            <a:endParaRPr lang="en-US" sz="4400" dirty="0"/>
          </a:p>
        </p:txBody>
      </p:sp>
      <p:sp>
        <p:nvSpPr>
          <p:cNvPr id="3" name="Content Placeholder 2"/>
          <p:cNvSpPr>
            <a:spLocks noGrp="1"/>
          </p:cNvSpPr>
          <p:nvPr>
            <p:ph idx="1"/>
          </p:nvPr>
        </p:nvSpPr>
        <p:spPr/>
        <p:txBody>
          <a:bodyPr>
            <a:normAutofit lnSpcReduction="10000"/>
          </a:bodyPr>
          <a:lstStyle/>
          <a:p>
            <a:r>
              <a:rPr lang="en-US" sz="3600" b="1" dirty="0" smtClean="0">
                <a:solidFill>
                  <a:schemeClr val="accent5"/>
                </a:solidFill>
              </a:rPr>
              <a:t>To examine </a:t>
            </a:r>
            <a:r>
              <a:rPr lang="en-US" sz="3600" b="1" dirty="0" smtClean="0">
                <a:solidFill>
                  <a:schemeClr val="tx1">
                    <a:lumMod val="95000"/>
                  </a:schemeClr>
                </a:solidFill>
              </a:rPr>
              <a:t>how </a:t>
            </a:r>
          </a:p>
          <a:p>
            <a:pPr>
              <a:buNone/>
            </a:pPr>
            <a:r>
              <a:rPr lang="en-US" sz="3600" b="1" dirty="0" smtClean="0">
                <a:solidFill>
                  <a:schemeClr val="tx1">
                    <a:lumMod val="95000"/>
                  </a:schemeClr>
                </a:solidFill>
              </a:rPr>
              <a:t>   changing technology </a:t>
            </a:r>
          </a:p>
          <a:p>
            <a:pPr>
              <a:buNone/>
            </a:pPr>
            <a:r>
              <a:rPr lang="en-US" sz="3600" b="1" dirty="0" smtClean="0">
                <a:solidFill>
                  <a:schemeClr val="tx1">
                    <a:lumMod val="95000"/>
                  </a:schemeClr>
                </a:solidFill>
              </a:rPr>
              <a:t>   affects virtual course </a:t>
            </a:r>
          </a:p>
          <a:p>
            <a:pPr>
              <a:buNone/>
            </a:pPr>
            <a:r>
              <a:rPr lang="en-US" sz="3600" b="1" dirty="0" smtClean="0">
                <a:solidFill>
                  <a:schemeClr val="tx1">
                    <a:lumMod val="95000"/>
                  </a:schemeClr>
                </a:solidFill>
              </a:rPr>
              <a:t>   design.</a:t>
            </a:r>
          </a:p>
          <a:p>
            <a:endParaRPr lang="en-US" b="1" dirty="0" smtClean="0">
              <a:solidFill>
                <a:schemeClr val="tx1">
                  <a:lumMod val="95000"/>
                </a:schemeClr>
              </a:solidFill>
            </a:endParaRPr>
          </a:p>
          <a:p>
            <a:r>
              <a:rPr lang="en-US" sz="3600" b="1" dirty="0" smtClean="0">
                <a:solidFill>
                  <a:schemeClr val="accent5"/>
                </a:solidFill>
              </a:rPr>
              <a:t>To document </a:t>
            </a:r>
            <a:r>
              <a:rPr lang="en-US" sz="3600" b="1" dirty="0" smtClean="0">
                <a:solidFill>
                  <a:schemeClr val="tx1">
                    <a:lumMod val="95000"/>
                  </a:schemeClr>
                </a:solidFill>
              </a:rPr>
              <a:t>my own inquiry and to reflect on the process of instructional change.</a:t>
            </a:r>
          </a:p>
          <a:p>
            <a:endParaRPr lang="en-US" b="1" dirty="0" smtClean="0">
              <a:solidFill>
                <a:schemeClr val="accent2">
                  <a:lumMod val="60000"/>
                  <a:lumOff val="40000"/>
                </a:schemeClr>
              </a:solidFill>
            </a:endParaRPr>
          </a:p>
          <a:p>
            <a:endParaRPr lang="en-US" dirty="0"/>
          </a:p>
        </p:txBody>
      </p:sp>
      <p:pic>
        <p:nvPicPr>
          <p:cNvPr id="2052" name="Picture 4" descr="C:\Program Files\Microsoft Office\MEDIA\CAGCAT10\j0196400.wmf"/>
          <p:cNvPicPr>
            <a:picLocks noChangeAspect="1" noChangeArrowheads="1"/>
          </p:cNvPicPr>
          <p:nvPr/>
        </p:nvPicPr>
        <p:blipFill>
          <a:blip r:embed="rId2" cstate="print"/>
          <a:srcRect/>
          <a:stretch>
            <a:fillRect/>
          </a:stretch>
        </p:blipFill>
        <p:spPr bwMode="auto">
          <a:xfrm>
            <a:off x="6705600" y="990600"/>
            <a:ext cx="1695298" cy="181234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Research Questions:</a:t>
            </a:r>
            <a:endParaRPr lang="en-US" sz="4400" dirty="0"/>
          </a:p>
        </p:txBody>
      </p:sp>
      <p:sp>
        <p:nvSpPr>
          <p:cNvPr id="3" name="Content Placeholder 2"/>
          <p:cNvSpPr>
            <a:spLocks noGrp="1"/>
          </p:cNvSpPr>
          <p:nvPr>
            <p:ph idx="1"/>
          </p:nvPr>
        </p:nvSpPr>
        <p:spPr/>
        <p:txBody>
          <a:bodyPr>
            <a:normAutofit/>
          </a:bodyPr>
          <a:lstStyle/>
          <a:p>
            <a:r>
              <a:rPr lang="en-US" sz="3600" b="1" dirty="0" smtClean="0">
                <a:solidFill>
                  <a:schemeClr val="accent5"/>
                </a:solidFill>
              </a:rPr>
              <a:t>Course Design:  </a:t>
            </a:r>
            <a:r>
              <a:rPr lang="en-US" sz="3600" b="1" dirty="0" smtClean="0"/>
              <a:t>How can new course design incorporate best teaching practice when accommodating technology shifts? </a:t>
            </a:r>
            <a:endParaRPr lang="en-US" sz="3600" b="1" dirty="0"/>
          </a:p>
        </p:txBody>
      </p:sp>
      <p:pic>
        <p:nvPicPr>
          <p:cNvPr id="4098" name="Picture 2" descr="C:\Users\STurner\AppData\Local\Microsoft\Windows\Temporary Internet Files\Content.IE5\TFAXL14Y\MC900384172[1].wmf"/>
          <p:cNvPicPr>
            <a:picLocks noChangeAspect="1" noChangeArrowheads="1"/>
          </p:cNvPicPr>
          <p:nvPr/>
        </p:nvPicPr>
        <p:blipFill>
          <a:blip r:embed="rId2" cstate="print"/>
          <a:srcRect/>
          <a:stretch>
            <a:fillRect/>
          </a:stretch>
        </p:blipFill>
        <p:spPr bwMode="auto">
          <a:xfrm>
            <a:off x="5257800" y="3276600"/>
            <a:ext cx="2819400" cy="213085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Research Questions:  </a:t>
            </a:r>
            <a:endParaRPr lang="en-US" sz="4400" dirty="0"/>
          </a:p>
        </p:txBody>
      </p:sp>
      <p:sp>
        <p:nvSpPr>
          <p:cNvPr id="3" name="Content Placeholder 2"/>
          <p:cNvSpPr>
            <a:spLocks noGrp="1"/>
          </p:cNvSpPr>
          <p:nvPr>
            <p:ph idx="1"/>
          </p:nvPr>
        </p:nvSpPr>
        <p:spPr/>
        <p:txBody>
          <a:bodyPr>
            <a:normAutofit/>
          </a:bodyPr>
          <a:lstStyle/>
          <a:p>
            <a:r>
              <a:rPr lang="en-US" sz="3600" b="1" dirty="0" smtClean="0">
                <a:solidFill>
                  <a:schemeClr val="accent5"/>
                </a:solidFill>
              </a:rPr>
              <a:t>Technical Resources:  </a:t>
            </a:r>
            <a:r>
              <a:rPr lang="en-US" sz="3600" b="1" dirty="0" smtClean="0"/>
              <a:t>What technical knowledge, training, and resources are required to shift course delivery from Distance Face-to-Face </a:t>
            </a:r>
            <a:r>
              <a:rPr lang="en-US" sz="3600" b="1" dirty="0" err="1" smtClean="0"/>
              <a:t>Teachnology</a:t>
            </a:r>
            <a:r>
              <a:rPr lang="en-US" sz="3600" b="1" dirty="0" smtClean="0"/>
              <a:t> to WIMBA?  </a:t>
            </a:r>
            <a:endParaRPr lang="en-US" sz="3600" b="1" dirty="0"/>
          </a:p>
        </p:txBody>
      </p:sp>
      <p:pic>
        <p:nvPicPr>
          <p:cNvPr id="5122" name="Picture 2" descr="C:\Users\STurner\AppData\Local\Microsoft\Windows\Temporary Internet Files\Content.IE5\TFAXL14Y\MC900384172[1].wmf"/>
          <p:cNvPicPr>
            <a:picLocks noChangeAspect="1" noChangeArrowheads="1"/>
          </p:cNvPicPr>
          <p:nvPr/>
        </p:nvPicPr>
        <p:blipFill>
          <a:blip r:embed="rId2" cstate="print"/>
          <a:srcRect/>
          <a:stretch>
            <a:fillRect/>
          </a:stretch>
        </p:blipFill>
        <p:spPr bwMode="auto">
          <a:xfrm>
            <a:off x="6781800" y="3733800"/>
            <a:ext cx="1538021" cy="182605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Research Questions:</a:t>
            </a:r>
            <a:endParaRPr lang="en-US" sz="4400" dirty="0"/>
          </a:p>
        </p:txBody>
      </p:sp>
      <p:sp>
        <p:nvSpPr>
          <p:cNvPr id="3" name="Content Placeholder 2"/>
          <p:cNvSpPr>
            <a:spLocks noGrp="1"/>
          </p:cNvSpPr>
          <p:nvPr>
            <p:ph idx="1"/>
          </p:nvPr>
        </p:nvSpPr>
        <p:spPr>
          <a:xfrm>
            <a:off x="533400" y="533400"/>
            <a:ext cx="8183880" cy="4187952"/>
          </a:xfrm>
        </p:spPr>
        <p:txBody>
          <a:bodyPr>
            <a:normAutofit/>
          </a:bodyPr>
          <a:lstStyle/>
          <a:p>
            <a:r>
              <a:rPr lang="en-US" sz="3600" b="1" dirty="0" smtClean="0">
                <a:solidFill>
                  <a:schemeClr val="accent5"/>
                </a:solidFill>
              </a:rPr>
              <a:t>New Possibilities</a:t>
            </a:r>
            <a:r>
              <a:rPr lang="en-US" sz="3600" b="1" dirty="0" smtClean="0"/>
              <a:t>:  </a:t>
            </a:r>
          </a:p>
          <a:p>
            <a:pPr>
              <a:buNone/>
            </a:pPr>
            <a:r>
              <a:rPr lang="en-US" sz="3600" b="1" dirty="0" smtClean="0"/>
              <a:t> What new possibilities exist in course design as a result of shifting course-delivery technology?  </a:t>
            </a:r>
            <a:endParaRPr lang="en-US" sz="3600" b="1" dirty="0"/>
          </a:p>
        </p:txBody>
      </p:sp>
      <p:pic>
        <p:nvPicPr>
          <p:cNvPr id="6147" name="Picture 3" descr="C:\Users\STurner\AppData\Local\Microsoft\Windows\Temporary Internet Files\Content.IE5\TFAXL14Y\MC900384172[1].wmf"/>
          <p:cNvPicPr>
            <a:picLocks noChangeAspect="1" noChangeArrowheads="1"/>
          </p:cNvPicPr>
          <p:nvPr/>
        </p:nvPicPr>
        <p:blipFill>
          <a:blip r:embed="rId2" cstate="print"/>
          <a:srcRect/>
          <a:stretch>
            <a:fillRect/>
          </a:stretch>
        </p:blipFill>
        <p:spPr bwMode="auto">
          <a:xfrm>
            <a:off x="5257800" y="2971800"/>
            <a:ext cx="2071421" cy="245935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Review of Literature:  </a:t>
            </a:r>
            <a:endParaRPr lang="en-US" sz="4400" dirty="0"/>
          </a:p>
        </p:txBody>
      </p:sp>
      <p:sp>
        <p:nvSpPr>
          <p:cNvPr id="3" name="Content Placeholder 2"/>
          <p:cNvSpPr>
            <a:spLocks noGrp="1"/>
          </p:cNvSpPr>
          <p:nvPr>
            <p:ph idx="1"/>
          </p:nvPr>
        </p:nvSpPr>
        <p:spPr/>
        <p:txBody>
          <a:bodyPr>
            <a:normAutofit/>
          </a:bodyPr>
          <a:lstStyle/>
          <a:p>
            <a:r>
              <a:rPr lang="en-US" sz="3600" b="1" dirty="0" smtClean="0"/>
              <a:t>On-line and Virtual Teaching Strategies</a:t>
            </a:r>
          </a:p>
          <a:p>
            <a:r>
              <a:rPr lang="en-US" sz="3600" b="1" dirty="0" smtClean="0"/>
              <a:t>Distance Learning Literature</a:t>
            </a:r>
          </a:p>
          <a:p>
            <a:r>
              <a:rPr lang="en-US" sz="3600" b="1" dirty="0" smtClean="0"/>
              <a:t>Ahearn &amp; </a:t>
            </a:r>
            <a:r>
              <a:rPr lang="en-US" sz="3600" b="1" dirty="0" err="1" smtClean="0"/>
              <a:t>Alhindi</a:t>
            </a:r>
            <a:r>
              <a:rPr lang="en-US" sz="3600" b="1" dirty="0" smtClean="0"/>
              <a:t>, 2000.</a:t>
            </a:r>
          </a:p>
          <a:p>
            <a:r>
              <a:rPr lang="en-US" sz="3600" b="1" dirty="0" smtClean="0"/>
              <a:t>Benson, 2003 </a:t>
            </a:r>
          </a:p>
          <a:p>
            <a:r>
              <a:rPr lang="en-US" sz="3600" b="1" dirty="0" err="1" smtClean="0"/>
              <a:t>Tallent</a:t>
            </a:r>
            <a:r>
              <a:rPr lang="en-US" sz="3600" b="1" dirty="0" smtClean="0"/>
              <a:t>-Runnels, et. al., 2006</a:t>
            </a:r>
          </a:p>
          <a:p>
            <a:r>
              <a:rPr lang="en-US" sz="3600" b="1" dirty="0" smtClean="0"/>
              <a:t>Others</a:t>
            </a:r>
            <a:endParaRPr lang="en-US" sz="3600" b="1" dirty="0"/>
          </a:p>
        </p:txBody>
      </p:sp>
      <p:pic>
        <p:nvPicPr>
          <p:cNvPr id="8194" name="Picture 2" descr="C:\Users\STurner\AppData\Local\Microsoft\Windows\Temporary Internet Files\Content.IE5\Z10ZVZNZ\MC900055668[1].wmf"/>
          <p:cNvPicPr>
            <a:picLocks noChangeAspect="1" noChangeArrowheads="1"/>
          </p:cNvPicPr>
          <p:nvPr/>
        </p:nvPicPr>
        <p:blipFill>
          <a:blip r:embed="rId2" cstate="print"/>
          <a:srcRect/>
          <a:stretch>
            <a:fillRect/>
          </a:stretch>
        </p:blipFill>
        <p:spPr bwMode="auto">
          <a:xfrm>
            <a:off x="3581400" y="4038600"/>
            <a:ext cx="4525224" cy="133085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Research Frame:</a:t>
            </a:r>
            <a:endParaRPr lang="en-US" sz="4400" dirty="0"/>
          </a:p>
        </p:txBody>
      </p:sp>
      <p:sp>
        <p:nvSpPr>
          <p:cNvPr id="3" name="Content Placeholder 2"/>
          <p:cNvSpPr>
            <a:spLocks noGrp="1"/>
          </p:cNvSpPr>
          <p:nvPr>
            <p:ph idx="1"/>
          </p:nvPr>
        </p:nvSpPr>
        <p:spPr/>
        <p:txBody>
          <a:bodyPr>
            <a:normAutofit/>
          </a:bodyPr>
          <a:lstStyle/>
          <a:p>
            <a:r>
              <a:rPr lang="en-US" sz="3600" b="1" dirty="0" smtClean="0">
                <a:solidFill>
                  <a:schemeClr val="accent5"/>
                </a:solidFill>
              </a:rPr>
              <a:t>Epistemology:  </a:t>
            </a:r>
            <a:r>
              <a:rPr lang="en-US" sz="3600" b="1" dirty="0" smtClean="0"/>
              <a:t>Constructivist</a:t>
            </a:r>
          </a:p>
          <a:p>
            <a:r>
              <a:rPr lang="en-US" sz="3600" b="1" dirty="0" smtClean="0">
                <a:solidFill>
                  <a:schemeClr val="accent5"/>
                </a:solidFill>
              </a:rPr>
              <a:t>Methodology:  </a:t>
            </a:r>
            <a:r>
              <a:rPr lang="en-US" sz="3600" b="1" dirty="0" smtClean="0"/>
              <a:t>Self-Study, Reflective Inquiry</a:t>
            </a:r>
          </a:p>
          <a:p>
            <a:r>
              <a:rPr lang="en-US" sz="3600" b="1" dirty="0" smtClean="0">
                <a:solidFill>
                  <a:schemeClr val="accent5"/>
                </a:solidFill>
              </a:rPr>
              <a:t>Data Collection:  </a:t>
            </a:r>
            <a:r>
              <a:rPr lang="en-US" sz="3600" b="1" dirty="0" smtClean="0"/>
              <a:t>Survey, Interview, Personal Reflection, Direct Learning,</a:t>
            </a:r>
          </a:p>
          <a:p>
            <a:pPr>
              <a:buNone/>
            </a:pPr>
            <a:r>
              <a:rPr lang="en-US" sz="3600" b="1" dirty="0" smtClean="0"/>
              <a:t>  Observation. </a:t>
            </a:r>
            <a:endParaRPr lang="en-US" sz="3600" b="1" dirty="0"/>
          </a:p>
        </p:txBody>
      </p:sp>
      <p:pic>
        <p:nvPicPr>
          <p:cNvPr id="9219" name="Picture 3" descr="C:\Users\STurner\AppData\Local\Microsoft\Windows\Temporary Internet Files\Content.IE5\XFYV7P50\MC900083217[1].wmf"/>
          <p:cNvPicPr>
            <a:picLocks noChangeAspect="1" noChangeArrowheads="1"/>
          </p:cNvPicPr>
          <p:nvPr/>
        </p:nvPicPr>
        <p:blipFill>
          <a:blip r:embed="rId2" cstate="print"/>
          <a:srcRect/>
          <a:stretch>
            <a:fillRect/>
          </a:stretch>
        </p:blipFill>
        <p:spPr bwMode="auto">
          <a:xfrm>
            <a:off x="6019800" y="4038600"/>
            <a:ext cx="2088794" cy="175199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Custom 1">
      <a:dk1>
        <a:srgbClr val="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358</TotalTime>
  <Words>1312</Words>
  <Application>Microsoft Office PowerPoint</Application>
  <PresentationFormat>On-screen Show (4:3)</PresentationFormat>
  <Paragraphs>211</Paragraphs>
  <Slides>34</Slides>
  <Notes>0</Notes>
  <HiddenSlides>0</HiddenSlides>
  <MMClips>1</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Aspect</vt:lpstr>
      <vt:lpstr>A SELF-STUDY OF VIRTUAL TEACHING</vt:lpstr>
      <vt:lpstr>Problem:</vt:lpstr>
      <vt:lpstr>Problem:  </vt:lpstr>
      <vt:lpstr>Purpose of the Study:</vt:lpstr>
      <vt:lpstr>Research Questions:</vt:lpstr>
      <vt:lpstr>Research Questions:  </vt:lpstr>
      <vt:lpstr>Research Questions:</vt:lpstr>
      <vt:lpstr>Review of Literature:  </vt:lpstr>
      <vt:lpstr>Research Frame:</vt:lpstr>
      <vt:lpstr>Frame: Four Kinds of Knowledge </vt:lpstr>
      <vt:lpstr>Self-Study Methodology (Samaras &amp; Freese, 2006)</vt:lpstr>
      <vt:lpstr>Data Gathering:</vt:lpstr>
      <vt:lpstr>Student Knowledge:  </vt:lpstr>
      <vt:lpstr>Technical Knowledge:  </vt:lpstr>
      <vt:lpstr>Experiential Knowledge:  </vt:lpstr>
      <vt:lpstr>Results:  Instructor Knowledge</vt:lpstr>
      <vt:lpstr>Reflection:  Instructor Knowledge</vt:lpstr>
      <vt:lpstr>Student Survey Results:  </vt:lpstr>
      <vt:lpstr>Student Knowledge:  </vt:lpstr>
      <vt:lpstr>Student Knowledge:  </vt:lpstr>
      <vt:lpstr>Student Knowledge:  </vt:lpstr>
      <vt:lpstr>Technical Knowledge:</vt:lpstr>
      <vt:lpstr>Experiential Knowledge:  </vt:lpstr>
      <vt:lpstr>Experiential Knowledge: </vt:lpstr>
      <vt:lpstr>Implications:</vt:lpstr>
      <vt:lpstr>Implications:  </vt:lpstr>
      <vt:lpstr>Implications:</vt:lpstr>
      <vt:lpstr>Implications:</vt:lpstr>
      <vt:lpstr>Contact:</vt:lpstr>
      <vt:lpstr>References:  </vt:lpstr>
      <vt:lpstr>References:  </vt:lpstr>
      <vt:lpstr>References:  </vt:lpstr>
      <vt:lpstr>References:</vt:lpstr>
      <vt:lpstr>Implications: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SELF-STUDY OF VIRTUAL tEACHING</dc:title>
  <dc:creator>STurner</dc:creator>
  <cp:lastModifiedBy>STurner</cp:lastModifiedBy>
  <cp:revision>4</cp:revision>
  <dcterms:created xsi:type="dcterms:W3CDTF">2010-09-28T17:33:42Z</dcterms:created>
  <dcterms:modified xsi:type="dcterms:W3CDTF">2012-10-12T17:20:19Z</dcterms:modified>
</cp:coreProperties>
</file>