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handoutMasterIdLst>
    <p:handoutMasterId r:id="rId58"/>
  </p:handoutMasterIdLst>
  <p:sldIdLst>
    <p:sldId id="256" r:id="rId2"/>
    <p:sldId id="257" r:id="rId3"/>
    <p:sldId id="260" r:id="rId4"/>
    <p:sldId id="258" r:id="rId5"/>
    <p:sldId id="259" r:id="rId6"/>
    <p:sldId id="261" r:id="rId7"/>
    <p:sldId id="262" r:id="rId8"/>
    <p:sldId id="264" r:id="rId9"/>
    <p:sldId id="263" r:id="rId10"/>
    <p:sldId id="265" r:id="rId11"/>
    <p:sldId id="268" r:id="rId12"/>
    <p:sldId id="308" r:id="rId13"/>
    <p:sldId id="309" r:id="rId14"/>
    <p:sldId id="310" r:id="rId15"/>
    <p:sldId id="311" r:id="rId16"/>
    <p:sldId id="266"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302" r:id="rId37"/>
    <p:sldId id="303" r:id="rId38"/>
    <p:sldId id="304" r:id="rId39"/>
    <p:sldId id="305" r:id="rId40"/>
    <p:sldId id="306" r:id="rId41"/>
    <p:sldId id="307" r:id="rId42"/>
    <p:sldId id="312" r:id="rId43"/>
    <p:sldId id="288" r:id="rId44"/>
    <p:sldId id="289" r:id="rId45"/>
    <p:sldId id="290" r:id="rId46"/>
    <p:sldId id="291" r:id="rId47"/>
    <p:sldId id="292" r:id="rId48"/>
    <p:sldId id="293" r:id="rId49"/>
    <p:sldId id="294" r:id="rId50"/>
    <p:sldId id="295" r:id="rId51"/>
    <p:sldId id="296" r:id="rId52"/>
    <p:sldId id="297" r:id="rId53"/>
    <p:sldId id="298" r:id="rId54"/>
    <p:sldId id="299" r:id="rId55"/>
    <p:sldId id="300" r:id="rId56"/>
    <p:sldId id="301"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5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F9DC2D-A2C2-4667-8328-BBFBD3BC3B50}" type="doc">
      <dgm:prSet loTypeId="urn:microsoft.com/office/officeart/2005/8/layout/cycle8" loCatId="cycle" qsTypeId="urn:microsoft.com/office/officeart/2005/8/quickstyle/simple1" qsCatId="simple" csTypeId="urn:microsoft.com/office/officeart/2005/8/colors/colorful1" csCatId="colorful" phldr="1"/>
      <dgm:spPr/>
    </dgm:pt>
    <dgm:pt modelId="{50E0ACC4-AE42-41C8-97FC-344F1AAD4EA3}">
      <dgm:prSet phldrT="[Text]" custT="1"/>
      <dgm:spPr/>
      <dgm:t>
        <a:bodyPr/>
        <a:lstStyle/>
        <a:p>
          <a:endParaRPr lang="en-US" sz="1200" b="1" dirty="0"/>
        </a:p>
        <a:p>
          <a:r>
            <a:rPr lang="en-US" sz="1400" b="0" dirty="0"/>
            <a:t>Course Design: </a:t>
          </a:r>
        </a:p>
        <a:p>
          <a:r>
            <a:rPr lang="en-US" sz="1200" b="0" dirty="0"/>
            <a:t>An examination of the </a:t>
          </a:r>
          <a:r>
            <a:rPr lang="en-US" sz="1200" b="0" dirty="0" smtClean="0"/>
            <a:t>effectiveness </a:t>
          </a:r>
          <a:r>
            <a:rPr lang="en-US" sz="1200" b="0" dirty="0"/>
            <a:t>of elements of course design.</a:t>
          </a:r>
          <a:endParaRPr lang="en-US" sz="1200" b="1" dirty="0"/>
        </a:p>
        <a:p>
          <a:endParaRPr lang="en-US" sz="1200" dirty="0"/>
        </a:p>
        <a:p>
          <a:endParaRPr lang="en-US" sz="1200" dirty="0"/>
        </a:p>
      </dgm:t>
    </dgm:pt>
    <dgm:pt modelId="{EE82A217-0F38-468F-93FC-67B853CBB403}" type="parTrans" cxnId="{1C802816-D344-4D01-A1E9-241E6222E212}">
      <dgm:prSet/>
      <dgm:spPr/>
      <dgm:t>
        <a:bodyPr/>
        <a:lstStyle/>
        <a:p>
          <a:endParaRPr lang="en-US"/>
        </a:p>
      </dgm:t>
    </dgm:pt>
    <dgm:pt modelId="{C2728374-89A7-4D3A-89C7-25F87AD0AFF1}" type="sibTrans" cxnId="{1C802816-D344-4D01-A1E9-241E6222E212}">
      <dgm:prSet/>
      <dgm:spPr/>
      <dgm:t>
        <a:bodyPr/>
        <a:lstStyle/>
        <a:p>
          <a:endParaRPr lang="en-US"/>
        </a:p>
      </dgm:t>
    </dgm:pt>
    <dgm:pt modelId="{3B706531-7833-4369-9FE4-10E060EF555A}">
      <dgm:prSet phldrT="[Text]" custT="1"/>
      <dgm:spPr/>
      <dgm:t>
        <a:bodyPr/>
        <a:lstStyle/>
        <a:p>
          <a:pPr algn="ctr"/>
          <a:endParaRPr lang="en-US" sz="1200" dirty="0"/>
        </a:p>
      </dgm:t>
    </dgm:pt>
    <dgm:pt modelId="{BCCBB2FF-677F-48CE-A7C4-5A68883E0A34}" type="parTrans" cxnId="{23FEE6CA-9647-4C51-87F5-B5483B1023B3}">
      <dgm:prSet/>
      <dgm:spPr/>
      <dgm:t>
        <a:bodyPr/>
        <a:lstStyle/>
        <a:p>
          <a:endParaRPr lang="en-US"/>
        </a:p>
      </dgm:t>
    </dgm:pt>
    <dgm:pt modelId="{52FABC28-04FA-4393-8919-6655E6EE4E40}" type="sibTrans" cxnId="{23FEE6CA-9647-4C51-87F5-B5483B1023B3}">
      <dgm:prSet/>
      <dgm:spPr/>
      <dgm:t>
        <a:bodyPr/>
        <a:lstStyle/>
        <a:p>
          <a:endParaRPr lang="en-US"/>
        </a:p>
      </dgm:t>
    </dgm:pt>
    <dgm:pt modelId="{3FF01D2F-E1B0-471B-9B8F-05E8E94BE9C3}">
      <dgm:prSet custT="1"/>
      <dgm:spPr/>
      <dgm:t>
        <a:bodyPr/>
        <a:lstStyle/>
        <a:p>
          <a:pPr algn="ctr"/>
          <a:r>
            <a:rPr lang="en-US" sz="1400" b="1" dirty="0"/>
            <a:t>Student Outcomes:  </a:t>
          </a:r>
        </a:p>
        <a:p>
          <a:pPr algn="ctr"/>
          <a:r>
            <a:rPr lang="en-US" sz="1200" dirty="0"/>
            <a:t>Analysis of student </a:t>
          </a:r>
          <a:r>
            <a:rPr lang="en-US" sz="1200" dirty="0" smtClean="0"/>
            <a:t>products, reflections </a:t>
          </a:r>
          <a:r>
            <a:rPr lang="en-US" sz="1200" dirty="0"/>
            <a:t>and feedback.  </a:t>
          </a:r>
        </a:p>
      </dgm:t>
    </dgm:pt>
    <dgm:pt modelId="{67AAA745-16B6-4251-AA15-210C2C245DC1}" type="parTrans" cxnId="{B80BE495-2CAF-42DA-8481-3DB2F542A256}">
      <dgm:prSet/>
      <dgm:spPr/>
      <dgm:t>
        <a:bodyPr/>
        <a:lstStyle/>
        <a:p>
          <a:endParaRPr lang="en-US"/>
        </a:p>
      </dgm:t>
    </dgm:pt>
    <dgm:pt modelId="{714628BE-08DF-415E-A583-7580474737C1}" type="sibTrans" cxnId="{B80BE495-2CAF-42DA-8481-3DB2F542A256}">
      <dgm:prSet/>
      <dgm:spPr/>
      <dgm:t>
        <a:bodyPr/>
        <a:lstStyle/>
        <a:p>
          <a:endParaRPr lang="en-US"/>
        </a:p>
      </dgm:t>
    </dgm:pt>
    <dgm:pt modelId="{0F65B888-5DDC-4E70-83A4-7A3745C8B340}">
      <dgm:prSet custT="1"/>
      <dgm:spPr/>
      <dgm:t>
        <a:bodyPr/>
        <a:lstStyle/>
        <a:p>
          <a:r>
            <a:rPr lang="en-US" sz="1400" b="1" dirty="0"/>
            <a:t>  Instructor Learning:  </a:t>
          </a:r>
        </a:p>
        <a:p>
          <a:r>
            <a:rPr lang="en-US" sz="1200" b="1" dirty="0"/>
            <a:t>Intensive 'meaning-making' and reflection on course </a:t>
          </a:r>
          <a:r>
            <a:rPr lang="en-US" sz="1200" b="1" dirty="0" smtClean="0"/>
            <a:t>processes </a:t>
          </a:r>
          <a:r>
            <a:rPr lang="en-US" sz="1200" b="1" dirty="0"/>
            <a:t>and outcomes</a:t>
          </a:r>
          <a:r>
            <a:rPr lang="en-US" sz="700" b="1" dirty="0"/>
            <a:t>.  </a:t>
          </a:r>
          <a:endParaRPr lang="en-US" sz="700" dirty="0"/>
        </a:p>
      </dgm:t>
    </dgm:pt>
    <dgm:pt modelId="{4A923C8D-4D4F-45A3-835A-9E9652638A5D}" type="parTrans" cxnId="{C35238E7-EF5B-4B46-AEE0-93CBFFDE3F9C}">
      <dgm:prSet/>
      <dgm:spPr/>
      <dgm:t>
        <a:bodyPr/>
        <a:lstStyle/>
        <a:p>
          <a:endParaRPr lang="en-US"/>
        </a:p>
      </dgm:t>
    </dgm:pt>
    <dgm:pt modelId="{8BFEE91D-AC26-4B2F-90B0-3F4C3CE9EF67}" type="sibTrans" cxnId="{C35238E7-EF5B-4B46-AEE0-93CBFFDE3F9C}">
      <dgm:prSet/>
      <dgm:spPr/>
      <dgm:t>
        <a:bodyPr/>
        <a:lstStyle/>
        <a:p>
          <a:endParaRPr lang="en-US"/>
        </a:p>
      </dgm:t>
    </dgm:pt>
    <dgm:pt modelId="{C70BED46-6F4F-4DAB-B20D-901E383149F3}" type="pres">
      <dgm:prSet presAssocID="{A2F9DC2D-A2C2-4667-8328-BBFBD3BC3B50}" presName="compositeShape" presStyleCnt="0">
        <dgm:presLayoutVars>
          <dgm:chMax val="7"/>
          <dgm:dir/>
          <dgm:resizeHandles val="exact"/>
        </dgm:presLayoutVars>
      </dgm:prSet>
      <dgm:spPr/>
    </dgm:pt>
    <dgm:pt modelId="{6EF3EB2C-63C4-4DF6-A92F-480416C8BA5F}" type="pres">
      <dgm:prSet presAssocID="{A2F9DC2D-A2C2-4667-8328-BBFBD3BC3B50}" presName="wedge1" presStyleLbl="node1" presStyleIdx="0" presStyleCnt="3" custScaleX="102149" custScaleY="106557"/>
      <dgm:spPr/>
      <dgm:t>
        <a:bodyPr/>
        <a:lstStyle/>
        <a:p>
          <a:endParaRPr lang="en-US"/>
        </a:p>
      </dgm:t>
    </dgm:pt>
    <dgm:pt modelId="{36712A4B-9C40-4ADA-A314-E7B673C41E95}" type="pres">
      <dgm:prSet presAssocID="{A2F9DC2D-A2C2-4667-8328-BBFBD3BC3B50}" presName="dummy1a" presStyleCnt="0"/>
      <dgm:spPr/>
    </dgm:pt>
    <dgm:pt modelId="{C1C601EE-F0DE-498D-8B6C-2125E4897E60}" type="pres">
      <dgm:prSet presAssocID="{A2F9DC2D-A2C2-4667-8328-BBFBD3BC3B50}" presName="dummy1b" presStyleCnt="0"/>
      <dgm:spPr/>
    </dgm:pt>
    <dgm:pt modelId="{BC3AA7FF-E733-4499-A83D-E5178B979776}" type="pres">
      <dgm:prSet presAssocID="{A2F9DC2D-A2C2-4667-8328-BBFBD3BC3B50}" presName="wedge1Tx" presStyleLbl="node1" presStyleIdx="0" presStyleCnt="3">
        <dgm:presLayoutVars>
          <dgm:chMax val="0"/>
          <dgm:chPref val="0"/>
          <dgm:bulletEnabled val="1"/>
        </dgm:presLayoutVars>
      </dgm:prSet>
      <dgm:spPr/>
      <dgm:t>
        <a:bodyPr/>
        <a:lstStyle/>
        <a:p>
          <a:endParaRPr lang="en-US"/>
        </a:p>
      </dgm:t>
    </dgm:pt>
    <dgm:pt modelId="{2290894B-0148-44E5-AB7F-3E959AE0FB4F}" type="pres">
      <dgm:prSet presAssocID="{A2F9DC2D-A2C2-4667-8328-BBFBD3BC3B50}" presName="wedge2" presStyleLbl="node1" presStyleIdx="1" presStyleCnt="3"/>
      <dgm:spPr/>
      <dgm:t>
        <a:bodyPr/>
        <a:lstStyle/>
        <a:p>
          <a:endParaRPr lang="en-US"/>
        </a:p>
      </dgm:t>
    </dgm:pt>
    <dgm:pt modelId="{57DF720B-6BC8-4583-8871-AD65A1B7468B}" type="pres">
      <dgm:prSet presAssocID="{A2F9DC2D-A2C2-4667-8328-BBFBD3BC3B50}" presName="dummy2a" presStyleCnt="0"/>
      <dgm:spPr/>
    </dgm:pt>
    <dgm:pt modelId="{5A5E9F30-8EFA-4F9A-83E7-10E831ED616C}" type="pres">
      <dgm:prSet presAssocID="{A2F9DC2D-A2C2-4667-8328-BBFBD3BC3B50}" presName="dummy2b" presStyleCnt="0"/>
      <dgm:spPr/>
    </dgm:pt>
    <dgm:pt modelId="{31C901C9-211D-475B-895A-E74F92CA4E30}" type="pres">
      <dgm:prSet presAssocID="{A2F9DC2D-A2C2-4667-8328-BBFBD3BC3B50}" presName="wedge2Tx" presStyleLbl="node1" presStyleIdx="1" presStyleCnt="3">
        <dgm:presLayoutVars>
          <dgm:chMax val="0"/>
          <dgm:chPref val="0"/>
          <dgm:bulletEnabled val="1"/>
        </dgm:presLayoutVars>
      </dgm:prSet>
      <dgm:spPr/>
      <dgm:t>
        <a:bodyPr/>
        <a:lstStyle/>
        <a:p>
          <a:endParaRPr lang="en-US"/>
        </a:p>
      </dgm:t>
    </dgm:pt>
    <dgm:pt modelId="{473DCE3A-618F-4AFD-9B28-CB212C699E11}" type="pres">
      <dgm:prSet presAssocID="{A2F9DC2D-A2C2-4667-8328-BBFBD3BC3B50}" presName="wedge3" presStyleLbl="node1" presStyleIdx="2" presStyleCnt="3"/>
      <dgm:spPr/>
      <dgm:t>
        <a:bodyPr/>
        <a:lstStyle/>
        <a:p>
          <a:endParaRPr lang="en-US"/>
        </a:p>
      </dgm:t>
    </dgm:pt>
    <dgm:pt modelId="{B63AEE41-5A8D-4F2D-9FDD-356B2AE7A0E4}" type="pres">
      <dgm:prSet presAssocID="{A2F9DC2D-A2C2-4667-8328-BBFBD3BC3B50}" presName="dummy3a" presStyleCnt="0"/>
      <dgm:spPr/>
    </dgm:pt>
    <dgm:pt modelId="{D0B8AA5A-B2B9-42CF-81CC-FD74F27A26FD}" type="pres">
      <dgm:prSet presAssocID="{A2F9DC2D-A2C2-4667-8328-BBFBD3BC3B50}" presName="dummy3b" presStyleCnt="0"/>
      <dgm:spPr/>
    </dgm:pt>
    <dgm:pt modelId="{5D6EFD50-C8F1-427F-961E-F825030AA593}" type="pres">
      <dgm:prSet presAssocID="{A2F9DC2D-A2C2-4667-8328-BBFBD3BC3B50}" presName="wedge3Tx" presStyleLbl="node1" presStyleIdx="2" presStyleCnt="3">
        <dgm:presLayoutVars>
          <dgm:chMax val="0"/>
          <dgm:chPref val="0"/>
          <dgm:bulletEnabled val="1"/>
        </dgm:presLayoutVars>
      </dgm:prSet>
      <dgm:spPr/>
      <dgm:t>
        <a:bodyPr/>
        <a:lstStyle/>
        <a:p>
          <a:endParaRPr lang="en-US"/>
        </a:p>
      </dgm:t>
    </dgm:pt>
    <dgm:pt modelId="{D53B22C4-CF9D-4D5B-9F6A-F836FECF7955}" type="pres">
      <dgm:prSet presAssocID="{C2728374-89A7-4D3A-89C7-25F87AD0AFF1}" presName="arrowWedge1" presStyleLbl="fgSibTrans2D1" presStyleIdx="0" presStyleCnt="3"/>
      <dgm:spPr/>
    </dgm:pt>
    <dgm:pt modelId="{E94F2842-CE3F-4EE2-BBFE-B09E9FF4A691}" type="pres">
      <dgm:prSet presAssocID="{714628BE-08DF-415E-A583-7580474737C1}" presName="arrowWedge2" presStyleLbl="fgSibTrans2D1" presStyleIdx="1" presStyleCnt="3"/>
      <dgm:spPr/>
    </dgm:pt>
    <dgm:pt modelId="{D2D0785D-C00B-416B-A750-2A66947BCCC0}" type="pres">
      <dgm:prSet presAssocID="{8BFEE91D-AC26-4B2F-90B0-3F4C3CE9EF67}" presName="arrowWedge3" presStyleLbl="fgSibTrans2D1" presStyleIdx="2" presStyleCnt="3" custLinFactNeighborX="369" custLinFactNeighborY="738"/>
      <dgm:spPr/>
    </dgm:pt>
  </dgm:ptLst>
  <dgm:cxnLst>
    <dgm:cxn modelId="{CB7AFE86-92EA-472D-A8FA-3DFB678F3F09}" type="presOf" srcId="{3B706531-7833-4369-9FE4-10E060EF555A}" destId="{2290894B-0148-44E5-AB7F-3E959AE0FB4F}" srcOrd="0" destOrd="1" presId="urn:microsoft.com/office/officeart/2005/8/layout/cycle8"/>
    <dgm:cxn modelId="{7CC99582-CE65-4190-AD7C-6B4C393DC0AB}" type="presOf" srcId="{A2F9DC2D-A2C2-4667-8328-BBFBD3BC3B50}" destId="{C70BED46-6F4F-4DAB-B20D-901E383149F3}" srcOrd="0" destOrd="0" presId="urn:microsoft.com/office/officeart/2005/8/layout/cycle8"/>
    <dgm:cxn modelId="{23FEE6CA-9647-4C51-87F5-B5483B1023B3}" srcId="{3FF01D2F-E1B0-471B-9B8F-05E8E94BE9C3}" destId="{3B706531-7833-4369-9FE4-10E060EF555A}" srcOrd="0" destOrd="0" parTransId="{BCCBB2FF-677F-48CE-A7C4-5A68883E0A34}" sibTransId="{52FABC28-04FA-4393-8919-6655E6EE4E40}"/>
    <dgm:cxn modelId="{CBCB8BFB-0747-4E3D-99BA-F5259EBCF0CD}" type="presOf" srcId="{3B706531-7833-4369-9FE4-10E060EF555A}" destId="{31C901C9-211D-475B-895A-E74F92CA4E30}" srcOrd="1" destOrd="1" presId="urn:microsoft.com/office/officeart/2005/8/layout/cycle8"/>
    <dgm:cxn modelId="{C35238E7-EF5B-4B46-AEE0-93CBFFDE3F9C}" srcId="{A2F9DC2D-A2C2-4667-8328-BBFBD3BC3B50}" destId="{0F65B888-5DDC-4E70-83A4-7A3745C8B340}" srcOrd="2" destOrd="0" parTransId="{4A923C8D-4D4F-45A3-835A-9E9652638A5D}" sibTransId="{8BFEE91D-AC26-4B2F-90B0-3F4C3CE9EF67}"/>
    <dgm:cxn modelId="{1C802816-D344-4D01-A1E9-241E6222E212}" srcId="{A2F9DC2D-A2C2-4667-8328-BBFBD3BC3B50}" destId="{50E0ACC4-AE42-41C8-97FC-344F1AAD4EA3}" srcOrd="0" destOrd="0" parTransId="{EE82A217-0F38-468F-93FC-67B853CBB403}" sibTransId="{C2728374-89A7-4D3A-89C7-25F87AD0AFF1}"/>
    <dgm:cxn modelId="{1735938B-5B8F-40C0-93AF-0577E6119EC1}" type="presOf" srcId="{0F65B888-5DDC-4E70-83A4-7A3745C8B340}" destId="{5D6EFD50-C8F1-427F-961E-F825030AA593}" srcOrd="1" destOrd="0" presId="urn:microsoft.com/office/officeart/2005/8/layout/cycle8"/>
    <dgm:cxn modelId="{6BC89424-BAF6-4AF5-9406-991C99D2EE5F}" type="presOf" srcId="{50E0ACC4-AE42-41C8-97FC-344F1AAD4EA3}" destId="{6EF3EB2C-63C4-4DF6-A92F-480416C8BA5F}" srcOrd="0" destOrd="0" presId="urn:microsoft.com/office/officeart/2005/8/layout/cycle8"/>
    <dgm:cxn modelId="{276CD889-FCB8-42FD-B80A-16455578E07F}" type="presOf" srcId="{3FF01D2F-E1B0-471B-9B8F-05E8E94BE9C3}" destId="{31C901C9-211D-475B-895A-E74F92CA4E30}" srcOrd="1" destOrd="0" presId="urn:microsoft.com/office/officeart/2005/8/layout/cycle8"/>
    <dgm:cxn modelId="{FA991D51-6E98-4449-989E-53AA35806E84}" type="presOf" srcId="{3FF01D2F-E1B0-471B-9B8F-05E8E94BE9C3}" destId="{2290894B-0148-44E5-AB7F-3E959AE0FB4F}" srcOrd="0" destOrd="0" presId="urn:microsoft.com/office/officeart/2005/8/layout/cycle8"/>
    <dgm:cxn modelId="{077B08FC-738F-4544-BEB6-24628E437FF1}" type="presOf" srcId="{50E0ACC4-AE42-41C8-97FC-344F1AAD4EA3}" destId="{BC3AA7FF-E733-4499-A83D-E5178B979776}" srcOrd="1" destOrd="0" presId="urn:microsoft.com/office/officeart/2005/8/layout/cycle8"/>
    <dgm:cxn modelId="{E3F528CB-FEAE-4F24-987A-96BEB4FF539A}" type="presOf" srcId="{0F65B888-5DDC-4E70-83A4-7A3745C8B340}" destId="{473DCE3A-618F-4AFD-9B28-CB212C699E11}" srcOrd="0" destOrd="0" presId="urn:microsoft.com/office/officeart/2005/8/layout/cycle8"/>
    <dgm:cxn modelId="{B80BE495-2CAF-42DA-8481-3DB2F542A256}" srcId="{A2F9DC2D-A2C2-4667-8328-BBFBD3BC3B50}" destId="{3FF01D2F-E1B0-471B-9B8F-05E8E94BE9C3}" srcOrd="1" destOrd="0" parTransId="{67AAA745-16B6-4251-AA15-210C2C245DC1}" sibTransId="{714628BE-08DF-415E-A583-7580474737C1}"/>
    <dgm:cxn modelId="{59AD5AC3-FBE3-4363-8D25-FACAAB6A3485}" type="presParOf" srcId="{C70BED46-6F4F-4DAB-B20D-901E383149F3}" destId="{6EF3EB2C-63C4-4DF6-A92F-480416C8BA5F}" srcOrd="0" destOrd="0" presId="urn:microsoft.com/office/officeart/2005/8/layout/cycle8"/>
    <dgm:cxn modelId="{12EDE73E-7C41-4C3E-AE5D-E23B368C76B7}" type="presParOf" srcId="{C70BED46-6F4F-4DAB-B20D-901E383149F3}" destId="{36712A4B-9C40-4ADA-A314-E7B673C41E95}" srcOrd="1" destOrd="0" presId="urn:microsoft.com/office/officeart/2005/8/layout/cycle8"/>
    <dgm:cxn modelId="{FA5BC900-A169-43D3-BB8E-3B4C4A159520}" type="presParOf" srcId="{C70BED46-6F4F-4DAB-B20D-901E383149F3}" destId="{C1C601EE-F0DE-498D-8B6C-2125E4897E60}" srcOrd="2" destOrd="0" presId="urn:microsoft.com/office/officeart/2005/8/layout/cycle8"/>
    <dgm:cxn modelId="{3F317067-27C4-437D-B8D2-D40077FBB8C0}" type="presParOf" srcId="{C70BED46-6F4F-4DAB-B20D-901E383149F3}" destId="{BC3AA7FF-E733-4499-A83D-E5178B979776}" srcOrd="3" destOrd="0" presId="urn:microsoft.com/office/officeart/2005/8/layout/cycle8"/>
    <dgm:cxn modelId="{E5D692AE-3157-476A-8E48-549EF1B0CB70}" type="presParOf" srcId="{C70BED46-6F4F-4DAB-B20D-901E383149F3}" destId="{2290894B-0148-44E5-AB7F-3E959AE0FB4F}" srcOrd="4" destOrd="0" presId="urn:microsoft.com/office/officeart/2005/8/layout/cycle8"/>
    <dgm:cxn modelId="{7BB69C89-94D9-4736-99D0-570532866155}" type="presParOf" srcId="{C70BED46-6F4F-4DAB-B20D-901E383149F3}" destId="{57DF720B-6BC8-4583-8871-AD65A1B7468B}" srcOrd="5" destOrd="0" presId="urn:microsoft.com/office/officeart/2005/8/layout/cycle8"/>
    <dgm:cxn modelId="{07CC26A7-D083-4EF5-9C18-DB34B6824193}" type="presParOf" srcId="{C70BED46-6F4F-4DAB-B20D-901E383149F3}" destId="{5A5E9F30-8EFA-4F9A-83E7-10E831ED616C}" srcOrd="6" destOrd="0" presId="urn:microsoft.com/office/officeart/2005/8/layout/cycle8"/>
    <dgm:cxn modelId="{7A878B53-C244-4377-8C61-B3D6AFEC60F0}" type="presParOf" srcId="{C70BED46-6F4F-4DAB-B20D-901E383149F3}" destId="{31C901C9-211D-475B-895A-E74F92CA4E30}" srcOrd="7" destOrd="0" presId="urn:microsoft.com/office/officeart/2005/8/layout/cycle8"/>
    <dgm:cxn modelId="{05C72A53-E58E-47BE-8EC2-5345C5E796CF}" type="presParOf" srcId="{C70BED46-6F4F-4DAB-B20D-901E383149F3}" destId="{473DCE3A-618F-4AFD-9B28-CB212C699E11}" srcOrd="8" destOrd="0" presId="urn:microsoft.com/office/officeart/2005/8/layout/cycle8"/>
    <dgm:cxn modelId="{F2A424C2-DCCC-4235-A4D2-8133630921C4}" type="presParOf" srcId="{C70BED46-6F4F-4DAB-B20D-901E383149F3}" destId="{B63AEE41-5A8D-4F2D-9FDD-356B2AE7A0E4}" srcOrd="9" destOrd="0" presId="urn:microsoft.com/office/officeart/2005/8/layout/cycle8"/>
    <dgm:cxn modelId="{6A99E749-01C8-4273-A238-94C737A04063}" type="presParOf" srcId="{C70BED46-6F4F-4DAB-B20D-901E383149F3}" destId="{D0B8AA5A-B2B9-42CF-81CC-FD74F27A26FD}" srcOrd="10" destOrd="0" presId="urn:microsoft.com/office/officeart/2005/8/layout/cycle8"/>
    <dgm:cxn modelId="{EE682203-A302-4C82-BC0D-7A57C43B1196}" type="presParOf" srcId="{C70BED46-6F4F-4DAB-B20D-901E383149F3}" destId="{5D6EFD50-C8F1-427F-961E-F825030AA593}" srcOrd="11" destOrd="0" presId="urn:microsoft.com/office/officeart/2005/8/layout/cycle8"/>
    <dgm:cxn modelId="{E26E0FAC-6965-426B-9E06-805FEAA51D4F}" type="presParOf" srcId="{C70BED46-6F4F-4DAB-B20D-901E383149F3}" destId="{D53B22C4-CF9D-4D5B-9F6A-F836FECF7955}" srcOrd="12" destOrd="0" presId="urn:microsoft.com/office/officeart/2005/8/layout/cycle8"/>
    <dgm:cxn modelId="{296DE40A-C785-4717-8C93-4E5F245DD6FE}" type="presParOf" srcId="{C70BED46-6F4F-4DAB-B20D-901E383149F3}" destId="{E94F2842-CE3F-4EE2-BBFE-B09E9FF4A691}" srcOrd="13" destOrd="0" presId="urn:microsoft.com/office/officeart/2005/8/layout/cycle8"/>
    <dgm:cxn modelId="{D96E8C33-808B-4315-B471-583E0607C728}" type="presParOf" srcId="{C70BED46-6F4F-4DAB-B20D-901E383149F3}" destId="{D2D0785D-C00B-416B-A750-2A66947BCCC0}" srcOrd="14" destOrd="0" presId="urn:microsoft.com/office/officeart/2005/8/layout/cycle8"/>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4FF392-3D27-4B08-979E-F70F833A9B89}"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n-US"/>
        </a:p>
      </dgm:t>
    </dgm:pt>
    <dgm:pt modelId="{81FBA012-56AF-4B71-AFE2-D15246AFD707}">
      <dgm:prSet phldrT="[Text]"/>
      <dgm:spPr/>
      <dgm:t>
        <a:bodyPr/>
        <a:lstStyle/>
        <a:p>
          <a:r>
            <a:rPr lang="en-US" dirty="0"/>
            <a:t>Research Immersion</a:t>
          </a:r>
        </a:p>
      </dgm:t>
    </dgm:pt>
    <dgm:pt modelId="{F02D930D-2249-44BD-8192-48C7D118E2B9}" type="parTrans" cxnId="{F4C5AE46-858B-4125-AF39-0F1D61F9575C}">
      <dgm:prSet/>
      <dgm:spPr/>
      <dgm:t>
        <a:bodyPr/>
        <a:lstStyle/>
        <a:p>
          <a:endParaRPr lang="en-US"/>
        </a:p>
      </dgm:t>
    </dgm:pt>
    <dgm:pt modelId="{CFEDE8F9-8E06-4121-836B-758E38EA0979}" type="sibTrans" cxnId="{F4C5AE46-858B-4125-AF39-0F1D61F9575C}">
      <dgm:prSet/>
      <dgm:spPr/>
      <dgm:t>
        <a:bodyPr/>
        <a:lstStyle/>
        <a:p>
          <a:endParaRPr lang="en-US" dirty="0"/>
        </a:p>
      </dgm:t>
    </dgm:pt>
    <dgm:pt modelId="{A1DB4F48-B47E-4294-8947-07F06FC28B8E}">
      <dgm:prSet phldrT="[Text]"/>
      <dgm:spPr/>
      <dgm:t>
        <a:bodyPr/>
        <a:lstStyle/>
        <a:p>
          <a:r>
            <a:rPr lang="en-US" dirty="0"/>
            <a:t>Research Literacy</a:t>
          </a:r>
        </a:p>
      </dgm:t>
    </dgm:pt>
    <dgm:pt modelId="{C8517112-2471-46A2-BA85-B5BFB4A15545}" type="parTrans" cxnId="{8A6F5C94-3566-4A85-A7A8-B33CEA1BA402}">
      <dgm:prSet/>
      <dgm:spPr/>
      <dgm:t>
        <a:bodyPr/>
        <a:lstStyle/>
        <a:p>
          <a:endParaRPr lang="en-US"/>
        </a:p>
      </dgm:t>
    </dgm:pt>
    <dgm:pt modelId="{E08DC890-670F-400F-8971-B896ADE04F93}" type="sibTrans" cxnId="{8A6F5C94-3566-4A85-A7A8-B33CEA1BA402}">
      <dgm:prSet/>
      <dgm:spPr/>
      <dgm:t>
        <a:bodyPr/>
        <a:lstStyle/>
        <a:p>
          <a:endParaRPr lang="en-US" dirty="0"/>
        </a:p>
      </dgm:t>
    </dgm:pt>
    <dgm:pt modelId="{EB5880ED-CF57-4AEE-B979-2A80E71F27E6}">
      <dgm:prSet phldrT="[Text]"/>
      <dgm:spPr/>
      <dgm:t>
        <a:bodyPr/>
        <a:lstStyle/>
        <a:p>
          <a:r>
            <a:rPr lang="en-US" dirty="0"/>
            <a:t>Authentic Research Design</a:t>
          </a:r>
        </a:p>
      </dgm:t>
    </dgm:pt>
    <dgm:pt modelId="{E6508751-105D-41FE-871A-23C542173FB3}" type="parTrans" cxnId="{F2A34F0C-E13C-4C88-835A-D80EB9E75EBC}">
      <dgm:prSet/>
      <dgm:spPr/>
      <dgm:t>
        <a:bodyPr/>
        <a:lstStyle/>
        <a:p>
          <a:endParaRPr lang="en-US"/>
        </a:p>
      </dgm:t>
    </dgm:pt>
    <dgm:pt modelId="{42A7B499-C335-47A6-8FB3-5CA2D5F4ABA4}" type="sibTrans" cxnId="{F2A34F0C-E13C-4C88-835A-D80EB9E75EBC}">
      <dgm:prSet/>
      <dgm:spPr/>
      <dgm:t>
        <a:bodyPr/>
        <a:lstStyle/>
        <a:p>
          <a:endParaRPr lang="en-US" dirty="0"/>
        </a:p>
      </dgm:t>
    </dgm:pt>
    <dgm:pt modelId="{A907639D-757E-46D2-A0E6-F57A56E0DAA2}">
      <dgm:prSet phldrT="[Text]"/>
      <dgm:spPr/>
      <dgm:t>
        <a:bodyPr/>
        <a:lstStyle/>
        <a:p>
          <a:r>
            <a:rPr lang="en-US" dirty="0"/>
            <a:t>Incremental Process</a:t>
          </a:r>
        </a:p>
      </dgm:t>
    </dgm:pt>
    <dgm:pt modelId="{5F96262E-4FF6-486C-B2C3-3F5D5A75BF91}" type="parTrans" cxnId="{A6AA4EAA-0892-4A66-80FC-A92EE5DF743A}">
      <dgm:prSet/>
      <dgm:spPr/>
      <dgm:t>
        <a:bodyPr/>
        <a:lstStyle/>
        <a:p>
          <a:endParaRPr lang="en-US"/>
        </a:p>
      </dgm:t>
    </dgm:pt>
    <dgm:pt modelId="{A29CC885-6F28-4CF7-93B3-DB97C7358151}" type="sibTrans" cxnId="{A6AA4EAA-0892-4A66-80FC-A92EE5DF743A}">
      <dgm:prSet/>
      <dgm:spPr/>
      <dgm:t>
        <a:bodyPr/>
        <a:lstStyle/>
        <a:p>
          <a:endParaRPr lang="en-US" dirty="0"/>
        </a:p>
      </dgm:t>
    </dgm:pt>
    <dgm:pt modelId="{4ED65568-9DF3-4418-9BD3-8FAB3B408037}">
      <dgm:prSet phldrT="[Text]"/>
      <dgm:spPr/>
      <dgm:t>
        <a:bodyPr/>
        <a:lstStyle/>
        <a:p>
          <a:r>
            <a:rPr lang="en-US" dirty="0"/>
            <a:t>Teacher and Student  Reflection</a:t>
          </a:r>
        </a:p>
      </dgm:t>
    </dgm:pt>
    <dgm:pt modelId="{BDB89D9F-6583-4E29-989C-A73E54329A2E}" type="parTrans" cxnId="{6C3A66AC-736A-4E86-A35D-99D7F84091A1}">
      <dgm:prSet/>
      <dgm:spPr/>
      <dgm:t>
        <a:bodyPr/>
        <a:lstStyle/>
        <a:p>
          <a:endParaRPr lang="en-US"/>
        </a:p>
      </dgm:t>
    </dgm:pt>
    <dgm:pt modelId="{4F582CED-0BE3-4F0F-B4E3-4C529D7F87E5}" type="sibTrans" cxnId="{6C3A66AC-736A-4E86-A35D-99D7F84091A1}">
      <dgm:prSet/>
      <dgm:spPr/>
      <dgm:t>
        <a:bodyPr/>
        <a:lstStyle/>
        <a:p>
          <a:endParaRPr lang="en-US" dirty="0"/>
        </a:p>
      </dgm:t>
    </dgm:pt>
    <dgm:pt modelId="{5402E20E-ACF3-4330-A287-35C7301EE4FB}" type="pres">
      <dgm:prSet presAssocID="{9E4FF392-3D27-4B08-979E-F70F833A9B89}" presName="cycle" presStyleCnt="0">
        <dgm:presLayoutVars>
          <dgm:dir/>
          <dgm:resizeHandles val="exact"/>
        </dgm:presLayoutVars>
      </dgm:prSet>
      <dgm:spPr/>
      <dgm:t>
        <a:bodyPr/>
        <a:lstStyle/>
        <a:p>
          <a:endParaRPr lang="en-US"/>
        </a:p>
      </dgm:t>
    </dgm:pt>
    <dgm:pt modelId="{70F6548C-96F6-403B-B691-167D209E2FFB}" type="pres">
      <dgm:prSet presAssocID="{81FBA012-56AF-4B71-AFE2-D15246AFD707}" presName="node" presStyleLbl="node1" presStyleIdx="0" presStyleCnt="5">
        <dgm:presLayoutVars>
          <dgm:bulletEnabled val="1"/>
        </dgm:presLayoutVars>
      </dgm:prSet>
      <dgm:spPr/>
      <dgm:t>
        <a:bodyPr/>
        <a:lstStyle/>
        <a:p>
          <a:endParaRPr lang="en-US"/>
        </a:p>
      </dgm:t>
    </dgm:pt>
    <dgm:pt modelId="{CB89C378-C7A5-42FF-A2AC-89C94327EC0B}" type="pres">
      <dgm:prSet presAssocID="{CFEDE8F9-8E06-4121-836B-758E38EA0979}" presName="sibTrans" presStyleLbl="sibTrans2D1" presStyleIdx="0" presStyleCnt="5"/>
      <dgm:spPr/>
      <dgm:t>
        <a:bodyPr/>
        <a:lstStyle/>
        <a:p>
          <a:endParaRPr lang="en-US"/>
        </a:p>
      </dgm:t>
    </dgm:pt>
    <dgm:pt modelId="{E1CD720E-BA92-4232-92C6-5ECF4D0AE238}" type="pres">
      <dgm:prSet presAssocID="{CFEDE8F9-8E06-4121-836B-758E38EA0979}" presName="connectorText" presStyleLbl="sibTrans2D1" presStyleIdx="0" presStyleCnt="5"/>
      <dgm:spPr/>
      <dgm:t>
        <a:bodyPr/>
        <a:lstStyle/>
        <a:p>
          <a:endParaRPr lang="en-US"/>
        </a:p>
      </dgm:t>
    </dgm:pt>
    <dgm:pt modelId="{4BCA6482-6809-4C38-8893-815682D5581A}" type="pres">
      <dgm:prSet presAssocID="{A1DB4F48-B47E-4294-8947-07F06FC28B8E}" presName="node" presStyleLbl="node1" presStyleIdx="1" presStyleCnt="5">
        <dgm:presLayoutVars>
          <dgm:bulletEnabled val="1"/>
        </dgm:presLayoutVars>
      </dgm:prSet>
      <dgm:spPr/>
      <dgm:t>
        <a:bodyPr/>
        <a:lstStyle/>
        <a:p>
          <a:endParaRPr lang="en-US"/>
        </a:p>
      </dgm:t>
    </dgm:pt>
    <dgm:pt modelId="{B90757B2-B78A-47AF-A804-4C32F13FD594}" type="pres">
      <dgm:prSet presAssocID="{E08DC890-670F-400F-8971-B896ADE04F93}" presName="sibTrans" presStyleLbl="sibTrans2D1" presStyleIdx="1" presStyleCnt="5"/>
      <dgm:spPr/>
      <dgm:t>
        <a:bodyPr/>
        <a:lstStyle/>
        <a:p>
          <a:endParaRPr lang="en-US"/>
        </a:p>
      </dgm:t>
    </dgm:pt>
    <dgm:pt modelId="{BF690ADF-CA3A-4BFD-A6B4-0436FAEBFF0E}" type="pres">
      <dgm:prSet presAssocID="{E08DC890-670F-400F-8971-B896ADE04F93}" presName="connectorText" presStyleLbl="sibTrans2D1" presStyleIdx="1" presStyleCnt="5"/>
      <dgm:spPr/>
      <dgm:t>
        <a:bodyPr/>
        <a:lstStyle/>
        <a:p>
          <a:endParaRPr lang="en-US"/>
        </a:p>
      </dgm:t>
    </dgm:pt>
    <dgm:pt modelId="{423E9869-3DA2-4B33-A1FE-5C4D2EA1BCC2}" type="pres">
      <dgm:prSet presAssocID="{EB5880ED-CF57-4AEE-B979-2A80E71F27E6}" presName="node" presStyleLbl="node1" presStyleIdx="2" presStyleCnt="5">
        <dgm:presLayoutVars>
          <dgm:bulletEnabled val="1"/>
        </dgm:presLayoutVars>
      </dgm:prSet>
      <dgm:spPr/>
      <dgm:t>
        <a:bodyPr/>
        <a:lstStyle/>
        <a:p>
          <a:endParaRPr lang="en-US"/>
        </a:p>
      </dgm:t>
    </dgm:pt>
    <dgm:pt modelId="{FC16EC0A-609E-4597-ACCC-A264E13F8851}" type="pres">
      <dgm:prSet presAssocID="{42A7B499-C335-47A6-8FB3-5CA2D5F4ABA4}" presName="sibTrans" presStyleLbl="sibTrans2D1" presStyleIdx="2" presStyleCnt="5"/>
      <dgm:spPr/>
      <dgm:t>
        <a:bodyPr/>
        <a:lstStyle/>
        <a:p>
          <a:endParaRPr lang="en-US"/>
        </a:p>
      </dgm:t>
    </dgm:pt>
    <dgm:pt modelId="{8417979A-A099-4C64-A0D9-C24233083CFF}" type="pres">
      <dgm:prSet presAssocID="{42A7B499-C335-47A6-8FB3-5CA2D5F4ABA4}" presName="connectorText" presStyleLbl="sibTrans2D1" presStyleIdx="2" presStyleCnt="5"/>
      <dgm:spPr/>
      <dgm:t>
        <a:bodyPr/>
        <a:lstStyle/>
        <a:p>
          <a:endParaRPr lang="en-US"/>
        </a:p>
      </dgm:t>
    </dgm:pt>
    <dgm:pt modelId="{C0F5AC95-BA61-433B-897F-5A4FE4C9B8E5}" type="pres">
      <dgm:prSet presAssocID="{A907639D-757E-46D2-A0E6-F57A56E0DAA2}" presName="node" presStyleLbl="node1" presStyleIdx="3" presStyleCnt="5">
        <dgm:presLayoutVars>
          <dgm:bulletEnabled val="1"/>
        </dgm:presLayoutVars>
      </dgm:prSet>
      <dgm:spPr/>
      <dgm:t>
        <a:bodyPr/>
        <a:lstStyle/>
        <a:p>
          <a:endParaRPr lang="en-US"/>
        </a:p>
      </dgm:t>
    </dgm:pt>
    <dgm:pt modelId="{E0C714B8-1472-46DF-ACDE-33839CCEEE1B}" type="pres">
      <dgm:prSet presAssocID="{A29CC885-6F28-4CF7-93B3-DB97C7358151}" presName="sibTrans" presStyleLbl="sibTrans2D1" presStyleIdx="3" presStyleCnt="5"/>
      <dgm:spPr/>
      <dgm:t>
        <a:bodyPr/>
        <a:lstStyle/>
        <a:p>
          <a:endParaRPr lang="en-US"/>
        </a:p>
      </dgm:t>
    </dgm:pt>
    <dgm:pt modelId="{CF6B4850-B8A0-4EFB-93AE-344E2A23FC34}" type="pres">
      <dgm:prSet presAssocID="{A29CC885-6F28-4CF7-93B3-DB97C7358151}" presName="connectorText" presStyleLbl="sibTrans2D1" presStyleIdx="3" presStyleCnt="5"/>
      <dgm:spPr/>
      <dgm:t>
        <a:bodyPr/>
        <a:lstStyle/>
        <a:p>
          <a:endParaRPr lang="en-US"/>
        </a:p>
      </dgm:t>
    </dgm:pt>
    <dgm:pt modelId="{86A5A10D-EA39-407B-9E27-6FC5B081DFA6}" type="pres">
      <dgm:prSet presAssocID="{4ED65568-9DF3-4418-9BD3-8FAB3B408037}" presName="node" presStyleLbl="node1" presStyleIdx="4" presStyleCnt="5">
        <dgm:presLayoutVars>
          <dgm:bulletEnabled val="1"/>
        </dgm:presLayoutVars>
      </dgm:prSet>
      <dgm:spPr/>
      <dgm:t>
        <a:bodyPr/>
        <a:lstStyle/>
        <a:p>
          <a:endParaRPr lang="en-US"/>
        </a:p>
      </dgm:t>
    </dgm:pt>
    <dgm:pt modelId="{E34847B2-287F-481C-A4EF-0FE88C872F1B}" type="pres">
      <dgm:prSet presAssocID="{4F582CED-0BE3-4F0F-B4E3-4C529D7F87E5}" presName="sibTrans" presStyleLbl="sibTrans2D1" presStyleIdx="4" presStyleCnt="5"/>
      <dgm:spPr/>
      <dgm:t>
        <a:bodyPr/>
        <a:lstStyle/>
        <a:p>
          <a:endParaRPr lang="en-US"/>
        </a:p>
      </dgm:t>
    </dgm:pt>
    <dgm:pt modelId="{504B115D-5D7C-4214-9F17-609D8C6A6F9A}" type="pres">
      <dgm:prSet presAssocID="{4F582CED-0BE3-4F0F-B4E3-4C529D7F87E5}" presName="connectorText" presStyleLbl="sibTrans2D1" presStyleIdx="4" presStyleCnt="5"/>
      <dgm:spPr/>
      <dgm:t>
        <a:bodyPr/>
        <a:lstStyle/>
        <a:p>
          <a:endParaRPr lang="en-US"/>
        </a:p>
      </dgm:t>
    </dgm:pt>
  </dgm:ptLst>
  <dgm:cxnLst>
    <dgm:cxn modelId="{FD5C9190-DCEB-4818-82F4-D428D2617AD1}" type="presOf" srcId="{81FBA012-56AF-4B71-AFE2-D15246AFD707}" destId="{70F6548C-96F6-403B-B691-167D209E2FFB}" srcOrd="0" destOrd="0" presId="urn:microsoft.com/office/officeart/2005/8/layout/cycle2"/>
    <dgm:cxn modelId="{E1344F04-9089-45C7-B804-EF6D705E943A}" type="presOf" srcId="{CFEDE8F9-8E06-4121-836B-758E38EA0979}" destId="{E1CD720E-BA92-4232-92C6-5ECF4D0AE238}" srcOrd="1" destOrd="0" presId="urn:microsoft.com/office/officeart/2005/8/layout/cycle2"/>
    <dgm:cxn modelId="{64814D19-1BAF-43F2-B2B8-A318F0A2C798}" type="presOf" srcId="{4F582CED-0BE3-4F0F-B4E3-4C529D7F87E5}" destId="{E34847B2-287F-481C-A4EF-0FE88C872F1B}" srcOrd="0" destOrd="0" presId="urn:microsoft.com/office/officeart/2005/8/layout/cycle2"/>
    <dgm:cxn modelId="{0558678B-E763-4C70-BBD9-F38E8D50442D}" type="presOf" srcId="{A29CC885-6F28-4CF7-93B3-DB97C7358151}" destId="{CF6B4850-B8A0-4EFB-93AE-344E2A23FC34}" srcOrd="1" destOrd="0" presId="urn:microsoft.com/office/officeart/2005/8/layout/cycle2"/>
    <dgm:cxn modelId="{608D82FF-7344-4084-90E6-B60A41A5C8D1}" type="presOf" srcId="{A907639D-757E-46D2-A0E6-F57A56E0DAA2}" destId="{C0F5AC95-BA61-433B-897F-5A4FE4C9B8E5}" srcOrd="0" destOrd="0" presId="urn:microsoft.com/office/officeart/2005/8/layout/cycle2"/>
    <dgm:cxn modelId="{D3EFA6BB-10EC-41FE-A65B-E4A0444A4F3C}" type="presOf" srcId="{42A7B499-C335-47A6-8FB3-5CA2D5F4ABA4}" destId="{FC16EC0A-609E-4597-ACCC-A264E13F8851}" srcOrd="0" destOrd="0" presId="urn:microsoft.com/office/officeart/2005/8/layout/cycle2"/>
    <dgm:cxn modelId="{58D0862A-16CD-4611-8C97-53D4A80A24BA}" type="presOf" srcId="{9E4FF392-3D27-4B08-979E-F70F833A9B89}" destId="{5402E20E-ACF3-4330-A287-35C7301EE4FB}" srcOrd="0" destOrd="0" presId="urn:microsoft.com/office/officeart/2005/8/layout/cycle2"/>
    <dgm:cxn modelId="{D26D015F-CFF7-4FFB-995F-C071ACBDA1F1}" type="presOf" srcId="{CFEDE8F9-8E06-4121-836B-758E38EA0979}" destId="{CB89C378-C7A5-42FF-A2AC-89C94327EC0B}" srcOrd="0" destOrd="0" presId="urn:microsoft.com/office/officeart/2005/8/layout/cycle2"/>
    <dgm:cxn modelId="{E9BED866-CF0D-4041-999B-DFEF62BF414B}" type="presOf" srcId="{A1DB4F48-B47E-4294-8947-07F06FC28B8E}" destId="{4BCA6482-6809-4C38-8893-815682D5581A}" srcOrd="0" destOrd="0" presId="urn:microsoft.com/office/officeart/2005/8/layout/cycle2"/>
    <dgm:cxn modelId="{F2A34F0C-E13C-4C88-835A-D80EB9E75EBC}" srcId="{9E4FF392-3D27-4B08-979E-F70F833A9B89}" destId="{EB5880ED-CF57-4AEE-B979-2A80E71F27E6}" srcOrd="2" destOrd="0" parTransId="{E6508751-105D-41FE-871A-23C542173FB3}" sibTransId="{42A7B499-C335-47A6-8FB3-5CA2D5F4ABA4}"/>
    <dgm:cxn modelId="{A6AA4EAA-0892-4A66-80FC-A92EE5DF743A}" srcId="{9E4FF392-3D27-4B08-979E-F70F833A9B89}" destId="{A907639D-757E-46D2-A0E6-F57A56E0DAA2}" srcOrd="3" destOrd="0" parTransId="{5F96262E-4FF6-486C-B2C3-3F5D5A75BF91}" sibTransId="{A29CC885-6F28-4CF7-93B3-DB97C7358151}"/>
    <dgm:cxn modelId="{54D4FE4A-86EF-4704-943D-416D1C56BC8C}" type="presOf" srcId="{4F582CED-0BE3-4F0F-B4E3-4C529D7F87E5}" destId="{504B115D-5D7C-4214-9F17-609D8C6A6F9A}" srcOrd="1" destOrd="0" presId="urn:microsoft.com/office/officeart/2005/8/layout/cycle2"/>
    <dgm:cxn modelId="{A59A60AC-FAA4-492F-AD09-F07627873342}" type="presOf" srcId="{A29CC885-6F28-4CF7-93B3-DB97C7358151}" destId="{E0C714B8-1472-46DF-ACDE-33839CCEEE1B}" srcOrd="0" destOrd="0" presId="urn:microsoft.com/office/officeart/2005/8/layout/cycle2"/>
    <dgm:cxn modelId="{8A6F5C94-3566-4A85-A7A8-B33CEA1BA402}" srcId="{9E4FF392-3D27-4B08-979E-F70F833A9B89}" destId="{A1DB4F48-B47E-4294-8947-07F06FC28B8E}" srcOrd="1" destOrd="0" parTransId="{C8517112-2471-46A2-BA85-B5BFB4A15545}" sibTransId="{E08DC890-670F-400F-8971-B896ADE04F93}"/>
    <dgm:cxn modelId="{AC42F30C-9338-484D-B200-651EC5D271F3}" type="presOf" srcId="{42A7B499-C335-47A6-8FB3-5CA2D5F4ABA4}" destId="{8417979A-A099-4C64-A0D9-C24233083CFF}" srcOrd="1" destOrd="0" presId="urn:microsoft.com/office/officeart/2005/8/layout/cycle2"/>
    <dgm:cxn modelId="{6C3A66AC-736A-4E86-A35D-99D7F84091A1}" srcId="{9E4FF392-3D27-4B08-979E-F70F833A9B89}" destId="{4ED65568-9DF3-4418-9BD3-8FAB3B408037}" srcOrd="4" destOrd="0" parTransId="{BDB89D9F-6583-4E29-989C-A73E54329A2E}" sibTransId="{4F582CED-0BE3-4F0F-B4E3-4C529D7F87E5}"/>
    <dgm:cxn modelId="{4BD58E8D-E085-495B-8F7D-6B83F7EF3EE3}" type="presOf" srcId="{E08DC890-670F-400F-8971-B896ADE04F93}" destId="{BF690ADF-CA3A-4BFD-A6B4-0436FAEBFF0E}" srcOrd="1" destOrd="0" presId="urn:microsoft.com/office/officeart/2005/8/layout/cycle2"/>
    <dgm:cxn modelId="{A50F15C3-74F7-4366-AEAD-7E20392ABFE3}" type="presOf" srcId="{4ED65568-9DF3-4418-9BD3-8FAB3B408037}" destId="{86A5A10D-EA39-407B-9E27-6FC5B081DFA6}" srcOrd="0" destOrd="0" presId="urn:microsoft.com/office/officeart/2005/8/layout/cycle2"/>
    <dgm:cxn modelId="{0EA44020-9BF7-4AC3-8718-4B848EF7C65E}" type="presOf" srcId="{E08DC890-670F-400F-8971-B896ADE04F93}" destId="{B90757B2-B78A-47AF-A804-4C32F13FD594}" srcOrd="0" destOrd="0" presId="urn:microsoft.com/office/officeart/2005/8/layout/cycle2"/>
    <dgm:cxn modelId="{F4C5AE46-858B-4125-AF39-0F1D61F9575C}" srcId="{9E4FF392-3D27-4B08-979E-F70F833A9B89}" destId="{81FBA012-56AF-4B71-AFE2-D15246AFD707}" srcOrd="0" destOrd="0" parTransId="{F02D930D-2249-44BD-8192-48C7D118E2B9}" sibTransId="{CFEDE8F9-8E06-4121-836B-758E38EA0979}"/>
    <dgm:cxn modelId="{5EC0273A-C6C4-4E82-ABF1-3A3C5A4F9B36}" type="presOf" srcId="{EB5880ED-CF57-4AEE-B979-2A80E71F27E6}" destId="{423E9869-3DA2-4B33-A1FE-5C4D2EA1BCC2}" srcOrd="0" destOrd="0" presId="urn:microsoft.com/office/officeart/2005/8/layout/cycle2"/>
    <dgm:cxn modelId="{F801AC7E-B663-49B7-89DE-92A568586420}" type="presParOf" srcId="{5402E20E-ACF3-4330-A287-35C7301EE4FB}" destId="{70F6548C-96F6-403B-B691-167D209E2FFB}" srcOrd="0" destOrd="0" presId="urn:microsoft.com/office/officeart/2005/8/layout/cycle2"/>
    <dgm:cxn modelId="{5D98EA30-1705-4E7D-BF30-DB31470DD484}" type="presParOf" srcId="{5402E20E-ACF3-4330-A287-35C7301EE4FB}" destId="{CB89C378-C7A5-42FF-A2AC-89C94327EC0B}" srcOrd="1" destOrd="0" presId="urn:microsoft.com/office/officeart/2005/8/layout/cycle2"/>
    <dgm:cxn modelId="{F2550901-1FC9-4216-958C-182FF51748ED}" type="presParOf" srcId="{CB89C378-C7A5-42FF-A2AC-89C94327EC0B}" destId="{E1CD720E-BA92-4232-92C6-5ECF4D0AE238}" srcOrd="0" destOrd="0" presId="urn:microsoft.com/office/officeart/2005/8/layout/cycle2"/>
    <dgm:cxn modelId="{55C7325A-1544-4490-8F67-F16385BE2FC7}" type="presParOf" srcId="{5402E20E-ACF3-4330-A287-35C7301EE4FB}" destId="{4BCA6482-6809-4C38-8893-815682D5581A}" srcOrd="2" destOrd="0" presId="urn:microsoft.com/office/officeart/2005/8/layout/cycle2"/>
    <dgm:cxn modelId="{979BFCCA-B47D-47D1-96C2-7C7E4B385443}" type="presParOf" srcId="{5402E20E-ACF3-4330-A287-35C7301EE4FB}" destId="{B90757B2-B78A-47AF-A804-4C32F13FD594}" srcOrd="3" destOrd="0" presId="urn:microsoft.com/office/officeart/2005/8/layout/cycle2"/>
    <dgm:cxn modelId="{DF5D2381-86DD-4466-883E-FE98C46F7B75}" type="presParOf" srcId="{B90757B2-B78A-47AF-A804-4C32F13FD594}" destId="{BF690ADF-CA3A-4BFD-A6B4-0436FAEBFF0E}" srcOrd="0" destOrd="0" presId="urn:microsoft.com/office/officeart/2005/8/layout/cycle2"/>
    <dgm:cxn modelId="{16DE04B3-0D6E-433B-8CD4-66AE01E4463B}" type="presParOf" srcId="{5402E20E-ACF3-4330-A287-35C7301EE4FB}" destId="{423E9869-3DA2-4B33-A1FE-5C4D2EA1BCC2}" srcOrd="4" destOrd="0" presId="urn:microsoft.com/office/officeart/2005/8/layout/cycle2"/>
    <dgm:cxn modelId="{8EC1C0D9-915B-44D5-9BB0-70578D9D30F5}" type="presParOf" srcId="{5402E20E-ACF3-4330-A287-35C7301EE4FB}" destId="{FC16EC0A-609E-4597-ACCC-A264E13F8851}" srcOrd="5" destOrd="0" presId="urn:microsoft.com/office/officeart/2005/8/layout/cycle2"/>
    <dgm:cxn modelId="{1744086D-5E87-45F3-86F0-0EF15C783668}" type="presParOf" srcId="{FC16EC0A-609E-4597-ACCC-A264E13F8851}" destId="{8417979A-A099-4C64-A0D9-C24233083CFF}" srcOrd="0" destOrd="0" presId="urn:microsoft.com/office/officeart/2005/8/layout/cycle2"/>
    <dgm:cxn modelId="{5186481F-28B6-4874-84CF-7B10EA78F577}" type="presParOf" srcId="{5402E20E-ACF3-4330-A287-35C7301EE4FB}" destId="{C0F5AC95-BA61-433B-897F-5A4FE4C9B8E5}" srcOrd="6" destOrd="0" presId="urn:microsoft.com/office/officeart/2005/8/layout/cycle2"/>
    <dgm:cxn modelId="{28288CF3-D810-4996-95BA-4F16C23A172C}" type="presParOf" srcId="{5402E20E-ACF3-4330-A287-35C7301EE4FB}" destId="{E0C714B8-1472-46DF-ACDE-33839CCEEE1B}" srcOrd="7" destOrd="0" presId="urn:microsoft.com/office/officeart/2005/8/layout/cycle2"/>
    <dgm:cxn modelId="{BDBAFE20-1004-4DE4-B3B4-93E8218099A4}" type="presParOf" srcId="{E0C714B8-1472-46DF-ACDE-33839CCEEE1B}" destId="{CF6B4850-B8A0-4EFB-93AE-344E2A23FC34}" srcOrd="0" destOrd="0" presId="urn:microsoft.com/office/officeart/2005/8/layout/cycle2"/>
    <dgm:cxn modelId="{F9566684-39B0-4A49-BDD9-8DB7376B3B18}" type="presParOf" srcId="{5402E20E-ACF3-4330-A287-35C7301EE4FB}" destId="{86A5A10D-EA39-407B-9E27-6FC5B081DFA6}" srcOrd="8" destOrd="0" presId="urn:microsoft.com/office/officeart/2005/8/layout/cycle2"/>
    <dgm:cxn modelId="{841C3FD6-309C-4840-939F-EF507721FA25}" type="presParOf" srcId="{5402E20E-ACF3-4330-A287-35C7301EE4FB}" destId="{E34847B2-287F-481C-A4EF-0FE88C872F1B}" srcOrd="9" destOrd="0" presId="urn:microsoft.com/office/officeart/2005/8/layout/cycle2"/>
    <dgm:cxn modelId="{D5F79C30-1892-49D8-9939-BAC2145AF8FF}" type="presParOf" srcId="{E34847B2-287F-481C-A4EF-0FE88C872F1B}" destId="{504B115D-5D7C-4214-9F17-609D8C6A6F9A}"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645C0B-9955-4ECD-9595-C3B218536893}"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8E636B7E-A258-48BC-84D6-2B0AC51A876B}">
      <dgm:prSet phldrT="[Text]"/>
      <dgm:spPr/>
      <dgm:t>
        <a:bodyPr/>
        <a:lstStyle/>
        <a:p>
          <a:r>
            <a:rPr lang="en-US" dirty="0"/>
            <a:t>Understanding of Action Research Processes</a:t>
          </a:r>
        </a:p>
      </dgm:t>
    </dgm:pt>
    <dgm:pt modelId="{B43CA1B8-1F08-431D-BE70-B0864F7187AD}" type="parTrans" cxnId="{695C97E8-6DB1-4939-942E-96646B88E40B}">
      <dgm:prSet/>
      <dgm:spPr/>
      <dgm:t>
        <a:bodyPr/>
        <a:lstStyle/>
        <a:p>
          <a:endParaRPr lang="en-US"/>
        </a:p>
      </dgm:t>
    </dgm:pt>
    <dgm:pt modelId="{D5FB7833-F8DE-41E7-AB5D-E9EDFEB878DE}" type="sibTrans" cxnId="{695C97E8-6DB1-4939-942E-96646B88E40B}">
      <dgm:prSet/>
      <dgm:spPr/>
      <dgm:t>
        <a:bodyPr/>
        <a:lstStyle/>
        <a:p>
          <a:endParaRPr lang="en-US"/>
        </a:p>
      </dgm:t>
    </dgm:pt>
    <dgm:pt modelId="{22CB84A2-376F-42E7-AB9B-E00C22D0081D}">
      <dgm:prSet phldrT="[Text]"/>
      <dgm:spPr/>
      <dgm:t>
        <a:bodyPr/>
        <a:lstStyle/>
        <a:p>
          <a:r>
            <a:rPr lang="en-US" dirty="0"/>
            <a:t>Usefulness of 'Baby Steps'</a:t>
          </a:r>
        </a:p>
      </dgm:t>
    </dgm:pt>
    <dgm:pt modelId="{B6486F7A-A6E8-4010-B4FE-F3200B744A38}" type="parTrans" cxnId="{B726DEE2-E0D0-4927-A99F-5DCD65BC56E6}">
      <dgm:prSet/>
      <dgm:spPr/>
      <dgm:t>
        <a:bodyPr/>
        <a:lstStyle/>
        <a:p>
          <a:endParaRPr lang="en-US"/>
        </a:p>
      </dgm:t>
    </dgm:pt>
    <dgm:pt modelId="{9D8E2392-BBA0-448E-A74B-6418B41F5B1A}" type="sibTrans" cxnId="{B726DEE2-E0D0-4927-A99F-5DCD65BC56E6}">
      <dgm:prSet/>
      <dgm:spPr/>
      <dgm:t>
        <a:bodyPr/>
        <a:lstStyle/>
        <a:p>
          <a:endParaRPr lang="en-US"/>
        </a:p>
      </dgm:t>
    </dgm:pt>
    <dgm:pt modelId="{451C7BE3-159C-4562-BC49-4F0A5AC94441}">
      <dgm:prSet phldrT="[Text]"/>
      <dgm:spPr/>
      <dgm:t>
        <a:bodyPr/>
        <a:lstStyle/>
        <a:p>
          <a:r>
            <a:rPr lang="en-US" dirty="0"/>
            <a:t>Connection Between Research and Practice</a:t>
          </a:r>
        </a:p>
      </dgm:t>
    </dgm:pt>
    <dgm:pt modelId="{6E1BBB72-D320-4C07-850A-8C6ACD3EA2DE}" type="parTrans" cxnId="{CC2056B5-2CCB-4057-8979-5884E042CAD9}">
      <dgm:prSet/>
      <dgm:spPr/>
      <dgm:t>
        <a:bodyPr/>
        <a:lstStyle/>
        <a:p>
          <a:endParaRPr lang="en-US"/>
        </a:p>
      </dgm:t>
    </dgm:pt>
    <dgm:pt modelId="{BD83F99F-59FB-4822-911C-6589473B3CE4}" type="sibTrans" cxnId="{CC2056B5-2CCB-4057-8979-5884E042CAD9}">
      <dgm:prSet/>
      <dgm:spPr/>
      <dgm:t>
        <a:bodyPr/>
        <a:lstStyle/>
        <a:p>
          <a:endParaRPr lang="en-US"/>
        </a:p>
      </dgm:t>
    </dgm:pt>
    <dgm:pt modelId="{267B944E-E043-43D0-92A8-FA6956B06396}">
      <dgm:prSet phldrT="[Text]"/>
      <dgm:spPr/>
      <dgm:t>
        <a:bodyPr/>
        <a:lstStyle/>
        <a:p>
          <a:r>
            <a:rPr lang="en-US" dirty="0"/>
            <a:t>Feelings of Professional Empowerment</a:t>
          </a:r>
        </a:p>
      </dgm:t>
    </dgm:pt>
    <dgm:pt modelId="{2A28D8C4-CA3B-4803-A7F0-54FF84DFFEA1}" type="parTrans" cxnId="{21034504-880B-49E3-BAA8-F851F42EEADF}">
      <dgm:prSet/>
      <dgm:spPr/>
      <dgm:t>
        <a:bodyPr/>
        <a:lstStyle/>
        <a:p>
          <a:endParaRPr lang="en-US"/>
        </a:p>
      </dgm:t>
    </dgm:pt>
    <dgm:pt modelId="{FFF4D320-F528-40ED-ACBE-05BC293D8ABC}" type="sibTrans" cxnId="{21034504-880B-49E3-BAA8-F851F42EEADF}">
      <dgm:prSet/>
      <dgm:spPr/>
      <dgm:t>
        <a:bodyPr/>
        <a:lstStyle/>
        <a:p>
          <a:endParaRPr lang="en-US"/>
        </a:p>
      </dgm:t>
    </dgm:pt>
    <dgm:pt modelId="{CD94C9BA-F4EC-4CB6-A5C0-B41B2A5A8CAD}">
      <dgm:prSet phldrT="[Text]"/>
      <dgm:spPr/>
      <dgm:t>
        <a:bodyPr/>
        <a:lstStyle/>
        <a:p>
          <a:r>
            <a:rPr lang="en-US" dirty="0"/>
            <a:t>Importance of a Supportive Learning </a:t>
          </a:r>
          <a:r>
            <a:rPr lang="en-US" dirty="0" smtClean="0"/>
            <a:t>Environment </a:t>
          </a:r>
          <a:endParaRPr lang="en-US" dirty="0"/>
        </a:p>
      </dgm:t>
    </dgm:pt>
    <dgm:pt modelId="{CFACBD81-C5C8-43B3-AB99-07C204642F5E}" type="parTrans" cxnId="{C8711406-CCDD-455E-832E-8415AB88F22D}">
      <dgm:prSet/>
      <dgm:spPr/>
      <dgm:t>
        <a:bodyPr/>
        <a:lstStyle/>
        <a:p>
          <a:endParaRPr lang="en-US"/>
        </a:p>
      </dgm:t>
    </dgm:pt>
    <dgm:pt modelId="{90C3FF49-38F0-43E0-A6DF-355B6116C89E}" type="sibTrans" cxnId="{C8711406-CCDD-455E-832E-8415AB88F22D}">
      <dgm:prSet/>
      <dgm:spPr/>
      <dgm:t>
        <a:bodyPr/>
        <a:lstStyle/>
        <a:p>
          <a:endParaRPr lang="en-US"/>
        </a:p>
      </dgm:t>
    </dgm:pt>
    <dgm:pt modelId="{E484914F-F69F-437D-AE3E-015FEB350395}" type="pres">
      <dgm:prSet presAssocID="{D6645C0B-9955-4ECD-9595-C3B218536893}" presName="diagram" presStyleCnt="0">
        <dgm:presLayoutVars>
          <dgm:dir/>
          <dgm:resizeHandles val="exact"/>
        </dgm:presLayoutVars>
      </dgm:prSet>
      <dgm:spPr/>
      <dgm:t>
        <a:bodyPr/>
        <a:lstStyle/>
        <a:p>
          <a:endParaRPr lang="en-US"/>
        </a:p>
      </dgm:t>
    </dgm:pt>
    <dgm:pt modelId="{A583ACC4-50D3-4B0D-8AA9-998336A08981}" type="pres">
      <dgm:prSet presAssocID="{8E636B7E-A258-48BC-84D6-2B0AC51A876B}" presName="node" presStyleLbl="node1" presStyleIdx="0" presStyleCnt="5" custLinFactNeighborX="-185" custLinFactNeighborY="-1338">
        <dgm:presLayoutVars>
          <dgm:bulletEnabled val="1"/>
        </dgm:presLayoutVars>
      </dgm:prSet>
      <dgm:spPr/>
      <dgm:t>
        <a:bodyPr/>
        <a:lstStyle/>
        <a:p>
          <a:endParaRPr lang="en-US"/>
        </a:p>
      </dgm:t>
    </dgm:pt>
    <dgm:pt modelId="{9C270F2E-0B88-4F59-95AD-DD3CB12C147E}" type="pres">
      <dgm:prSet presAssocID="{D5FB7833-F8DE-41E7-AB5D-E9EDFEB878DE}" presName="sibTrans" presStyleCnt="0"/>
      <dgm:spPr/>
    </dgm:pt>
    <dgm:pt modelId="{4329BCAC-103B-4D06-B9EA-7927FAB3B9E2}" type="pres">
      <dgm:prSet presAssocID="{22CB84A2-376F-42E7-AB9B-E00C22D0081D}" presName="node" presStyleLbl="node1" presStyleIdx="1" presStyleCnt="5">
        <dgm:presLayoutVars>
          <dgm:bulletEnabled val="1"/>
        </dgm:presLayoutVars>
      </dgm:prSet>
      <dgm:spPr/>
      <dgm:t>
        <a:bodyPr/>
        <a:lstStyle/>
        <a:p>
          <a:endParaRPr lang="en-US"/>
        </a:p>
      </dgm:t>
    </dgm:pt>
    <dgm:pt modelId="{23D6DF9C-E0D8-49A9-AF5B-EA26EEA4F474}" type="pres">
      <dgm:prSet presAssocID="{9D8E2392-BBA0-448E-A74B-6418B41F5B1A}" presName="sibTrans" presStyleCnt="0"/>
      <dgm:spPr/>
    </dgm:pt>
    <dgm:pt modelId="{718016A1-7478-4B08-BBCE-2CA25ADF3AED}" type="pres">
      <dgm:prSet presAssocID="{451C7BE3-159C-4562-BC49-4F0A5AC94441}" presName="node" presStyleLbl="node1" presStyleIdx="2" presStyleCnt="5">
        <dgm:presLayoutVars>
          <dgm:bulletEnabled val="1"/>
        </dgm:presLayoutVars>
      </dgm:prSet>
      <dgm:spPr/>
      <dgm:t>
        <a:bodyPr/>
        <a:lstStyle/>
        <a:p>
          <a:endParaRPr lang="en-US"/>
        </a:p>
      </dgm:t>
    </dgm:pt>
    <dgm:pt modelId="{6905F3CF-265F-484D-83EB-CBF8076BD67A}" type="pres">
      <dgm:prSet presAssocID="{BD83F99F-59FB-4822-911C-6589473B3CE4}" presName="sibTrans" presStyleCnt="0"/>
      <dgm:spPr/>
    </dgm:pt>
    <dgm:pt modelId="{2FC7C4A6-09A0-4D53-ABF6-AD88C12F74A8}" type="pres">
      <dgm:prSet presAssocID="{267B944E-E043-43D0-92A8-FA6956B06396}" presName="node" presStyleLbl="node1" presStyleIdx="3" presStyleCnt="5">
        <dgm:presLayoutVars>
          <dgm:bulletEnabled val="1"/>
        </dgm:presLayoutVars>
      </dgm:prSet>
      <dgm:spPr/>
      <dgm:t>
        <a:bodyPr/>
        <a:lstStyle/>
        <a:p>
          <a:endParaRPr lang="en-US"/>
        </a:p>
      </dgm:t>
    </dgm:pt>
    <dgm:pt modelId="{ED54E909-E367-441B-ACA7-73F989955E14}" type="pres">
      <dgm:prSet presAssocID="{FFF4D320-F528-40ED-ACBE-05BC293D8ABC}" presName="sibTrans" presStyleCnt="0"/>
      <dgm:spPr/>
    </dgm:pt>
    <dgm:pt modelId="{51E0DB24-464E-49A6-A874-C6A7055E3FF7}" type="pres">
      <dgm:prSet presAssocID="{CD94C9BA-F4EC-4CB6-A5C0-B41B2A5A8CAD}" presName="node" presStyleLbl="node1" presStyleIdx="4" presStyleCnt="5">
        <dgm:presLayoutVars>
          <dgm:bulletEnabled val="1"/>
        </dgm:presLayoutVars>
      </dgm:prSet>
      <dgm:spPr/>
      <dgm:t>
        <a:bodyPr/>
        <a:lstStyle/>
        <a:p>
          <a:endParaRPr lang="en-US"/>
        </a:p>
      </dgm:t>
    </dgm:pt>
  </dgm:ptLst>
  <dgm:cxnLst>
    <dgm:cxn modelId="{695C97E8-6DB1-4939-942E-96646B88E40B}" srcId="{D6645C0B-9955-4ECD-9595-C3B218536893}" destId="{8E636B7E-A258-48BC-84D6-2B0AC51A876B}" srcOrd="0" destOrd="0" parTransId="{B43CA1B8-1F08-431D-BE70-B0864F7187AD}" sibTransId="{D5FB7833-F8DE-41E7-AB5D-E9EDFEB878DE}"/>
    <dgm:cxn modelId="{CC2056B5-2CCB-4057-8979-5884E042CAD9}" srcId="{D6645C0B-9955-4ECD-9595-C3B218536893}" destId="{451C7BE3-159C-4562-BC49-4F0A5AC94441}" srcOrd="2" destOrd="0" parTransId="{6E1BBB72-D320-4C07-850A-8C6ACD3EA2DE}" sibTransId="{BD83F99F-59FB-4822-911C-6589473B3CE4}"/>
    <dgm:cxn modelId="{21034504-880B-49E3-BAA8-F851F42EEADF}" srcId="{D6645C0B-9955-4ECD-9595-C3B218536893}" destId="{267B944E-E043-43D0-92A8-FA6956B06396}" srcOrd="3" destOrd="0" parTransId="{2A28D8C4-CA3B-4803-A7F0-54FF84DFFEA1}" sibTransId="{FFF4D320-F528-40ED-ACBE-05BC293D8ABC}"/>
    <dgm:cxn modelId="{75042553-13A3-45A4-AB3C-E2613FEF865A}" type="presOf" srcId="{22CB84A2-376F-42E7-AB9B-E00C22D0081D}" destId="{4329BCAC-103B-4D06-B9EA-7927FAB3B9E2}" srcOrd="0" destOrd="0" presId="urn:microsoft.com/office/officeart/2005/8/layout/default"/>
    <dgm:cxn modelId="{4D4BC305-9D4E-45C5-88B9-2F111115A573}" type="presOf" srcId="{D6645C0B-9955-4ECD-9595-C3B218536893}" destId="{E484914F-F69F-437D-AE3E-015FEB350395}" srcOrd="0" destOrd="0" presId="urn:microsoft.com/office/officeart/2005/8/layout/default"/>
    <dgm:cxn modelId="{B726DEE2-E0D0-4927-A99F-5DCD65BC56E6}" srcId="{D6645C0B-9955-4ECD-9595-C3B218536893}" destId="{22CB84A2-376F-42E7-AB9B-E00C22D0081D}" srcOrd="1" destOrd="0" parTransId="{B6486F7A-A6E8-4010-B4FE-F3200B744A38}" sibTransId="{9D8E2392-BBA0-448E-A74B-6418B41F5B1A}"/>
    <dgm:cxn modelId="{ACC40816-B00C-492C-B08D-61B0BB5EDB15}" type="presOf" srcId="{267B944E-E043-43D0-92A8-FA6956B06396}" destId="{2FC7C4A6-09A0-4D53-ABF6-AD88C12F74A8}" srcOrd="0" destOrd="0" presId="urn:microsoft.com/office/officeart/2005/8/layout/default"/>
    <dgm:cxn modelId="{DC8711C3-7695-4A0B-A9B4-1F221C54C898}" type="presOf" srcId="{8E636B7E-A258-48BC-84D6-2B0AC51A876B}" destId="{A583ACC4-50D3-4B0D-8AA9-998336A08981}" srcOrd="0" destOrd="0" presId="urn:microsoft.com/office/officeart/2005/8/layout/default"/>
    <dgm:cxn modelId="{91F808AD-EB2C-4ED3-8360-20ED69DD358E}" type="presOf" srcId="{451C7BE3-159C-4562-BC49-4F0A5AC94441}" destId="{718016A1-7478-4B08-BBCE-2CA25ADF3AED}" srcOrd="0" destOrd="0" presId="urn:microsoft.com/office/officeart/2005/8/layout/default"/>
    <dgm:cxn modelId="{C8711406-CCDD-455E-832E-8415AB88F22D}" srcId="{D6645C0B-9955-4ECD-9595-C3B218536893}" destId="{CD94C9BA-F4EC-4CB6-A5C0-B41B2A5A8CAD}" srcOrd="4" destOrd="0" parTransId="{CFACBD81-C5C8-43B3-AB99-07C204642F5E}" sibTransId="{90C3FF49-38F0-43E0-A6DF-355B6116C89E}"/>
    <dgm:cxn modelId="{A252A79F-8730-4063-803E-B0A029A1AA64}" type="presOf" srcId="{CD94C9BA-F4EC-4CB6-A5C0-B41B2A5A8CAD}" destId="{51E0DB24-464E-49A6-A874-C6A7055E3FF7}" srcOrd="0" destOrd="0" presId="urn:microsoft.com/office/officeart/2005/8/layout/default"/>
    <dgm:cxn modelId="{ECFA6824-814F-4BF2-B1FC-FFC358190D0F}" type="presParOf" srcId="{E484914F-F69F-437D-AE3E-015FEB350395}" destId="{A583ACC4-50D3-4B0D-8AA9-998336A08981}" srcOrd="0" destOrd="0" presId="urn:microsoft.com/office/officeart/2005/8/layout/default"/>
    <dgm:cxn modelId="{E4B4F175-F384-417F-8D88-FF03A8A54F2E}" type="presParOf" srcId="{E484914F-F69F-437D-AE3E-015FEB350395}" destId="{9C270F2E-0B88-4F59-95AD-DD3CB12C147E}" srcOrd="1" destOrd="0" presId="urn:microsoft.com/office/officeart/2005/8/layout/default"/>
    <dgm:cxn modelId="{AF3867A9-DD4F-4732-AC7C-475833C31C13}" type="presParOf" srcId="{E484914F-F69F-437D-AE3E-015FEB350395}" destId="{4329BCAC-103B-4D06-B9EA-7927FAB3B9E2}" srcOrd="2" destOrd="0" presId="urn:microsoft.com/office/officeart/2005/8/layout/default"/>
    <dgm:cxn modelId="{E780035E-9C26-4D3F-81E6-67AD33864007}" type="presParOf" srcId="{E484914F-F69F-437D-AE3E-015FEB350395}" destId="{23D6DF9C-E0D8-49A9-AF5B-EA26EEA4F474}" srcOrd="3" destOrd="0" presId="urn:microsoft.com/office/officeart/2005/8/layout/default"/>
    <dgm:cxn modelId="{95B031B1-ABC9-4838-A0F9-E1EC2C4EE3FF}" type="presParOf" srcId="{E484914F-F69F-437D-AE3E-015FEB350395}" destId="{718016A1-7478-4B08-BBCE-2CA25ADF3AED}" srcOrd="4" destOrd="0" presId="urn:microsoft.com/office/officeart/2005/8/layout/default"/>
    <dgm:cxn modelId="{EC935309-C18D-4FC1-B4FD-94F53EEE7E59}" type="presParOf" srcId="{E484914F-F69F-437D-AE3E-015FEB350395}" destId="{6905F3CF-265F-484D-83EB-CBF8076BD67A}" srcOrd="5" destOrd="0" presId="urn:microsoft.com/office/officeart/2005/8/layout/default"/>
    <dgm:cxn modelId="{681752C7-12FE-454D-93D4-3FD2CCB66808}" type="presParOf" srcId="{E484914F-F69F-437D-AE3E-015FEB350395}" destId="{2FC7C4A6-09A0-4D53-ABF6-AD88C12F74A8}" srcOrd="6" destOrd="0" presId="urn:microsoft.com/office/officeart/2005/8/layout/default"/>
    <dgm:cxn modelId="{A51DCFE5-6D96-467C-A3A5-E8E8AE0F5D89}" type="presParOf" srcId="{E484914F-F69F-437D-AE3E-015FEB350395}" destId="{ED54E909-E367-441B-ACA7-73F989955E14}" srcOrd="7" destOrd="0" presId="urn:microsoft.com/office/officeart/2005/8/layout/default"/>
    <dgm:cxn modelId="{B660ED17-A6D3-46E7-B124-B2DDE79AAFD0}" type="presParOf" srcId="{E484914F-F69F-437D-AE3E-015FEB350395}" destId="{51E0DB24-464E-49A6-A874-C6A7055E3FF7}" srcOrd="8"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A15876-32E0-47A4-9891-CDEFF665A5F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14771AE0-0BA7-47FD-B69A-CEE3C2B16565}">
      <dgm:prSet phldrT="[Text]"/>
      <dgm:spPr/>
      <dgm:t>
        <a:bodyPr/>
        <a:lstStyle/>
        <a:p>
          <a:r>
            <a:rPr lang="en-US" dirty="0"/>
            <a:t>Highly Competent Researchers</a:t>
          </a:r>
        </a:p>
      </dgm:t>
    </dgm:pt>
    <dgm:pt modelId="{1DDD6D2A-1ACB-4730-8D3B-8CC4A7D0D50A}" type="parTrans" cxnId="{1559A267-520E-464B-93F7-F22555AD55A8}">
      <dgm:prSet/>
      <dgm:spPr/>
      <dgm:t>
        <a:bodyPr/>
        <a:lstStyle/>
        <a:p>
          <a:endParaRPr lang="en-US"/>
        </a:p>
      </dgm:t>
    </dgm:pt>
    <dgm:pt modelId="{E33CF75D-5072-41CA-85B1-DD832474183C}" type="sibTrans" cxnId="{1559A267-520E-464B-93F7-F22555AD55A8}">
      <dgm:prSet/>
      <dgm:spPr/>
      <dgm:t>
        <a:bodyPr/>
        <a:lstStyle/>
        <a:p>
          <a:endParaRPr lang="en-US"/>
        </a:p>
      </dgm:t>
    </dgm:pt>
    <dgm:pt modelId="{00FC3D25-D3EF-4F62-A51A-FB84CE89701A}">
      <dgm:prSet phldrT="[Text]"/>
      <dgm:spPr/>
      <dgm:t>
        <a:bodyPr/>
        <a:lstStyle/>
        <a:p>
          <a:r>
            <a:rPr lang="en-US" dirty="0"/>
            <a:t>Zone of Proximal Development</a:t>
          </a:r>
        </a:p>
      </dgm:t>
    </dgm:pt>
    <dgm:pt modelId="{0C319E69-3656-42DC-85DB-7CB28A0550B8}" type="parTrans" cxnId="{A45E2E55-8735-4B78-8958-EA00680F3BA1}">
      <dgm:prSet/>
      <dgm:spPr/>
      <dgm:t>
        <a:bodyPr/>
        <a:lstStyle/>
        <a:p>
          <a:endParaRPr lang="en-US"/>
        </a:p>
      </dgm:t>
    </dgm:pt>
    <dgm:pt modelId="{5A106046-5BC0-4A8D-90FC-273D3CBDE54C}" type="sibTrans" cxnId="{A45E2E55-8735-4B78-8958-EA00680F3BA1}">
      <dgm:prSet/>
      <dgm:spPr/>
      <dgm:t>
        <a:bodyPr/>
        <a:lstStyle/>
        <a:p>
          <a:endParaRPr lang="en-US"/>
        </a:p>
      </dgm:t>
    </dgm:pt>
    <dgm:pt modelId="{995C4CA6-71B1-4AA5-A71A-380EE86B23D4}">
      <dgm:prSet phldrT="[Text]"/>
      <dgm:spPr/>
      <dgm:t>
        <a:bodyPr/>
        <a:lstStyle/>
        <a:p>
          <a:r>
            <a:rPr lang="en-US" dirty="0"/>
            <a:t>Power of Collaboration</a:t>
          </a:r>
        </a:p>
      </dgm:t>
    </dgm:pt>
    <dgm:pt modelId="{D94DB907-02EE-4EE5-BBFF-5A4BCB30DFFD}" type="parTrans" cxnId="{10F345D8-B6B5-4B17-B241-113A3C6BD168}">
      <dgm:prSet/>
      <dgm:spPr/>
      <dgm:t>
        <a:bodyPr/>
        <a:lstStyle/>
        <a:p>
          <a:endParaRPr lang="en-US"/>
        </a:p>
      </dgm:t>
    </dgm:pt>
    <dgm:pt modelId="{BB3EB19E-7D55-4536-B031-8F3FC6C81757}" type="sibTrans" cxnId="{10F345D8-B6B5-4B17-B241-113A3C6BD168}">
      <dgm:prSet/>
      <dgm:spPr/>
      <dgm:t>
        <a:bodyPr/>
        <a:lstStyle/>
        <a:p>
          <a:endParaRPr lang="en-US"/>
        </a:p>
      </dgm:t>
    </dgm:pt>
    <dgm:pt modelId="{9D7CBA0F-8A25-4AA5-8B2F-17956194D670}">
      <dgm:prSet phldrT="[Text]"/>
      <dgm:spPr/>
      <dgm:t>
        <a:bodyPr/>
        <a:lstStyle/>
        <a:p>
          <a:r>
            <a:rPr lang="en-US" dirty="0"/>
            <a:t>Use of Visual Models</a:t>
          </a:r>
        </a:p>
      </dgm:t>
    </dgm:pt>
    <dgm:pt modelId="{96CB6605-5659-4E0B-B70D-E432985529AB}" type="parTrans" cxnId="{498D537D-D8E8-41A3-845B-6EA4BA9FBC22}">
      <dgm:prSet/>
      <dgm:spPr/>
      <dgm:t>
        <a:bodyPr/>
        <a:lstStyle/>
        <a:p>
          <a:endParaRPr lang="en-US"/>
        </a:p>
      </dgm:t>
    </dgm:pt>
    <dgm:pt modelId="{29CFF139-A523-4ADE-A801-5863118BB856}" type="sibTrans" cxnId="{498D537D-D8E8-41A3-845B-6EA4BA9FBC22}">
      <dgm:prSet/>
      <dgm:spPr/>
      <dgm:t>
        <a:bodyPr/>
        <a:lstStyle/>
        <a:p>
          <a:endParaRPr lang="en-US"/>
        </a:p>
      </dgm:t>
    </dgm:pt>
    <dgm:pt modelId="{1F53EF06-45D6-45A3-A31C-0D6D0A2CBFB5}">
      <dgm:prSet/>
      <dgm:spPr/>
      <dgm:t>
        <a:bodyPr/>
        <a:lstStyle/>
        <a:p>
          <a:r>
            <a:rPr lang="en-US" dirty="0"/>
            <a:t>Literature Review is Critical</a:t>
          </a:r>
        </a:p>
      </dgm:t>
    </dgm:pt>
    <dgm:pt modelId="{C032B5A7-CE01-489C-AFC6-BA1C45FFA5CE}" type="parTrans" cxnId="{23C3F774-27E0-455F-9E88-8F89C42E3C8C}">
      <dgm:prSet/>
      <dgm:spPr/>
      <dgm:t>
        <a:bodyPr/>
        <a:lstStyle/>
        <a:p>
          <a:endParaRPr lang="en-US"/>
        </a:p>
      </dgm:t>
    </dgm:pt>
    <dgm:pt modelId="{58F3D4DB-CA84-4037-A112-D4A49C449C1B}" type="sibTrans" cxnId="{23C3F774-27E0-455F-9E88-8F89C42E3C8C}">
      <dgm:prSet/>
      <dgm:spPr/>
      <dgm:t>
        <a:bodyPr/>
        <a:lstStyle/>
        <a:p>
          <a:endParaRPr lang="en-US"/>
        </a:p>
      </dgm:t>
    </dgm:pt>
    <dgm:pt modelId="{3F2611FF-27B7-4819-A84F-93374F2D9B1C}" type="pres">
      <dgm:prSet presAssocID="{89A15876-32E0-47A4-9891-CDEFF665A5FE}" presName="diagram" presStyleCnt="0">
        <dgm:presLayoutVars>
          <dgm:dir/>
          <dgm:resizeHandles val="exact"/>
        </dgm:presLayoutVars>
      </dgm:prSet>
      <dgm:spPr/>
      <dgm:t>
        <a:bodyPr/>
        <a:lstStyle/>
        <a:p>
          <a:endParaRPr lang="en-US"/>
        </a:p>
      </dgm:t>
    </dgm:pt>
    <dgm:pt modelId="{5696097A-5910-47CE-8EC0-00B56149AB58}" type="pres">
      <dgm:prSet presAssocID="{14771AE0-0BA7-47FD-B69A-CEE3C2B16565}" presName="node" presStyleLbl="node1" presStyleIdx="0" presStyleCnt="5">
        <dgm:presLayoutVars>
          <dgm:bulletEnabled val="1"/>
        </dgm:presLayoutVars>
      </dgm:prSet>
      <dgm:spPr/>
      <dgm:t>
        <a:bodyPr/>
        <a:lstStyle/>
        <a:p>
          <a:endParaRPr lang="en-US"/>
        </a:p>
      </dgm:t>
    </dgm:pt>
    <dgm:pt modelId="{83465126-6CC8-4B45-B411-BBC815FC7CA1}" type="pres">
      <dgm:prSet presAssocID="{E33CF75D-5072-41CA-85B1-DD832474183C}" presName="sibTrans" presStyleCnt="0"/>
      <dgm:spPr/>
    </dgm:pt>
    <dgm:pt modelId="{03E5CE37-4449-4C6B-9F36-2BCCB3AAD507}" type="pres">
      <dgm:prSet presAssocID="{1F53EF06-45D6-45A3-A31C-0D6D0A2CBFB5}" presName="node" presStyleLbl="node1" presStyleIdx="1" presStyleCnt="5">
        <dgm:presLayoutVars>
          <dgm:bulletEnabled val="1"/>
        </dgm:presLayoutVars>
      </dgm:prSet>
      <dgm:spPr/>
      <dgm:t>
        <a:bodyPr/>
        <a:lstStyle/>
        <a:p>
          <a:endParaRPr lang="en-US"/>
        </a:p>
      </dgm:t>
    </dgm:pt>
    <dgm:pt modelId="{793C5862-399F-4E3F-A076-4288124F3692}" type="pres">
      <dgm:prSet presAssocID="{58F3D4DB-CA84-4037-A112-D4A49C449C1B}" presName="sibTrans" presStyleCnt="0"/>
      <dgm:spPr/>
    </dgm:pt>
    <dgm:pt modelId="{EA91B52D-DA66-4166-92B7-B4E20F127F0C}" type="pres">
      <dgm:prSet presAssocID="{00FC3D25-D3EF-4F62-A51A-FB84CE89701A}" presName="node" presStyleLbl="node1" presStyleIdx="2" presStyleCnt="5">
        <dgm:presLayoutVars>
          <dgm:bulletEnabled val="1"/>
        </dgm:presLayoutVars>
      </dgm:prSet>
      <dgm:spPr/>
      <dgm:t>
        <a:bodyPr/>
        <a:lstStyle/>
        <a:p>
          <a:endParaRPr lang="en-US"/>
        </a:p>
      </dgm:t>
    </dgm:pt>
    <dgm:pt modelId="{91909790-D381-4A3F-8238-EF871E45F4E7}" type="pres">
      <dgm:prSet presAssocID="{5A106046-5BC0-4A8D-90FC-273D3CBDE54C}" presName="sibTrans" presStyleCnt="0"/>
      <dgm:spPr/>
    </dgm:pt>
    <dgm:pt modelId="{542D8B5B-6949-4A12-91C5-58EDA90833B6}" type="pres">
      <dgm:prSet presAssocID="{995C4CA6-71B1-4AA5-A71A-380EE86B23D4}" presName="node" presStyleLbl="node1" presStyleIdx="3" presStyleCnt="5">
        <dgm:presLayoutVars>
          <dgm:bulletEnabled val="1"/>
        </dgm:presLayoutVars>
      </dgm:prSet>
      <dgm:spPr/>
      <dgm:t>
        <a:bodyPr/>
        <a:lstStyle/>
        <a:p>
          <a:endParaRPr lang="en-US"/>
        </a:p>
      </dgm:t>
    </dgm:pt>
    <dgm:pt modelId="{12678012-F917-463C-8188-761791D30B8B}" type="pres">
      <dgm:prSet presAssocID="{BB3EB19E-7D55-4536-B031-8F3FC6C81757}" presName="sibTrans" presStyleCnt="0"/>
      <dgm:spPr/>
    </dgm:pt>
    <dgm:pt modelId="{9C386550-8FD7-468D-8119-A92D8BEBCF86}" type="pres">
      <dgm:prSet presAssocID="{9D7CBA0F-8A25-4AA5-8B2F-17956194D670}" presName="node" presStyleLbl="node1" presStyleIdx="4" presStyleCnt="5">
        <dgm:presLayoutVars>
          <dgm:bulletEnabled val="1"/>
        </dgm:presLayoutVars>
      </dgm:prSet>
      <dgm:spPr/>
      <dgm:t>
        <a:bodyPr/>
        <a:lstStyle/>
        <a:p>
          <a:endParaRPr lang="en-US"/>
        </a:p>
      </dgm:t>
    </dgm:pt>
  </dgm:ptLst>
  <dgm:cxnLst>
    <dgm:cxn modelId="{A45E2E55-8735-4B78-8958-EA00680F3BA1}" srcId="{89A15876-32E0-47A4-9891-CDEFF665A5FE}" destId="{00FC3D25-D3EF-4F62-A51A-FB84CE89701A}" srcOrd="2" destOrd="0" parTransId="{0C319E69-3656-42DC-85DB-7CB28A0550B8}" sibTransId="{5A106046-5BC0-4A8D-90FC-273D3CBDE54C}"/>
    <dgm:cxn modelId="{1559A267-520E-464B-93F7-F22555AD55A8}" srcId="{89A15876-32E0-47A4-9891-CDEFF665A5FE}" destId="{14771AE0-0BA7-47FD-B69A-CEE3C2B16565}" srcOrd="0" destOrd="0" parTransId="{1DDD6D2A-1ACB-4730-8D3B-8CC4A7D0D50A}" sibTransId="{E33CF75D-5072-41CA-85B1-DD832474183C}"/>
    <dgm:cxn modelId="{498D537D-D8E8-41A3-845B-6EA4BA9FBC22}" srcId="{89A15876-32E0-47A4-9891-CDEFF665A5FE}" destId="{9D7CBA0F-8A25-4AA5-8B2F-17956194D670}" srcOrd="4" destOrd="0" parTransId="{96CB6605-5659-4E0B-B70D-E432985529AB}" sibTransId="{29CFF139-A523-4ADE-A801-5863118BB856}"/>
    <dgm:cxn modelId="{3D75C980-F66D-4D70-BF21-7BFBB3FB8033}" type="presOf" srcId="{89A15876-32E0-47A4-9891-CDEFF665A5FE}" destId="{3F2611FF-27B7-4819-A84F-93374F2D9B1C}" srcOrd="0" destOrd="0" presId="urn:microsoft.com/office/officeart/2005/8/layout/default"/>
    <dgm:cxn modelId="{2E1B9183-6BDF-4718-86B8-D6A88A5D7160}" type="presOf" srcId="{00FC3D25-D3EF-4F62-A51A-FB84CE89701A}" destId="{EA91B52D-DA66-4166-92B7-B4E20F127F0C}" srcOrd="0" destOrd="0" presId="urn:microsoft.com/office/officeart/2005/8/layout/default"/>
    <dgm:cxn modelId="{10F345D8-B6B5-4B17-B241-113A3C6BD168}" srcId="{89A15876-32E0-47A4-9891-CDEFF665A5FE}" destId="{995C4CA6-71B1-4AA5-A71A-380EE86B23D4}" srcOrd="3" destOrd="0" parTransId="{D94DB907-02EE-4EE5-BBFF-5A4BCB30DFFD}" sibTransId="{BB3EB19E-7D55-4536-B031-8F3FC6C81757}"/>
    <dgm:cxn modelId="{1EFB85C3-5C20-43E4-BFE0-53DD3B987DEC}" type="presOf" srcId="{14771AE0-0BA7-47FD-B69A-CEE3C2B16565}" destId="{5696097A-5910-47CE-8EC0-00B56149AB58}" srcOrd="0" destOrd="0" presId="urn:microsoft.com/office/officeart/2005/8/layout/default"/>
    <dgm:cxn modelId="{1D39375A-1FB5-4F53-97F0-1F819598D3FF}" type="presOf" srcId="{1F53EF06-45D6-45A3-A31C-0D6D0A2CBFB5}" destId="{03E5CE37-4449-4C6B-9F36-2BCCB3AAD507}" srcOrd="0" destOrd="0" presId="urn:microsoft.com/office/officeart/2005/8/layout/default"/>
    <dgm:cxn modelId="{B5D20155-4587-4708-9D2F-0B74C27B68B0}" type="presOf" srcId="{9D7CBA0F-8A25-4AA5-8B2F-17956194D670}" destId="{9C386550-8FD7-468D-8119-A92D8BEBCF86}" srcOrd="0" destOrd="0" presId="urn:microsoft.com/office/officeart/2005/8/layout/default"/>
    <dgm:cxn modelId="{F85BB322-4A3F-46FD-B6F6-293586501D20}" type="presOf" srcId="{995C4CA6-71B1-4AA5-A71A-380EE86B23D4}" destId="{542D8B5B-6949-4A12-91C5-58EDA90833B6}" srcOrd="0" destOrd="0" presId="urn:microsoft.com/office/officeart/2005/8/layout/default"/>
    <dgm:cxn modelId="{23C3F774-27E0-455F-9E88-8F89C42E3C8C}" srcId="{89A15876-32E0-47A4-9891-CDEFF665A5FE}" destId="{1F53EF06-45D6-45A3-A31C-0D6D0A2CBFB5}" srcOrd="1" destOrd="0" parTransId="{C032B5A7-CE01-489C-AFC6-BA1C45FFA5CE}" sibTransId="{58F3D4DB-CA84-4037-A112-D4A49C449C1B}"/>
    <dgm:cxn modelId="{DB966E2A-05DB-4A7B-8560-F5F314CC83D3}" type="presParOf" srcId="{3F2611FF-27B7-4819-A84F-93374F2D9B1C}" destId="{5696097A-5910-47CE-8EC0-00B56149AB58}" srcOrd="0" destOrd="0" presId="urn:microsoft.com/office/officeart/2005/8/layout/default"/>
    <dgm:cxn modelId="{7039BC90-D5E4-4444-9B64-1E729B68A593}" type="presParOf" srcId="{3F2611FF-27B7-4819-A84F-93374F2D9B1C}" destId="{83465126-6CC8-4B45-B411-BBC815FC7CA1}" srcOrd="1" destOrd="0" presId="urn:microsoft.com/office/officeart/2005/8/layout/default"/>
    <dgm:cxn modelId="{8647491D-0C5C-4DD7-ADB1-DFDE252F8779}" type="presParOf" srcId="{3F2611FF-27B7-4819-A84F-93374F2D9B1C}" destId="{03E5CE37-4449-4C6B-9F36-2BCCB3AAD507}" srcOrd="2" destOrd="0" presId="urn:microsoft.com/office/officeart/2005/8/layout/default"/>
    <dgm:cxn modelId="{86601AD0-7DB8-4D3C-B8F0-5D998E616ACB}" type="presParOf" srcId="{3F2611FF-27B7-4819-A84F-93374F2D9B1C}" destId="{793C5862-399F-4E3F-A076-4288124F3692}" srcOrd="3" destOrd="0" presId="urn:microsoft.com/office/officeart/2005/8/layout/default"/>
    <dgm:cxn modelId="{6C76386A-FBB3-4707-9F56-AA5795F36F2F}" type="presParOf" srcId="{3F2611FF-27B7-4819-A84F-93374F2D9B1C}" destId="{EA91B52D-DA66-4166-92B7-B4E20F127F0C}" srcOrd="4" destOrd="0" presId="urn:microsoft.com/office/officeart/2005/8/layout/default"/>
    <dgm:cxn modelId="{09594665-0BAE-427C-9D5D-CDBD8F9027E2}" type="presParOf" srcId="{3F2611FF-27B7-4819-A84F-93374F2D9B1C}" destId="{91909790-D381-4A3F-8238-EF871E45F4E7}" srcOrd="5" destOrd="0" presId="urn:microsoft.com/office/officeart/2005/8/layout/default"/>
    <dgm:cxn modelId="{C9AC4A8F-D3B0-4D71-90C7-CFFD7264920F}" type="presParOf" srcId="{3F2611FF-27B7-4819-A84F-93374F2D9B1C}" destId="{542D8B5B-6949-4A12-91C5-58EDA90833B6}" srcOrd="6" destOrd="0" presId="urn:microsoft.com/office/officeart/2005/8/layout/default"/>
    <dgm:cxn modelId="{41A84680-8AF8-4782-A20B-7D101761204F}" type="presParOf" srcId="{3F2611FF-27B7-4819-A84F-93374F2D9B1C}" destId="{12678012-F917-463C-8188-761791D30B8B}" srcOrd="7" destOrd="0" presId="urn:microsoft.com/office/officeart/2005/8/layout/default"/>
    <dgm:cxn modelId="{DCAE4957-FCE5-4356-B2E6-2D02AFD58CC4}" type="presParOf" srcId="{3F2611FF-27B7-4819-A84F-93374F2D9B1C}" destId="{9C386550-8FD7-468D-8119-A92D8BEBCF86}" srcOrd="8"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3ABC0F1-C2AE-458B-B551-CC622AA1A8B1}" type="datetimeFigureOut">
              <a:rPr lang="en-US" smtClean="0"/>
              <a:pPr/>
              <a:t>10/12/2012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7E7C113-E797-4356-9F05-D9C44942EB47}"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8B1BE58-DF69-439B-84CF-EDC89E3B2003}" type="datetimeFigureOut">
              <a:rPr lang="en-US" smtClean="0"/>
              <a:pPr/>
              <a:t>10/12/2012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A134FEA-A296-459B-99D0-C4585E7ACFE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8B1BE58-DF69-439B-84CF-EDC89E3B2003}" type="datetimeFigureOut">
              <a:rPr lang="en-US" smtClean="0"/>
              <a:pPr/>
              <a:t>10/12/2012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A134FEA-A296-459B-99D0-C4585E7ACFE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8B1BE58-DF69-439B-84CF-EDC89E3B2003}" type="datetimeFigureOut">
              <a:rPr lang="en-US" smtClean="0"/>
              <a:pPr/>
              <a:t>10/12/2012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A134FEA-A296-459B-99D0-C4585E7ACFE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8B1BE58-DF69-439B-84CF-EDC89E3B2003}" type="datetimeFigureOut">
              <a:rPr lang="en-US" smtClean="0"/>
              <a:pPr/>
              <a:t>10/12/2012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A134FEA-A296-459B-99D0-C4585E7ACFE4}"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8B1BE58-DF69-439B-84CF-EDC89E3B2003}" type="datetimeFigureOut">
              <a:rPr lang="en-US" smtClean="0"/>
              <a:pPr/>
              <a:t>10/12/2012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A134FEA-A296-459B-99D0-C4585E7ACFE4}"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8B1BE58-DF69-439B-84CF-EDC89E3B2003}" type="datetimeFigureOut">
              <a:rPr lang="en-US" smtClean="0"/>
              <a:pPr/>
              <a:t>10/12/2012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A134FEA-A296-459B-99D0-C4585E7ACFE4}"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8B1BE58-DF69-439B-84CF-EDC89E3B2003}" type="datetimeFigureOut">
              <a:rPr lang="en-US" smtClean="0"/>
              <a:pPr/>
              <a:t>10/12/2012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9A134FEA-A296-459B-99D0-C4585E7ACFE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8B1BE58-DF69-439B-84CF-EDC89E3B2003}" type="datetimeFigureOut">
              <a:rPr lang="en-US" smtClean="0"/>
              <a:pPr/>
              <a:t>10/12/2012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9A134FEA-A296-459B-99D0-C4585E7ACFE4}"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8B1BE58-DF69-439B-84CF-EDC89E3B2003}" type="datetimeFigureOut">
              <a:rPr lang="en-US" smtClean="0"/>
              <a:pPr/>
              <a:t>10/12/2012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9A134FEA-A296-459B-99D0-C4585E7ACFE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8B1BE58-DF69-439B-84CF-EDC89E3B2003}" type="datetimeFigureOut">
              <a:rPr lang="en-US" smtClean="0"/>
              <a:pPr/>
              <a:t>10/12/2012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A134FEA-A296-459B-99D0-C4585E7ACFE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8B1BE58-DF69-439B-84CF-EDC89E3B2003}" type="datetimeFigureOut">
              <a:rPr lang="en-US" smtClean="0"/>
              <a:pPr/>
              <a:t>10/12/2012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A134FEA-A296-459B-99D0-C4585E7ACFE4}"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8B1BE58-DF69-439B-84CF-EDC89E3B2003}" type="datetimeFigureOut">
              <a:rPr lang="en-US" smtClean="0"/>
              <a:pPr/>
              <a:t>10/12/2012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A134FEA-A296-459B-99D0-C4585E7ACFE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usan.turner@usu.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mailto:susan.turner@usu.edu" TargetMode="External"/><Relationship Id="rId2" Type="http://schemas.openxmlformats.org/officeDocument/2006/relationships/hyperlink" Target="http://vnwebwilsonweb.com/hee/results/"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sz="4400" dirty="0" smtClean="0"/>
              <a:t>Teaching Research to Teachers: A Self-Study of Course Design, Student Outcomes and Instructor Learning</a:t>
            </a:r>
            <a:endParaRPr lang="en-US" sz="4400" dirty="0"/>
          </a:p>
        </p:txBody>
      </p:sp>
      <p:sp>
        <p:nvSpPr>
          <p:cNvPr id="3" name="Subtitle 2"/>
          <p:cNvSpPr>
            <a:spLocks noGrp="1"/>
          </p:cNvSpPr>
          <p:nvPr>
            <p:ph type="subTitle" idx="1"/>
          </p:nvPr>
        </p:nvSpPr>
        <p:spPr/>
        <p:txBody>
          <a:bodyPr>
            <a:normAutofit fontScale="40000" lnSpcReduction="20000"/>
          </a:bodyPr>
          <a:lstStyle/>
          <a:p>
            <a:r>
              <a:rPr lang="en-US" sz="3400" dirty="0" smtClean="0"/>
              <a:t>Susan A. Turner, PhD</a:t>
            </a:r>
          </a:p>
          <a:p>
            <a:r>
              <a:rPr lang="en-US" sz="3400" dirty="0" smtClean="0"/>
              <a:t>Utah State University</a:t>
            </a:r>
          </a:p>
          <a:p>
            <a:r>
              <a:rPr lang="en-US" sz="3400" dirty="0" smtClean="0">
                <a:hlinkClick r:id="rId2"/>
              </a:rPr>
              <a:t>susan.turner@usu.edu</a:t>
            </a:r>
            <a:endParaRPr lang="en-US" sz="3400" dirty="0" smtClean="0"/>
          </a:p>
          <a:p>
            <a:r>
              <a:rPr lang="en-US" sz="3400" dirty="0" smtClean="0"/>
              <a:t>NRMERA Presentation:  Oct. 2010</a:t>
            </a:r>
          </a:p>
          <a:p>
            <a:r>
              <a:rPr lang="en-US" dirty="0" smtClean="0"/>
              <a:t>C. 2012:  All rights </a:t>
            </a:r>
            <a:r>
              <a:rPr lang="en-US" dirty="0" err="1" smtClean="0"/>
              <a:t>reserverd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smtClean="0">
                <a:solidFill>
                  <a:schemeClr val="accent1">
                    <a:lumMod val="75000"/>
                  </a:schemeClr>
                </a:solidFill>
              </a:rPr>
              <a:t>Samaras and Freese, 2006: </a:t>
            </a:r>
          </a:p>
          <a:p>
            <a:r>
              <a:rPr lang="en-US" dirty="0" smtClean="0"/>
              <a:t>“Self-study researchers </a:t>
            </a:r>
            <a:r>
              <a:rPr lang="en-US" b="1" dirty="0" smtClean="0"/>
              <a:t>continuously examine their practice and are committed to practice </a:t>
            </a:r>
            <a:r>
              <a:rPr lang="en-US" dirty="0" smtClean="0"/>
              <a:t>what they preach (p. 33).</a:t>
            </a:r>
          </a:p>
          <a:p>
            <a:r>
              <a:rPr lang="en-US" dirty="0" smtClean="0"/>
              <a:t>Their framework outlines three purposes:  “</a:t>
            </a:r>
            <a:r>
              <a:rPr lang="en-US" b="1" dirty="0" smtClean="0"/>
              <a:t>First, personal renewal </a:t>
            </a:r>
            <a:r>
              <a:rPr lang="en-US" sz="2400" dirty="0" smtClean="0"/>
              <a:t>(e.g. Freese, 2006; Feldman, 2006</a:t>
            </a:r>
            <a:r>
              <a:rPr lang="en-US" dirty="0" smtClean="0"/>
              <a:t>); </a:t>
            </a:r>
            <a:r>
              <a:rPr lang="en-US" b="1" dirty="0" smtClean="0"/>
              <a:t>second, professional renewal </a:t>
            </a:r>
            <a:r>
              <a:rPr lang="en-US" sz="2400" dirty="0" smtClean="0"/>
              <a:t>(e.g. Ham &amp; Davey, 2006; Mitchell, 2006); </a:t>
            </a:r>
            <a:r>
              <a:rPr lang="en-US" dirty="0" smtClean="0"/>
              <a:t>and </a:t>
            </a:r>
            <a:r>
              <a:rPr lang="en-US" b="1" dirty="0" smtClean="0"/>
              <a:t>third,</a:t>
            </a:r>
            <a:r>
              <a:rPr lang="en-US" dirty="0" smtClean="0"/>
              <a:t> </a:t>
            </a:r>
            <a:r>
              <a:rPr lang="en-US" b="1" dirty="0" smtClean="0"/>
              <a:t>program renewal </a:t>
            </a:r>
            <a:r>
              <a:rPr lang="en-US" sz="2400" dirty="0" smtClean="0"/>
              <a:t>(e.g., McVarish &amp; Rust, 2006; Kosnik &amp; Beck, 2006</a:t>
            </a:r>
            <a:r>
              <a:rPr lang="en-US" dirty="0" smtClean="0"/>
              <a:t>)” </a:t>
            </a:r>
            <a:r>
              <a:rPr lang="en-US" sz="2400" dirty="0" smtClean="0"/>
              <a:t>(Samaras &amp; Freese, 2006, p. 14)</a:t>
            </a:r>
            <a:endParaRPr lang="en-US" sz="2400" dirty="0"/>
          </a:p>
        </p:txBody>
      </p:sp>
      <p:sp>
        <p:nvSpPr>
          <p:cNvPr id="2" name="Title 1"/>
          <p:cNvSpPr>
            <a:spLocks noGrp="1"/>
          </p:cNvSpPr>
          <p:nvPr>
            <p:ph type="title"/>
          </p:nvPr>
        </p:nvSpPr>
        <p:spPr/>
        <p:txBody>
          <a:bodyPr>
            <a:normAutofit fontScale="90000"/>
          </a:bodyPr>
          <a:lstStyle/>
          <a:p>
            <a:r>
              <a:rPr lang="en-US" dirty="0" smtClean="0"/>
              <a:t>Self-Study of Teaching Practices: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solidFill>
                  <a:schemeClr val="accent1">
                    <a:lumMod val="75000"/>
                  </a:schemeClr>
                </a:solidFill>
              </a:rPr>
              <a:t>Study Participants:</a:t>
            </a:r>
          </a:p>
          <a:p>
            <a:r>
              <a:rPr lang="en-US" dirty="0" smtClean="0"/>
              <a:t>42 Classroom teachers (across three semesters) enrolled in a required master’s level </a:t>
            </a:r>
            <a:r>
              <a:rPr lang="en-US" i="1" dirty="0" smtClean="0"/>
              <a:t>Teacher as Researcher </a:t>
            </a:r>
            <a:r>
              <a:rPr lang="en-US" dirty="0" smtClean="0"/>
              <a:t>course.</a:t>
            </a:r>
          </a:p>
          <a:p>
            <a:r>
              <a:rPr lang="en-US" dirty="0" smtClean="0"/>
              <a:t>Participants in the course preparing for future assignments as master teachers, curriculum leaders or school administrators.</a:t>
            </a:r>
          </a:p>
          <a:p>
            <a:r>
              <a:rPr lang="en-US" dirty="0" smtClean="0"/>
              <a:t>Men:  14     Women:  28</a:t>
            </a:r>
          </a:p>
          <a:p>
            <a:r>
              <a:rPr lang="en-US" dirty="0" smtClean="0"/>
              <a:t>Age Range:  25 – 52</a:t>
            </a:r>
          </a:p>
          <a:p>
            <a:r>
              <a:rPr lang="en-US" dirty="0" smtClean="0"/>
              <a:t>Classroom Experience:  2 – 26 years</a:t>
            </a:r>
          </a:p>
          <a:p>
            <a:endParaRPr lang="en-US" dirty="0"/>
          </a:p>
        </p:txBody>
      </p:sp>
      <p:sp>
        <p:nvSpPr>
          <p:cNvPr id="2" name="Title 1"/>
          <p:cNvSpPr>
            <a:spLocks noGrp="1"/>
          </p:cNvSpPr>
          <p:nvPr>
            <p:ph type="title"/>
          </p:nvPr>
        </p:nvSpPr>
        <p:spPr/>
        <p:txBody>
          <a:bodyPr/>
          <a:lstStyle/>
          <a:p>
            <a:r>
              <a:rPr lang="en-US" dirty="0" smtClean="0"/>
              <a:t>Methodology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Self-study was informed by the central characteristics synthesized by Samaras and Freese (2006) in </a:t>
            </a:r>
            <a:r>
              <a:rPr lang="en-US" i="1" dirty="0" smtClean="0"/>
              <a:t>Self-study of Teaching Practices.</a:t>
            </a:r>
          </a:p>
          <a:p>
            <a:r>
              <a:rPr lang="en-US" b="1" dirty="0" smtClean="0">
                <a:solidFill>
                  <a:schemeClr val="accent1">
                    <a:lumMod val="75000"/>
                  </a:schemeClr>
                </a:solidFill>
              </a:rPr>
              <a:t>Situated Inquiry:  </a:t>
            </a:r>
            <a:r>
              <a:rPr lang="en-US" dirty="0" smtClean="0"/>
              <a:t>Began with personal inquiry and motivated by questions from my unique context.  Self-initiated and drew from my personal authority as a practitioner (Pinnegar, 1998).  </a:t>
            </a:r>
          </a:p>
          <a:p>
            <a:r>
              <a:rPr lang="en-US" b="1" dirty="0" smtClean="0">
                <a:solidFill>
                  <a:schemeClr val="accent1">
                    <a:lumMod val="75000"/>
                  </a:schemeClr>
                </a:solidFill>
              </a:rPr>
              <a:t>Process and Knowledge:  </a:t>
            </a:r>
            <a:r>
              <a:rPr lang="en-US" dirty="0" smtClean="0"/>
              <a:t>By engaging in this self-study, I initiated a process of growth for the purpose of developing knowledge about my own teaching and informing similar programs.</a:t>
            </a:r>
            <a:endParaRPr lang="en-US" i="1" dirty="0"/>
          </a:p>
        </p:txBody>
      </p:sp>
      <p:sp>
        <p:nvSpPr>
          <p:cNvPr id="2" name="Title 1"/>
          <p:cNvSpPr>
            <a:spLocks noGrp="1"/>
          </p:cNvSpPr>
          <p:nvPr>
            <p:ph type="title"/>
          </p:nvPr>
        </p:nvSpPr>
        <p:spPr/>
        <p:txBody>
          <a:bodyPr/>
          <a:lstStyle/>
          <a:p>
            <a:r>
              <a:rPr lang="en-US" dirty="0" smtClean="0"/>
              <a:t>Methodology: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smtClean="0">
                <a:solidFill>
                  <a:schemeClr val="accent1">
                    <a:lumMod val="75000"/>
                  </a:schemeClr>
                </a:solidFill>
              </a:rPr>
              <a:t>Multiple Theoretical Stance and Method:</a:t>
            </a:r>
          </a:p>
          <a:p>
            <a:r>
              <a:rPr lang="en-US" dirty="0" smtClean="0"/>
              <a:t>Uses multiple theoretical views and stances and “Multiple and diverse qualitative methods” (Samaras, Hicks, &amp; Berger, 2004).</a:t>
            </a:r>
          </a:p>
          <a:p>
            <a:r>
              <a:rPr lang="en-US" dirty="0" smtClean="0"/>
              <a:t>Rooted in a postmodern perspective and is by nature non-linear (Wilcox, Watson, &amp; Paterson, 2004.</a:t>
            </a:r>
          </a:p>
          <a:p>
            <a:r>
              <a:rPr lang="en-US" dirty="0" smtClean="0"/>
              <a:t>Multiple views and methodologies that informed various component of this study included:  methods of inquiry (Glesne, 1999), self-study (Samaras &amp; Freese, 2006), adult development (Trotter, 2006; Vygotsky, 1997), action research (Mertler, 2006), and qualitative methodologies (Lichtman, 2006).  </a:t>
            </a:r>
            <a:endParaRPr lang="en-US" dirty="0"/>
          </a:p>
        </p:txBody>
      </p:sp>
      <p:sp>
        <p:nvSpPr>
          <p:cNvPr id="2" name="Title 1"/>
          <p:cNvSpPr>
            <a:spLocks noGrp="1"/>
          </p:cNvSpPr>
          <p:nvPr>
            <p:ph type="title"/>
          </p:nvPr>
        </p:nvSpPr>
        <p:spPr/>
        <p:txBody>
          <a:bodyPr/>
          <a:lstStyle/>
          <a:p>
            <a:r>
              <a:rPr lang="en-US" dirty="0" smtClean="0"/>
              <a:t>Methodology: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solidFill>
                  <a:schemeClr val="accent1">
                    <a:lumMod val="75000"/>
                  </a:schemeClr>
                </a:solidFill>
              </a:rPr>
              <a:t>Importance of Data:  </a:t>
            </a:r>
          </a:p>
          <a:p>
            <a:r>
              <a:rPr lang="en-US" dirty="0" smtClean="0"/>
              <a:t>Hoban (1994) discussed importance of data in the self-study process.  As central researcher, I gathered data to inform the study and help provide multiples answers to my research questions.  </a:t>
            </a:r>
          </a:p>
          <a:p>
            <a:r>
              <a:rPr lang="en-US" dirty="0" smtClean="0"/>
              <a:t>Data was collected and analyzed using the three categories:  Effectiveness of Course Design, Student Outcomes, and Instructor Learning.</a:t>
            </a:r>
          </a:p>
        </p:txBody>
      </p:sp>
      <p:sp>
        <p:nvSpPr>
          <p:cNvPr id="2" name="Title 1"/>
          <p:cNvSpPr>
            <a:spLocks noGrp="1"/>
          </p:cNvSpPr>
          <p:nvPr>
            <p:ph type="title"/>
          </p:nvPr>
        </p:nvSpPr>
        <p:spPr/>
        <p:txBody>
          <a:bodyPr/>
          <a:lstStyle/>
          <a:p>
            <a:r>
              <a:rPr lang="en-US" dirty="0" smtClean="0"/>
              <a:t>Methodology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smtClean="0">
                <a:solidFill>
                  <a:schemeClr val="accent1">
                    <a:lumMod val="75000"/>
                  </a:schemeClr>
                </a:solidFill>
              </a:rPr>
              <a:t>Issues of Reliability:</a:t>
            </a:r>
          </a:p>
          <a:p>
            <a:r>
              <a:rPr lang="en-US" b="1" dirty="0" smtClean="0">
                <a:solidFill>
                  <a:schemeClr val="accent1">
                    <a:lumMod val="75000"/>
                  </a:schemeClr>
                </a:solidFill>
              </a:rPr>
              <a:t>Multiple data sources</a:t>
            </a:r>
            <a:r>
              <a:rPr lang="en-US" dirty="0" smtClean="0">
                <a:solidFill>
                  <a:srgbClr val="FFFF00"/>
                </a:solidFill>
              </a:rPr>
              <a:t> </a:t>
            </a:r>
            <a:r>
              <a:rPr lang="en-US" dirty="0" smtClean="0"/>
              <a:t>informing the self-study.</a:t>
            </a:r>
          </a:p>
          <a:p>
            <a:r>
              <a:rPr lang="en-US" b="1" dirty="0" smtClean="0">
                <a:solidFill>
                  <a:schemeClr val="accent1">
                    <a:lumMod val="75000"/>
                  </a:schemeClr>
                </a:solidFill>
              </a:rPr>
              <a:t>Interactive learning experience </a:t>
            </a:r>
            <a:r>
              <a:rPr lang="en-US" dirty="0" smtClean="0"/>
              <a:t>between professor and students as I engaged deeply with student reflections and student outcomes.</a:t>
            </a:r>
          </a:p>
          <a:p>
            <a:r>
              <a:rPr lang="en-US" b="1" dirty="0" smtClean="0">
                <a:solidFill>
                  <a:schemeClr val="accent1">
                    <a:lumMod val="75000"/>
                  </a:schemeClr>
                </a:solidFill>
              </a:rPr>
              <a:t>Inquiring learning experience </a:t>
            </a:r>
            <a:r>
              <a:rPr lang="en-US" dirty="0" smtClean="0"/>
              <a:t>between professor and self; engaging deeply with personal learning and reflections on ‘lived experience’ in teaching the course.</a:t>
            </a:r>
          </a:p>
          <a:p>
            <a:r>
              <a:rPr lang="en-US" dirty="0" smtClean="0"/>
              <a:t>Writing stage: </a:t>
            </a:r>
            <a:r>
              <a:rPr lang="en-US" b="1" dirty="0" smtClean="0">
                <a:solidFill>
                  <a:schemeClr val="accent1">
                    <a:lumMod val="75000"/>
                  </a:schemeClr>
                </a:solidFill>
              </a:rPr>
              <a:t>active engagement w/peers </a:t>
            </a:r>
            <a:r>
              <a:rPr lang="en-US" dirty="0" smtClean="0"/>
              <a:t>in writing/research group.</a:t>
            </a:r>
          </a:p>
          <a:p>
            <a:r>
              <a:rPr lang="en-US" dirty="0" smtClean="0"/>
              <a:t>Rough draft returned to students for additional feedback. </a:t>
            </a:r>
            <a:endParaRPr lang="en-US" dirty="0"/>
          </a:p>
        </p:txBody>
      </p:sp>
      <p:sp>
        <p:nvSpPr>
          <p:cNvPr id="2" name="Title 1"/>
          <p:cNvSpPr>
            <a:spLocks noGrp="1"/>
          </p:cNvSpPr>
          <p:nvPr>
            <p:ph type="title"/>
          </p:nvPr>
        </p:nvSpPr>
        <p:spPr/>
        <p:txBody>
          <a:bodyPr/>
          <a:lstStyle/>
          <a:p>
            <a:r>
              <a:rPr lang="en-US" dirty="0" smtClean="0"/>
              <a:t>Methodology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dirty="0" smtClean="0"/>
              <a:t>Methodology: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sz="3500" b="1" dirty="0" smtClean="0">
                <a:solidFill>
                  <a:schemeClr val="accent1">
                    <a:lumMod val="75000"/>
                  </a:schemeClr>
                </a:solidFill>
              </a:rPr>
              <a:t>I.  Course Design:</a:t>
            </a:r>
          </a:p>
          <a:p>
            <a:r>
              <a:rPr lang="en-US" b="1" i="1" dirty="0" smtClean="0"/>
              <a:t>Document content analysis:</a:t>
            </a:r>
          </a:p>
          <a:p>
            <a:pPr>
              <a:buNone/>
            </a:pPr>
            <a:r>
              <a:rPr lang="en-US" dirty="0" smtClean="0"/>
              <a:t>	Methodical review of course design elements including: course syllabi, assignments, rubrics, and other instructor-designed materials  was completed.  Student feedback and connections to existing literature were examined (Freebody, 2003; Hodder, 1994). </a:t>
            </a:r>
          </a:p>
          <a:p>
            <a:r>
              <a:rPr lang="en-US" b="1" i="1" dirty="0" smtClean="0"/>
              <a:t>Instructor reflection:</a:t>
            </a:r>
            <a:endParaRPr lang="en-US" b="1" dirty="0" smtClean="0"/>
          </a:p>
          <a:p>
            <a:r>
              <a:rPr lang="en-US" dirty="0" smtClean="0"/>
              <a:t>Self Study Framework (Kosnik, Beck, Freese, and Samaras, 2006, Reflection (Glesne, 1999) and personal meaning-making (Wolcott, 1990) were used to examine instructor learning and decision-making.  </a:t>
            </a:r>
            <a:endParaRPr lang="en-US" dirty="0"/>
          </a:p>
        </p:txBody>
      </p:sp>
      <p:sp>
        <p:nvSpPr>
          <p:cNvPr id="2" name="Title 1"/>
          <p:cNvSpPr>
            <a:spLocks noGrp="1"/>
          </p:cNvSpPr>
          <p:nvPr>
            <p:ph type="title"/>
          </p:nvPr>
        </p:nvSpPr>
        <p:spPr/>
        <p:txBody>
          <a:bodyPr/>
          <a:lstStyle/>
          <a:p>
            <a:r>
              <a:rPr lang="en-US" dirty="0" smtClean="0"/>
              <a:t>Methodology:</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3200" b="1" dirty="0" smtClean="0">
                <a:solidFill>
                  <a:schemeClr val="accent1">
                    <a:lumMod val="75000"/>
                  </a:schemeClr>
                </a:solidFill>
              </a:rPr>
              <a:t>II.  Student Outcomes:</a:t>
            </a:r>
          </a:p>
          <a:p>
            <a:r>
              <a:rPr lang="en-US" i="1" dirty="0" smtClean="0"/>
              <a:t>Student Feedback Themes:  </a:t>
            </a:r>
            <a:r>
              <a:rPr lang="en-US" dirty="0" smtClean="0"/>
              <a:t>Document analysis (Hodder, 1994; Coffey &amp; Atkinson, 1996) of final course reflections.  Recurring themes in student reflections identified.    </a:t>
            </a:r>
          </a:p>
          <a:p>
            <a:r>
              <a:rPr lang="en-US" i="1" dirty="0" smtClean="0"/>
              <a:t>Student Products</a:t>
            </a:r>
            <a:r>
              <a:rPr lang="en-US" dirty="0" smtClean="0"/>
              <a:t>:  article reviews, literature reviews, and research proposals examined using course rubrics as quality measures and measures of student understandings.</a:t>
            </a:r>
          </a:p>
          <a:p>
            <a:r>
              <a:rPr lang="en-US" i="1" dirty="0" smtClean="0"/>
              <a:t>Student Survey:  </a:t>
            </a:r>
            <a:r>
              <a:rPr lang="en-US" dirty="0" smtClean="0"/>
              <a:t>A pre-post survey was used to measure shifts in ‘research comfort level’.  </a:t>
            </a:r>
          </a:p>
          <a:p>
            <a:endParaRPr lang="en-US" dirty="0"/>
          </a:p>
        </p:txBody>
      </p:sp>
      <p:sp>
        <p:nvSpPr>
          <p:cNvPr id="2" name="Title 1"/>
          <p:cNvSpPr>
            <a:spLocks noGrp="1"/>
          </p:cNvSpPr>
          <p:nvPr>
            <p:ph type="title"/>
          </p:nvPr>
        </p:nvSpPr>
        <p:spPr/>
        <p:txBody>
          <a:bodyPr/>
          <a:lstStyle/>
          <a:p>
            <a:r>
              <a:rPr lang="en-US" dirty="0" smtClean="0"/>
              <a:t>Methodology:</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b="1" dirty="0" smtClean="0">
                <a:solidFill>
                  <a:schemeClr val="accent1">
                    <a:lumMod val="75000"/>
                  </a:schemeClr>
                </a:solidFill>
              </a:rPr>
              <a:t>III.  Instructor Learning:</a:t>
            </a:r>
          </a:p>
          <a:p>
            <a:r>
              <a:rPr lang="en-US" i="1" dirty="0" smtClean="0"/>
              <a:t>Instructor Thinking and Decision-making:</a:t>
            </a:r>
          </a:p>
          <a:p>
            <a:r>
              <a:rPr lang="en-US" dirty="0" smtClean="0"/>
              <a:t>Instructor reflective notes (Richardson, 1994), instructor lived experience, meaning-making (Schwandt, 1990).</a:t>
            </a:r>
          </a:p>
          <a:p>
            <a:r>
              <a:rPr lang="en-US" i="1" dirty="0" smtClean="0"/>
              <a:t>Thematic Coding Procedures:</a:t>
            </a:r>
          </a:p>
          <a:p>
            <a:r>
              <a:rPr lang="en-US" dirty="0" smtClean="0"/>
              <a:t>During the three semesters of the self-study, instructor observations and reflections, course evaluations and student reflections were reviewed using thematic coding procedures (Coffey &amp; Atkinson,1996)  Emerging themes and patterns were identified and described.  Concept maps (Samaras, 2002) used to summarize patterns from content analysis of documents.  </a:t>
            </a:r>
          </a:p>
          <a:p>
            <a:endParaRPr lang="en-US" dirty="0" smtClean="0"/>
          </a:p>
          <a:p>
            <a:pPr>
              <a:buNone/>
            </a:pPr>
            <a:endParaRPr lang="en-US" dirty="0"/>
          </a:p>
        </p:txBody>
      </p:sp>
      <p:sp>
        <p:nvSpPr>
          <p:cNvPr id="2" name="Title 1"/>
          <p:cNvSpPr>
            <a:spLocks noGrp="1"/>
          </p:cNvSpPr>
          <p:nvPr>
            <p:ph type="title"/>
          </p:nvPr>
        </p:nvSpPr>
        <p:spPr/>
        <p:txBody>
          <a:bodyPr/>
          <a:lstStyle/>
          <a:p>
            <a:r>
              <a:rPr lang="en-US" dirty="0" smtClean="0"/>
              <a:t>Methodology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b="1" dirty="0" smtClean="0"/>
              <a:t>This teaching self-study addresses the questions central to improving teaching practice in a Teaching Research to Teachers course.  It asks what strategies are most effective in teaching classroom teachers to do research.  It also examines what can be learned about the process of teaching through methodical examination of course design, student outcomes and instructor learning.  Study outcomes include a description of course design, and a summary of student outcomes and instructor learning as a result of engaging in the self-study process. </a:t>
            </a:r>
            <a:endParaRPr lang="en-US" sz="2400" b="1" dirty="0"/>
          </a:p>
        </p:txBody>
      </p:sp>
      <p:sp>
        <p:nvSpPr>
          <p:cNvPr id="3" name="Title 2"/>
          <p:cNvSpPr>
            <a:spLocks noGrp="1"/>
          </p:cNvSpPr>
          <p:nvPr>
            <p:ph type="title"/>
          </p:nvPr>
        </p:nvSpPr>
        <p:spPr/>
        <p:txBody>
          <a:bodyPr/>
          <a:lstStyle/>
          <a:p>
            <a:r>
              <a:rPr lang="en-US" dirty="0" smtClean="0"/>
              <a:t>Abstract: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fontScale="90000"/>
          </a:bodyPr>
          <a:lstStyle/>
          <a:p>
            <a:r>
              <a:rPr lang="en-US" dirty="0" smtClean="0"/>
              <a:t>Study Outcomes:  Course Design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solidFill>
                  <a:schemeClr val="accent1">
                    <a:lumMod val="75000"/>
                  </a:schemeClr>
                </a:solidFill>
              </a:rPr>
              <a:t>I. Research Immersion:  </a:t>
            </a:r>
          </a:p>
          <a:p>
            <a:r>
              <a:rPr lang="en-US" dirty="0" smtClean="0"/>
              <a:t>Importance of immersion in ‘authentic’ research literature.</a:t>
            </a:r>
          </a:p>
          <a:p>
            <a:endParaRPr lang="en-US" dirty="0" smtClean="0"/>
          </a:p>
          <a:p>
            <a:r>
              <a:rPr lang="en-US" i="1" dirty="0" smtClean="0"/>
              <a:t>“I especially liked the way you had us plunge right into reading research.  You did it with a lot of guidance and support that really made it a lot less intimidating ... after reading the first few articles...I actually found myself enjoying the process.”  J. A.  </a:t>
            </a:r>
          </a:p>
        </p:txBody>
      </p:sp>
      <p:sp>
        <p:nvSpPr>
          <p:cNvPr id="2" name="Title 1"/>
          <p:cNvSpPr>
            <a:spLocks noGrp="1"/>
          </p:cNvSpPr>
          <p:nvPr>
            <p:ph type="title"/>
          </p:nvPr>
        </p:nvSpPr>
        <p:spPr/>
        <p:txBody>
          <a:bodyPr>
            <a:normAutofit fontScale="90000"/>
          </a:bodyPr>
          <a:lstStyle/>
          <a:p>
            <a:r>
              <a:rPr lang="en-US" dirty="0" smtClean="0"/>
              <a:t>Study Outcomes:  Course Design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dirty="0" smtClean="0">
                <a:solidFill>
                  <a:schemeClr val="accent1">
                    <a:lumMod val="75000"/>
                  </a:schemeClr>
                </a:solidFill>
              </a:rPr>
              <a:t>II. Research Literacy:  </a:t>
            </a:r>
          </a:p>
          <a:p>
            <a:r>
              <a:rPr lang="en-US" dirty="0" smtClean="0"/>
              <a:t>Basic comprehension processes (Hattie, Biggs &amp; Purdie, 1996; McDevitt &amp; Ormrod, 2007), such as outlining article structure and identifying key research components also proved useful.</a:t>
            </a:r>
          </a:p>
          <a:p>
            <a:r>
              <a:rPr lang="en-US" i="1" dirty="0" smtClean="0"/>
              <a:t>“I learned that I could be a researcher.  Before this class began, I remember thinking, ‘This is going to be such a hard class.  I can’t do research!’  Now that I know how to do the research, I feel differently about it.  I like it and can see the importance of being a teacher-researcher myself.”  K.S.</a:t>
            </a:r>
            <a:endParaRPr lang="en-US" i="1" dirty="0"/>
          </a:p>
        </p:txBody>
      </p:sp>
      <p:sp>
        <p:nvSpPr>
          <p:cNvPr id="2" name="Title 1"/>
          <p:cNvSpPr>
            <a:spLocks noGrp="1"/>
          </p:cNvSpPr>
          <p:nvPr>
            <p:ph type="title"/>
          </p:nvPr>
        </p:nvSpPr>
        <p:spPr/>
        <p:txBody>
          <a:bodyPr>
            <a:normAutofit fontScale="90000"/>
          </a:bodyPr>
          <a:lstStyle/>
          <a:p>
            <a:r>
              <a:rPr lang="en-US" dirty="0" smtClean="0"/>
              <a:t>Study Outcomes:  Course Design</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sz="3800" b="1" dirty="0" smtClean="0">
                <a:solidFill>
                  <a:schemeClr val="accent1">
                    <a:lumMod val="75000"/>
                  </a:schemeClr>
                </a:solidFill>
              </a:rPr>
              <a:t>III. Authentic Process of Research Design for Final Proposal:</a:t>
            </a:r>
          </a:p>
          <a:p>
            <a:r>
              <a:rPr lang="en-US" b="1" dirty="0" smtClean="0"/>
              <a:t>I.  Introduction:</a:t>
            </a:r>
            <a:endParaRPr lang="en-US" dirty="0" smtClean="0"/>
          </a:p>
          <a:p>
            <a:r>
              <a:rPr lang="en-US" b="1" dirty="0" smtClean="0"/>
              <a:t>        </a:t>
            </a:r>
            <a:r>
              <a:rPr lang="en-US" dirty="0" smtClean="0"/>
              <a:t>(a) Area of Focus: (Discuss what you will research and why you selected it)</a:t>
            </a:r>
          </a:p>
          <a:p>
            <a:r>
              <a:rPr lang="en-US" dirty="0" smtClean="0"/>
              <a:t>          (b) Define the Variables: (If applicable)</a:t>
            </a:r>
          </a:p>
          <a:p>
            <a:r>
              <a:rPr lang="en-US" dirty="0" smtClean="0"/>
              <a:t>          (c) Research Questions:</a:t>
            </a:r>
          </a:p>
          <a:p>
            <a:r>
              <a:rPr lang="en-US" dirty="0" smtClean="0"/>
              <a:t>          (d)  Additional Subheadings if needed.</a:t>
            </a:r>
          </a:p>
          <a:p>
            <a:r>
              <a:rPr lang="en-US" b="1" dirty="0" smtClean="0"/>
              <a:t>II. Review of Related Literature:  </a:t>
            </a:r>
            <a:r>
              <a:rPr lang="en-US" dirty="0" smtClean="0"/>
              <a:t>10+ sources required.</a:t>
            </a:r>
          </a:p>
          <a:p>
            <a:r>
              <a:rPr lang="en-US" b="1" dirty="0" smtClean="0"/>
              <a:t>III. Methodology:      </a:t>
            </a:r>
            <a:r>
              <a:rPr lang="en-US" dirty="0" smtClean="0"/>
              <a:t>What methods will you use to organize study and gather data?</a:t>
            </a:r>
          </a:p>
          <a:p>
            <a:r>
              <a:rPr lang="en-US" b="1" dirty="0" smtClean="0"/>
              <a:t>IV. Data Analysis:     </a:t>
            </a:r>
            <a:r>
              <a:rPr lang="en-US" dirty="0" smtClean="0"/>
              <a:t>Summarize your proposed data analysis.  </a:t>
            </a:r>
          </a:p>
          <a:p>
            <a:r>
              <a:rPr lang="en-US" b="1" dirty="0" smtClean="0"/>
              <a:t>V.  Study Outcomes: </a:t>
            </a:r>
            <a:r>
              <a:rPr lang="en-US" dirty="0" smtClean="0"/>
              <a:t>Summarize study outcomes.   (completed at end of study)</a:t>
            </a:r>
          </a:p>
          <a:p>
            <a:r>
              <a:rPr lang="en-US" b="1" dirty="0" smtClean="0"/>
              <a:t>VI. References:  </a:t>
            </a:r>
            <a:r>
              <a:rPr lang="en-US" dirty="0" smtClean="0"/>
              <a:t>List references using APA format.</a:t>
            </a:r>
          </a:p>
          <a:p>
            <a:r>
              <a:rPr lang="en-US" b="1" dirty="0" smtClean="0"/>
              <a:t>VI. Reflection:   </a:t>
            </a:r>
            <a:r>
              <a:rPr lang="en-US" dirty="0" smtClean="0"/>
              <a:t>Reflect on your personal learning as you completed this proposal.</a:t>
            </a:r>
          </a:p>
          <a:p>
            <a:endParaRPr lang="en-US" dirty="0"/>
          </a:p>
        </p:txBody>
      </p:sp>
      <p:sp>
        <p:nvSpPr>
          <p:cNvPr id="2" name="Title 1"/>
          <p:cNvSpPr>
            <a:spLocks noGrp="1"/>
          </p:cNvSpPr>
          <p:nvPr>
            <p:ph type="title"/>
          </p:nvPr>
        </p:nvSpPr>
        <p:spPr/>
        <p:txBody>
          <a:bodyPr>
            <a:normAutofit fontScale="90000"/>
          </a:bodyPr>
          <a:lstStyle/>
          <a:p>
            <a:r>
              <a:rPr lang="en-US" dirty="0" smtClean="0"/>
              <a:t>Study Outcomes:  Course Design</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smtClean="0">
                <a:solidFill>
                  <a:schemeClr val="accent1">
                    <a:lumMod val="75000"/>
                  </a:schemeClr>
                </a:solidFill>
              </a:rPr>
              <a:t>IV.  Incremental Process:  ‘Baby Steps’:</a:t>
            </a:r>
          </a:p>
          <a:p>
            <a:r>
              <a:rPr lang="en-US" dirty="0" smtClean="0"/>
              <a:t>Since the majority of students had limited previous experience with research, course assignments were carefully scaffolded (Rosenshine &amp; Meister, 1992; Vygotsky, 1997) using small, incremental steps.</a:t>
            </a:r>
          </a:p>
          <a:p>
            <a:r>
              <a:rPr lang="en-US" i="1" dirty="0" smtClean="0"/>
              <a:t>“Doing the proposal in ‘baby steps’ made it much easier to digest.  Each individual assignment was a means to our end goal...therefore I was invested in each assignment.”  R. D.  </a:t>
            </a:r>
            <a:endParaRPr lang="en-US" i="1" dirty="0"/>
          </a:p>
        </p:txBody>
      </p:sp>
      <p:sp>
        <p:nvSpPr>
          <p:cNvPr id="2" name="Title 1"/>
          <p:cNvSpPr>
            <a:spLocks noGrp="1"/>
          </p:cNvSpPr>
          <p:nvPr>
            <p:ph type="title"/>
          </p:nvPr>
        </p:nvSpPr>
        <p:spPr/>
        <p:txBody>
          <a:bodyPr>
            <a:normAutofit fontScale="90000"/>
          </a:bodyPr>
          <a:lstStyle/>
          <a:p>
            <a:r>
              <a:rPr lang="en-US" dirty="0" smtClean="0"/>
              <a:t>Study Outcomes:  Course Design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solidFill>
                  <a:schemeClr val="accent1">
                    <a:lumMod val="75000"/>
                  </a:schemeClr>
                </a:solidFill>
              </a:rPr>
              <a:t>V.  Teacher and Student Reflection:  </a:t>
            </a:r>
          </a:p>
          <a:p>
            <a:r>
              <a:rPr lang="en-US" dirty="0" smtClean="0"/>
              <a:t> One – two page reflections on the following topics were used to facilitate feedback between students and instructor:</a:t>
            </a:r>
          </a:p>
          <a:p>
            <a:r>
              <a:rPr lang="en-US" b="1" dirty="0" smtClean="0"/>
              <a:t>On-going Reflection Topics:</a:t>
            </a:r>
            <a:r>
              <a:rPr lang="en-US" dirty="0" smtClean="0"/>
              <a:t>  (1) Research Comfort Level, (2) Research Question, </a:t>
            </a:r>
          </a:p>
          <a:p>
            <a:r>
              <a:rPr lang="en-US" dirty="0" smtClean="0"/>
              <a:t>(3) Observation, (4) Research Design, (5) Data-Gathering Instruments, (6) Final Learning</a:t>
            </a:r>
            <a:endParaRPr lang="en-US" dirty="0"/>
          </a:p>
        </p:txBody>
      </p:sp>
      <p:sp>
        <p:nvSpPr>
          <p:cNvPr id="2" name="Title 1"/>
          <p:cNvSpPr>
            <a:spLocks noGrp="1"/>
          </p:cNvSpPr>
          <p:nvPr>
            <p:ph type="title"/>
          </p:nvPr>
        </p:nvSpPr>
        <p:spPr/>
        <p:txBody>
          <a:bodyPr>
            <a:normAutofit fontScale="90000"/>
          </a:bodyPr>
          <a:lstStyle/>
          <a:p>
            <a:r>
              <a:rPr lang="en-US" dirty="0" smtClean="0"/>
              <a:t>Study Outcomes:  Course Design</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533399" y="1600200"/>
          <a:ext cx="8305800" cy="4724402"/>
        </p:xfrm>
        <a:graphic>
          <a:graphicData uri="http://schemas.openxmlformats.org/drawingml/2006/table">
            <a:tbl>
              <a:tblPr firstRow="1" bandRow="1">
                <a:tableStyleId>{5C22544A-7EE6-4342-B048-85BDC9FD1C3A}</a:tableStyleId>
              </a:tblPr>
              <a:tblGrid>
                <a:gridCol w="4114800"/>
                <a:gridCol w="4191000"/>
              </a:tblGrid>
              <a:tr h="466245">
                <a:tc>
                  <a:txBody>
                    <a:bodyPr/>
                    <a:lstStyle/>
                    <a:p>
                      <a:pPr marL="0" marR="0">
                        <a:lnSpc>
                          <a:spcPct val="115000"/>
                        </a:lnSpc>
                        <a:spcBef>
                          <a:spcPts val="0"/>
                        </a:spcBef>
                        <a:spcAft>
                          <a:spcPts val="0"/>
                        </a:spcAft>
                      </a:pPr>
                      <a:r>
                        <a:rPr lang="en-US" sz="1200" dirty="0">
                          <a:latin typeface="Times New Roman"/>
                          <a:ea typeface="Calibri"/>
                          <a:cs typeface="Times New Roman"/>
                        </a:rPr>
                        <a:t>1.  I am comfortable working with statistics.</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11.  I am familiar with APA format.</a:t>
                      </a:r>
                      <a:endParaRPr lang="en-US" sz="1200" dirty="0">
                        <a:latin typeface="Calibri"/>
                        <a:ea typeface="Calibri"/>
                        <a:cs typeface="Times New Roman"/>
                      </a:endParaRPr>
                    </a:p>
                  </a:txBody>
                  <a:tcPr marL="68580" marR="68580" marT="0" marB="0"/>
                </a:tc>
              </a:tr>
              <a:tr h="484767">
                <a:tc>
                  <a:txBody>
                    <a:bodyPr/>
                    <a:lstStyle/>
                    <a:p>
                      <a:pPr marL="0" marR="0">
                        <a:lnSpc>
                          <a:spcPct val="115000"/>
                        </a:lnSpc>
                        <a:spcBef>
                          <a:spcPts val="0"/>
                        </a:spcBef>
                        <a:spcAft>
                          <a:spcPts val="0"/>
                        </a:spcAft>
                      </a:pPr>
                      <a:r>
                        <a:rPr lang="en-US" sz="1200" dirty="0">
                          <a:latin typeface="Times New Roman"/>
                          <a:ea typeface="Calibri"/>
                          <a:cs typeface="Times New Roman"/>
                        </a:rPr>
                        <a:t>2.  I have previously designed and/or conducted a </a:t>
                      </a:r>
                      <a:endParaRPr lang="en-US" sz="12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     research project.</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12.  I like doing educational research.</a:t>
                      </a:r>
                      <a:endParaRPr lang="en-US" sz="1200" dirty="0">
                        <a:latin typeface="Calibri"/>
                        <a:ea typeface="Calibri"/>
                        <a:cs typeface="Times New Roman"/>
                      </a:endParaRPr>
                    </a:p>
                  </a:txBody>
                  <a:tcPr marL="68580" marR="68580" marT="0" marB="0"/>
                </a:tc>
              </a:tr>
              <a:tr h="466245">
                <a:tc>
                  <a:txBody>
                    <a:bodyPr/>
                    <a:lstStyle/>
                    <a:p>
                      <a:pPr marL="0" marR="0">
                        <a:lnSpc>
                          <a:spcPct val="115000"/>
                        </a:lnSpc>
                        <a:spcBef>
                          <a:spcPts val="0"/>
                        </a:spcBef>
                        <a:spcAft>
                          <a:spcPts val="0"/>
                        </a:spcAft>
                      </a:pPr>
                      <a:r>
                        <a:rPr lang="en-US" sz="1200" dirty="0">
                          <a:latin typeface="Times New Roman"/>
                          <a:ea typeface="Calibri"/>
                          <a:cs typeface="Times New Roman"/>
                        </a:rPr>
                        <a:t>3.  I know what Action Research is.</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13.  I looked forward to taking this class.</a:t>
                      </a:r>
                      <a:endParaRPr lang="en-US" sz="1200" dirty="0">
                        <a:latin typeface="Calibri"/>
                        <a:ea typeface="Calibri"/>
                        <a:cs typeface="Times New Roman"/>
                      </a:endParaRPr>
                    </a:p>
                  </a:txBody>
                  <a:tcPr marL="68580" marR="68580" marT="0" marB="0"/>
                </a:tc>
              </a:tr>
              <a:tr h="466245">
                <a:tc>
                  <a:txBody>
                    <a:bodyPr/>
                    <a:lstStyle/>
                    <a:p>
                      <a:pPr marL="0" marR="0">
                        <a:lnSpc>
                          <a:spcPct val="115000"/>
                        </a:lnSpc>
                        <a:spcBef>
                          <a:spcPts val="0"/>
                        </a:spcBef>
                        <a:spcAft>
                          <a:spcPts val="0"/>
                        </a:spcAft>
                      </a:pPr>
                      <a:r>
                        <a:rPr lang="en-US" sz="1200" dirty="0">
                          <a:latin typeface="Times New Roman"/>
                          <a:ea typeface="Calibri"/>
                          <a:cs typeface="Times New Roman"/>
                        </a:rPr>
                        <a:t>4.  I have conducted Action Research previously.</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14.  I know how to write a research proposal.</a:t>
                      </a:r>
                      <a:endParaRPr lang="en-US" sz="1200" dirty="0">
                        <a:latin typeface="Calibri"/>
                        <a:ea typeface="Calibri"/>
                        <a:cs typeface="Times New Roman"/>
                      </a:endParaRPr>
                    </a:p>
                  </a:txBody>
                  <a:tcPr marL="68580" marR="68580" marT="0" marB="0"/>
                </a:tc>
              </a:tr>
              <a:tr h="469438">
                <a:tc>
                  <a:txBody>
                    <a:bodyPr/>
                    <a:lstStyle/>
                    <a:p>
                      <a:pPr marL="0" marR="0">
                        <a:lnSpc>
                          <a:spcPct val="115000"/>
                        </a:lnSpc>
                        <a:spcBef>
                          <a:spcPts val="0"/>
                        </a:spcBef>
                        <a:spcAft>
                          <a:spcPts val="0"/>
                        </a:spcAft>
                      </a:pPr>
                      <a:r>
                        <a:rPr lang="en-US" sz="1200" dirty="0">
                          <a:latin typeface="Times New Roman"/>
                          <a:ea typeface="Calibri"/>
                          <a:cs typeface="Times New Roman"/>
                        </a:rPr>
                        <a:t>5.  I conduct formal research in my classroom.</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15.  I have used 'observation' as a way to gather</a:t>
                      </a:r>
                      <a:endParaRPr lang="en-US" sz="12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       information about my education practice.</a:t>
                      </a:r>
                      <a:endParaRPr lang="en-US" sz="1200" dirty="0">
                        <a:latin typeface="Calibri"/>
                        <a:ea typeface="Calibri"/>
                        <a:cs typeface="Times New Roman"/>
                      </a:endParaRPr>
                    </a:p>
                  </a:txBody>
                  <a:tcPr marL="68580" marR="68580" marT="0" marB="0"/>
                </a:tc>
              </a:tr>
              <a:tr h="466245">
                <a:tc>
                  <a:txBody>
                    <a:bodyPr/>
                    <a:lstStyle/>
                    <a:p>
                      <a:pPr marL="0" marR="0">
                        <a:lnSpc>
                          <a:spcPct val="115000"/>
                        </a:lnSpc>
                        <a:spcBef>
                          <a:spcPts val="0"/>
                        </a:spcBef>
                        <a:spcAft>
                          <a:spcPts val="0"/>
                        </a:spcAft>
                      </a:pPr>
                      <a:r>
                        <a:rPr lang="en-US" sz="1200" dirty="0">
                          <a:latin typeface="Times New Roman"/>
                          <a:ea typeface="Calibri"/>
                          <a:cs typeface="Times New Roman"/>
                        </a:rPr>
                        <a:t>6.  I have designed a research survey.</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16.  Conducting research makes me feel….</a:t>
                      </a:r>
                      <a:endParaRPr lang="en-US" sz="1200" dirty="0">
                        <a:latin typeface="Calibri"/>
                        <a:ea typeface="Calibri"/>
                        <a:cs typeface="Times New Roman"/>
                      </a:endParaRPr>
                    </a:p>
                  </a:txBody>
                  <a:tcPr marL="68580" marR="68580" marT="0" marB="0"/>
                </a:tc>
              </a:tr>
              <a:tr h="466245">
                <a:tc>
                  <a:txBody>
                    <a:bodyPr/>
                    <a:lstStyle/>
                    <a:p>
                      <a:pPr marL="0" marR="0">
                        <a:lnSpc>
                          <a:spcPct val="115000"/>
                        </a:lnSpc>
                        <a:spcBef>
                          <a:spcPts val="0"/>
                        </a:spcBef>
                        <a:spcAft>
                          <a:spcPts val="0"/>
                        </a:spcAft>
                      </a:pPr>
                      <a:r>
                        <a:rPr lang="en-US" sz="1200" dirty="0">
                          <a:latin typeface="Times New Roman"/>
                          <a:ea typeface="Calibri"/>
                          <a:cs typeface="Times New Roman"/>
                        </a:rPr>
                        <a:t>7.  I read the research literature in my field.</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17.  Doing a statistical analysis makes me feel….</a:t>
                      </a:r>
                      <a:endParaRPr lang="en-US" sz="1200" dirty="0">
                        <a:latin typeface="Calibri"/>
                        <a:ea typeface="Calibri"/>
                        <a:cs typeface="Times New Roman"/>
                      </a:endParaRPr>
                    </a:p>
                  </a:txBody>
                  <a:tcPr marL="68580" marR="68580" marT="0" marB="0"/>
                </a:tc>
              </a:tr>
              <a:tr h="469438">
                <a:tc>
                  <a:txBody>
                    <a:bodyPr/>
                    <a:lstStyle/>
                    <a:p>
                      <a:pPr marL="0" marR="0">
                        <a:lnSpc>
                          <a:spcPct val="115000"/>
                        </a:lnSpc>
                        <a:spcBef>
                          <a:spcPts val="0"/>
                        </a:spcBef>
                        <a:spcAft>
                          <a:spcPts val="0"/>
                        </a:spcAft>
                      </a:pPr>
                      <a:r>
                        <a:rPr lang="en-US" sz="1200" dirty="0">
                          <a:latin typeface="Times New Roman"/>
                          <a:ea typeface="Calibri"/>
                          <a:cs typeface="Times New Roman"/>
                        </a:rPr>
                        <a:t>8.  I do internet research in my field.</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18.  Completing a research proposal makes me</a:t>
                      </a:r>
                      <a:endParaRPr lang="en-US" sz="12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       feel…..</a:t>
                      </a:r>
                      <a:endParaRPr lang="en-US" sz="1200" dirty="0">
                        <a:latin typeface="Calibri"/>
                        <a:ea typeface="Calibri"/>
                        <a:cs typeface="Times New Roman"/>
                      </a:endParaRPr>
                    </a:p>
                  </a:txBody>
                  <a:tcPr marL="68580" marR="68580" marT="0" marB="0"/>
                </a:tc>
              </a:tr>
              <a:tr h="484767">
                <a:tc>
                  <a:txBody>
                    <a:bodyPr/>
                    <a:lstStyle/>
                    <a:p>
                      <a:pPr marL="0" marR="0">
                        <a:lnSpc>
                          <a:spcPct val="115000"/>
                        </a:lnSpc>
                        <a:spcBef>
                          <a:spcPts val="0"/>
                        </a:spcBef>
                        <a:spcAft>
                          <a:spcPts val="0"/>
                        </a:spcAft>
                      </a:pPr>
                      <a:r>
                        <a:rPr lang="en-US" sz="1200" dirty="0">
                          <a:latin typeface="Times New Roman"/>
                          <a:ea typeface="Calibri"/>
                          <a:cs typeface="Times New Roman"/>
                        </a:rPr>
                        <a:t>9.  I have specific ideas about how I'd like to</a:t>
                      </a:r>
                      <a:endParaRPr lang="en-US" sz="12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     improve my educational practice.</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19.  I frequently reflect on my educational practice.</a:t>
                      </a:r>
                      <a:endParaRPr lang="en-US" sz="1200" dirty="0">
                        <a:latin typeface="Calibri"/>
                        <a:ea typeface="Calibri"/>
                        <a:cs typeface="Times New Roman"/>
                      </a:endParaRPr>
                    </a:p>
                  </a:txBody>
                  <a:tcPr marL="68580" marR="68580" marT="0" marB="0"/>
                </a:tc>
              </a:tr>
              <a:tr h="484767">
                <a:tc>
                  <a:txBody>
                    <a:bodyPr/>
                    <a:lstStyle/>
                    <a:p>
                      <a:pPr marL="0" marR="0">
                        <a:lnSpc>
                          <a:spcPct val="115000"/>
                        </a:lnSpc>
                        <a:spcBef>
                          <a:spcPts val="0"/>
                        </a:spcBef>
                        <a:spcAft>
                          <a:spcPts val="0"/>
                        </a:spcAft>
                      </a:pPr>
                      <a:r>
                        <a:rPr lang="en-US" sz="1200" dirty="0">
                          <a:latin typeface="Times New Roman"/>
                          <a:ea typeface="Calibri"/>
                          <a:cs typeface="Times New Roman"/>
                        </a:rPr>
                        <a:t>10. These terms are familiar to me:  Chi Square,</a:t>
                      </a:r>
                      <a:endParaRPr lang="en-US" sz="12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      Two-tailed t test, Qualitative Research.</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20.  I have previously gathered data to answer a</a:t>
                      </a:r>
                      <a:endParaRPr lang="en-US" sz="12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       research question.</a:t>
                      </a:r>
                      <a:endParaRPr lang="en-US" sz="1200" dirty="0">
                        <a:latin typeface="Calibri"/>
                        <a:ea typeface="Calibri"/>
                        <a:cs typeface="Times New Roman"/>
                      </a:endParaRPr>
                    </a:p>
                  </a:txBody>
                  <a:tcPr marL="68580" marR="68580" marT="0" marB="0"/>
                </a:tc>
              </a:tr>
            </a:tbl>
          </a:graphicData>
        </a:graphic>
      </p:graphicFrame>
      <p:sp>
        <p:nvSpPr>
          <p:cNvPr id="2" name="Title 1"/>
          <p:cNvSpPr>
            <a:spLocks noGrp="1"/>
          </p:cNvSpPr>
          <p:nvPr>
            <p:ph type="title"/>
          </p:nvPr>
        </p:nvSpPr>
        <p:spPr/>
        <p:txBody>
          <a:bodyPr>
            <a:normAutofit fontScale="90000"/>
          </a:bodyPr>
          <a:lstStyle/>
          <a:p>
            <a:r>
              <a:rPr lang="en-US" dirty="0" smtClean="0"/>
              <a:t>Student Outcomes:  Student Survey</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469892"/>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marL="0" marR="0">
                        <a:lnSpc>
                          <a:spcPct val="115000"/>
                        </a:lnSpc>
                        <a:spcBef>
                          <a:spcPts val="0"/>
                        </a:spcBef>
                        <a:spcAft>
                          <a:spcPts val="0"/>
                        </a:spcAft>
                      </a:pPr>
                      <a:r>
                        <a:rPr lang="en-US" sz="1100" b="1" dirty="0">
                          <a:latin typeface="Times New Roman"/>
                          <a:ea typeface="Calibri"/>
                          <a:cs typeface="Times New Roman"/>
                        </a:rPr>
                        <a:t>Student:</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b="1" dirty="0">
                          <a:latin typeface="Times New Roman"/>
                          <a:ea typeface="Calibri"/>
                          <a:cs typeface="Times New Roman"/>
                        </a:rPr>
                        <a:t>Pre-Survey</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b="1" dirty="0">
                          <a:latin typeface="Times New Roman"/>
                          <a:ea typeface="Calibri"/>
                          <a:cs typeface="Times New Roman"/>
                        </a:rPr>
                        <a:t>Post-Survey</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b="1" dirty="0">
                          <a:latin typeface="Times New Roman"/>
                          <a:ea typeface="Calibri"/>
                          <a:cs typeface="Times New Roman"/>
                        </a:rPr>
                        <a:t>'Change' Score:</a:t>
                      </a:r>
                      <a:endParaRPr lang="en-US" sz="1100" dirty="0">
                        <a:latin typeface="Calibri"/>
                        <a:ea typeface="Calibri"/>
                        <a:cs typeface="Times New Roman"/>
                      </a:endParaRPr>
                    </a:p>
                    <a:p>
                      <a:pPr marL="0" marR="0">
                        <a:lnSpc>
                          <a:spcPct val="115000"/>
                        </a:lnSpc>
                        <a:spcBef>
                          <a:spcPts val="0"/>
                        </a:spcBef>
                        <a:spcAft>
                          <a:spcPts val="0"/>
                        </a:spcAft>
                      </a:pPr>
                      <a:r>
                        <a:rPr lang="en-US" sz="1100" b="1" dirty="0">
                          <a:latin typeface="Times New Roman"/>
                          <a:ea typeface="Calibri"/>
                          <a:cs typeface="Times New Roman"/>
                        </a:rPr>
                        <a:t>Incremental Shifts (1 to 2, 2,3 etc. on a 20 question survey)</a:t>
                      </a:r>
                      <a:endParaRPr lang="en-US" sz="11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dirty="0">
                          <a:latin typeface="Times New Roman"/>
                          <a:ea typeface="Calibri"/>
                          <a:cs typeface="Times New Roman"/>
                        </a:rPr>
                        <a:t>A</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45</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23</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22</a:t>
                      </a:r>
                      <a:endParaRPr lang="en-US" sz="11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dirty="0">
                          <a:latin typeface="Times New Roman"/>
                          <a:ea typeface="Calibri"/>
                          <a:cs typeface="Times New Roman"/>
                        </a:rPr>
                        <a:t>B</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40</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35</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  5</a:t>
                      </a:r>
                      <a:endParaRPr lang="en-US" sz="11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dirty="0">
                          <a:latin typeface="Times New Roman"/>
                          <a:ea typeface="Calibri"/>
                          <a:cs typeface="Times New Roman"/>
                        </a:rPr>
                        <a:t>C</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42</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35</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  7</a:t>
                      </a:r>
                      <a:endParaRPr lang="en-US" sz="11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dirty="0">
                          <a:latin typeface="Times New Roman"/>
                          <a:ea typeface="Calibri"/>
                          <a:cs typeface="Times New Roman"/>
                        </a:rPr>
                        <a:t>D</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38</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29</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  9</a:t>
                      </a:r>
                      <a:endParaRPr lang="en-US" sz="11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dirty="0">
                          <a:latin typeface="Times New Roman"/>
                          <a:ea typeface="Calibri"/>
                          <a:cs typeface="Times New Roman"/>
                        </a:rPr>
                        <a:t>E</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43</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28</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15</a:t>
                      </a:r>
                      <a:endParaRPr lang="en-US" sz="11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dirty="0">
                          <a:latin typeface="Times New Roman"/>
                          <a:ea typeface="Calibri"/>
                          <a:cs typeface="Times New Roman"/>
                        </a:rPr>
                        <a:t>F</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49</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32</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17</a:t>
                      </a:r>
                      <a:endParaRPr lang="en-US" sz="11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dirty="0">
                          <a:latin typeface="Times New Roman"/>
                          <a:ea typeface="Calibri"/>
                          <a:cs typeface="Times New Roman"/>
                        </a:rPr>
                        <a:t>G</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25</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26</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 -1</a:t>
                      </a:r>
                      <a:endParaRPr lang="en-US" sz="11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dirty="0">
                          <a:latin typeface="Times New Roman"/>
                          <a:ea typeface="Calibri"/>
                          <a:cs typeface="Times New Roman"/>
                        </a:rPr>
                        <a:t>H</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43</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27</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16</a:t>
                      </a:r>
                      <a:endParaRPr lang="en-US" sz="11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dirty="0">
                          <a:latin typeface="Times New Roman"/>
                          <a:ea typeface="Calibri"/>
                          <a:cs typeface="Times New Roman"/>
                        </a:rPr>
                        <a:t>I</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39</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29</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10</a:t>
                      </a:r>
                      <a:endParaRPr lang="en-US" sz="11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dirty="0">
                          <a:latin typeface="Times New Roman"/>
                          <a:ea typeface="Calibri"/>
                          <a:cs typeface="Times New Roman"/>
                        </a:rPr>
                        <a:t>Class </a:t>
                      </a:r>
                      <a:r>
                        <a:rPr lang="en-US" sz="1100" dirty="0" smtClean="0">
                          <a:latin typeface="Times New Roman"/>
                          <a:ea typeface="Calibri"/>
                          <a:cs typeface="Times New Roman"/>
                        </a:rPr>
                        <a:t>Average:</a:t>
                      </a:r>
                    </a:p>
                    <a:p>
                      <a:pPr marL="0" marR="0">
                        <a:lnSpc>
                          <a:spcPct val="115000"/>
                        </a:lnSpc>
                        <a:spcBef>
                          <a:spcPts val="0"/>
                        </a:spcBef>
                        <a:spcAft>
                          <a:spcPts val="0"/>
                        </a:spcAft>
                      </a:pPr>
                      <a:r>
                        <a:rPr lang="en-US" sz="1100" dirty="0" smtClean="0">
                          <a:latin typeface="Times New Roman"/>
                          <a:ea typeface="Calibri"/>
                          <a:cs typeface="Times New Roman"/>
                        </a:rPr>
                        <a:t>(note:  example</a:t>
                      </a:r>
                      <a:r>
                        <a:rPr lang="en-US" sz="1100" baseline="0" dirty="0" smtClean="0">
                          <a:latin typeface="Times New Roman"/>
                          <a:ea typeface="Calibri"/>
                          <a:cs typeface="Times New Roman"/>
                        </a:rPr>
                        <a:t> only – not complete data set)</a:t>
                      </a:r>
                      <a:r>
                        <a:rPr lang="en-US" sz="1100" dirty="0" smtClean="0">
                          <a:latin typeface="Times New Roman"/>
                          <a:ea typeface="Calibri"/>
                          <a:cs typeface="Times New Roman"/>
                        </a:rPr>
                        <a:t>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41.06  (out of 60 max)</a:t>
                      </a:r>
                      <a:endParaRPr lang="en-US" sz="1100" dirty="0">
                        <a:latin typeface="Calibri"/>
                        <a:ea typeface="Calibri"/>
                        <a:cs typeface="Times New Roman"/>
                      </a:endParaRPr>
                    </a:p>
                    <a:p>
                      <a:pPr marL="0" marR="0">
                        <a:lnSpc>
                          <a:spcPct val="115000"/>
                        </a:lnSpc>
                        <a:spcBef>
                          <a:spcPts val="0"/>
                        </a:spcBef>
                        <a:spcAft>
                          <a:spcPts val="0"/>
                        </a:spcAft>
                      </a:pPr>
                      <a:r>
                        <a:rPr lang="en-US" sz="1100" dirty="0">
                          <a:latin typeface="Times New Roman"/>
                          <a:ea typeface="Calibri"/>
                          <a:cs typeface="Times New Roman"/>
                        </a:rPr>
                        <a:t>Indicates a medium high 'pre' level of research discomfort</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28.86 (ideal score of 20)</a:t>
                      </a:r>
                      <a:endParaRPr lang="en-US" sz="1100" dirty="0">
                        <a:latin typeface="Calibri"/>
                        <a:ea typeface="Calibri"/>
                        <a:cs typeface="Times New Roman"/>
                      </a:endParaRPr>
                    </a:p>
                    <a:p>
                      <a:pPr marL="0" marR="0">
                        <a:lnSpc>
                          <a:spcPct val="115000"/>
                        </a:lnSpc>
                        <a:spcBef>
                          <a:spcPts val="0"/>
                        </a:spcBef>
                        <a:spcAft>
                          <a:spcPts val="0"/>
                        </a:spcAft>
                      </a:pPr>
                      <a:r>
                        <a:rPr lang="en-US" sz="1100" dirty="0">
                          <a:latin typeface="Times New Roman"/>
                          <a:ea typeface="Calibri"/>
                          <a:cs typeface="Times New Roman"/>
                        </a:rPr>
                        <a:t>Indicates a medium 'low' 'post' level of research discomfort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Times New Roman"/>
                          <a:ea typeface="Calibri"/>
                          <a:cs typeface="Times New Roman"/>
                        </a:rPr>
                        <a:t>12.2 </a:t>
                      </a:r>
                      <a:endParaRPr lang="en-US" sz="1100" dirty="0">
                        <a:latin typeface="Calibri"/>
                        <a:ea typeface="Calibri"/>
                        <a:cs typeface="Times New Roman"/>
                      </a:endParaRPr>
                    </a:p>
                    <a:p>
                      <a:pPr marL="0" marR="0">
                        <a:lnSpc>
                          <a:spcPct val="115000"/>
                        </a:lnSpc>
                        <a:spcBef>
                          <a:spcPts val="0"/>
                        </a:spcBef>
                        <a:spcAft>
                          <a:spcPts val="0"/>
                        </a:spcAft>
                      </a:pPr>
                      <a:r>
                        <a:rPr lang="en-US" sz="1100" dirty="0">
                          <a:latin typeface="Times New Roman"/>
                          <a:ea typeface="Calibri"/>
                          <a:cs typeface="Times New Roman"/>
                        </a:rPr>
                        <a:t>Changes per student on a Scale of 20 Questions</a:t>
                      </a:r>
                      <a:endParaRPr lang="en-US" sz="1100" dirty="0">
                        <a:latin typeface="Calibri"/>
                        <a:ea typeface="Calibri"/>
                        <a:cs typeface="Times New Roman"/>
                      </a:endParaRPr>
                    </a:p>
                  </a:txBody>
                  <a:tcPr marL="68580" marR="68580" marT="0" marB="0"/>
                </a:tc>
              </a:tr>
            </a:tbl>
          </a:graphicData>
        </a:graphic>
      </p:graphicFrame>
      <p:sp>
        <p:nvSpPr>
          <p:cNvPr id="2" name="Title 1"/>
          <p:cNvSpPr>
            <a:spLocks noGrp="1"/>
          </p:cNvSpPr>
          <p:nvPr>
            <p:ph type="title"/>
          </p:nvPr>
        </p:nvSpPr>
        <p:spPr/>
        <p:txBody>
          <a:bodyPr>
            <a:normAutofit fontScale="90000"/>
          </a:bodyPr>
          <a:lstStyle/>
          <a:p>
            <a:r>
              <a:rPr lang="en-US" dirty="0" smtClean="0"/>
              <a:t>Student Outcomes:  Student Survey Example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fontScale="90000"/>
          </a:bodyPr>
          <a:lstStyle/>
          <a:p>
            <a:r>
              <a:rPr lang="en-US" dirty="0" smtClean="0"/>
              <a:t>Student Outcomes:  Student Reflection Themes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fontScale="90000"/>
          </a:bodyPr>
          <a:lstStyle/>
          <a:p>
            <a:r>
              <a:rPr lang="en-US" dirty="0" smtClean="0"/>
              <a:t>Study Outcomes:  Instructor Learning Themes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47500" lnSpcReduction="20000"/>
          </a:bodyPr>
          <a:lstStyle/>
          <a:p>
            <a:r>
              <a:rPr lang="en-US" sz="4400" b="1" dirty="0" smtClean="0"/>
              <a:t>Classroom research recently moved to</a:t>
            </a:r>
          </a:p>
          <a:p>
            <a:pPr>
              <a:buNone/>
            </a:pPr>
            <a:r>
              <a:rPr lang="en-US" sz="4400" b="1" dirty="0" smtClean="0"/>
              <a:t>forefront of potential strategies for school improvement.</a:t>
            </a:r>
          </a:p>
          <a:p>
            <a:pPr>
              <a:buNone/>
            </a:pPr>
            <a:r>
              <a:rPr lang="en-US" sz="3800" b="1" dirty="0" smtClean="0"/>
              <a:t> </a:t>
            </a:r>
            <a:r>
              <a:rPr lang="en-US" sz="2600" dirty="0" smtClean="0"/>
              <a:t>(Adler, 2003; Angelidea, Evangelou &amp; Leigh,2005; Bartlett &amp; Burton,</a:t>
            </a:r>
          </a:p>
          <a:p>
            <a:pPr>
              <a:buNone/>
            </a:pPr>
            <a:r>
              <a:rPr lang="en-US" sz="2600" dirty="0" smtClean="0"/>
              <a:t>2006; Bello, 2006; Darling-Hammond, 1999; Gray and </a:t>
            </a:r>
          </a:p>
          <a:p>
            <a:pPr>
              <a:buNone/>
            </a:pPr>
            <a:r>
              <a:rPr lang="en-US" sz="2600" dirty="0" smtClean="0"/>
              <a:t>Campbell-Evans, 2003, Mills, 2003, Savoie-Zajc &amp; </a:t>
            </a:r>
          </a:p>
          <a:p>
            <a:pPr>
              <a:buNone/>
            </a:pPr>
            <a:r>
              <a:rPr lang="en-US" sz="2600" dirty="0" smtClean="0"/>
              <a:t>Deschamps-Bednarz,2007; Salleh, 2006; Stark, 2007).</a:t>
            </a:r>
          </a:p>
          <a:p>
            <a:pPr>
              <a:buNone/>
            </a:pPr>
            <a:endParaRPr lang="en-US" sz="2000" dirty="0" smtClean="0"/>
          </a:p>
          <a:p>
            <a:r>
              <a:rPr lang="en-US" sz="4400" b="1" dirty="0" smtClean="0"/>
              <a:t>Personal Observation: </a:t>
            </a:r>
          </a:p>
          <a:p>
            <a:pPr>
              <a:buNone/>
            </a:pPr>
            <a:r>
              <a:rPr lang="en-US" sz="4400" dirty="0" smtClean="0"/>
              <a:t>Teachers entered course with </a:t>
            </a:r>
          </a:p>
          <a:p>
            <a:pPr>
              <a:buNone/>
            </a:pPr>
            <a:r>
              <a:rPr lang="en-US" sz="4400" dirty="0" smtClean="0"/>
              <a:t>high levels of fear/negativity </a:t>
            </a:r>
          </a:p>
          <a:p>
            <a:pPr>
              <a:buNone/>
            </a:pPr>
            <a:r>
              <a:rPr lang="en-US" sz="4400" dirty="0" smtClean="0"/>
              <a:t>toward the process of formal </a:t>
            </a:r>
          </a:p>
          <a:p>
            <a:pPr>
              <a:buNone/>
            </a:pPr>
            <a:r>
              <a:rPr lang="en-US" sz="4400" dirty="0" smtClean="0"/>
              <a:t>research.  Ended the course </a:t>
            </a:r>
          </a:p>
          <a:p>
            <a:pPr>
              <a:buNone/>
            </a:pPr>
            <a:r>
              <a:rPr lang="en-US" sz="4400" dirty="0" smtClean="0"/>
              <a:t>expressing enthusiasm toward </a:t>
            </a:r>
          </a:p>
          <a:p>
            <a:pPr>
              <a:buNone/>
            </a:pPr>
            <a:r>
              <a:rPr lang="en-US" sz="4400" dirty="0" smtClean="0"/>
              <a:t>research.  I wanted to know why.  </a:t>
            </a:r>
          </a:p>
          <a:p>
            <a:endParaRPr lang="en-US" dirty="0"/>
          </a:p>
        </p:txBody>
      </p:sp>
      <p:sp>
        <p:nvSpPr>
          <p:cNvPr id="2" name="Title 1"/>
          <p:cNvSpPr>
            <a:spLocks noGrp="1"/>
          </p:cNvSpPr>
          <p:nvPr>
            <p:ph type="title"/>
          </p:nvPr>
        </p:nvSpPr>
        <p:spPr/>
        <p:txBody>
          <a:bodyPr/>
          <a:lstStyle/>
          <a:p>
            <a:r>
              <a:rPr lang="en-US" dirty="0" smtClean="0"/>
              <a:t>Purpose of the Study:</a:t>
            </a:r>
            <a:endParaRPr lang="en-US" dirty="0"/>
          </a:p>
        </p:txBody>
      </p:sp>
      <p:pic>
        <p:nvPicPr>
          <p:cNvPr id="3075" name="Picture 3" descr="C:\Users\STurner\AppData\Local\Microsoft\Windows\Temporary Internet Files\Content.IE5\XFYV7P50\MPj04424960000[1].jpg"/>
          <p:cNvPicPr>
            <a:picLocks noChangeAspect="1" noChangeArrowheads="1"/>
          </p:cNvPicPr>
          <p:nvPr/>
        </p:nvPicPr>
        <p:blipFill>
          <a:blip r:embed="rId2" cstate="print"/>
          <a:srcRect/>
          <a:stretch>
            <a:fillRect/>
          </a:stretch>
        </p:blipFill>
        <p:spPr bwMode="auto">
          <a:xfrm>
            <a:off x="6248400" y="2286000"/>
            <a:ext cx="2431228" cy="36576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dirty="0" smtClean="0">
                <a:solidFill>
                  <a:schemeClr val="accent1">
                    <a:lumMod val="75000"/>
                  </a:schemeClr>
                </a:solidFill>
              </a:rPr>
              <a:t>I. Highly Competent Researchers:  </a:t>
            </a:r>
            <a:r>
              <a:rPr lang="en-US" dirty="0" smtClean="0"/>
              <a:t>Classroom teachers CAN successfully design and carry out well-designed, meaningful research projects.  Using course rubrics to evaluate student projects, 100% of students taking course met proposal requirements, and 70% of students taking the course exceeded proposal requirements.</a:t>
            </a:r>
          </a:p>
          <a:p>
            <a:r>
              <a:rPr lang="en-US" i="1" dirty="0" smtClean="0"/>
              <a:t>“I can do research in my own classroom.  It never occurred to me to conduct research in my class.  It provides a systematic way to progress as a teacher , and become a leader in my profession.”  L. B.</a:t>
            </a:r>
            <a:endParaRPr lang="en-US" i="1" dirty="0"/>
          </a:p>
        </p:txBody>
      </p:sp>
      <p:sp>
        <p:nvSpPr>
          <p:cNvPr id="2" name="Title 1"/>
          <p:cNvSpPr>
            <a:spLocks noGrp="1"/>
          </p:cNvSpPr>
          <p:nvPr>
            <p:ph type="title"/>
          </p:nvPr>
        </p:nvSpPr>
        <p:spPr/>
        <p:txBody>
          <a:bodyPr>
            <a:normAutofit/>
          </a:bodyPr>
          <a:lstStyle/>
          <a:p>
            <a:r>
              <a:rPr lang="en-US" dirty="0" smtClean="0"/>
              <a:t>Instructor Learning Themes: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smtClean="0">
                <a:solidFill>
                  <a:schemeClr val="accent1">
                    <a:lumMod val="75000"/>
                  </a:schemeClr>
                </a:solidFill>
              </a:rPr>
              <a:t>II. Literature Review is a Critical Learning Piece:  </a:t>
            </a:r>
          </a:p>
          <a:p>
            <a:r>
              <a:rPr lang="en-US" i="1" dirty="0" smtClean="0"/>
              <a:t>“I found it amazing when completing my literature review that there was already so much official research conducted in each area.  It gave me some great ideas on different ways to conduct the research in my classroom and also strategies to use during my teaching in the classroom.  By complete the literature review, it made me much more aware of the information that is available to teachers than can be very beneficial to our students.”  A. P. </a:t>
            </a:r>
            <a:endParaRPr lang="en-US" i="1" dirty="0"/>
          </a:p>
        </p:txBody>
      </p:sp>
      <p:sp>
        <p:nvSpPr>
          <p:cNvPr id="2" name="Title 1"/>
          <p:cNvSpPr>
            <a:spLocks noGrp="1"/>
          </p:cNvSpPr>
          <p:nvPr>
            <p:ph type="title"/>
          </p:nvPr>
        </p:nvSpPr>
        <p:spPr/>
        <p:txBody>
          <a:bodyPr/>
          <a:lstStyle/>
          <a:p>
            <a:r>
              <a:rPr lang="en-US" dirty="0" smtClean="0"/>
              <a:t>Instructor Learning Themes: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dirty="0" smtClean="0">
                <a:solidFill>
                  <a:schemeClr val="accent1">
                    <a:lumMod val="75000"/>
                  </a:schemeClr>
                </a:solidFill>
              </a:rPr>
              <a:t>III. Zone of Proximal Development: </a:t>
            </a:r>
          </a:p>
          <a:p>
            <a:r>
              <a:rPr lang="en-US" b="1" i="1" dirty="0" smtClean="0">
                <a:solidFill>
                  <a:srgbClr val="FFFF00"/>
                </a:solidFill>
              </a:rPr>
              <a:t> </a:t>
            </a:r>
            <a:r>
              <a:rPr lang="en-US" dirty="0" smtClean="0"/>
              <a:t>Teaching in the Zone of Proximal Development (Vygotsky, 1997) that difficult, itchy place where students are challenged, but not overwhelmed, was a strategy students responded positively to.  </a:t>
            </a:r>
          </a:p>
          <a:p>
            <a:r>
              <a:rPr lang="en-US" i="1" dirty="0" smtClean="0"/>
              <a:t>“It was the ‘roll up your sleeves and wipe the sweat off your brow’ type of dirty work that was forced upon me through countless hours of researching and looking at abstracts and articles that really made me understand what I was looking for in evaluating was I was finding.”  -- L. L. </a:t>
            </a:r>
            <a:endParaRPr lang="en-US" i="1" dirty="0"/>
          </a:p>
        </p:txBody>
      </p:sp>
      <p:sp>
        <p:nvSpPr>
          <p:cNvPr id="2" name="Title 1"/>
          <p:cNvSpPr>
            <a:spLocks noGrp="1"/>
          </p:cNvSpPr>
          <p:nvPr>
            <p:ph type="title"/>
          </p:nvPr>
        </p:nvSpPr>
        <p:spPr/>
        <p:txBody>
          <a:bodyPr/>
          <a:lstStyle/>
          <a:p>
            <a:r>
              <a:rPr lang="en-US" dirty="0" smtClean="0"/>
              <a:t>Instructor Learning Themes: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smtClean="0">
                <a:solidFill>
                  <a:schemeClr val="accent1">
                    <a:lumMod val="75000"/>
                  </a:schemeClr>
                </a:solidFill>
              </a:rPr>
              <a:t>IV.  Power of Collaboration:  </a:t>
            </a:r>
          </a:p>
          <a:p>
            <a:r>
              <a:rPr lang="en-US" dirty="0" smtClean="0"/>
              <a:t>Using theoretical frameworks of socio-cultural and adult development theory (McDevitt &amp; Ormrod, 2005; Vygotsky, 1997) learning experiences in this course included frequent interaction and processing in small groups (Hansman, 2001).</a:t>
            </a:r>
          </a:p>
          <a:p>
            <a:r>
              <a:rPr lang="en-US" i="1" dirty="0" smtClean="0"/>
              <a:t>“At our site, we would discuss what we were looking up and we would share information and things we had come across in our searching.  I liked that collaboration and help.”  --  D. H. </a:t>
            </a:r>
            <a:endParaRPr lang="en-US" i="1" dirty="0"/>
          </a:p>
        </p:txBody>
      </p:sp>
      <p:sp>
        <p:nvSpPr>
          <p:cNvPr id="2" name="Title 1"/>
          <p:cNvSpPr>
            <a:spLocks noGrp="1"/>
          </p:cNvSpPr>
          <p:nvPr>
            <p:ph type="title"/>
          </p:nvPr>
        </p:nvSpPr>
        <p:spPr/>
        <p:txBody>
          <a:bodyPr/>
          <a:lstStyle/>
          <a:p>
            <a:r>
              <a:rPr lang="en-US" dirty="0" smtClean="0"/>
              <a:t>Instructor Learning Themes: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endParaRPr lang="en-US" dirty="0" smtClean="0"/>
          </a:p>
          <a:p>
            <a:endParaRPr lang="en-US" dirty="0" smtClean="0"/>
          </a:p>
          <a:p>
            <a:endParaRPr lang="en-US" dirty="0" smtClean="0"/>
          </a:p>
          <a:p>
            <a:endParaRPr lang="en-US" dirty="0" smtClean="0"/>
          </a:p>
          <a:p>
            <a:endParaRPr lang="en-US" dirty="0" smtClean="0"/>
          </a:p>
          <a:p>
            <a:endParaRPr lang="en-US" sz="3400" b="1" i="1" dirty="0" smtClean="0"/>
          </a:p>
          <a:p>
            <a:endParaRPr lang="en-US" sz="3400" b="1" i="1" dirty="0" smtClean="0"/>
          </a:p>
          <a:p>
            <a:endParaRPr lang="en-US" sz="3400" b="1" i="1" dirty="0" smtClean="0"/>
          </a:p>
          <a:p>
            <a:endParaRPr lang="en-US" sz="3400" b="1" i="1" dirty="0" smtClean="0"/>
          </a:p>
          <a:p>
            <a:endParaRPr lang="en-US" sz="3400" b="1" i="1" dirty="0" smtClean="0"/>
          </a:p>
          <a:p>
            <a:endParaRPr lang="en-US" sz="3400" b="1" i="1" dirty="0" smtClean="0"/>
          </a:p>
          <a:p>
            <a:endParaRPr lang="en-US" sz="3400" b="1" i="1" dirty="0" smtClean="0"/>
          </a:p>
          <a:p>
            <a:endParaRPr lang="en-US" sz="3400" b="1" i="1" dirty="0" smtClean="0"/>
          </a:p>
          <a:p>
            <a:endParaRPr lang="en-US" sz="4400" b="1" i="1" dirty="0" smtClean="0"/>
          </a:p>
          <a:p>
            <a:endParaRPr lang="en-US" sz="4400" b="1" i="1" dirty="0" smtClean="0"/>
          </a:p>
          <a:p>
            <a:endParaRPr lang="en-US" sz="5500" b="1" i="1" dirty="0" smtClean="0"/>
          </a:p>
          <a:p>
            <a:r>
              <a:rPr lang="en-US" sz="7200" b="1" i="1" dirty="0" smtClean="0"/>
              <a:t>Students responded well to a simple assignment as they fine-tuned their research design.  It consisted of a simple drawing of four squares in which they were asked to briefly answer these questions: </a:t>
            </a:r>
          </a:p>
          <a:p>
            <a:endParaRPr lang="en-US" sz="7200" b="1" i="1" dirty="0" smtClean="0"/>
          </a:p>
          <a:p>
            <a:r>
              <a:rPr lang="en-US" sz="7200" b="1" i="1" dirty="0" smtClean="0"/>
              <a:t>I found this simple graphic helped them get to the heart of their process.  I also found that the use of concepts maps and graphics were useful in summarizing other key components of the course, and in reporting the study outcomes of this teaching self-study. “  (from instructor’s notes, Susan. A. Turner) </a:t>
            </a:r>
          </a:p>
          <a:p>
            <a:r>
              <a:rPr lang="en-US" sz="7200" b="1" i="1" dirty="0" smtClean="0"/>
              <a:t> </a:t>
            </a:r>
          </a:p>
          <a:p>
            <a:r>
              <a:rPr lang="en-US" sz="7200" b="1" i="1" dirty="0" smtClean="0"/>
              <a:t> </a:t>
            </a:r>
            <a:endParaRPr lang="en-US" sz="7200" b="1" i="1" dirty="0"/>
          </a:p>
        </p:txBody>
      </p:sp>
      <p:sp>
        <p:nvSpPr>
          <p:cNvPr id="2" name="Title 1"/>
          <p:cNvSpPr>
            <a:spLocks noGrp="1"/>
          </p:cNvSpPr>
          <p:nvPr>
            <p:ph type="title"/>
          </p:nvPr>
        </p:nvSpPr>
        <p:spPr/>
        <p:txBody>
          <a:bodyPr>
            <a:normAutofit fontScale="90000"/>
          </a:bodyPr>
          <a:lstStyle/>
          <a:p>
            <a:pPr algn="ctr"/>
            <a:r>
              <a:rPr lang="en-US" dirty="0" smtClean="0"/>
              <a:t>Instructor Learning Themes:  </a:t>
            </a:r>
            <a:br>
              <a:rPr lang="en-US" dirty="0" smtClean="0"/>
            </a:br>
            <a:r>
              <a:rPr lang="en-US" dirty="0" smtClean="0">
                <a:solidFill>
                  <a:schemeClr val="accent1">
                    <a:lumMod val="75000"/>
                  </a:schemeClr>
                </a:solidFill>
              </a:rPr>
              <a:t>V. Power of Visual Models </a:t>
            </a:r>
            <a:endParaRPr lang="en-US" dirty="0">
              <a:solidFill>
                <a:schemeClr val="accent1">
                  <a:lumMod val="75000"/>
                </a:schemeClr>
              </a:solidFill>
            </a:endParaRPr>
          </a:p>
        </p:txBody>
      </p:sp>
      <p:graphicFrame>
        <p:nvGraphicFramePr>
          <p:cNvPr id="6" name="Table 5"/>
          <p:cNvGraphicFramePr>
            <a:graphicFrameLocks noGrp="1"/>
          </p:cNvGraphicFramePr>
          <p:nvPr/>
        </p:nvGraphicFramePr>
        <p:xfrm>
          <a:off x="1524000" y="1397000"/>
          <a:ext cx="6477000" cy="2184400"/>
        </p:xfrm>
        <a:graphic>
          <a:graphicData uri="http://schemas.openxmlformats.org/drawingml/2006/table">
            <a:tbl>
              <a:tblPr firstRow="1" bandRow="1">
                <a:tableStyleId>{5C22544A-7EE6-4342-B048-85BDC9FD1C3A}</a:tableStyleId>
              </a:tblPr>
              <a:tblGrid>
                <a:gridCol w="3279494"/>
                <a:gridCol w="3197506"/>
              </a:tblGrid>
              <a:tr h="1092200">
                <a:tc>
                  <a:txBody>
                    <a:bodyPr/>
                    <a:lstStyle/>
                    <a:p>
                      <a:r>
                        <a:rPr lang="en-US" dirty="0" smtClean="0"/>
                        <a:t>What is your research question?</a:t>
                      </a:r>
                      <a:endParaRPr lang="en-US" dirty="0"/>
                    </a:p>
                  </a:txBody>
                  <a:tcPr/>
                </a:tc>
                <a:tc>
                  <a:txBody>
                    <a:bodyPr/>
                    <a:lstStyle/>
                    <a:p>
                      <a:r>
                        <a:rPr lang="en-US" dirty="0" smtClean="0"/>
                        <a:t>What information do you need to answer it?</a:t>
                      </a:r>
                      <a:endParaRPr lang="en-US" dirty="0"/>
                    </a:p>
                  </a:txBody>
                  <a:tcPr/>
                </a:tc>
              </a:tr>
              <a:tr h="1092200">
                <a:tc>
                  <a:txBody>
                    <a:bodyPr/>
                    <a:lstStyle/>
                    <a:p>
                      <a:r>
                        <a:rPr lang="en-US" dirty="0" smtClean="0"/>
                        <a:t>How will you analyze this information?</a:t>
                      </a:r>
                      <a:endParaRPr lang="en-US" dirty="0"/>
                    </a:p>
                  </a:txBody>
                  <a:tcPr/>
                </a:tc>
                <a:tc>
                  <a:txBody>
                    <a:bodyPr/>
                    <a:lstStyle/>
                    <a:p>
                      <a:r>
                        <a:rPr lang="en-US" dirty="0" smtClean="0"/>
                        <a:t>What is your expected study outcome?</a:t>
                      </a:r>
                      <a:endParaRPr lang="en-US" dirty="0"/>
                    </a:p>
                  </a:txBody>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Positive student feedback and successful course outcomes by students in a teacher as researcher course suggest that</a:t>
            </a:r>
          </a:p>
          <a:p>
            <a:r>
              <a:rPr lang="en-US" dirty="0" smtClean="0"/>
              <a:t>(a) immersion in authentic research literature, (b)teaching the frameworks of formal research design, </a:t>
            </a:r>
          </a:p>
          <a:p>
            <a:r>
              <a:rPr lang="en-US" dirty="0" smtClean="0"/>
              <a:t>(c)scaffolding of assignments and </a:t>
            </a:r>
          </a:p>
          <a:p>
            <a:r>
              <a:rPr lang="en-US" dirty="0" smtClean="0"/>
              <a:t>(d) short, frequent, interactive reflections are useful elements of course design in the training of teacher researchers.  </a:t>
            </a:r>
            <a:endParaRPr lang="en-US" dirty="0"/>
          </a:p>
        </p:txBody>
      </p:sp>
      <p:sp>
        <p:nvSpPr>
          <p:cNvPr id="2" name="Title 1"/>
          <p:cNvSpPr>
            <a:spLocks noGrp="1"/>
          </p:cNvSpPr>
          <p:nvPr>
            <p:ph type="title"/>
          </p:nvPr>
        </p:nvSpPr>
        <p:spPr/>
        <p:txBody>
          <a:bodyPr>
            <a:normAutofit fontScale="90000"/>
          </a:bodyPr>
          <a:lstStyle/>
          <a:p>
            <a:r>
              <a:rPr lang="en-US" dirty="0" smtClean="0"/>
              <a:t>Importance of the Study: Course Design Outcomes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Student feedback and reflections identified important course outcomes and useful teaching/learning strategies from the students’ perspective:  </a:t>
            </a:r>
          </a:p>
          <a:p>
            <a:r>
              <a:rPr lang="en-US" dirty="0" smtClean="0"/>
              <a:t>Improved Understanding of Action Research</a:t>
            </a:r>
          </a:p>
          <a:p>
            <a:r>
              <a:rPr lang="en-US" dirty="0" smtClean="0"/>
              <a:t>Usefulness of Scaffolded Learning</a:t>
            </a:r>
          </a:p>
          <a:p>
            <a:r>
              <a:rPr lang="en-US" dirty="0" smtClean="0"/>
              <a:t>Ability to make stronger Connections Between Research and Teaching Practice </a:t>
            </a:r>
          </a:p>
          <a:p>
            <a:r>
              <a:rPr lang="en-US" dirty="0" smtClean="0"/>
              <a:t>Improved Teacher Empowerment</a:t>
            </a:r>
          </a:p>
          <a:p>
            <a:r>
              <a:rPr lang="en-US" dirty="0" smtClean="0"/>
              <a:t>Importance of a Supportive Teaching/Learning Environment During Learning Process.</a:t>
            </a:r>
            <a:endParaRPr lang="en-US" dirty="0"/>
          </a:p>
        </p:txBody>
      </p:sp>
      <p:sp>
        <p:nvSpPr>
          <p:cNvPr id="2" name="Title 1"/>
          <p:cNvSpPr>
            <a:spLocks noGrp="1"/>
          </p:cNvSpPr>
          <p:nvPr>
            <p:ph type="title"/>
          </p:nvPr>
        </p:nvSpPr>
        <p:spPr/>
        <p:txBody>
          <a:bodyPr>
            <a:normAutofit fontScale="90000"/>
          </a:bodyPr>
          <a:lstStyle/>
          <a:p>
            <a:r>
              <a:rPr lang="en-US" dirty="0" smtClean="0"/>
              <a:t>Importance of the Study: </a:t>
            </a:r>
            <a:br>
              <a:rPr lang="en-US" dirty="0" smtClean="0"/>
            </a:br>
            <a:r>
              <a:rPr lang="en-US" dirty="0" smtClean="0"/>
              <a:t>Student Outcomes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Three semester review of course design and course outcomes of a teacher as researcher course provided preliminary evidence that: </a:t>
            </a:r>
          </a:p>
          <a:p>
            <a:r>
              <a:rPr lang="en-US" dirty="0" smtClean="0"/>
              <a:t>Classroom teachers can successfully access, read and understand formal refereed journal articles and can design research for their organizational settings.  </a:t>
            </a:r>
          </a:p>
          <a:p>
            <a:r>
              <a:rPr lang="en-US" dirty="0" smtClean="0"/>
              <a:t>This finding has promising implications for bridging the gap between theory and practice.  </a:t>
            </a:r>
            <a:endParaRPr lang="en-US" dirty="0"/>
          </a:p>
        </p:txBody>
      </p:sp>
      <p:sp>
        <p:nvSpPr>
          <p:cNvPr id="2" name="Title 1"/>
          <p:cNvSpPr>
            <a:spLocks noGrp="1"/>
          </p:cNvSpPr>
          <p:nvPr>
            <p:ph type="title"/>
          </p:nvPr>
        </p:nvSpPr>
        <p:spPr/>
        <p:txBody>
          <a:bodyPr>
            <a:normAutofit fontScale="90000"/>
          </a:bodyPr>
          <a:lstStyle/>
          <a:p>
            <a:r>
              <a:rPr lang="en-US" dirty="0" smtClean="0"/>
              <a:t>Importance of the Study: </a:t>
            </a:r>
            <a:br>
              <a:rPr lang="en-US" dirty="0" smtClean="0"/>
            </a:br>
            <a:r>
              <a:rPr lang="en-US" dirty="0" smtClean="0"/>
              <a:t>Student Outcomes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An instructor designed survey conducted during three course semesters provided anecdotal evidence that:</a:t>
            </a:r>
          </a:p>
          <a:p>
            <a:r>
              <a:rPr lang="en-US" dirty="0" smtClean="0"/>
              <a:t>Survey provided useful instructor knowledge about readiness level of the group.</a:t>
            </a:r>
          </a:p>
          <a:p>
            <a:r>
              <a:rPr lang="en-US" dirty="0" smtClean="0"/>
              <a:t>Documentation of shifts in teacher attitudes and fears about research.</a:t>
            </a:r>
          </a:p>
          <a:p>
            <a:r>
              <a:rPr lang="en-US" dirty="0" smtClean="0"/>
              <a:t>Teacher attitudes and fears about research can be allayed through the incremental, well-supported teaching-learning processes.</a:t>
            </a:r>
          </a:p>
          <a:p>
            <a:endParaRPr lang="en-US" dirty="0"/>
          </a:p>
        </p:txBody>
      </p:sp>
      <p:sp>
        <p:nvSpPr>
          <p:cNvPr id="2" name="Title 1"/>
          <p:cNvSpPr>
            <a:spLocks noGrp="1"/>
          </p:cNvSpPr>
          <p:nvPr>
            <p:ph type="title"/>
          </p:nvPr>
        </p:nvSpPr>
        <p:spPr/>
        <p:txBody>
          <a:bodyPr>
            <a:normAutofit fontScale="90000"/>
          </a:bodyPr>
          <a:lstStyle/>
          <a:p>
            <a:r>
              <a:rPr lang="en-US" dirty="0" smtClean="0"/>
              <a:t>Importance of the Study: </a:t>
            </a:r>
            <a:br>
              <a:rPr lang="en-US" dirty="0" smtClean="0"/>
            </a:br>
            <a:r>
              <a:rPr lang="en-US" dirty="0" smtClean="0"/>
              <a:t>Student Outcomes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Instructor observation and reflection and student feedback identified teaching strategies useful in the teaching of research skills.</a:t>
            </a:r>
          </a:p>
          <a:p>
            <a:r>
              <a:rPr lang="en-US" dirty="0" smtClean="0"/>
              <a:t>  </a:t>
            </a:r>
          </a:p>
          <a:p>
            <a:r>
              <a:rPr lang="en-US" dirty="0" smtClean="0"/>
              <a:t>These strategies include: </a:t>
            </a:r>
          </a:p>
          <a:p>
            <a:r>
              <a:rPr lang="en-US" dirty="0" smtClean="0"/>
              <a:t>a) Completing a literature review </a:t>
            </a:r>
          </a:p>
          <a:p>
            <a:r>
              <a:rPr lang="en-US" dirty="0" smtClean="0"/>
              <a:t>b) Assigning short, scaffolded reflections </a:t>
            </a:r>
          </a:p>
          <a:p>
            <a:r>
              <a:rPr lang="en-US" dirty="0" smtClean="0"/>
              <a:t>c) Working in the Zone of Proximal Development (Vygotsky, 1997), </a:t>
            </a:r>
          </a:p>
          <a:p>
            <a:pPr>
              <a:buNone/>
            </a:pPr>
            <a:r>
              <a:rPr lang="en-US" dirty="0" smtClean="0"/>
              <a:t>	d) Working collaboratively</a:t>
            </a:r>
          </a:p>
          <a:p>
            <a:pPr>
              <a:buNone/>
            </a:pPr>
            <a:r>
              <a:rPr lang="en-US" dirty="0" smtClean="0"/>
              <a:t>	e)  Use of Concept Maps or Graphic Organizers</a:t>
            </a:r>
          </a:p>
          <a:p>
            <a:pPr>
              <a:buNone/>
            </a:pPr>
            <a:r>
              <a:rPr lang="en-US" dirty="0" smtClean="0"/>
              <a:t>	  </a:t>
            </a:r>
            <a:endParaRPr lang="en-US" dirty="0"/>
          </a:p>
        </p:txBody>
      </p:sp>
      <p:sp>
        <p:nvSpPr>
          <p:cNvPr id="2" name="Title 1"/>
          <p:cNvSpPr>
            <a:spLocks noGrp="1"/>
          </p:cNvSpPr>
          <p:nvPr>
            <p:ph type="title"/>
          </p:nvPr>
        </p:nvSpPr>
        <p:spPr/>
        <p:txBody>
          <a:bodyPr>
            <a:normAutofit fontScale="90000"/>
          </a:bodyPr>
          <a:lstStyle/>
          <a:p>
            <a:r>
              <a:rPr lang="en-US" dirty="0" smtClean="0"/>
              <a:t>Importance of the Study: Instructor Learning Themes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sz="3800" b="1" dirty="0" smtClean="0">
                <a:solidFill>
                  <a:schemeClr val="accent1">
                    <a:lumMod val="75000"/>
                  </a:schemeClr>
                </a:solidFill>
              </a:rPr>
              <a:t>Best Practices: </a:t>
            </a:r>
          </a:p>
          <a:p>
            <a:pPr>
              <a:buNone/>
            </a:pPr>
            <a:r>
              <a:rPr lang="en-US" sz="3800" dirty="0" smtClean="0"/>
              <a:t>Incorporate or discover best </a:t>
            </a:r>
          </a:p>
          <a:p>
            <a:pPr>
              <a:buNone/>
            </a:pPr>
            <a:r>
              <a:rPr lang="en-US" sz="3800" dirty="0" smtClean="0"/>
              <a:t>practices for training </a:t>
            </a:r>
          </a:p>
          <a:p>
            <a:pPr>
              <a:buNone/>
            </a:pPr>
            <a:r>
              <a:rPr lang="en-US" sz="3800" dirty="0" smtClean="0"/>
              <a:t>teacher-scholars to access and </a:t>
            </a:r>
          </a:p>
          <a:p>
            <a:pPr>
              <a:buNone/>
            </a:pPr>
            <a:r>
              <a:rPr lang="en-US" sz="3800" dirty="0" smtClean="0"/>
              <a:t>understand academic research.</a:t>
            </a:r>
          </a:p>
          <a:p>
            <a:r>
              <a:rPr lang="en-US" sz="3800" b="1" dirty="0" smtClean="0">
                <a:solidFill>
                  <a:schemeClr val="accent1">
                    <a:lumMod val="75000"/>
                  </a:schemeClr>
                </a:solidFill>
              </a:rPr>
              <a:t>Teacher Empowerment:</a:t>
            </a:r>
          </a:p>
          <a:p>
            <a:pPr>
              <a:buNone/>
            </a:pPr>
            <a:r>
              <a:rPr lang="en-US" sz="3800" dirty="0" smtClean="0"/>
              <a:t>Empower master’s level</a:t>
            </a:r>
          </a:p>
          <a:p>
            <a:pPr>
              <a:buNone/>
            </a:pPr>
            <a:r>
              <a:rPr lang="en-US" sz="3800" dirty="0" smtClean="0"/>
              <a:t>students by teaching research </a:t>
            </a:r>
          </a:p>
          <a:p>
            <a:pPr>
              <a:buNone/>
            </a:pPr>
            <a:r>
              <a:rPr lang="en-US" sz="3800" dirty="0" smtClean="0"/>
              <a:t>skills necessary for design and</a:t>
            </a:r>
          </a:p>
          <a:p>
            <a:pPr>
              <a:buNone/>
            </a:pPr>
            <a:r>
              <a:rPr lang="en-US" sz="3800" dirty="0" smtClean="0"/>
              <a:t>implementation of action </a:t>
            </a:r>
          </a:p>
          <a:p>
            <a:pPr>
              <a:buNone/>
            </a:pPr>
            <a:r>
              <a:rPr lang="en-US" sz="3800" dirty="0" smtClean="0"/>
              <a:t>research projects in their own </a:t>
            </a:r>
          </a:p>
          <a:p>
            <a:pPr>
              <a:buNone/>
            </a:pPr>
            <a:r>
              <a:rPr lang="en-US" sz="3800" dirty="0" smtClean="0"/>
              <a:t>classrooms  (Parsons and Brown, 2002).</a:t>
            </a:r>
          </a:p>
          <a:p>
            <a:endParaRPr lang="en-US" dirty="0"/>
          </a:p>
        </p:txBody>
      </p:sp>
      <p:sp>
        <p:nvSpPr>
          <p:cNvPr id="3" name="Title 2"/>
          <p:cNvSpPr>
            <a:spLocks noGrp="1"/>
          </p:cNvSpPr>
          <p:nvPr>
            <p:ph type="title"/>
          </p:nvPr>
        </p:nvSpPr>
        <p:spPr/>
        <p:txBody>
          <a:bodyPr/>
          <a:lstStyle/>
          <a:p>
            <a:r>
              <a:rPr lang="en-US" dirty="0" smtClean="0"/>
              <a:t>Purpose of the Study:</a:t>
            </a:r>
            <a:endParaRPr lang="en-US" dirty="0"/>
          </a:p>
        </p:txBody>
      </p:sp>
      <p:pic>
        <p:nvPicPr>
          <p:cNvPr id="1029" name="Picture 5" descr="C:\Users\STurner\AppData\Local\Microsoft\Windows\Temporary Internet Files\Content.IE5\Z10ZVZNZ\MPj04422480000[1].jpg"/>
          <p:cNvPicPr>
            <a:picLocks noChangeAspect="1" noChangeArrowheads="1"/>
          </p:cNvPicPr>
          <p:nvPr/>
        </p:nvPicPr>
        <p:blipFill>
          <a:blip r:embed="rId2" cstate="print"/>
          <a:srcRect/>
          <a:stretch>
            <a:fillRect/>
          </a:stretch>
        </p:blipFill>
        <p:spPr bwMode="auto">
          <a:xfrm>
            <a:off x="5181600" y="1676400"/>
            <a:ext cx="3733800" cy="3581400"/>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solidFill>
                  <a:schemeClr val="accent1">
                    <a:lumMod val="75000"/>
                  </a:schemeClr>
                </a:solidFill>
              </a:rPr>
              <a:t>Self-Renewal and On-going Teaching Improvement</a:t>
            </a:r>
          </a:p>
          <a:p>
            <a:r>
              <a:rPr lang="en-US" dirty="0" smtClean="0"/>
              <a:t>My experience in gathering data and documenting my own teaching practice reinforced the importance of instructor self-study as a tool for personal and professional renewal, and for the ongoing improvement of teaching practice (Samaras &amp; Freese, 2006).</a:t>
            </a:r>
          </a:p>
        </p:txBody>
      </p:sp>
      <p:sp>
        <p:nvSpPr>
          <p:cNvPr id="2" name="Title 1"/>
          <p:cNvSpPr>
            <a:spLocks noGrp="1"/>
          </p:cNvSpPr>
          <p:nvPr>
            <p:ph type="title"/>
          </p:nvPr>
        </p:nvSpPr>
        <p:spPr/>
        <p:txBody>
          <a:bodyPr>
            <a:normAutofit fontScale="90000"/>
          </a:bodyPr>
          <a:lstStyle/>
          <a:p>
            <a:r>
              <a:rPr lang="en-US" dirty="0" smtClean="0"/>
              <a:t>Importance of Teaching Self Study</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548640" lvl="1" indent="-411480">
              <a:buClr>
                <a:schemeClr val="tx1">
                  <a:shade val="95000"/>
                </a:schemeClr>
              </a:buClr>
              <a:buSzPct val="65000"/>
              <a:buFont typeface="Wingdings 2"/>
              <a:buChar char=""/>
            </a:pPr>
            <a:r>
              <a:rPr lang="en-US" dirty="0" smtClean="0"/>
              <a:t>“Focused inquiry improved my teaching-learning skills and helped me better understand what worked for students who took this course.  </a:t>
            </a:r>
          </a:p>
          <a:p>
            <a:pPr marL="548640" lvl="1" indent="-411480">
              <a:buClr>
                <a:schemeClr val="tx1">
                  <a:shade val="95000"/>
                </a:schemeClr>
              </a:buClr>
              <a:buSzPct val="65000"/>
              <a:buFont typeface="Wingdings 2"/>
              <a:buChar char=""/>
            </a:pPr>
            <a:r>
              <a:rPr lang="en-US" dirty="0" smtClean="0"/>
              <a:t>Though time-consuming, I found that reasoned, thoughtful inquiry, a review of related literature, and reasoned analysis of course documents, student products, reflections, and feedback, provided powerful information that shaped and improved successive lessons and courses.</a:t>
            </a:r>
          </a:p>
          <a:p>
            <a:pPr marL="548640" lvl="1" indent="-411480">
              <a:buClr>
                <a:schemeClr val="tx1">
                  <a:shade val="95000"/>
                </a:schemeClr>
              </a:buClr>
              <a:buSzPct val="65000"/>
              <a:buFont typeface="Wingdings 2"/>
              <a:buChar char=""/>
            </a:pPr>
            <a:r>
              <a:rPr lang="en-US" dirty="0" smtClean="0"/>
              <a:t>During the process, my teaching reflections became more powerful and moved me more deeply into the cycle of improvement.</a:t>
            </a:r>
          </a:p>
          <a:p>
            <a:pPr marL="548640" lvl="1" indent="-411480">
              <a:buClr>
                <a:schemeClr val="tx1">
                  <a:shade val="95000"/>
                </a:schemeClr>
              </a:buClr>
              <a:buSzPct val="65000"/>
              <a:buFont typeface="Wingdings 2"/>
              <a:buChar char=""/>
            </a:pPr>
            <a:r>
              <a:rPr lang="en-US" dirty="0" smtClean="0"/>
              <a:t>I found thoughtful review of student reflections to be an equally powerful tool. “</a:t>
            </a:r>
          </a:p>
          <a:p>
            <a:pPr marL="813816" lvl="2" indent="-411480">
              <a:buClr>
                <a:schemeClr val="tx1">
                  <a:shade val="95000"/>
                </a:schemeClr>
              </a:buClr>
              <a:buSzPct val="65000"/>
              <a:buNone/>
            </a:pPr>
            <a:r>
              <a:rPr lang="en-US" dirty="0" smtClean="0"/>
              <a:t>                                  --Course Instructor: Susan A. Turner, PhD</a:t>
            </a:r>
          </a:p>
          <a:p>
            <a:pPr marL="2048256" lvl="8" indent="-411480">
              <a:buClr>
                <a:schemeClr val="tx1">
                  <a:shade val="95000"/>
                </a:schemeClr>
              </a:buClr>
              <a:buSzPct val="65000"/>
              <a:buNone/>
            </a:pPr>
            <a:endParaRPr lang="en-US" dirty="0" smtClean="0"/>
          </a:p>
          <a:p>
            <a:pPr marL="2048256" lvl="8" indent="-411480">
              <a:buClr>
                <a:schemeClr val="tx1">
                  <a:shade val="95000"/>
                </a:schemeClr>
              </a:buClr>
              <a:buSzPct val="65000"/>
              <a:buNone/>
            </a:pPr>
            <a:r>
              <a:rPr lang="en-US" dirty="0" smtClean="0"/>
              <a:t> </a:t>
            </a:r>
          </a:p>
          <a:p>
            <a:endParaRPr lang="en-US" dirty="0"/>
          </a:p>
        </p:txBody>
      </p:sp>
      <p:sp>
        <p:nvSpPr>
          <p:cNvPr id="2" name="Title 1"/>
          <p:cNvSpPr>
            <a:spLocks noGrp="1"/>
          </p:cNvSpPr>
          <p:nvPr>
            <p:ph type="title"/>
          </p:nvPr>
        </p:nvSpPr>
        <p:spPr/>
        <p:txBody>
          <a:bodyPr>
            <a:normAutofit fontScale="90000"/>
          </a:bodyPr>
          <a:lstStyle/>
          <a:p>
            <a:r>
              <a:rPr lang="en-US" dirty="0" smtClean="0"/>
              <a:t>Importance of Teaching Self Study:</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Addition of five short chapters from a statistics text (Salkind, 2008).</a:t>
            </a:r>
          </a:p>
          <a:p>
            <a:r>
              <a:rPr lang="en-US" dirty="0" smtClean="0"/>
              <a:t>Additional training in research retrieval by on-campus librarian.</a:t>
            </a:r>
          </a:p>
          <a:p>
            <a:r>
              <a:rPr lang="en-US" dirty="0" smtClean="0"/>
              <a:t>Increased number of interactive activities during the course.</a:t>
            </a:r>
          </a:p>
          <a:p>
            <a:r>
              <a:rPr lang="en-US" dirty="0" smtClean="0"/>
              <a:t>Elimination of a text and one case study from final.</a:t>
            </a:r>
          </a:p>
          <a:p>
            <a:r>
              <a:rPr lang="en-US" dirty="0" smtClean="0"/>
              <a:t>Substantive refinements in design and feedback process for proposal design.</a:t>
            </a:r>
            <a:endParaRPr lang="en-US" dirty="0"/>
          </a:p>
        </p:txBody>
      </p:sp>
      <p:sp>
        <p:nvSpPr>
          <p:cNvPr id="2" name="Title 1"/>
          <p:cNvSpPr>
            <a:spLocks noGrp="1"/>
          </p:cNvSpPr>
          <p:nvPr>
            <p:ph type="title"/>
          </p:nvPr>
        </p:nvSpPr>
        <p:spPr/>
        <p:txBody>
          <a:bodyPr>
            <a:normAutofit fontScale="90000"/>
          </a:bodyPr>
          <a:lstStyle/>
          <a:p>
            <a:r>
              <a:rPr lang="en-US" dirty="0" smtClean="0"/>
              <a:t>Adjustments/Improvements Made to Course During Study:</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Adler, S. A. (2003, Spring).  The Dilemmas of Action Research.  	Action in Teacher Education, 25 (1), 76 - 82.  Retrieved 	September 16, 2008, from http//vnweb.hwilsonweb.com/ 	hww/results/fet Results.jhtml?.  Accession number 	20031504813011.</a:t>
            </a:r>
          </a:p>
          <a:p>
            <a:r>
              <a:rPr lang="en-US" dirty="0" smtClean="0"/>
              <a:t>Amstutz, D. (1999). Adult Learning: Moving toward more 	inclusive theories and practices. In T. C. Guy (Ed</a:t>
            </a:r>
            <a:r>
              <a:rPr lang="en-US" i="1" dirty="0" smtClean="0"/>
              <a:t>.), Providing 	culturally relevant adult education: A challenge for the 	twenty-first century (New Directions for Adult and 	Continuing Education,</a:t>
            </a:r>
            <a:r>
              <a:rPr lang="en-US" dirty="0" smtClean="0"/>
              <a:t> 82). San Francisco:  Jossey-Bass.</a:t>
            </a:r>
          </a:p>
          <a:p>
            <a:r>
              <a:rPr lang="en-US" dirty="0" smtClean="0"/>
              <a:t>Angelides, P., Evangelou, M., Leigh, J. (2005).  Implementing a 	collaborative model of action</a:t>
            </a:r>
            <a:r>
              <a:rPr lang="en-US" i="1" dirty="0" smtClean="0"/>
              <a:t> </a:t>
            </a:r>
            <a:r>
              <a:rPr lang="en-US" dirty="0" smtClean="0"/>
              <a:t>research for teacher 	development.  </a:t>
            </a:r>
            <a:r>
              <a:rPr lang="en-US" i="1" dirty="0" smtClean="0"/>
              <a:t>Educational Action Research, </a:t>
            </a:r>
            <a:r>
              <a:rPr lang="en-US" dirty="0" smtClean="0"/>
              <a:t>18(2), 275-290.</a:t>
            </a:r>
          </a:p>
          <a:p>
            <a:r>
              <a:rPr lang="en-US" dirty="0" smtClean="0"/>
              <a:t>Barnes, D., (1998).  Forward: Looking forward: The concluding 	remarks at the Castle Conference.  In M. L. Hamilton, with S. 	Pinnegar, T. Russell, J. Loughran, &amp; V. LaBoskey (Eds.), 	</a:t>
            </a:r>
            <a:r>
              <a:rPr lang="en-US" i="1" dirty="0" smtClean="0"/>
              <a:t>Reconceptualizing teaching practice: Self-study in teacher 	education </a:t>
            </a:r>
            <a:r>
              <a:rPr lang="en-US" dirty="0" smtClean="0"/>
              <a:t>(pp. ix-xiv). London: Falmer Press.</a:t>
            </a:r>
          </a:p>
          <a:p>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Bartlett, S., Burton, D. (2006).  Practitioner research 	</a:t>
            </a:r>
          </a:p>
          <a:p>
            <a:pPr>
              <a:buNone/>
            </a:pPr>
            <a:r>
              <a:rPr lang="en-US" dirty="0" smtClean="0"/>
              <a:t>		descriptions of classroom practice.  A discussion of 	teachers investigating their classrooms.  </a:t>
            </a:r>
            <a:r>
              <a:rPr lang="en-US" i="1" dirty="0" smtClean="0"/>
              <a:t>Educational 	Action Research, </a:t>
            </a:r>
            <a:r>
              <a:rPr lang="en-US" dirty="0" smtClean="0"/>
              <a:t>14 (4), 395-405.</a:t>
            </a:r>
          </a:p>
          <a:p>
            <a:r>
              <a:rPr lang="en-US" dirty="0" smtClean="0"/>
              <a:t>Bello, E. E. (2006).  Initiating a collaborative action 	research project: From choosing a school to 	planning the work on an issue.  </a:t>
            </a:r>
            <a:r>
              <a:rPr lang="en-US" i="1" dirty="0" smtClean="0"/>
              <a:t>Educational 	Action Research, </a:t>
            </a:r>
            <a:r>
              <a:rPr lang="en-US" dirty="0" smtClean="0"/>
              <a:t>14 (4), 3-21.</a:t>
            </a:r>
          </a:p>
          <a:p>
            <a:r>
              <a:rPr lang="en-US" dirty="0" smtClean="0"/>
              <a:t>Bogdan, R. C., &amp; Biklen, S. K., (1998).  </a:t>
            </a:r>
            <a:r>
              <a:rPr lang="en-US" i="1" dirty="0" smtClean="0"/>
              <a:t>Qualitative 	research in education; An introduction to 	theory and 	methods </a:t>
            </a:r>
            <a:r>
              <a:rPr lang="en-US" dirty="0" smtClean="0"/>
              <a:t>(3rd ed.). Boston: Allyn &amp; 	Bacon.</a:t>
            </a:r>
          </a:p>
          <a:p>
            <a:r>
              <a:rPr lang="en-US" dirty="0" smtClean="0"/>
              <a:t>Brundage, H. S., Mackeracker, D. (1980).  Adult</a:t>
            </a:r>
            <a:r>
              <a:rPr lang="en-US" i="1" dirty="0" smtClean="0"/>
              <a:t> learning 	principles and their application to program planning. 	</a:t>
            </a:r>
            <a:r>
              <a:rPr lang="en-US" dirty="0" smtClean="0"/>
              <a:t>Toronto: Ministry of Education, Ontario.</a:t>
            </a:r>
          </a:p>
          <a:p>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Coffey, A., &amp; Atkinson, P. (1996) </a:t>
            </a:r>
            <a:r>
              <a:rPr lang="en-US" i="1" dirty="0" smtClean="0"/>
              <a:t>Making sense of qualitative 	data: Complementary research strategies.  </a:t>
            </a:r>
            <a:r>
              <a:rPr lang="en-US" dirty="0" smtClean="0"/>
              <a:t>Thousand Oaks, 	CA: Sage. </a:t>
            </a:r>
          </a:p>
          <a:p>
            <a:r>
              <a:rPr lang="en-US" dirty="0" smtClean="0"/>
              <a:t>Cole, A. L., &amp; Knowles, J. G., (1998). The self-study of teacher 	education practices and the reform of teacher education.  In 	M. L. Hamilton, with S. Pinnegar, T. Russell, J. Loughran, and 	V. LaBoskey (Eds.), </a:t>
            </a:r>
            <a:r>
              <a:rPr lang="en-US" i="1" dirty="0" smtClean="0"/>
              <a:t>Reconceptualizing teaching practice:  	Self-study in teacher education </a:t>
            </a:r>
            <a:r>
              <a:rPr lang="en-US" dirty="0" smtClean="0"/>
              <a:t>(pp.</a:t>
            </a:r>
            <a:r>
              <a:rPr lang="en-US" i="1" dirty="0" smtClean="0"/>
              <a:t> </a:t>
            </a:r>
            <a:r>
              <a:rPr lang="en-US" dirty="0" smtClean="0"/>
              <a:t>224-234).  London: 	Falmer Press.</a:t>
            </a:r>
          </a:p>
          <a:p>
            <a:r>
              <a:rPr lang="en-US" dirty="0" smtClean="0"/>
              <a:t>Cole, A. L., &amp; Knowles, J. G., (2000). </a:t>
            </a:r>
            <a:r>
              <a:rPr lang="en-US" i="1" dirty="0" smtClean="0"/>
              <a:t>Researching teaching: 	Exploring teacher development through reflexive inquiry.  	</a:t>
            </a:r>
            <a:r>
              <a:rPr lang="en-US" dirty="0" smtClean="0"/>
              <a:t>Boston: Allyn and Bacon.</a:t>
            </a:r>
            <a:r>
              <a:rPr lang="en-US" i="1" dirty="0" smtClean="0"/>
              <a:t> </a:t>
            </a:r>
            <a:endParaRPr lang="en-US" dirty="0" smtClean="0"/>
          </a:p>
          <a:p>
            <a:r>
              <a:rPr lang="en-US" dirty="0" smtClean="0"/>
              <a:t>Daloz, L. A. (1986).  </a:t>
            </a:r>
            <a:r>
              <a:rPr lang="en-US" i="1" dirty="0" smtClean="0"/>
              <a:t>Effective teaching and mentoring.  </a:t>
            </a:r>
            <a:r>
              <a:rPr lang="en-US" dirty="0" smtClean="0"/>
              <a:t>San 	Francisco: Jossey-Bass.</a:t>
            </a:r>
          </a:p>
          <a:p>
            <a:r>
              <a:rPr lang="en-US" dirty="0" smtClean="0"/>
              <a:t>Darling-Hammond (1999). Educating teachers for the next 	century: Rethinking practice and policy.  In G. Griffin (Ed.),  	</a:t>
            </a:r>
            <a:r>
              <a:rPr lang="en-US" i="1" dirty="0" smtClean="0"/>
              <a:t>The education of teachers: 98th NSSE Yearbook, Part 1</a:t>
            </a:r>
            <a:r>
              <a:rPr lang="en-US" dirty="0" smtClean="0"/>
              <a:t> (pp. 	221-256). Chicago: NSSE.</a:t>
            </a:r>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Feldman, A. (2003).  Validity and quality in self-	study.  </a:t>
            </a:r>
            <a:r>
              <a:rPr lang="en-US" i="1" dirty="0" smtClean="0"/>
              <a:t>Educational Researcher, </a:t>
            </a:r>
            <a:r>
              <a:rPr lang="en-US" dirty="0" smtClean="0"/>
              <a:t>32(3), 26 - 28.</a:t>
            </a:r>
          </a:p>
          <a:p>
            <a:r>
              <a:rPr lang="en-US" dirty="0" smtClean="0"/>
              <a:t>Freebody, P., (2003). </a:t>
            </a:r>
            <a:r>
              <a:rPr lang="en-US" i="1" dirty="0" smtClean="0"/>
              <a:t>Qualitative research in 	education: Interaction and practice.  </a:t>
            </a:r>
            <a:r>
              <a:rPr lang="en-US" dirty="0" smtClean="0"/>
              <a:t>Thousand 	Oaks, CA: Sage Publications.</a:t>
            </a:r>
          </a:p>
          <a:p>
            <a:r>
              <a:rPr lang="en-US" dirty="0" smtClean="0"/>
              <a:t>Freese. A. R. (2006).  Transformation through self-	study: The voices of preservice teachers.  In C. 	Kosnik, C. Beck, A. R. Freese, and A. P. Samaras 	(Eds.), </a:t>
            </a:r>
            <a:r>
              <a:rPr lang="en-US" i="1" dirty="0" smtClean="0"/>
              <a:t>Making a difference in teacher education 	through self-study: Personal, professional, and 	program renewal (pp.65 - 79).  </a:t>
            </a:r>
            <a:r>
              <a:rPr lang="en-US" dirty="0" smtClean="0"/>
              <a:t>Dorecht: Springer.  </a:t>
            </a:r>
          </a:p>
          <a:p>
            <a:r>
              <a:rPr lang="en-US" dirty="0" smtClean="0"/>
              <a:t>Glesne, C., (1999). </a:t>
            </a:r>
            <a:r>
              <a:rPr lang="en-US" i="1" dirty="0" smtClean="0"/>
              <a:t>Becoming qualitative researchers: 	An introduction </a:t>
            </a:r>
            <a:r>
              <a:rPr lang="en-US" dirty="0" smtClean="0"/>
              <a:t>(2nd. ed.). New York: Longman.</a:t>
            </a:r>
          </a:p>
          <a:p>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Glickman, C. D., Gordon, S. P., Ross-Gordon, J. M. 	(2009).  </a:t>
            </a:r>
            <a:r>
              <a:rPr lang="en-US" i="1" dirty="0" smtClean="0"/>
              <a:t>The basic guide to supervision and 	instructional leadership.</a:t>
            </a:r>
            <a:r>
              <a:rPr lang="en-US" dirty="0" smtClean="0"/>
              <a:t> (2nd ed.).</a:t>
            </a:r>
            <a:r>
              <a:rPr lang="en-US" i="1" dirty="0" smtClean="0"/>
              <a:t>  </a:t>
            </a:r>
            <a:r>
              <a:rPr lang="en-US" dirty="0" smtClean="0"/>
              <a:t>New York: 	Pearson, 43.</a:t>
            </a:r>
          </a:p>
          <a:p>
            <a:r>
              <a:rPr lang="en-US" dirty="0" smtClean="0"/>
              <a:t>Gray, J., &amp; Campbell-Evans G. (2003).  Beginning 	Teachers as Teacher-Researchers. </a:t>
            </a:r>
            <a:r>
              <a:rPr lang="en-US" i="1" dirty="0" smtClean="0"/>
              <a:t>Australian</a:t>
            </a:r>
            <a:r>
              <a:rPr lang="en-US" dirty="0" smtClean="0"/>
              <a:t> 	</a:t>
            </a:r>
            <a:r>
              <a:rPr lang="en-US" i="1" dirty="0" smtClean="0"/>
              <a:t>Journal of Teacher Education</a:t>
            </a:r>
            <a:r>
              <a:rPr lang="en-US" dirty="0" smtClean="0"/>
              <a:t>, 27(1), 29-49.</a:t>
            </a:r>
          </a:p>
          <a:p>
            <a:r>
              <a:rPr lang="en-US" dirty="0" smtClean="0"/>
              <a:t>Hansman, C. A., (2001).  Context-based adult learning, 	In S. Merriam (Ed.), </a:t>
            </a:r>
            <a:r>
              <a:rPr lang="en-US" i="1" dirty="0" smtClean="0"/>
              <a:t>The new update on adult 	learning theory (New directions for Adult and 	Continuing Education, 90). </a:t>
            </a:r>
            <a:r>
              <a:rPr lang="en-US" dirty="0" smtClean="0"/>
              <a:t>San Francisco: Jossey-bass.</a:t>
            </a:r>
          </a:p>
          <a:p>
            <a:r>
              <a:rPr lang="en-US" dirty="0" smtClean="0"/>
              <a:t>Hattie, J., Biggs, J., &amp; Purdie, N. (1996).  Effects of 	learning skills interventions on student learning: A 	meta-analysis. </a:t>
            </a:r>
            <a:r>
              <a:rPr lang="en-US" i="1" dirty="0" smtClean="0"/>
              <a:t>Review of Educational Research </a:t>
            </a:r>
            <a:r>
              <a:rPr lang="en-US" dirty="0" smtClean="0"/>
              <a:t>66, 	99-106.</a:t>
            </a:r>
          </a:p>
          <a:p>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Hayes, E., and Flannery, C. C. 2000.  </a:t>
            </a:r>
            <a:r>
              <a:rPr lang="en-US" i="1" dirty="0" smtClean="0"/>
              <a:t>Women as learners: 	The significance of gender in adult learning.  </a:t>
            </a:r>
            <a:r>
              <a:rPr lang="en-US" dirty="0" smtClean="0"/>
              <a:t>San 	Francisco: Jossey-Bass.</a:t>
            </a:r>
          </a:p>
          <a:p>
            <a:r>
              <a:rPr lang="en-US" sz="2800" dirty="0" smtClean="0"/>
              <a:t>Hodder, I., (1994).  The interpretation of documents 	and material culture.  In N. K. Denzin and Y. S. 	Lincoln (Eds.), </a:t>
            </a:r>
            <a:r>
              <a:rPr lang="en-US" sz="2800" i="1" dirty="0" smtClean="0"/>
              <a:t>Handbook of qualitative research </a:t>
            </a:r>
            <a:r>
              <a:rPr lang="en-US" sz="2800" dirty="0" smtClean="0"/>
              <a:t>(pp. 	393-402). Thousand Oaks, Ca: Sage Publications.  </a:t>
            </a:r>
          </a:p>
          <a:p>
            <a:r>
              <a:rPr lang="en-US" dirty="0" smtClean="0"/>
              <a:t>Hughes, J. A. (2006).  </a:t>
            </a:r>
            <a:r>
              <a:rPr lang="en-US" i="1" dirty="0" smtClean="0"/>
              <a:t>Journal of Scholarship and Teaching, 	</a:t>
            </a:r>
            <a:r>
              <a:rPr lang="en-US" dirty="0" smtClean="0"/>
              <a:t>6(1), August 2006, pp. 110-117.</a:t>
            </a:r>
          </a:p>
          <a:p>
            <a:r>
              <a:rPr lang="en-US" dirty="0" smtClean="0"/>
              <a:t>Johnson, A. P. (2005).  </a:t>
            </a:r>
            <a:r>
              <a:rPr lang="en-US" i="1" dirty="0" smtClean="0"/>
              <a:t>A short guide to action research 	</a:t>
            </a:r>
            <a:r>
              <a:rPr lang="en-US" dirty="0" smtClean="0"/>
              <a:t>(2nd ed.). Boston: Allyn &amp; Bacon.</a:t>
            </a:r>
          </a:p>
          <a:p>
            <a:r>
              <a:rPr lang="en-US" dirty="0" smtClean="0"/>
              <a:t>Kegan, R.  (1982).  </a:t>
            </a:r>
            <a:r>
              <a:rPr lang="en-US" i="1" dirty="0" smtClean="0"/>
              <a:t>The evolving self: Problem and process 	in human development.  </a:t>
            </a:r>
            <a:r>
              <a:rPr lang="en-US" dirty="0" smtClean="0"/>
              <a:t>Cambridge, MA:  Harvard 	University Press.  </a:t>
            </a:r>
          </a:p>
          <a:p>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Kohlberg, L. (1969). Stage and sequence: The cognitive 	developmental approach to socialization.  In D. B. 	Godlin (Ed.), </a:t>
            </a:r>
            <a:r>
              <a:rPr lang="en-US" i="1" dirty="0" smtClean="0"/>
              <a:t>Handbook of socialization theory and 	research. </a:t>
            </a:r>
            <a:r>
              <a:rPr lang="en-US" dirty="0" smtClean="0"/>
              <a:t>Chicago:  Rand-McNally.</a:t>
            </a:r>
          </a:p>
          <a:p>
            <a:r>
              <a:rPr lang="en-US" i="1" dirty="0" smtClean="0"/>
              <a:t>Kosnik, C., &amp; Beck, C.  (2006). The impact of a preservice 	teacher education program on language arts teaching 	practices; A study of second-year teachers.  In C. 	Kosnik, C. Beck, A. R. Freese, &amp; A. P. Samaras (Eds.), 	Making a difference in teacher education through self-	study: Studies of </a:t>
            </a:r>
            <a:r>
              <a:rPr lang="en-US" i="1" dirty="0" err="1" smtClean="0"/>
              <a:t>personal,professional</a:t>
            </a:r>
            <a:r>
              <a:rPr lang="en-US" i="1" dirty="0" smtClean="0"/>
              <a:t>, and program 	renewal (pp. 243 - 259). Dorecht: Springer. </a:t>
            </a:r>
          </a:p>
          <a:p>
            <a:r>
              <a:rPr lang="en-US" dirty="0" smtClean="0"/>
              <a:t>Kosnik, C., Beck, C., Freese, A. R., &amp; Samaras, A. P.    	(Eds.). (2006). </a:t>
            </a:r>
            <a:r>
              <a:rPr lang="en-US" i="1" dirty="0" smtClean="0"/>
              <a:t>Making a difference in teacher 	education through self-study: Studies of personal, 	professional, and program renewal.  </a:t>
            </a:r>
            <a:r>
              <a:rPr lang="en-US" dirty="0" smtClean="0"/>
              <a:t>Dordrecht: </a:t>
            </a:r>
          </a:p>
          <a:p>
            <a:pPr lvl="3">
              <a:buNone/>
            </a:pPr>
            <a:r>
              <a:rPr lang="en-US" sz="2600" dirty="0" smtClean="0"/>
              <a:t>Springer.</a:t>
            </a:r>
            <a:r>
              <a:rPr lang="en-US" sz="2600" i="1" dirty="0" smtClean="0"/>
              <a:t> </a:t>
            </a:r>
            <a:endParaRPr lang="en-US" sz="2600" dirty="0" smtClean="0"/>
          </a:p>
          <a:p>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dirty="0" smtClean="0">
                <a:solidFill>
                  <a:schemeClr val="accent1">
                    <a:lumMod val="75000"/>
                  </a:schemeClr>
                </a:solidFill>
              </a:rPr>
              <a:t>Model the scholarship of teaching </a:t>
            </a:r>
            <a:r>
              <a:rPr lang="en-US" dirty="0" smtClean="0"/>
              <a:t>by methodically</a:t>
            </a:r>
          </a:p>
          <a:p>
            <a:pPr>
              <a:buNone/>
            </a:pPr>
            <a:r>
              <a:rPr lang="en-US" dirty="0" smtClean="0"/>
              <a:t>examining my course-design and teaching experiences.</a:t>
            </a:r>
          </a:p>
          <a:p>
            <a:r>
              <a:rPr lang="en-US" b="1" dirty="0" smtClean="0">
                <a:solidFill>
                  <a:schemeClr val="accent1">
                    <a:lumMod val="75000"/>
                  </a:schemeClr>
                </a:solidFill>
              </a:rPr>
              <a:t>Walk the walk of a teacher </a:t>
            </a:r>
          </a:p>
          <a:p>
            <a:pPr>
              <a:buNone/>
            </a:pPr>
            <a:r>
              <a:rPr lang="en-US" b="1" dirty="0" smtClean="0">
                <a:solidFill>
                  <a:schemeClr val="accent1">
                    <a:lumMod val="75000"/>
                  </a:schemeClr>
                </a:solidFill>
              </a:rPr>
              <a:t>researcher</a:t>
            </a:r>
            <a:r>
              <a:rPr lang="en-US" b="1" dirty="0" smtClean="0"/>
              <a:t>, </a:t>
            </a:r>
            <a:r>
              <a:rPr lang="en-US" dirty="0" smtClean="0"/>
              <a:t>using Action Research </a:t>
            </a:r>
          </a:p>
          <a:p>
            <a:pPr>
              <a:buNone/>
            </a:pPr>
            <a:r>
              <a:rPr lang="en-US" dirty="0" smtClean="0"/>
              <a:t>(Johnson, 2005; Mertler</a:t>
            </a:r>
          </a:p>
          <a:p>
            <a:pPr>
              <a:buNone/>
            </a:pPr>
            <a:r>
              <a:rPr lang="en-US" dirty="0" smtClean="0"/>
              <a:t>&amp; Charles, 2005) and reflection </a:t>
            </a:r>
          </a:p>
          <a:p>
            <a:pPr>
              <a:buNone/>
            </a:pPr>
            <a:r>
              <a:rPr lang="en-US" dirty="0" smtClean="0"/>
              <a:t>in my own classroom to improve</a:t>
            </a:r>
          </a:p>
          <a:p>
            <a:pPr>
              <a:buNone/>
            </a:pPr>
            <a:r>
              <a:rPr lang="en-US" dirty="0" smtClean="0"/>
              <a:t>my teaching practice and share </a:t>
            </a:r>
          </a:p>
          <a:p>
            <a:pPr>
              <a:buNone/>
            </a:pPr>
            <a:r>
              <a:rPr lang="en-US" dirty="0" smtClean="0"/>
              <a:t>outcomes with colleagues.</a:t>
            </a:r>
          </a:p>
        </p:txBody>
      </p:sp>
      <p:sp>
        <p:nvSpPr>
          <p:cNvPr id="2" name="Title 1"/>
          <p:cNvSpPr>
            <a:spLocks noGrp="1"/>
          </p:cNvSpPr>
          <p:nvPr>
            <p:ph type="title"/>
          </p:nvPr>
        </p:nvSpPr>
        <p:spPr/>
        <p:txBody>
          <a:bodyPr/>
          <a:lstStyle/>
          <a:p>
            <a:r>
              <a:rPr lang="en-US" dirty="0" smtClean="0"/>
              <a:t>Purpose of the Study:</a:t>
            </a:r>
            <a:endParaRPr lang="en-US" dirty="0"/>
          </a:p>
        </p:txBody>
      </p:sp>
      <p:pic>
        <p:nvPicPr>
          <p:cNvPr id="2053" name="Picture 5" descr="C:\Users\STurner\AppData\Local\Microsoft\Windows\Temporary Internet Files\Content.IE5\TFAXL14Y\MPj04395400000[1].jpg"/>
          <p:cNvPicPr>
            <a:picLocks noChangeAspect="1" noChangeArrowheads="1"/>
          </p:cNvPicPr>
          <p:nvPr/>
        </p:nvPicPr>
        <p:blipFill>
          <a:blip r:embed="rId2" cstate="print"/>
          <a:srcRect/>
          <a:stretch>
            <a:fillRect/>
          </a:stretch>
        </p:blipFill>
        <p:spPr bwMode="auto">
          <a:xfrm>
            <a:off x="5943600" y="3124200"/>
            <a:ext cx="2967859" cy="2959608"/>
          </a:xfrm>
          <a:prstGeom prst="rect">
            <a:avLst/>
          </a:prstGeom>
          <a:noFill/>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2600" dirty="0" smtClean="0"/>
              <a:t>Lather, P. (1991).  </a:t>
            </a:r>
            <a:r>
              <a:rPr lang="en-US" sz="2600" i="1" dirty="0" smtClean="0"/>
              <a:t>Getting smart: Feminist 	research and pedagogy within the postmodern. 	</a:t>
            </a:r>
            <a:r>
              <a:rPr lang="en-US" sz="2600" dirty="0" smtClean="0"/>
              <a:t>New York: Rutledge.  </a:t>
            </a:r>
          </a:p>
          <a:p>
            <a:r>
              <a:rPr lang="en-US" sz="2600" dirty="0" smtClean="0"/>
              <a:t>Levinson, D. J., et al., (1979).  </a:t>
            </a:r>
            <a:r>
              <a:rPr lang="en-US" sz="2600" i="1" dirty="0" smtClean="0"/>
              <a:t>The Seasons of a 	Man's Life.</a:t>
            </a:r>
            <a:r>
              <a:rPr lang="en-US" sz="2600" dirty="0" smtClean="0"/>
              <a:t>  New York:  Alfred A. Knopf. </a:t>
            </a:r>
          </a:p>
          <a:p>
            <a:r>
              <a:rPr lang="en-US" sz="2600" dirty="0" smtClean="0"/>
              <a:t>Lichtman, M. (2006).  </a:t>
            </a:r>
            <a:r>
              <a:rPr lang="en-US" sz="2600" i="1" dirty="0" smtClean="0"/>
              <a:t>Qualitative Research in 	Education: A user's guide. </a:t>
            </a:r>
            <a:r>
              <a:rPr lang="en-US" sz="2600" dirty="0" smtClean="0"/>
              <a:t>Thousand Oaks, CA: 	Sage.</a:t>
            </a:r>
          </a:p>
          <a:p>
            <a:r>
              <a:rPr lang="en-US" sz="2600" dirty="0" smtClean="0"/>
              <a:t>Lincoln, Y. S., &amp; Guba, E. G. (1985).  </a:t>
            </a:r>
            <a:r>
              <a:rPr lang="en-US" sz="2600" i="1" dirty="0" smtClean="0"/>
              <a:t>Naturalistic 	inquiry.  </a:t>
            </a:r>
            <a:r>
              <a:rPr lang="en-US" sz="2600" dirty="0" smtClean="0"/>
              <a:t>Beverly Hills, CA: Sage Publishers.</a:t>
            </a:r>
          </a:p>
          <a:p>
            <a:r>
              <a:rPr lang="en-US" sz="2600" dirty="0" smtClean="0"/>
              <a:t>McDevitt, T.M. &amp; Ormrod, J.E. (2005). </a:t>
            </a:r>
            <a:r>
              <a:rPr lang="en-US" sz="2600" i="1" dirty="0" smtClean="0"/>
              <a:t>Child 	Development and Education </a:t>
            </a:r>
            <a:r>
              <a:rPr lang="en-US" sz="2600" dirty="0" smtClean="0"/>
              <a:t>(3rd ed.).Upper 	Saddle River: NJ: Pearson, 213-255.</a:t>
            </a:r>
          </a:p>
          <a:p>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sz="2800" dirty="0" smtClean="0"/>
              <a:t>McVarish, J., &amp; Rust, F. (2006). Unsquaring teacher 	education.  In C. Kosnik, C. Beck, A. R. Freese, &amp; A. 	P. Samaras (Eds.), </a:t>
            </a:r>
            <a:r>
              <a:rPr lang="en-US" sz="2800" i="1" dirty="0" smtClean="0"/>
              <a:t>Making a difference in teacher 	education through self-study: Studies of personal, 	professional, and program renewal </a:t>
            </a:r>
            <a:r>
              <a:rPr lang="en-US" sz="2800" dirty="0" smtClean="0"/>
              <a:t>(pp. 185 - 201). 	Dorecht: Springer.  </a:t>
            </a:r>
          </a:p>
          <a:p>
            <a:r>
              <a:rPr lang="en-US" sz="2800" dirty="0" smtClean="0"/>
              <a:t>Mertler, C. A.  (2006) </a:t>
            </a:r>
            <a:r>
              <a:rPr lang="en-US" sz="2800" i="1" dirty="0" smtClean="0"/>
              <a:t>Action Research: Teachers as 	researchers in the classroom. </a:t>
            </a:r>
            <a:r>
              <a:rPr lang="en-US" sz="2800" dirty="0" smtClean="0"/>
              <a:t>Thousand Oaks, CA: 	Sage Publications.</a:t>
            </a:r>
          </a:p>
          <a:p>
            <a:r>
              <a:rPr lang="en-US" sz="2800" dirty="0" smtClean="0"/>
              <a:t>Mertler, C. A., &amp; Charles, C. M. (2005). </a:t>
            </a:r>
            <a:r>
              <a:rPr lang="en-US" sz="2800" i="1" dirty="0" smtClean="0"/>
              <a:t>Introduction to 	educational research </a:t>
            </a:r>
            <a:r>
              <a:rPr lang="en-US" sz="2800" dirty="0" smtClean="0"/>
              <a:t>(5th ed.). Boston: Allyn &amp; 	Bacon. </a:t>
            </a:r>
          </a:p>
          <a:p>
            <a:r>
              <a:rPr lang="en-US" sz="2800" dirty="0" smtClean="0"/>
              <a:t>Mills, G. E. (2003). </a:t>
            </a:r>
            <a:r>
              <a:rPr lang="en-US" sz="2800" i="1" dirty="0" smtClean="0"/>
              <a:t>Action research: A guide for the 	teacher researcher </a:t>
            </a:r>
            <a:r>
              <a:rPr lang="en-US" sz="2800" dirty="0" smtClean="0"/>
              <a:t>(2nd ed.).  Upper</a:t>
            </a:r>
            <a:r>
              <a:rPr lang="en-US" sz="2800" i="1" dirty="0" smtClean="0"/>
              <a:t> </a:t>
            </a:r>
            <a:r>
              <a:rPr lang="en-US" sz="2800" dirty="0" smtClean="0"/>
              <a:t>Saddle River, 	NJ: Merrill/Prentice Hall.</a:t>
            </a:r>
          </a:p>
          <a:p>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US" sz="3800" dirty="0" smtClean="0"/>
              <a:t>Mitchell, C.  (2006). In my own handwriting: Textual 	evidence and self-study.  In C. Kosnik, C. Beck, A. R. 	Freese, &amp; A. P. Samaras (Eds.), </a:t>
            </a:r>
            <a:r>
              <a:rPr lang="en-US" sz="3800" i="1" dirty="0" smtClean="0"/>
              <a:t>Making a difference in 	teacher education through self-study: Studies of 	personal, professional, and program renewal </a:t>
            </a:r>
            <a:r>
              <a:rPr lang="en-US" sz="3800" dirty="0" smtClean="0"/>
              <a:t>(pp. 117 	- 130).  </a:t>
            </a:r>
            <a:r>
              <a:rPr lang="en-US" sz="3800" dirty="0" err="1" smtClean="0"/>
              <a:t>Dorecht:Springer</a:t>
            </a:r>
            <a:r>
              <a:rPr lang="en-US" sz="3800" dirty="0" smtClean="0"/>
              <a:t>.</a:t>
            </a:r>
          </a:p>
          <a:p>
            <a:r>
              <a:rPr lang="en-US" sz="3800" dirty="0" smtClean="0"/>
              <a:t>Parsons, R. D., &amp; Brown, K. S. (2002).  </a:t>
            </a:r>
            <a:r>
              <a:rPr lang="en-US" sz="3800" i="1" dirty="0" smtClean="0"/>
              <a:t>Teacher as reflective 	practitioner and action researcher. </a:t>
            </a:r>
            <a:r>
              <a:rPr lang="en-US" sz="3800" dirty="0" smtClean="0"/>
              <a:t>Belmont, CA: 	Wadsworth/Thomson Learning.</a:t>
            </a:r>
          </a:p>
          <a:p>
            <a:r>
              <a:rPr lang="en-US" sz="3800" dirty="0" smtClean="0"/>
              <a:t>Richardson, L. (1994). Writing: A method of inquiry. In N. 	K. Denzin and Y. S. Lincoln (Eds.), </a:t>
            </a:r>
            <a:r>
              <a:rPr lang="en-US" sz="3800" i="1" dirty="0" smtClean="0"/>
              <a:t>Handbook of 	qualitative research </a:t>
            </a:r>
            <a:r>
              <a:rPr lang="en-US" sz="3800" dirty="0" smtClean="0"/>
              <a:t>(pp. 516-529). Thousand Oaks, 	Ca: Sage Publications. </a:t>
            </a:r>
          </a:p>
          <a:p>
            <a:r>
              <a:rPr lang="en-US" sz="3800" dirty="0" smtClean="0"/>
              <a:t>Rogoff, B. (1993). </a:t>
            </a:r>
            <a:r>
              <a:rPr lang="en-US" sz="3800" i="1" dirty="0" smtClean="0"/>
              <a:t>The cultural nature of human 	development. </a:t>
            </a:r>
            <a:r>
              <a:rPr lang="en-US" sz="3800" dirty="0" smtClean="0"/>
              <a:t>Oxford, England: Oxford University 	Press.</a:t>
            </a:r>
          </a:p>
          <a:p>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000" dirty="0" smtClean="0"/>
              <a:t>Rosenshine, B., &amp; Meister, C. (1992).  The use of 	scaffolds for teaching higher-level cognitive 	strategies.  </a:t>
            </a:r>
            <a:r>
              <a:rPr lang="en-US" sz="2000" i="1" dirty="0" smtClean="0"/>
              <a:t>Educational Leadership, </a:t>
            </a:r>
            <a:r>
              <a:rPr lang="en-US" sz="2000" dirty="0" smtClean="0"/>
              <a:t>49 (7), 26-33.</a:t>
            </a:r>
          </a:p>
          <a:p>
            <a:r>
              <a:rPr lang="en-US" sz="2000" dirty="0" smtClean="0"/>
              <a:t>Salkind, N. J., (2008). </a:t>
            </a:r>
            <a:r>
              <a:rPr lang="en-US" sz="2000" i="1" dirty="0" smtClean="0"/>
              <a:t>Statistics for people who (think they) 	hate statistics </a:t>
            </a:r>
            <a:r>
              <a:rPr lang="en-US" sz="2000" dirty="0" smtClean="0"/>
              <a:t>(2nd ed.)  Los Angeles: Sage 	Publications.</a:t>
            </a:r>
            <a:r>
              <a:rPr lang="en-US" sz="2000" i="1" dirty="0" smtClean="0"/>
              <a:t> </a:t>
            </a:r>
            <a:endParaRPr lang="en-US" sz="2000" dirty="0" smtClean="0"/>
          </a:p>
          <a:p>
            <a:r>
              <a:rPr lang="en-US" sz="2000" dirty="0" smtClean="0"/>
              <a:t>Salleh, H. (2006). Action Research in Singapore 	education: 	Constraints and sustainability.  </a:t>
            </a:r>
            <a:r>
              <a:rPr lang="en-US" sz="2000" i="1" dirty="0" smtClean="0"/>
              <a:t>Educational Action 	Research, </a:t>
            </a:r>
            <a:r>
              <a:rPr lang="en-US" sz="2000" dirty="0" smtClean="0"/>
              <a:t>14 (4), 513-523.</a:t>
            </a:r>
          </a:p>
          <a:p>
            <a:r>
              <a:rPr lang="en-US" sz="2000" dirty="0" smtClean="0"/>
              <a:t>Samaras, A. P. (2002).  </a:t>
            </a:r>
            <a:r>
              <a:rPr lang="en-US" sz="2000" i="1" dirty="0" smtClean="0"/>
              <a:t>Self-study for teacher educators: 	Crafting pedagogy for educational change.  </a:t>
            </a:r>
            <a:r>
              <a:rPr lang="en-US" sz="2000" dirty="0" smtClean="0"/>
              <a:t>New York: 	Peter Lang.</a:t>
            </a:r>
          </a:p>
          <a:p>
            <a:r>
              <a:rPr lang="en-US" sz="2000" dirty="0" smtClean="0"/>
              <a:t>Samaras, A. P., &amp; Freese, A. R., (2006).  </a:t>
            </a:r>
            <a:r>
              <a:rPr lang="en-US" sz="2000" i="1" dirty="0" smtClean="0"/>
              <a:t>Self-study of 	teaching practices: Primer.  </a:t>
            </a:r>
            <a:r>
              <a:rPr lang="en-US" sz="2000" dirty="0" smtClean="0"/>
              <a:t>New York: Peter Lang.</a:t>
            </a:r>
          </a:p>
          <a:p>
            <a:endParaRPr lang="en-US" sz="2000"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Savoie-Zajc, L. &amp; Deschamps-Bednarz, N. (2007). 	Action research and collaborative research: Their 	specific contributions to professional development.  	</a:t>
            </a:r>
            <a:r>
              <a:rPr lang="en-US" i="1" dirty="0" smtClean="0"/>
              <a:t>Educational Action Research, </a:t>
            </a:r>
            <a:r>
              <a:rPr lang="en-US" dirty="0" smtClean="0"/>
              <a:t>15 (4), 577-596.</a:t>
            </a:r>
          </a:p>
          <a:p>
            <a:r>
              <a:rPr lang="en-US" dirty="0" smtClean="0"/>
              <a:t>Schwandt, T. A., (1994).  Constructivist, interpretivist 	approaches to human inquiry.  In N. K. Denzin and 	Y. S. Lincoln (Eds.), </a:t>
            </a:r>
            <a:r>
              <a:rPr lang="en-US" i="1" dirty="0" smtClean="0"/>
              <a:t>Handbook of qualitative research 	</a:t>
            </a:r>
            <a:r>
              <a:rPr lang="en-US" dirty="0" smtClean="0"/>
              <a:t>(pp. 118 - 137).  Thousand Oaks, Ca: Sage 	Publications.</a:t>
            </a:r>
          </a:p>
          <a:p>
            <a:r>
              <a:rPr lang="en-US" dirty="0" smtClean="0"/>
              <a:t>Sheehy, G. (1995).  </a:t>
            </a:r>
            <a:r>
              <a:rPr lang="en-US" i="1" dirty="0" smtClean="0"/>
              <a:t>New passages: Mapping your life 	across time.</a:t>
            </a:r>
            <a:r>
              <a:rPr lang="en-US" dirty="0" smtClean="0"/>
              <a:t>  New York: Ballentine Books.</a:t>
            </a:r>
          </a:p>
          <a:p>
            <a:r>
              <a:rPr lang="en-US" dirty="0" smtClean="0"/>
              <a:t>Shute, W. (1995).  Personal Course Notes.</a:t>
            </a:r>
          </a:p>
          <a:p>
            <a:r>
              <a:rPr lang="en-US" dirty="0" smtClean="0"/>
              <a:t>Smith, R. M. (1982).  Learning</a:t>
            </a:r>
            <a:r>
              <a:rPr lang="en-US" i="1" dirty="0" smtClean="0"/>
              <a:t> how to learn: Applied 	learning theory for adults.</a:t>
            </a:r>
            <a:r>
              <a:rPr lang="en-US" dirty="0" smtClean="0"/>
              <a:t>  New York: Cambridge 	Books.</a:t>
            </a:r>
            <a:r>
              <a:rPr lang="en-US" i="1" dirty="0" smtClean="0"/>
              <a:t>  </a:t>
            </a:r>
            <a:endParaRPr lang="en-US" dirty="0" smtClean="0"/>
          </a:p>
          <a:p>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Stark, S. (2006). Using action learning for professional 	development.  </a:t>
            </a:r>
            <a:r>
              <a:rPr lang="en-US" i="1" dirty="0" smtClean="0"/>
              <a:t>Educational Action Research, </a:t>
            </a:r>
            <a:r>
              <a:rPr lang="en-US" dirty="0" smtClean="0"/>
              <a:t>14 (1), 23-43.</a:t>
            </a:r>
          </a:p>
          <a:p>
            <a:r>
              <a:rPr lang="en-US" dirty="0" smtClean="0"/>
              <a:t>Trotter, Y. D. (2006, Winter).  Adult learning theories: 	Impacting professional development programs.  </a:t>
            </a:r>
            <a:r>
              <a:rPr lang="en-US" i="1" dirty="0" smtClean="0"/>
              <a:t>The 	Delta Kappa Gamma Bulletin, </a:t>
            </a:r>
            <a:r>
              <a:rPr lang="en-US" dirty="0" smtClean="0"/>
              <a:t>72 (2), 8 - 13.  Retrieved Feb. 	15,2008.from:</a:t>
            </a:r>
            <a:r>
              <a:rPr lang="en-US" dirty="0" smtClean="0">
                <a:hlinkClick r:id="rId2"/>
              </a:rPr>
              <a:t>http://vnwebwilsonweb.com/hee/results/</a:t>
            </a:r>
            <a:r>
              <a:rPr lang="en-US" dirty="0" smtClean="0"/>
              <a:t>	</a:t>
            </a:r>
            <a:r>
              <a:rPr lang="en-US" u="sng" dirty="0" smtClean="0">
                <a:solidFill>
                  <a:srgbClr val="FF9900"/>
                </a:solidFill>
              </a:rPr>
              <a:t>results_single.ftPES,jh.  </a:t>
            </a:r>
          </a:p>
          <a:p>
            <a:r>
              <a:rPr lang="en-US" dirty="0" smtClean="0"/>
              <a:t>Turner, S. A. (2009).  Course syllabus and materials: EDUC 	6550: 	Research for Classroom Teachers.  Note:  Course 	syllabus may be requested: </a:t>
            </a:r>
            <a:r>
              <a:rPr lang="en-US" u="sng" dirty="0" smtClean="0">
                <a:hlinkClick r:id="rId3"/>
              </a:rPr>
              <a:t>susan.turner@usu.edu</a:t>
            </a:r>
            <a:r>
              <a:rPr lang="en-US" dirty="0" smtClean="0"/>
              <a:t>.</a:t>
            </a:r>
          </a:p>
          <a:p>
            <a:r>
              <a:rPr lang="en-US" dirty="0" smtClean="0"/>
              <a:t>Valli, L., VanZee, E.H. Rennert-Ariev, P., Mikeska, J. Catlett-	Muhammad, S., &amp; Roy, P. (2006). Initiating and 	sustaining a culture of inquiry in a teacher leadership 	program.  </a:t>
            </a:r>
            <a:r>
              <a:rPr lang="en-US" i="1" dirty="0" smtClean="0"/>
              <a:t>Teacher Education Quarterly,</a:t>
            </a:r>
            <a:r>
              <a:rPr lang="en-US" dirty="0" smtClean="0"/>
              <a:t> (3), 97-114.</a:t>
            </a:r>
            <a:r>
              <a:rPr lang="en-US" i="1" dirty="0" smtClean="0"/>
              <a:t> </a:t>
            </a:r>
            <a:endParaRPr lang="en-US" dirty="0" smtClean="0"/>
          </a:p>
          <a:p>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t>Vygotsky, L. S. (1997).  </a:t>
            </a:r>
            <a:r>
              <a:rPr lang="en-US" sz="2400" i="1" dirty="0" smtClean="0"/>
              <a:t>Educational Psychology.  	</a:t>
            </a:r>
            <a:r>
              <a:rPr lang="en-US" sz="2400" dirty="0" smtClean="0"/>
              <a:t>Boca Raton, FL: St. Lucie Press, 214-216.</a:t>
            </a:r>
          </a:p>
          <a:p>
            <a:r>
              <a:rPr lang="en-US" sz="2400" dirty="0" smtClean="0"/>
              <a:t>Wolcott, H. F. (1990).  </a:t>
            </a:r>
            <a:r>
              <a:rPr lang="en-US" sz="2400" i="1" dirty="0" smtClean="0"/>
              <a:t>Writing up qualitative 	research. </a:t>
            </a:r>
            <a:r>
              <a:rPr lang="en-US" sz="2400" dirty="0" smtClean="0"/>
              <a:t>Newbury Park, CA: Sage.</a:t>
            </a:r>
          </a:p>
          <a:p>
            <a:r>
              <a:rPr lang="en-US" sz="2400" dirty="0" smtClean="0"/>
              <a:t>Zech, L. K., Gause-Vega, C. L.,, Bray, M. H., 	Secules, T., and Goldman, S. R., (2000).  	Content-based collaborative inquiry:  A 	professional development model for 	sustaining 	educational </a:t>
            </a:r>
            <a:r>
              <a:rPr lang="en-US" sz="2400" dirty="0" err="1" smtClean="0"/>
              <a:t>reform.</a:t>
            </a:r>
            <a:r>
              <a:rPr lang="en-US" sz="2400" i="1" dirty="0" err="1" smtClean="0"/>
              <a:t>Educational</a:t>
            </a:r>
            <a:r>
              <a:rPr lang="en-US" sz="2400" i="1" dirty="0" smtClean="0"/>
              <a:t> Psychologist, </a:t>
            </a:r>
            <a:r>
              <a:rPr lang="en-US" sz="2400" dirty="0" smtClean="0"/>
              <a:t>35 	(3), 207-217.  </a:t>
            </a:r>
          </a:p>
          <a:p>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b="1" dirty="0" smtClean="0">
                <a:solidFill>
                  <a:schemeClr val="accent1">
                    <a:lumMod val="75000"/>
                  </a:schemeClr>
                </a:solidFill>
              </a:rPr>
              <a:t>Course Design:  </a:t>
            </a:r>
          </a:p>
          <a:p>
            <a:r>
              <a:rPr lang="en-US" b="1" dirty="0" smtClean="0"/>
              <a:t>What course design and teaching/learning strategies were most effective in training teacher researchers in this self-study? </a:t>
            </a:r>
          </a:p>
          <a:p>
            <a:r>
              <a:rPr lang="en-US" b="1" dirty="0" smtClean="0">
                <a:solidFill>
                  <a:schemeClr val="accent1">
                    <a:lumMod val="75000"/>
                  </a:schemeClr>
                </a:solidFill>
              </a:rPr>
              <a:t>Instructor Learning:</a:t>
            </a:r>
          </a:p>
          <a:p>
            <a:r>
              <a:rPr lang="en-US" b="1" dirty="0" smtClean="0"/>
              <a:t>What patterns of instructor learning emerged from a methodical examination of instructor inquiry, reflection and student feedback during a self-study of a teacher research course?</a:t>
            </a:r>
          </a:p>
          <a:p>
            <a:r>
              <a:rPr lang="en-US" b="1" dirty="0" smtClean="0">
                <a:solidFill>
                  <a:schemeClr val="accent1">
                    <a:lumMod val="75000"/>
                  </a:schemeClr>
                </a:solidFill>
              </a:rPr>
              <a:t>Student Outcomes:</a:t>
            </a:r>
          </a:p>
          <a:p>
            <a:r>
              <a:rPr lang="en-US" b="1" dirty="0" smtClean="0"/>
              <a:t>What additional learning emerged from a methodical examination of student products and reflections during a self-study of a teacher researcher course?</a:t>
            </a:r>
          </a:p>
          <a:p>
            <a:endParaRPr lang="en-US" b="1" dirty="0" smtClean="0"/>
          </a:p>
        </p:txBody>
      </p:sp>
      <p:sp>
        <p:nvSpPr>
          <p:cNvPr id="2" name="Title 1"/>
          <p:cNvSpPr>
            <a:spLocks noGrp="1"/>
          </p:cNvSpPr>
          <p:nvPr>
            <p:ph type="title"/>
          </p:nvPr>
        </p:nvSpPr>
        <p:spPr/>
        <p:txBody>
          <a:bodyPr/>
          <a:lstStyle/>
          <a:p>
            <a:r>
              <a:rPr lang="en-US" dirty="0" smtClean="0"/>
              <a:t>Research Questions: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solidFill>
                  <a:schemeClr val="accent1">
                    <a:lumMod val="75000"/>
                  </a:schemeClr>
                </a:solidFill>
              </a:rPr>
              <a:t>I.  Course Design</a:t>
            </a:r>
          </a:p>
          <a:p>
            <a:r>
              <a:rPr lang="en-US" dirty="0" smtClean="0"/>
              <a:t>What is known about best teaching practices and optimal course design in the training of teacher researchers?</a:t>
            </a:r>
          </a:p>
          <a:p>
            <a:r>
              <a:rPr lang="en-US" b="1" dirty="0" smtClean="0"/>
              <a:t>Adult Development </a:t>
            </a:r>
            <a:r>
              <a:rPr lang="en-US" dirty="0" smtClean="0"/>
              <a:t>(Kohlberg, 1969, Levinson, 1979, Sheehy, Trotter, 2006).</a:t>
            </a:r>
          </a:p>
          <a:p>
            <a:r>
              <a:rPr lang="en-US" b="1" dirty="0" smtClean="0"/>
              <a:t>Professional Development </a:t>
            </a:r>
            <a:r>
              <a:rPr lang="en-US" dirty="0" smtClean="0"/>
              <a:t>(Stark, 2006, Zech, et. al., 2000).</a:t>
            </a:r>
          </a:p>
          <a:p>
            <a:r>
              <a:rPr lang="en-US" b="1" dirty="0" smtClean="0"/>
              <a:t>Action Research Methodology </a:t>
            </a:r>
            <a:r>
              <a:rPr lang="en-US" dirty="0" smtClean="0"/>
              <a:t>(Gray, et. al., 2003; Mertler, 2006).</a:t>
            </a:r>
            <a:endParaRPr lang="en-US" dirty="0"/>
          </a:p>
        </p:txBody>
      </p:sp>
      <p:sp>
        <p:nvSpPr>
          <p:cNvPr id="2" name="Title 1"/>
          <p:cNvSpPr>
            <a:spLocks noGrp="1"/>
          </p:cNvSpPr>
          <p:nvPr>
            <p:ph type="title"/>
          </p:nvPr>
        </p:nvSpPr>
        <p:spPr/>
        <p:txBody>
          <a:bodyPr/>
          <a:lstStyle/>
          <a:p>
            <a:r>
              <a:rPr lang="en-US" dirty="0" smtClean="0"/>
              <a:t>Literature Review:</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Social Construction of Knowledge </a:t>
            </a:r>
            <a:r>
              <a:rPr lang="en-US" dirty="0" smtClean="0"/>
              <a:t>(Vygotsky, 1997).</a:t>
            </a:r>
          </a:p>
          <a:p>
            <a:r>
              <a:rPr lang="en-US" b="1" dirty="0" smtClean="0"/>
              <a:t>Cognitive Functional Theory </a:t>
            </a:r>
            <a:r>
              <a:rPr lang="en-US" dirty="0" smtClean="0"/>
              <a:t>(Brundage &amp; Mackeracker, 1980; Daloz, 1986, Smith, 1982) – open-ended project design.</a:t>
            </a:r>
          </a:p>
          <a:p>
            <a:r>
              <a:rPr lang="en-US" b="1" dirty="0" smtClean="0"/>
              <a:t>Inquiry-Based Process </a:t>
            </a:r>
            <a:r>
              <a:rPr lang="en-US" dirty="0" smtClean="0"/>
              <a:t>(Valli, VanZee, Rennert-Ariev, Mikeska, Catlett-Muhammad, Roy, 2006).</a:t>
            </a:r>
          </a:p>
          <a:p>
            <a:r>
              <a:rPr lang="en-US" b="1" dirty="0" smtClean="0"/>
              <a:t>Zone of Proximal Development, Engaging Challenges </a:t>
            </a:r>
            <a:r>
              <a:rPr lang="en-US" dirty="0" smtClean="0"/>
              <a:t>(Kegan, 1982; Vygotsky, 1997).</a:t>
            </a:r>
            <a:endParaRPr lang="en-US" dirty="0"/>
          </a:p>
        </p:txBody>
      </p:sp>
      <p:sp>
        <p:nvSpPr>
          <p:cNvPr id="2" name="Title 1"/>
          <p:cNvSpPr>
            <a:spLocks noGrp="1"/>
          </p:cNvSpPr>
          <p:nvPr>
            <p:ph type="title"/>
          </p:nvPr>
        </p:nvSpPr>
        <p:spPr/>
        <p:txBody>
          <a:bodyPr/>
          <a:lstStyle/>
          <a:p>
            <a:r>
              <a:rPr lang="en-US" dirty="0" smtClean="0"/>
              <a:t>Literature Review:</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dirty="0" smtClean="0">
                <a:solidFill>
                  <a:schemeClr val="accent1">
                    <a:lumMod val="75000"/>
                  </a:schemeClr>
                </a:solidFill>
              </a:rPr>
              <a:t>II. Methodology of Self-Study:</a:t>
            </a:r>
          </a:p>
          <a:p>
            <a:r>
              <a:rPr lang="en-US" dirty="0" smtClean="0"/>
              <a:t>How to study the teaching/learning process my students and I were engaged in?</a:t>
            </a:r>
          </a:p>
          <a:p>
            <a:r>
              <a:rPr lang="en-US" b="1" dirty="0" smtClean="0"/>
              <a:t>Self-Study </a:t>
            </a:r>
            <a:r>
              <a:rPr lang="en-US" dirty="0" smtClean="0"/>
              <a:t>(Samaras &amp; Freese, 2006).</a:t>
            </a:r>
          </a:p>
          <a:p>
            <a:r>
              <a:rPr lang="en-US" b="1" dirty="0" smtClean="0"/>
              <a:t>Reflective Practice </a:t>
            </a:r>
            <a:r>
              <a:rPr lang="en-US" dirty="0" smtClean="0"/>
              <a:t>(Cole &amp; Knowles, 2000, Glesne, 1999).</a:t>
            </a:r>
          </a:p>
          <a:p>
            <a:r>
              <a:rPr lang="en-US" b="1" dirty="0" smtClean="0"/>
              <a:t>Qualitative Analysis </a:t>
            </a:r>
            <a:r>
              <a:rPr lang="en-US" dirty="0" smtClean="0"/>
              <a:t>(Bogdan, &amp; Bilken, 1998; Coffey &amp; Atkinson, 1996).</a:t>
            </a:r>
          </a:p>
          <a:p>
            <a:r>
              <a:rPr lang="en-US" b="1" dirty="0" smtClean="0"/>
              <a:t>Meaning-making from Lived Experience </a:t>
            </a:r>
            <a:r>
              <a:rPr lang="en-US" dirty="0" smtClean="0"/>
              <a:t>(Schwandt, 1994).</a:t>
            </a:r>
          </a:p>
          <a:p>
            <a:r>
              <a:rPr lang="en-US" b="1" dirty="0" smtClean="0"/>
              <a:t>Constructivist Assumptions  </a:t>
            </a:r>
            <a:r>
              <a:rPr lang="en-US" dirty="0" smtClean="0"/>
              <a:t>(Lincoln &amp; Guba, 1985).</a:t>
            </a:r>
            <a:endParaRPr lang="en-US" dirty="0"/>
          </a:p>
        </p:txBody>
      </p:sp>
      <p:sp>
        <p:nvSpPr>
          <p:cNvPr id="2" name="Title 1"/>
          <p:cNvSpPr>
            <a:spLocks noGrp="1"/>
          </p:cNvSpPr>
          <p:nvPr>
            <p:ph type="title"/>
          </p:nvPr>
        </p:nvSpPr>
        <p:spPr/>
        <p:txBody>
          <a:bodyPr/>
          <a:lstStyle/>
          <a:p>
            <a:r>
              <a:rPr lang="en-US" dirty="0" smtClean="0"/>
              <a:t>Literature Review:</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497</TotalTime>
  <Words>3523</Words>
  <Application>Microsoft Office PowerPoint</Application>
  <PresentationFormat>On-screen Show (4:3)</PresentationFormat>
  <Paragraphs>417</Paragraphs>
  <Slides>56</Slides>
  <Notes>0</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Concourse</vt:lpstr>
      <vt:lpstr>   Teaching Research to Teachers: A Self-Study of Course Design, Student Outcomes and Instructor Learning</vt:lpstr>
      <vt:lpstr>Abstract:</vt:lpstr>
      <vt:lpstr>Purpose of the Study:</vt:lpstr>
      <vt:lpstr>Purpose of the Study:</vt:lpstr>
      <vt:lpstr>Purpose of the Study:</vt:lpstr>
      <vt:lpstr>Research Questions:</vt:lpstr>
      <vt:lpstr>Literature Review:</vt:lpstr>
      <vt:lpstr>Literature Review:</vt:lpstr>
      <vt:lpstr>Literature Review:</vt:lpstr>
      <vt:lpstr>Self-Study of Teaching Practices:</vt:lpstr>
      <vt:lpstr>Methodology</vt:lpstr>
      <vt:lpstr>Methodology:</vt:lpstr>
      <vt:lpstr>Methodology:</vt:lpstr>
      <vt:lpstr>Methodology</vt:lpstr>
      <vt:lpstr>Methodology</vt:lpstr>
      <vt:lpstr>Methodology:</vt:lpstr>
      <vt:lpstr>Methodology:</vt:lpstr>
      <vt:lpstr>Methodology:</vt:lpstr>
      <vt:lpstr>Methodology</vt:lpstr>
      <vt:lpstr>Study Outcomes:  Course Design</vt:lpstr>
      <vt:lpstr>Study Outcomes:  Course Design</vt:lpstr>
      <vt:lpstr>Study Outcomes:  Course Design</vt:lpstr>
      <vt:lpstr>Study Outcomes:  Course Design</vt:lpstr>
      <vt:lpstr>Study Outcomes:  Course Design</vt:lpstr>
      <vt:lpstr>Study Outcomes:  Course Design</vt:lpstr>
      <vt:lpstr>Student Outcomes:  Student Survey</vt:lpstr>
      <vt:lpstr>Student Outcomes:  Student Survey Example</vt:lpstr>
      <vt:lpstr>Student Outcomes:  Student Reflection Themes</vt:lpstr>
      <vt:lpstr>Study Outcomes:  Instructor Learning Themes</vt:lpstr>
      <vt:lpstr>Instructor Learning Themes:  </vt:lpstr>
      <vt:lpstr>Instructor Learning Themes: </vt:lpstr>
      <vt:lpstr>Instructor Learning Themes: </vt:lpstr>
      <vt:lpstr>Instructor Learning Themes: </vt:lpstr>
      <vt:lpstr>Instructor Learning Themes:   V. Power of Visual Models </vt:lpstr>
      <vt:lpstr>Importance of the Study: Course Design Outcomes</vt:lpstr>
      <vt:lpstr>Importance of the Study:  Student Outcomes</vt:lpstr>
      <vt:lpstr>Importance of the Study:  Student Outcomes</vt:lpstr>
      <vt:lpstr>Importance of the Study:  Student Outcomes</vt:lpstr>
      <vt:lpstr>Importance of the Study: Instructor Learning Themes</vt:lpstr>
      <vt:lpstr>Importance of Teaching Self Study</vt:lpstr>
      <vt:lpstr>Importance of Teaching Self Study:</vt:lpstr>
      <vt:lpstr>Adjustments/Improvements Made to Course During Study:</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STurner</dc:creator>
  <cp:lastModifiedBy>STurner</cp:lastModifiedBy>
  <cp:revision>13</cp:revision>
  <dcterms:created xsi:type="dcterms:W3CDTF">2009-09-22T17:27:50Z</dcterms:created>
  <dcterms:modified xsi:type="dcterms:W3CDTF">2012-10-12T17:22:00Z</dcterms:modified>
</cp:coreProperties>
</file>