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7" r:id="rId2"/>
    <p:sldId id="260" r:id="rId3"/>
    <p:sldId id="261" r:id="rId4"/>
    <p:sldId id="259" r:id="rId5"/>
    <p:sldId id="266" r:id="rId6"/>
    <p:sldId id="267" r:id="rId7"/>
    <p:sldId id="268" r:id="rId8"/>
    <p:sldId id="269" r:id="rId9"/>
    <p:sldId id="270" r:id="rId10"/>
    <p:sldId id="272" r:id="rId11"/>
    <p:sldId id="271" r:id="rId12"/>
    <p:sldId id="273" r:id="rId13"/>
    <p:sldId id="275" r:id="rId14"/>
    <p:sldId id="288" r:id="rId15"/>
    <p:sldId id="274" r:id="rId16"/>
    <p:sldId id="276" r:id="rId17"/>
    <p:sldId id="277" r:id="rId18"/>
    <p:sldId id="278" r:id="rId19"/>
    <p:sldId id="289" r:id="rId20"/>
    <p:sldId id="279" r:id="rId21"/>
    <p:sldId id="280" r:id="rId22"/>
    <p:sldId id="281" r:id="rId23"/>
    <p:sldId id="283" r:id="rId24"/>
    <p:sldId id="263" r:id="rId25"/>
    <p:sldId id="284" r:id="rId26"/>
    <p:sldId id="290" r:id="rId27"/>
    <p:sldId id="285" r:id="rId28"/>
    <p:sldId id="286" r:id="rId29"/>
    <p:sldId id="287" r:id="rId3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-1072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9B749A-B74E-4D26-90AB-33B4B50B3376}" type="datetimeFigureOut">
              <a:rPr lang="en-US" smtClean="0"/>
              <a:t>7/2/20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8DDAFC-ACDF-479A-9B49-2C140D75AF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425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DDAFC-ACDF-479A-9B49-2C140D75AFD8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623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F9E0-56CB-42FA-8FDC-C18F50728E2F}" type="datetimeFigureOut">
              <a:rPr lang="en-US" smtClean="0"/>
              <a:t>7/2/20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459C-9A66-4B35-A6F5-4B63B7F54A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659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F9E0-56CB-42FA-8FDC-C18F50728E2F}" type="datetimeFigureOut">
              <a:rPr lang="en-US" smtClean="0"/>
              <a:t>7/2/20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459C-9A66-4B35-A6F5-4B63B7F54A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595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F9E0-56CB-42FA-8FDC-C18F50728E2F}" type="datetimeFigureOut">
              <a:rPr lang="en-US" smtClean="0"/>
              <a:t>7/2/20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459C-9A66-4B35-A6F5-4B63B7F54A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130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F9E0-56CB-42FA-8FDC-C18F50728E2F}" type="datetimeFigureOut">
              <a:rPr lang="en-US" smtClean="0"/>
              <a:t>7/2/20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459C-9A66-4B35-A6F5-4B63B7F54A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867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F9E0-56CB-42FA-8FDC-C18F50728E2F}" type="datetimeFigureOut">
              <a:rPr lang="en-US" smtClean="0"/>
              <a:t>7/2/20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459C-9A66-4B35-A6F5-4B63B7F54A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60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F9E0-56CB-42FA-8FDC-C18F50728E2F}" type="datetimeFigureOut">
              <a:rPr lang="en-US" smtClean="0"/>
              <a:t>7/2/20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459C-9A66-4B35-A6F5-4B63B7F54A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551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F9E0-56CB-42FA-8FDC-C18F50728E2F}" type="datetimeFigureOut">
              <a:rPr lang="en-US" smtClean="0"/>
              <a:t>7/2/20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459C-9A66-4B35-A6F5-4B63B7F54A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863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F9E0-56CB-42FA-8FDC-C18F50728E2F}" type="datetimeFigureOut">
              <a:rPr lang="en-US" smtClean="0"/>
              <a:t>7/2/20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459C-9A66-4B35-A6F5-4B63B7F54A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708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F9E0-56CB-42FA-8FDC-C18F50728E2F}" type="datetimeFigureOut">
              <a:rPr lang="en-US" smtClean="0"/>
              <a:t>7/2/20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459C-9A66-4B35-A6F5-4B63B7F54A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23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F9E0-56CB-42FA-8FDC-C18F50728E2F}" type="datetimeFigureOut">
              <a:rPr lang="en-US" smtClean="0"/>
              <a:t>7/2/20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459C-9A66-4B35-A6F5-4B63B7F54A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097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F9E0-56CB-42FA-8FDC-C18F50728E2F}" type="datetimeFigureOut">
              <a:rPr lang="en-US" smtClean="0"/>
              <a:t>7/2/20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459C-9A66-4B35-A6F5-4B63B7F54A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609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1F9E0-56CB-42FA-8FDC-C18F50728E2F}" type="datetimeFigureOut">
              <a:rPr lang="en-US" smtClean="0"/>
              <a:t>7/2/20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C459C-9A66-4B35-A6F5-4B63B7F54A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069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Relationship Id="rId3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3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Relationship Id="rId3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Relationship Id="rId3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6119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/>
              <a:t>ANTENNAS FOR ACADEMIC CUBESATS:</a:t>
            </a:r>
            <a:br>
              <a:rPr lang="en-US" sz="4800" b="1" dirty="0" smtClean="0"/>
            </a:br>
            <a:r>
              <a:rPr lang="en-US" sz="4000" b="1" dirty="0" smtClean="0"/>
              <a:t>VHF thru S-Band, What, How and Why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668357"/>
            <a:ext cx="10515600" cy="250860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b="1" dirty="0" smtClean="0"/>
              <a:t>Albert E. Lyerly  and  Peter W. Pachowicz</a:t>
            </a:r>
          </a:p>
          <a:p>
            <a:pPr marL="0" indent="0" algn="ctr">
              <a:buNone/>
            </a:pPr>
            <a:endParaRPr lang="en-US" b="1" dirty="0" smtClean="0"/>
          </a:p>
          <a:p>
            <a:pPr marL="0" indent="0" algn="ctr">
              <a:buNone/>
            </a:pPr>
            <a:r>
              <a:rPr lang="en-US" sz="2400" b="1" dirty="0" smtClean="0"/>
              <a:t>George Mason University</a:t>
            </a:r>
          </a:p>
          <a:p>
            <a:pPr marL="0" indent="0" algn="ctr">
              <a:buNone/>
            </a:pPr>
            <a:r>
              <a:rPr lang="en-US" sz="1800" b="1" dirty="0" smtClean="0"/>
              <a:t>Department of Electrical and Computer Engineering, MS 1G5</a:t>
            </a:r>
          </a:p>
          <a:p>
            <a:pPr marL="0" indent="0" algn="ctr">
              <a:buNone/>
            </a:pPr>
            <a:r>
              <a:rPr lang="en-US" sz="1800" b="1" dirty="0" smtClean="0"/>
              <a:t>4400 University Dr., Fairfax, VA 22030</a:t>
            </a:r>
          </a:p>
          <a:p>
            <a:pPr marL="0" indent="0" algn="ctr">
              <a:buNone/>
            </a:pPr>
            <a:r>
              <a:rPr lang="en-US" sz="1800" b="1" dirty="0" smtClean="0"/>
              <a:t>alyerly@masonlive.gmu.edu    ppach@gmu.edu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202434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511579" cy="1325563"/>
          </a:xfrm>
          <a:solidFill>
            <a:srgbClr val="92D050"/>
          </a:solidFill>
        </p:spPr>
        <p:txBody>
          <a:bodyPr/>
          <a:lstStyle/>
          <a:p>
            <a:r>
              <a:rPr lang="en-US" dirty="0"/>
              <a:t>L-Band J-pole Antenna ( 1260.0 – 1270.0 Mhz)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9246" y="2086983"/>
            <a:ext cx="836588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 smtClean="0"/>
              <a:t>Why: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Uplink alternative to crowded UHF and VHF bands interferers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Deployed antenna geometry designed to protrude beyond the S/C body over Dipole.</a:t>
            </a:r>
          </a:p>
          <a:p>
            <a:r>
              <a:rPr lang="en-US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Preferred over the Monopole antenna – S/C body used as counterpoise.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178 mm tall.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278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4412" y="246791"/>
            <a:ext cx="10515600" cy="904278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L-Band J-pole Antenna ( 1260.0 – 1270.0 Mhz)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14987" y="1417603"/>
            <a:ext cx="656827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 smtClean="0"/>
              <a:t>What: </a:t>
            </a:r>
            <a:endParaRPr lang="en-US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Half wave dipole fed at one end. Similar to Dipole. Gain &lt; 2.2 dBi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Quarter wavelength Matching Network  clears S/C body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178 mm total length</a:t>
            </a:r>
          </a:p>
          <a:p>
            <a:endParaRPr lang="en-US" dirty="0"/>
          </a:p>
        </p:txBody>
      </p:sp>
      <p:pic>
        <p:nvPicPr>
          <p:cNvPr id="1026" name="Picture 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190" y="2037650"/>
            <a:ext cx="2663195" cy="4520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4945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442" y="386640"/>
            <a:ext cx="10855362" cy="925793"/>
          </a:xfrm>
          <a:solidFill>
            <a:srgbClr val="92D050"/>
          </a:solidFill>
        </p:spPr>
        <p:txBody>
          <a:bodyPr/>
          <a:lstStyle/>
          <a:p>
            <a:r>
              <a:rPr lang="en-US" dirty="0"/>
              <a:t>L-Band J-pole Antenna ( 1260.0 – 1270.0 Mhz)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8491" y="1828800"/>
            <a:ext cx="677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How:</a:t>
            </a:r>
            <a:endParaRPr lang="en-US" u="sng" dirty="0"/>
          </a:p>
        </p:txBody>
      </p:sp>
      <p:pic>
        <p:nvPicPr>
          <p:cNvPr id="2050" name="Picture 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6927" y="1625993"/>
            <a:ext cx="4279137" cy="3257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442" y="2624866"/>
            <a:ext cx="556613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 smtClean="0"/>
              <a:t>λ</a:t>
            </a:r>
            <a:r>
              <a:rPr lang="en-US" dirty="0" smtClean="0"/>
              <a:t>/4 Short Circuit stub terminates into high impedance.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Feed requires 1: 1 Balun for Balanced Excitation.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50 ohm point easily found by equation, modeling or </a:t>
            </a:r>
          </a:p>
          <a:p>
            <a:r>
              <a:rPr lang="en-US" dirty="0"/>
              <a:t> </a:t>
            </a:r>
            <a:r>
              <a:rPr lang="en-US" dirty="0" smtClean="0"/>
              <a:t>    on the bench.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162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864" y="171488"/>
            <a:ext cx="11274911" cy="742913"/>
          </a:xfrm>
          <a:solidFill>
            <a:srgbClr val="92D050"/>
          </a:solidFill>
        </p:spPr>
        <p:txBody>
          <a:bodyPr/>
          <a:lstStyle/>
          <a:p>
            <a:r>
              <a:rPr lang="en-US" dirty="0"/>
              <a:t>L-Band J-pole Antenna ( 1260.0 – 1270.0 Mhz)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160" y="2900777"/>
            <a:ext cx="4787054" cy="3957223"/>
          </a:xfrm>
          <a:prstGeom prst="rect">
            <a:avLst/>
          </a:prstGeom>
        </p:spPr>
      </p:pic>
      <p:pic>
        <p:nvPicPr>
          <p:cNvPr id="4" name="Picture 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275" y="2074426"/>
            <a:ext cx="2663195" cy="4520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0065" y="1161339"/>
            <a:ext cx="91448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Parallel Line Transmission Line : Spacing 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Return Loss vs frequency vs Spacing 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Small Spacing : 1.3 % BW  @ 0.63 mm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Medium Spacing: 1.7% BW @ 1.28 mm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Large Spacing: 2.0 % BW @ 2.03 mm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58029" y="2500887"/>
            <a:ext cx="511679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* Increase Spacing S increase Return Loss Bandwidth</a:t>
            </a:r>
          </a:p>
        </p:txBody>
      </p:sp>
    </p:spTree>
    <p:extLst>
      <p:ext uri="{BB962C8B-B14F-4D97-AF65-F5344CB8AC3E}">
        <p14:creationId xmlns:p14="http://schemas.microsoft.com/office/powerpoint/2010/main" val="1708526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009" y="2580105"/>
            <a:ext cx="8225861" cy="3876841"/>
          </a:xfrm>
          <a:prstGeom prst="rect">
            <a:avLst/>
          </a:prstGeom>
        </p:spPr>
      </p:pic>
      <p:pic>
        <p:nvPicPr>
          <p:cNvPr id="3" name="Picture 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0348" y="1529650"/>
            <a:ext cx="2663195" cy="4520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364864" y="171488"/>
            <a:ext cx="11274911" cy="742913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Predict Gain L-Band J-pole Antenna ( 1260.0 – 1270.0 Mhz)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455283" y="4318001"/>
            <a:ext cx="1627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Model Gain dBi</a:t>
            </a:r>
            <a:endParaRPr lang="en-US" dirty="0"/>
          </a:p>
        </p:txBody>
      </p:sp>
      <p:sp>
        <p:nvSpPr>
          <p:cNvPr id="6" name="Curved Down Arrow 5"/>
          <p:cNvSpPr/>
          <p:nvPr/>
        </p:nvSpPr>
        <p:spPr>
          <a:xfrm rot="16200000">
            <a:off x="10186739" y="2566737"/>
            <a:ext cx="534736" cy="280737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561052" y="1203158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- axis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081252" y="2689727"/>
            <a:ext cx="1260719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X </a:t>
            </a:r>
            <a:r>
              <a:rPr lang="mr-IN" dirty="0" smtClean="0"/>
              <a:t>–</a:t>
            </a:r>
            <a:r>
              <a:rPr lang="en-US" dirty="0" smtClean="0"/>
              <a:t>pol, ϕ=0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188200" y="4574674"/>
            <a:ext cx="1377713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X </a:t>
            </a:r>
            <a:r>
              <a:rPr lang="mr-IN" dirty="0" smtClean="0"/>
              <a:t>–</a:t>
            </a:r>
            <a:r>
              <a:rPr lang="en-US" dirty="0" smtClean="0"/>
              <a:t>pol, ϕ=90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71546" y="2467811"/>
            <a:ext cx="1260719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X </a:t>
            </a:r>
            <a:r>
              <a:rPr lang="mr-IN" dirty="0" smtClean="0"/>
              <a:t>–</a:t>
            </a:r>
            <a:r>
              <a:rPr lang="en-US" dirty="0" smtClean="0"/>
              <a:t>pol, ϕ=0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68947" y="1657684"/>
            <a:ext cx="512705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J-pole pattern and gain similar to the Dipole antenna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477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737028" cy="635335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en-US" dirty="0"/>
              <a:t>L-Band J-pole Antenna ( 1260.0 – 1270.0 Mhz)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0286" y="1140491"/>
            <a:ext cx="3684606" cy="560455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504" y="2632847"/>
            <a:ext cx="5605631" cy="41121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2105" y="1155961"/>
            <a:ext cx="6735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Return Loss vs Frequency resonance shows good match with model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59030" y="1619746"/>
            <a:ext cx="6466058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Model vs Measured Return Loss Show Good Agreement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Return Loss &lt; 20 dB for 10 MHz BW.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RL: 10 dB for 40 MHz, good margin for Temperature Compensation.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3252928" y="4237253"/>
            <a:ext cx="0" cy="1710450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4299559" y="4273032"/>
            <a:ext cx="0" cy="1710450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1749583" y="3744851"/>
            <a:ext cx="12960" cy="2306516"/>
          </a:xfrm>
          <a:prstGeom prst="line">
            <a:avLst/>
          </a:prstGeom>
          <a:ln w="38100" cmpd="sng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5793063" y="3731893"/>
            <a:ext cx="12960" cy="2306516"/>
          </a:xfrm>
          <a:prstGeom prst="line">
            <a:avLst/>
          </a:prstGeom>
          <a:ln w="38100" cmpd="sng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749583" y="3615271"/>
            <a:ext cx="4082360" cy="25916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434366" y="3446817"/>
            <a:ext cx="9032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40 MHz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3275730" y="4405706"/>
            <a:ext cx="1001028" cy="9863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314609" y="3936124"/>
            <a:ext cx="9032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10 MHz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944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531" y="85426"/>
            <a:ext cx="10715513" cy="839731"/>
          </a:xfrm>
          <a:solidFill>
            <a:srgbClr val="92D050"/>
          </a:solidFill>
        </p:spPr>
        <p:txBody>
          <a:bodyPr/>
          <a:lstStyle/>
          <a:p>
            <a:r>
              <a:rPr lang="en-US" dirty="0"/>
              <a:t>L-Band J-pole Antenna ( 1260.0 – 1270.0 Mhz)</a:t>
            </a:r>
          </a:p>
        </p:txBody>
      </p:sp>
      <p:pic>
        <p:nvPicPr>
          <p:cNvPr id="409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9339" y="2145535"/>
            <a:ext cx="1446212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Placeholder 4" descr="DSCF2884"/>
          <p:cNvPicPr>
            <a:picLocks noGrp="1"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79" t="-999" r="29767" b="38239"/>
          <a:stretch>
            <a:fillRect/>
          </a:stretch>
        </p:blipFill>
        <p:spPr bwMode="auto">
          <a:xfrm>
            <a:off x="7286255" y="2116793"/>
            <a:ext cx="2916007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8407" y="925157"/>
            <a:ext cx="647497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Lessons Learned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Transmission Line requires attention- Low loss support structure</a:t>
            </a: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Kapton tape used to hold transmission line parallel wires.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1:1 Balun Required to feed parallel transmission line.</a:t>
            </a:r>
          </a:p>
          <a:p>
            <a:pPr lvl="1"/>
            <a:endParaRPr lang="en-US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411040"/>
              </p:ext>
            </p:extLst>
          </p:nvPr>
        </p:nvGraphicFramePr>
        <p:xfrm>
          <a:off x="151147" y="2464671"/>
          <a:ext cx="6813800" cy="3988308"/>
        </p:xfrm>
        <a:graphic>
          <a:graphicData uri="http://schemas.openxmlformats.org/drawingml/2006/table">
            <a:tbl>
              <a:tblPr firstRow="1" firstCol="1" bandRow="1"/>
              <a:tblGrid>
                <a:gridCol w="1396328"/>
                <a:gridCol w="1584708"/>
                <a:gridCol w="1277588"/>
                <a:gridCol w="1258440"/>
                <a:gridCol w="1296736"/>
              </a:tblGrid>
              <a:tr h="80509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Parameter</a:t>
                      </a:r>
                    </a:p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Model </a:t>
                      </a:r>
                    </a:p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As-Built</a:t>
                      </a:r>
                    </a:p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l-GR" sz="16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US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Diff</a:t>
                      </a:r>
                    </a:p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(Model</a:t>
                      </a:r>
                      <a:r>
                        <a:rPr lang="en-US" sz="1600" b="1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– As-Built) %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Comment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53130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Wire Diameter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0.813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0.813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50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</a:t>
                      </a:r>
                      <a:r>
                        <a:rPr lang="en-US" sz="16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feed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3.175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25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</a:t>
                      </a:r>
                      <a:r>
                        <a:rPr lang="en-US" sz="16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inner spacing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2.03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25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</a:t>
                      </a:r>
                      <a:r>
                        <a:rPr lang="en-US" sz="1600" baseline="-25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  (λ/2 Dipole)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106.43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112.9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25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</a:t>
                      </a:r>
                      <a:r>
                        <a:rPr lang="en-US" sz="1600" baseline="-25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</a:t>
                      </a:r>
                    </a:p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baseline="-25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(λ/4 Transmission Line)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45.90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54.2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18.0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Kapton</a:t>
                      </a:r>
                      <a:r>
                        <a:rPr lang="en-US" sz="16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transmission Line poorly predicted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851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Kapton thickness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0.254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0.254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244568" y="1140301"/>
            <a:ext cx="4486287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J-pole built per Model Dimensions then tuned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By clipping J-pole arms.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Copper Wire easy to make shorting stub.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971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11337"/>
            <a:ext cx="10515600" cy="861247"/>
          </a:xfrm>
          <a:solidFill>
            <a:srgbClr val="92D050"/>
          </a:solidFill>
        </p:spPr>
        <p:txBody>
          <a:bodyPr/>
          <a:lstStyle/>
          <a:p>
            <a:r>
              <a:rPr lang="en-US" dirty="0" smtClean="0"/>
              <a:t>S-Band RHCP Patch Antenna ( 2.40 - 2.41 Ghz)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0485" y="1534816"/>
            <a:ext cx="770972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What:</a:t>
            </a:r>
          </a:p>
          <a:p>
            <a:endParaRPr lang="en-US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Patch  geometry – Workhorse in Cubesat Community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Gain ~ 5 - 6.5 dBi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Metal conductor separated by a dielectric  over a ground plane.</a:t>
            </a: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 Support Linear and Circular Polarized  antenna.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Field radiate at patch edge.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Antenna field created at patch edge to ground plane.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Useable  Gain BW 2 %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946" y="4559039"/>
            <a:ext cx="6328066" cy="2298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767831" y="4289164"/>
            <a:ext cx="400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Electric field is 0 V/meter at patch center.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109882" y="4473830"/>
            <a:ext cx="1613647" cy="164774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0223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9882"/>
          </a:xfrm>
          <a:solidFill>
            <a:srgbClr val="92D050"/>
          </a:solidFill>
        </p:spPr>
        <p:txBody>
          <a:bodyPr/>
          <a:lstStyle/>
          <a:p>
            <a:r>
              <a:rPr lang="en-US" dirty="0"/>
              <a:t>S-Band RHCP Patch Antenna ( 2.40 - 2.41 Ghz)</a:t>
            </a:r>
          </a:p>
        </p:txBody>
      </p:sp>
      <p:pic>
        <p:nvPicPr>
          <p:cNvPr id="819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494" y="3660774"/>
            <a:ext cx="6821470" cy="3095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4899" y="1374499"/>
            <a:ext cx="425930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What cont</a:t>
            </a:r>
            <a:r>
              <a:rPr lang="en-US" dirty="0" smtClean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Stripline or Normal Launch available.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Electric Field profile predicts feed point.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50 ohm match without tuning possible.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936" y="1595307"/>
            <a:ext cx="6328066" cy="2298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49242" y="1120274"/>
            <a:ext cx="400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Electric field is 0 V/meter at patch center.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594898" y="1542094"/>
            <a:ext cx="1376980" cy="169480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14715" y="3913304"/>
            <a:ext cx="3801041" cy="17543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Two Launch Styles Presented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Microstrip Feed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Pin Feed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For Flight- DC ground patch to prevent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build-up of electric charge.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767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8576" t="3052" r="18097"/>
          <a:stretch/>
        </p:blipFill>
        <p:spPr>
          <a:xfrm>
            <a:off x="307474" y="2580107"/>
            <a:ext cx="3007895" cy="307807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4610" y="2269959"/>
            <a:ext cx="7823200" cy="36957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44095" y="231442"/>
            <a:ext cx="10515600" cy="699882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S-Band RHCP Patch Predict Antenna Gain ( 2.405 Ghz)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3088104" y="3916948"/>
            <a:ext cx="96710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Gain dBi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31895" y="3863473"/>
            <a:ext cx="2159703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LHCP, ϕ=0 to 180deg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211053" y="2807368"/>
            <a:ext cx="69762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RHCP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35263" y="1524000"/>
            <a:ext cx="982833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Good Patch design with Axial Ratio &lt; 2.0 dB require Cross Polarization Differential ( RHCP-LHCP &gt; 20 dB)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83790" y="2072105"/>
            <a:ext cx="13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Predict Gain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01578" y="2112211"/>
            <a:ext cx="1638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Peak Gain 6 dBi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893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365125"/>
            <a:ext cx="10515600" cy="1057275"/>
          </a:xfrm>
          <a:solidFill>
            <a:srgbClr val="92D050"/>
          </a:solidFill>
        </p:spPr>
        <p:txBody>
          <a:bodyPr/>
          <a:lstStyle/>
          <a:p>
            <a:pPr algn="ctr"/>
            <a:r>
              <a:rPr lang="en-US" b="1" dirty="0" smtClean="0"/>
              <a:t>Contents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1- Motivation and Overview</a:t>
            </a:r>
          </a:p>
          <a:p>
            <a:pPr marL="0" indent="0">
              <a:buNone/>
            </a:pPr>
            <a:r>
              <a:rPr lang="en-US" dirty="0" smtClean="0"/>
              <a:t>2 – UHF Antenna  ( Data and Command Uplink) </a:t>
            </a:r>
          </a:p>
          <a:p>
            <a:pPr lvl="1"/>
            <a:r>
              <a:rPr lang="en-US" dirty="0" smtClean="0"/>
              <a:t>Dipole</a:t>
            </a:r>
          </a:p>
          <a:p>
            <a:pPr marL="0" indent="0">
              <a:buNone/>
            </a:pPr>
            <a:r>
              <a:rPr lang="en-US" dirty="0" smtClean="0"/>
              <a:t>3 – L-Band Antenna ( Command Uplink)</a:t>
            </a:r>
          </a:p>
          <a:p>
            <a:pPr lvl="1"/>
            <a:r>
              <a:rPr lang="en-US" dirty="0" smtClean="0"/>
              <a:t>Monopole</a:t>
            </a:r>
          </a:p>
          <a:p>
            <a:pPr lvl="1"/>
            <a:r>
              <a:rPr lang="en-US" dirty="0" smtClean="0"/>
              <a:t>J-Pole</a:t>
            </a:r>
          </a:p>
          <a:p>
            <a:pPr marL="0" indent="0">
              <a:buNone/>
            </a:pPr>
            <a:r>
              <a:rPr lang="en-US" dirty="0" smtClean="0"/>
              <a:t>4 – S-</a:t>
            </a:r>
            <a:r>
              <a:rPr lang="en-US" smtClean="0"/>
              <a:t>band Antenna ( </a:t>
            </a:r>
            <a:r>
              <a:rPr lang="en-US" dirty="0" smtClean="0"/>
              <a:t>Data Downlink ) </a:t>
            </a:r>
          </a:p>
          <a:p>
            <a:pPr lvl="1"/>
            <a:r>
              <a:rPr lang="en-US" dirty="0" smtClean="0"/>
              <a:t>Linear Patch</a:t>
            </a:r>
          </a:p>
          <a:p>
            <a:pPr lvl="1"/>
            <a:r>
              <a:rPr lang="en-US" dirty="0" smtClean="0"/>
              <a:t>CP Patch</a:t>
            </a:r>
            <a:r>
              <a:rPr lang="en-US" dirty="0"/>
              <a:t>	</a:t>
            </a:r>
            <a:endParaRPr lang="en-US" dirty="0" smtClean="0"/>
          </a:p>
          <a:p>
            <a:pPr lvl="1"/>
            <a:r>
              <a:rPr lang="en-US" dirty="0" smtClean="0"/>
              <a:t>Feed Methods</a:t>
            </a:r>
          </a:p>
          <a:p>
            <a:pPr marL="0" indent="0">
              <a:buNone/>
            </a:pPr>
            <a:r>
              <a:rPr lang="en-US" dirty="0" smtClean="0"/>
              <a:t>5 – Fractal Patch ( Data Downlink)</a:t>
            </a:r>
          </a:p>
          <a:p>
            <a:pPr marL="0" indent="0">
              <a:buNone/>
            </a:pPr>
            <a:r>
              <a:rPr lang="en-US" dirty="0" smtClean="0"/>
              <a:t>6 – Tips / Lessons Learned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51002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2306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en-US" dirty="0"/>
              <a:t>S-Band RHCP Patch Antenna ( 2.40 - 2.41 Ghz)</a:t>
            </a:r>
          </a:p>
        </p:txBody>
      </p:sp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438" y="2593564"/>
            <a:ext cx="7541659" cy="4264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6039" y="1104462"/>
            <a:ext cx="694446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How:</a:t>
            </a:r>
            <a:r>
              <a:rPr lang="en-US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Dielectric range Er = 1 to 3.0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Dielectric &gt; 3.0 results in drop in gain.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Return Loss Bandwidth Increase with Dielectric Thickness Increased.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 t= 0.060 inch. RL -10 dB BW = 1.7 %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t = 0.090 inch. RL -10 dB BW = 2.3 %</a:t>
            </a:r>
            <a:br>
              <a:rPr lang="en-US" dirty="0" smtClean="0"/>
            </a:br>
            <a:r>
              <a:rPr lang="en-US" dirty="0" smtClean="0"/>
              <a:t>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808112" y="2332433"/>
            <a:ext cx="5358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Model Return Loss vs Frequency vs Dielectric Thickness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83194" y="4755571"/>
            <a:ext cx="328808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* Patch Impedance BW Increases</a:t>
            </a:r>
          </a:p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with increasing thickness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9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7609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en-US" dirty="0"/>
              <a:t>S-Band RHCP Patch Antenna ( 2.40 - 2.41 Ghz)</a:t>
            </a:r>
          </a:p>
        </p:txBody>
      </p:sp>
      <p:pic>
        <p:nvPicPr>
          <p:cNvPr id="1024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319" y="3190613"/>
            <a:ext cx="5019058" cy="3576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520" y="2693017"/>
            <a:ext cx="4653987" cy="37730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4147" y="1204857"/>
            <a:ext cx="1651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Patch How cont</a:t>
            </a:r>
            <a:endParaRPr lang="en-US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300318" y="1685145"/>
            <a:ext cx="63984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Goal: Make patch small on S/C to make room for Solar cells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 smtClean="0"/>
              <a:t>Increase Dielectric and Increase Thickness reduces Patch Size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674147" y="2840968"/>
            <a:ext cx="5421853" cy="14405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520" y="2538519"/>
            <a:ext cx="5379124" cy="1304188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 flipH="1">
            <a:off x="4722607" y="3842707"/>
            <a:ext cx="731520" cy="145005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556242" y="1007034"/>
            <a:ext cx="47688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Trade-offs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High Dielectric Constant  Less Gain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High Dielectric Constant Less Bandwidth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Square/Circular Patch = equivalent peak gain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850003" y="2885474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 ER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9422271" y="2821281"/>
            <a:ext cx="911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  ER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8864082" y="4012163"/>
            <a:ext cx="1371600" cy="3452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6268601" y="4012163"/>
            <a:ext cx="1371600" cy="3452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6257774" y="4267060"/>
            <a:ext cx="1371600" cy="3452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8816787" y="4234311"/>
            <a:ext cx="1371600" cy="3452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6395063" y="4651170"/>
            <a:ext cx="1371600" cy="3452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8866920" y="4662535"/>
            <a:ext cx="1371600" cy="3452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6289857" y="5365735"/>
            <a:ext cx="1371600" cy="3452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6289857" y="5587432"/>
            <a:ext cx="1371600" cy="2647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6416319" y="6004743"/>
            <a:ext cx="1371600" cy="2167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8911377" y="5434553"/>
            <a:ext cx="1371600" cy="3452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8864082" y="5656701"/>
            <a:ext cx="1371600" cy="3452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8914215" y="6084925"/>
            <a:ext cx="1371600" cy="3452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Curved Left Arrow 6"/>
          <p:cNvSpPr/>
          <p:nvPr/>
        </p:nvSpPr>
        <p:spPr>
          <a:xfrm flipH="1">
            <a:off x="5350709" y="4449993"/>
            <a:ext cx="802133" cy="1429424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6441056" y="2319475"/>
            <a:ext cx="4795153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Circle and Square patch have similar gain.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High ER = decrease patch area, Lower Peak Gain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791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501" y="225276"/>
            <a:ext cx="10515600" cy="742913"/>
          </a:xfrm>
          <a:solidFill>
            <a:srgbClr val="92D050"/>
          </a:solidFill>
        </p:spPr>
        <p:txBody>
          <a:bodyPr/>
          <a:lstStyle/>
          <a:p>
            <a:r>
              <a:rPr lang="en-US" dirty="0"/>
              <a:t>S-Band RHCP Patch Antenna ( 2.40 - 2.41 Ghz</a:t>
            </a:r>
          </a:p>
        </p:txBody>
      </p:sp>
      <p:pic>
        <p:nvPicPr>
          <p:cNvPr id="11266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210" y="937714"/>
            <a:ext cx="5922109" cy="276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206" y="3914887"/>
            <a:ext cx="4050871" cy="2825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4113" y="1272001"/>
            <a:ext cx="594007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dirty="0" smtClean="0"/>
              <a:t>Circular Polarization Launched by Location of Chevron.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dirty="0" smtClean="0"/>
              <a:t> Numerical Modeling determines 45° Chevron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Chart shows Numerical Approach to Low Peak Axial Ratio.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Goal: Maximize RHCP and LHCP Gain Difference.</a:t>
            </a:r>
          </a:p>
          <a:p>
            <a:endParaRPr lang="en-US" dirty="0" smtClean="0"/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dirty="0" smtClean="0"/>
              <a:t>Best  Chevron length L  = 2.13 cm</a:t>
            </a:r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        </a:t>
            </a:r>
            <a:r>
              <a:rPr lang="en-US" u="sng" dirty="0" smtClean="0"/>
              <a:t> What we Built</a:t>
            </a:r>
            <a:r>
              <a:rPr lang="en-US" dirty="0" smtClean="0"/>
              <a:t>  - Low RF Loss Rogers 6002 Laminate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55210" y="2888129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 </a:t>
            </a:r>
            <a:endParaRPr lang="en-US" dirty="0"/>
          </a:p>
        </p:txBody>
      </p:sp>
      <p:sp>
        <p:nvSpPr>
          <p:cNvPr id="6" name="Left Brace 5"/>
          <p:cNvSpPr/>
          <p:nvPr/>
        </p:nvSpPr>
        <p:spPr>
          <a:xfrm rot="18876553">
            <a:off x="6706129" y="2719811"/>
            <a:ext cx="333487" cy="279074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579" y="3831801"/>
            <a:ext cx="4553454" cy="2909013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6172455" y="3191069"/>
            <a:ext cx="4885548" cy="2809375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339467" y="4541399"/>
            <a:ext cx="2177259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CP patch by adjustment of chevron.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137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802" y="268307"/>
            <a:ext cx="10515600" cy="859036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en-US" sz="2800" dirty="0" smtClean="0"/>
              <a:t>Measured RHCP Patch Performance</a:t>
            </a:r>
            <a:br>
              <a:rPr lang="en-US" sz="2800" dirty="0" smtClean="0"/>
            </a:br>
            <a:r>
              <a:rPr lang="en-US" sz="2800" dirty="0" smtClean="0"/>
              <a:t>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Iteration</a:t>
            </a:r>
            <a:endParaRPr lang="en-US" sz="2800" dirty="0"/>
          </a:p>
        </p:txBody>
      </p:sp>
      <p:pic>
        <p:nvPicPr>
          <p:cNvPr id="13314" name="Picture 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888" y="2839503"/>
            <a:ext cx="2846387" cy="382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1725" y="3231066"/>
            <a:ext cx="5603095" cy="3355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748" y="129058"/>
            <a:ext cx="4414235" cy="2865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5003" y="1420637"/>
            <a:ext cx="535223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Patch Tuned for 2.425 Ghz.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Peak Gain 6 dBi.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Poor Cross Polarization ( LHCP gain 1 dB)</a:t>
            </a:r>
          </a:p>
          <a:p>
            <a:r>
              <a:rPr lang="en-US" dirty="0" smtClean="0"/>
              <a:t>      ( Unwanted LHCP Gain will Rob Desired RHCP  Gain)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30686" y="3602313"/>
            <a:ext cx="2941891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Patch Return Loss does Not Provide designed CP</a:t>
            </a:r>
          </a:p>
        </p:txBody>
      </p:sp>
      <p:cxnSp>
        <p:nvCxnSpPr>
          <p:cNvPr id="6" name="Straight Connector 5"/>
          <p:cNvCxnSpPr/>
          <p:nvPr/>
        </p:nvCxnSpPr>
        <p:spPr>
          <a:xfrm flipH="1" flipV="1">
            <a:off x="9681025" y="4172463"/>
            <a:ext cx="12960" cy="2138063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16200000">
            <a:off x="9566725" y="4122957"/>
            <a:ext cx="529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fc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04267" y="1386502"/>
            <a:ext cx="1618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Measured Gain</a:t>
            </a:r>
          </a:p>
          <a:p>
            <a:r>
              <a:rPr lang="en-US" dirty="0" smtClean="0"/>
              <a:t>RHCP vs LHCP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247720" y="4972762"/>
            <a:ext cx="2279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Measured Return Loss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233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558501" y="225276"/>
            <a:ext cx="10515600" cy="74291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S-Band Linear Polarized Fractal Patch Antenna ( 2.40 - 2.41 Ghz)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5459" y="1559859"/>
            <a:ext cx="712246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Why Fractal Patch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Reduce patch size to free up solar cell  or sensor real estate.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What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en-US" dirty="0" smtClean="0"/>
              <a:t>Compared Linear Rectangle Patch with  1</a:t>
            </a:r>
            <a:r>
              <a:rPr lang="en-US" baseline="30000" dirty="0" smtClean="0"/>
              <a:t>st</a:t>
            </a:r>
            <a:r>
              <a:rPr lang="en-US" dirty="0" smtClean="0"/>
              <a:t> Order Minkowski Patch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en-US" dirty="0" smtClean="0"/>
              <a:t>Gain Penalty with Fractal antenna.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489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558501" y="225276"/>
            <a:ext cx="10515600" cy="74291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S-Band Linear Fractal Patch Antenna ( 2.40 - 2.41 Ghz)</a:t>
            </a:r>
          </a:p>
          <a:p>
            <a:r>
              <a:rPr lang="en-US" dirty="0" smtClean="0"/>
              <a:t>Comparison </a:t>
            </a:r>
            <a:endParaRPr lang="en-US" dirty="0"/>
          </a:p>
        </p:txBody>
      </p:sp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598" y="1177052"/>
            <a:ext cx="2853193" cy="1023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8142" y="3246196"/>
            <a:ext cx="7437960" cy="38193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402245" y="1082223"/>
            <a:ext cx="378975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1</a:t>
            </a:r>
            <a:r>
              <a:rPr lang="en-US" u="sng" baseline="30000" dirty="0" smtClean="0"/>
              <a:t>st</a:t>
            </a:r>
            <a:r>
              <a:rPr lang="en-US" u="sng" dirty="0" smtClean="0"/>
              <a:t> Order Minkowski Patch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Dielectric : FR4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Pk Gain3.9 dBi ( Lower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-15 dB BW: 35.0 Mhz ( 1.4 % BW)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Patch Area: 110.25 cm^2  ( smaller)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990064" y="1177052"/>
            <a:ext cx="445288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Linear Square Patch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Dielectric : FR4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Pk Gain 4.8 dBi ( Higher)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-15 dB BW: 44.0 Mhz ( 1.8 % BW) ( Higher)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Patch Area: 718 cm^2.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( 15.3 % Larger Area than Fractal)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1433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468" y="3390547"/>
            <a:ext cx="4437487" cy="3297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399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818" y="566110"/>
            <a:ext cx="5116763" cy="32170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5099" y="1180430"/>
            <a:ext cx="3257215" cy="25703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316" y="3835401"/>
            <a:ext cx="5765800" cy="2730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8621" y="3781925"/>
            <a:ext cx="5902712" cy="279533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85238" y="0"/>
            <a:ext cx="10515600" cy="74291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Model Linear Polarization Square Patch vs Fractal Antenna Gain Comparison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042737" y="815474"/>
            <a:ext cx="6563895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Gain patterns look similar, however Square patch peak gain  1.0 dB higher than the Minkowski Fractal patch. Substrate larger for Fractal patch.  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963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60" y="2464957"/>
            <a:ext cx="5450095" cy="3920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046" y="2793550"/>
            <a:ext cx="5122289" cy="3263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558501" y="225276"/>
            <a:ext cx="10515600" cy="74291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Measured Square Patch vs Fractal Antenna Comparison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57015" y="1142087"/>
            <a:ext cx="11456983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Measured Return Loss Fractal Disagrees with Predict Return Loss Bandwidth. ( Model material properties not correct).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Square Patch vs Fractal Patch Patterns are equivalent. ( Measured and predict show similarity)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FR4 dielectric is inexpensive but RF lossy.  Not recommended for high performance antennas or RF circuits</a:t>
            </a:r>
            <a:r>
              <a:rPr lang="en-US" dirty="0" smtClean="0"/>
              <a:t>.</a:t>
            </a:r>
          </a:p>
          <a:p>
            <a:r>
              <a:rPr lang="en-US" dirty="0"/>
              <a:t> </a:t>
            </a:r>
            <a:r>
              <a:rPr lang="en-US" dirty="0" smtClean="0"/>
              <a:t>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016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858748" y="272659"/>
            <a:ext cx="10515600" cy="888322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Tips and Lessons Learned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5483" y="1428108"/>
            <a:ext cx="10789545" cy="4801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Wire Antennas</a:t>
            </a:r>
          </a:p>
          <a:p>
            <a:r>
              <a:rPr lang="en-US" dirty="0" smtClean="0"/>
              <a:t>1) Nitinol Wire connections to RF copper circuit board – We have been successful with  Henkel </a:t>
            </a:r>
            <a:r>
              <a:rPr lang="en-US" dirty="0" smtClean="0"/>
              <a:t>Brand </a:t>
            </a:r>
            <a:r>
              <a:rPr lang="en-US" dirty="0" smtClean="0"/>
              <a:t>Silver Epoxy.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   Successful in Small Sat launch with Silver Epoxy bond of the Nitinol Wire.</a:t>
            </a:r>
          </a:p>
          <a:p>
            <a:pPr marL="0" lvl="1">
              <a:tabLst>
                <a:tab pos="852488" algn="l"/>
              </a:tabLst>
            </a:pPr>
            <a:r>
              <a:rPr lang="en-US" dirty="0" smtClean="0"/>
              <a:t>2) L-Band J-pole was easy to build with needle nose pliers and silver coated copper wire.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dirty="0" smtClean="0"/>
              <a:t>You will have difficulties in bending the short stub with Nitinol Wire.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Short Circuit stub can be replaced with a shunt inductor.</a:t>
            </a:r>
          </a:p>
          <a:p>
            <a:r>
              <a:rPr lang="en-US" u="sng" dirty="0" smtClean="0"/>
              <a:t>Patch Antennas</a:t>
            </a:r>
          </a:p>
          <a:p>
            <a:pPr lvl="1" indent="-457200"/>
            <a:r>
              <a:rPr lang="en-US" dirty="0" smtClean="0"/>
              <a:t>3)  Rogers 6002  and 5880 Duroid for space antennas. ( Excellent temperature cold to hot stability).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These 2 Laminates have flight heritage.</a:t>
            </a:r>
            <a:endParaRPr lang="en-US" dirty="0"/>
          </a:p>
          <a:p>
            <a:pPr lvl="1" indent="-457200"/>
            <a:r>
              <a:rPr lang="en-US" dirty="0" smtClean="0"/>
              <a:t>4) Patch bandwidth is narrow!!!! 2 %.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/>
              <a:t>	</a:t>
            </a:r>
            <a:r>
              <a:rPr lang="en-US" dirty="0" smtClean="0"/>
              <a:t>Expect 3 to 4 iterations to get the frequency centered.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Design the patch for maximum Bandwidth. Increased Dielectric thickness increases bandwidth.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We use 1  to 2 oz rolled copper. Rolled copper has less RF loss than Electro deposited Copper.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We use nickel flash over copper. May save cost over gold plate.</a:t>
            </a:r>
          </a:p>
          <a:p>
            <a:r>
              <a:rPr lang="en-US" dirty="0" smtClean="0"/>
              <a:t>5) Avoid FR4 for RF circuitry. RF Lossy ! At UHF frequencies, I lost 1 dB peak gain due to the use of FR4 material.</a:t>
            </a:r>
          </a:p>
          <a:p>
            <a:endParaRPr lang="en-US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4617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716190" y="259701"/>
            <a:ext cx="10515600" cy="888322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Tips and Lessons Learned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5693" y="1388003"/>
            <a:ext cx="11906307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Circular Polarized Patch Antennas- Measurements in the Antenna Range</a:t>
            </a:r>
          </a:p>
          <a:p>
            <a:r>
              <a:rPr lang="en-US" dirty="0" smtClean="0"/>
              <a:t> 6) Cross Polarization response is sharp at the patch bore sight.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/>
              <a:t>	</a:t>
            </a:r>
            <a:r>
              <a:rPr lang="en-US" dirty="0" smtClean="0"/>
              <a:t>To measure Cross Polarization- antenna alignment in bore sight and antenna tilt are critical to measure bore sight cross polarization.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Good Return Loss at is  </a:t>
            </a:r>
            <a:r>
              <a:rPr lang="en-US" u="sng" dirty="0" smtClean="0"/>
              <a:t>not equal </a:t>
            </a:r>
            <a:r>
              <a:rPr lang="en-US" dirty="0" smtClean="0"/>
              <a:t>to minimum Cross Polarization.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/>
              <a:t>Tune the CP antenna for minimum polarization. 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/>
              <a:t>Tune for Axial Ratio in the antenna range. Then tune for Return Loss.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r>
              <a:rPr lang="en-US" dirty="0" smtClean="0"/>
              <a:t>7) Bonding Soft Duroid to an Aluminum Carrier Plate warpage  due to the CTE mismatch.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/>
              <a:t>Flight worthy with Flight Heritage Laminates: Rogers Duroid 6002 and Rogers 5880. ( Low CTE!)</a:t>
            </a:r>
          </a:p>
          <a:p>
            <a:pPr lvl="1"/>
            <a:r>
              <a:rPr lang="en-US" dirty="0" smtClean="0"/>
              <a:t>	</a:t>
            </a:r>
          </a:p>
          <a:p>
            <a:r>
              <a:rPr lang="en-US" u="sng" dirty="0" smtClean="0"/>
              <a:t>Fractal Antenna</a:t>
            </a:r>
          </a:p>
          <a:p>
            <a:pPr marL="342900" indent="-342900">
              <a:buAutoNum type="arabicParenR" startAt="8"/>
            </a:pPr>
            <a:r>
              <a:rPr lang="en-US" dirty="0" smtClean="0"/>
              <a:t>Not convinced there is a savings in useable patch area by the use of the Fractal Antenna.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dirty="0" smtClean="0"/>
              <a:t>A decrease in antenna gain and antenna bandwidth may not worth this effort.</a:t>
            </a:r>
          </a:p>
          <a:p>
            <a:pPr lvl="1"/>
            <a:r>
              <a:rPr lang="en-US" dirty="0" smtClean="0"/>
              <a:t> </a:t>
            </a:r>
          </a:p>
          <a:p>
            <a:endParaRPr lang="en-US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04008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76400"/>
          </a:xfrm>
          <a:solidFill>
            <a:srgbClr val="92D050"/>
          </a:solidFill>
        </p:spPr>
        <p:txBody>
          <a:bodyPr/>
          <a:lstStyle/>
          <a:p>
            <a:pPr algn="ctr"/>
            <a:r>
              <a:rPr lang="en-US" b="1" dirty="0" smtClean="0"/>
              <a:t>MOTIVATION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36540"/>
          </a:xfrm>
        </p:spPr>
        <p:txBody>
          <a:bodyPr>
            <a:normAutofit lnSpcReduction="10000"/>
          </a:bodyPr>
          <a:lstStyle/>
          <a:p>
            <a:pPr marL="461963" indent="-461963">
              <a:buFont typeface="Wingdings" panose="05000000000000000000" pitchFamily="2" charset="2"/>
              <a:buChar char="Ø"/>
            </a:pPr>
            <a:r>
              <a:rPr lang="en-US" b="1" dirty="0" smtClean="0"/>
              <a:t>Large collection of Antenna fundamental and simulation data exist</a:t>
            </a:r>
          </a:p>
          <a:p>
            <a:pPr marL="461963" indent="-461963">
              <a:buFont typeface="Wingdings" panose="05000000000000000000" pitchFamily="2" charset="2"/>
              <a:buChar char="Ø"/>
            </a:pPr>
            <a:r>
              <a:rPr lang="en-US" b="1" dirty="0" smtClean="0"/>
              <a:t>Teams that followed only simulation results were frequently disappointed in poor or missed Links.</a:t>
            </a:r>
          </a:p>
          <a:p>
            <a:pPr marL="461963" indent="-461963">
              <a:buFont typeface="Wingdings" panose="05000000000000000000" pitchFamily="2" charset="2"/>
              <a:buChar char="Ø"/>
            </a:pPr>
            <a:r>
              <a:rPr lang="en-US" b="1" dirty="0" smtClean="0"/>
              <a:t>Antenna Performance is influenced by multiple factors, e.g.,</a:t>
            </a:r>
          </a:p>
          <a:p>
            <a:pPr lvl="1"/>
            <a:r>
              <a:rPr lang="en-US" b="1" dirty="0" smtClean="0"/>
              <a:t>Implementation</a:t>
            </a:r>
          </a:p>
          <a:p>
            <a:pPr lvl="1"/>
            <a:r>
              <a:rPr lang="en-US" b="1" dirty="0" smtClean="0"/>
              <a:t>CubeSat body</a:t>
            </a:r>
          </a:p>
          <a:p>
            <a:pPr lvl="1"/>
            <a:r>
              <a:rPr lang="en-US" b="1" dirty="0" smtClean="0"/>
              <a:t>Environment (temperature, UV)</a:t>
            </a:r>
          </a:p>
          <a:p>
            <a:pPr marL="919163" lvl="1" indent="-461963">
              <a:buFont typeface="Wingdings" panose="05000000000000000000" pitchFamily="2" charset="2"/>
              <a:buChar char="Ø"/>
            </a:pPr>
            <a:endParaRPr lang="en-US" b="1" dirty="0" smtClean="0"/>
          </a:p>
          <a:p>
            <a:pPr marL="461963" indent="-461963">
              <a:buFont typeface="Wingdings" panose="05000000000000000000" pitchFamily="2" charset="2"/>
              <a:buChar char="Ø"/>
            </a:pPr>
            <a:r>
              <a:rPr lang="en-US" b="1" dirty="0" smtClean="0"/>
              <a:t>Therefore, we stress realistic expectations </a:t>
            </a:r>
          </a:p>
          <a:p>
            <a:pPr marL="461963" indent="-461963">
              <a:buFont typeface="Wingdings" panose="05000000000000000000" pitchFamily="2" charset="2"/>
              <a:buChar char="Ø"/>
            </a:pPr>
            <a:r>
              <a:rPr lang="en-US" b="1" dirty="0" smtClean="0"/>
              <a:t>Antenna Testing performed at the Northrop Grumman anechoic chamber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07968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7308"/>
          </a:xfrm>
          <a:solidFill>
            <a:srgbClr val="92D050"/>
          </a:solidFill>
        </p:spPr>
        <p:txBody>
          <a:bodyPr/>
          <a:lstStyle/>
          <a:p>
            <a:pPr algn="ctr"/>
            <a:r>
              <a:rPr lang="en-US" b="1" dirty="0" smtClean="0"/>
              <a:t>OVERVIEW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4"/>
            <a:ext cx="10715513" cy="4865631"/>
          </a:xfrm>
        </p:spPr>
        <p:txBody>
          <a:bodyPr>
            <a:normAutofit lnSpcReduction="10000"/>
          </a:bodyPr>
          <a:lstStyle/>
          <a:p>
            <a:pPr marL="344488" indent="-344488">
              <a:buFont typeface="Wingdings" panose="05000000000000000000" pitchFamily="2" charset="2"/>
              <a:buChar char="ü"/>
            </a:pPr>
            <a:r>
              <a:rPr lang="en-US" b="1" dirty="0" smtClean="0"/>
              <a:t>Work dedicated to teams which want to build and fly their own antennas</a:t>
            </a:r>
          </a:p>
          <a:p>
            <a:pPr marL="344488" indent="-344488">
              <a:buFont typeface="Wingdings" panose="05000000000000000000" pitchFamily="2" charset="2"/>
              <a:buChar char="ü"/>
            </a:pPr>
            <a:r>
              <a:rPr lang="en-US" b="1" dirty="0" smtClean="0"/>
              <a:t>Frequency Bands: 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(VHF), </a:t>
            </a:r>
            <a:r>
              <a:rPr lang="en-US" b="1" dirty="0" smtClean="0"/>
              <a:t>UHF, L-band, and S-band</a:t>
            </a:r>
          </a:p>
          <a:p>
            <a:pPr marL="344488" indent="-344488">
              <a:buFont typeface="Wingdings" panose="05000000000000000000" pitchFamily="2" charset="2"/>
              <a:buChar char="ü"/>
            </a:pPr>
            <a:r>
              <a:rPr lang="en-US" b="1" dirty="0" smtClean="0"/>
              <a:t> Antennas Reviewed: 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(Monopole), </a:t>
            </a:r>
            <a:r>
              <a:rPr lang="en-US" b="1" dirty="0" smtClean="0"/>
              <a:t>Dipole, J-pole, 5x5cm patch, and fractal patch</a:t>
            </a:r>
          </a:p>
          <a:p>
            <a:pPr marL="344488" indent="-344488">
              <a:buFont typeface="Wingdings" panose="05000000000000000000" pitchFamily="2" charset="2"/>
              <a:buChar char="ü"/>
            </a:pPr>
            <a:r>
              <a:rPr lang="en-US" b="1" dirty="0" smtClean="0"/>
              <a:t>Antennas: Simulated, built, attached to a satellite mockup, and tested</a:t>
            </a:r>
          </a:p>
          <a:p>
            <a:pPr marL="344488" indent="-344488">
              <a:buFont typeface="Wingdings" panose="05000000000000000000" pitchFamily="2" charset="2"/>
              <a:buChar char="ü"/>
            </a:pPr>
            <a:r>
              <a:rPr lang="en-US" b="1" dirty="0" smtClean="0"/>
              <a:t>Practical tips provided</a:t>
            </a:r>
          </a:p>
          <a:p>
            <a:pPr marL="0" indent="0">
              <a:buNone/>
            </a:pPr>
            <a:endParaRPr lang="en-US" b="1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smtClean="0"/>
              <a:t>Provided designs and results provide guidance for your own designs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smtClean="0"/>
              <a:t>It takes 3-5 iterations to design and build your own antenna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60466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/>
              <a:t>UHF Band Antennas (435-438 Mhz) 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2066925"/>
            <a:ext cx="714759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 smtClean="0"/>
              <a:t>What: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wavelength is 690 mm.  This is large with respect to a CubeSat</a:t>
            </a:r>
          </a:p>
          <a:p>
            <a:pPr marL="1200150" lvl="2" indent="-285750">
              <a:buFont typeface="Wingdings" panose="05000000000000000000" pitchFamily="2" charset="2"/>
              <a:buChar char="v"/>
            </a:pPr>
            <a:r>
              <a:rPr lang="en-US" dirty="0" smtClean="0"/>
              <a:t>Wire type antennas work well:</a:t>
            </a:r>
          </a:p>
          <a:p>
            <a:pPr marL="1657350" lvl="3" indent="-285750">
              <a:buFont typeface="Wingdings" panose="05000000000000000000" pitchFamily="2" charset="2"/>
              <a:buChar char="v"/>
            </a:pPr>
            <a:r>
              <a:rPr lang="en-US" dirty="0" smtClean="0"/>
              <a:t>Dipoles, </a:t>
            </a:r>
          </a:p>
          <a:p>
            <a:pPr marL="1657350" lvl="3" indent="-285750">
              <a:buFont typeface="Wingdings" panose="05000000000000000000" pitchFamily="2" charset="2"/>
              <a:buChar char="v"/>
            </a:pPr>
            <a:r>
              <a:rPr lang="en-US" dirty="0" smtClean="0"/>
              <a:t>Monopoles, J-poles, </a:t>
            </a:r>
          </a:p>
          <a:p>
            <a:pPr marL="1657350" lvl="3" indent="-285750">
              <a:buFont typeface="Wingdings" panose="05000000000000000000" pitchFamily="2" charset="2"/>
              <a:buChar char="v"/>
            </a:pPr>
            <a:r>
              <a:rPr lang="en-US" dirty="0" smtClean="0"/>
              <a:t>Helix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Antenna Band Coverage: Omni Directional</a:t>
            </a:r>
          </a:p>
          <a:p>
            <a:pPr lvl="1"/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 smtClean="0"/>
              <a:t>Why: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Mission Requires Antenna coverage that is Omni-directional.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Pick Dipole. Gain:  2.2 dBi</a:t>
            </a:r>
            <a:endParaRPr lang="en-US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Mature Deployment mechanisms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Easy to tune.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999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614" y="986876"/>
            <a:ext cx="4116504" cy="2754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360" y="112447"/>
            <a:ext cx="8326348" cy="949325"/>
          </a:xfrm>
          <a:solidFill>
            <a:srgbClr val="92D050"/>
          </a:solidFill>
        </p:spPr>
        <p:txBody>
          <a:bodyPr/>
          <a:lstStyle/>
          <a:p>
            <a:r>
              <a:rPr lang="en-US" dirty="0"/>
              <a:t>UHF Band Antennas (435-438 Mhz)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4647" y="1444054"/>
            <a:ext cx="7968848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 smtClean="0"/>
              <a:t>How:</a:t>
            </a:r>
            <a:r>
              <a:rPr lang="en-US" sz="1600" dirty="0" smtClean="0"/>
              <a:t> Dipole Tuned for Resonance and Minimum Return Loss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We implemented the </a:t>
            </a:r>
            <a:r>
              <a:rPr lang="el-GR" sz="1600" dirty="0" smtClean="0"/>
              <a:t>λ</a:t>
            </a:r>
            <a:r>
              <a:rPr lang="en-US" sz="1600" dirty="0" smtClean="0"/>
              <a:t>/2 Dipole on the corner of Cubesat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Minimum   blockage. </a:t>
            </a:r>
          </a:p>
          <a:p>
            <a:pPr lvl="1"/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The Dipole Elements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Spring Steel Nitinol- Assist in self deployment. Nitinol maintains or returns to straight </a:t>
            </a:r>
          </a:p>
          <a:p>
            <a:pPr lvl="1"/>
            <a:r>
              <a:rPr lang="en-US" sz="1600" dirty="0"/>
              <a:t> </a:t>
            </a:r>
            <a:r>
              <a:rPr lang="en-US" sz="1600" dirty="0" smtClean="0"/>
              <a:t>     geometry.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Requires Temperature stable 1:1 Balun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Rough Tune Dipole outside of s/c body .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Final tune dipole deployed on s/c.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We experience +12 Mhz Shift. Add dipole length to compensate -12 Mhz.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  <p:pic>
        <p:nvPicPr>
          <p:cNvPr id="102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852" y="3879707"/>
            <a:ext cx="4733712" cy="2808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28097" y="3874430"/>
            <a:ext cx="4821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Model Return Loss vs Free space vs Cubesat Body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92310" y="5533049"/>
            <a:ext cx="436782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* Dipole Detuned + 12 Mhz by CubeSat Body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855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054887" y="1824251"/>
            <a:ext cx="167414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197" y="1629015"/>
            <a:ext cx="6041204" cy="4026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8723" y="1607603"/>
            <a:ext cx="62335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Lessons Learned:</a:t>
            </a:r>
          </a:p>
          <a:p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Larger Wire Thickness Improves Return Loss Bandwidth.</a:t>
            </a:r>
          </a:p>
          <a:p>
            <a:pPr lvl="1"/>
            <a:endParaRPr lang="en-US" sz="1600" dirty="0" smtClean="0"/>
          </a:p>
          <a:p>
            <a:pPr marL="747713" lvl="1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Wide Bandwidth Preferred to </a:t>
            </a:r>
            <a:r>
              <a:rPr lang="en-US" sz="1600" u="sng" dirty="0" smtClean="0"/>
              <a:t>compensate</a:t>
            </a:r>
            <a:r>
              <a:rPr lang="en-US" sz="1600" dirty="0" smtClean="0"/>
              <a:t> for Space Temperature Extremes.</a:t>
            </a:r>
          </a:p>
          <a:p>
            <a:pPr marL="461963" lvl="1"/>
            <a:r>
              <a:rPr lang="en-US" sz="1600" dirty="0"/>
              <a:t> 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Plot shows Return Loss vs Wire Diameter.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Dipole Tuned to 435.0 Mhz.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Black Solid line: 0.40 mm dia “Thin Diameter ” wire. – Narrow 10 dB BW</a:t>
            </a:r>
            <a:r>
              <a:rPr lang="en-US" sz="1600" dirty="0"/>
              <a:t> </a:t>
            </a:r>
            <a:r>
              <a:rPr lang="en-US" sz="1600" dirty="0" smtClean="0"/>
              <a:t>( f2 </a:t>
            </a:r>
            <a:r>
              <a:rPr lang="mr-IN" sz="1600" dirty="0" smtClean="0"/>
              <a:t>–</a:t>
            </a:r>
            <a:r>
              <a:rPr lang="en-US" sz="1600" dirty="0" smtClean="0"/>
              <a:t> f1)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Blue Dashed :  2.15 mm “ Medium Diameter Wire”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Green Solid Line: Dia: 6.1mm “ Thick Diameter ” Wire = Wide 10 dB BW.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82360" y="112447"/>
            <a:ext cx="8326348" cy="949325"/>
          </a:xfrm>
          <a:solidFill>
            <a:srgbClr val="92D050"/>
          </a:solidFill>
        </p:spPr>
        <p:txBody>
          <a:bodyPr/>
          <a:lstStyle/>
          <a:p>
            <a:r>
              <a:rPr lang="en-US" dirty="0"/>
              <a:t>UHF Band Antennas (435-438 Mhz)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7976557" y="3466934"/>
            <a:ext cx="1918061" cy="25916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flipH="1">
            <a:off x="7432782" y="3311710"/>
            <a:ext cx="427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10270027" y="3230324"/>
            <a:ext cx="73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3468" y="5380672"/>
            <a:ext cx="5650593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** Thicker Dipole Wire Increase Return Loss Bandwidth **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Thin  Wire: BW 40 Mhz : 9.2 % BW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Medium Wire BW 48 Mhz : 11.0 % BW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Thick Wire  BW: 70 Mhz : 16 % </a:t>
            </a:r>
            <a:r>
              <a:rPr lang="en-US" dirty="0" smtClean="0">
                <a:solidFill>
                  <a:srgbClr val="FF0000"/>
                </a:solidFill>
              </a:rPr>
              <a:t>BW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798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82360" y="112447"/>
            <a:ext cx="8326348" cy="949325"/>
          </a:xfrm>
          <a:solidFill>
            <a:srgbClr val="92D050"/>
          </a:solidFill>
        </p:spPr>
        <p:txBody>
          <a:bodyPr/>
          <a:lstStyle/>
          <a:p>
            <a:r>
              <a:rPr lang="en-US" dirty="0"/>
              <a:t>UHF Band Antennas (435-438 Mhz)</a:t>
            </a:r>
          </a:p>
        </p:txBody>
      </p:sp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768" y="1986088"/>
            <a:ext cx="4581999" cy="3510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89860" y="5496674"/>
            <a:ext cx="43299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½ U Cubesat with UHF Dipole and Balun</a:t>
            </a:r>
          </a:p>
          <a:p>
            <a:r>
              <a:rPr lang="en-US" dirty="0" smtClean="0"/>
              <a:t>0.141 Semirigid 50 ohm Coax Used for electrical rigidity. </a:t>
            </a:r>
            <a:endParaRPr lang="en-US" dirty="0"/>
          </a:p>
        </p:txBody>
      </p:sp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24" y="2997221"/>
            <a:ext cx="5784439" cy="4169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6152" y="1108531"/>
            <a:ext cx="675075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Predicted  Measured Antenna Pattern</a:t>
            </a:r>
          </a:p>
          <a:p>
            <a:endParaRPr lang="en-US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Antenna Coordinate System: +Z axis normal to Antenna Feed Point.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Free space Pattern: Dashed Line.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1.5 dB Ripple in at +45 from S/C blockage</a:t>
            </a:r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 rot="10800000">
            <a:off x="4593008" y="3835555"/>
            <a:ext cx="292864" cy="57015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959452" y="4004009"/>
            <a:ext cx="1192308" cy="557193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063130" y="4146547"/>
            <a:ext cx="336957" cy="531276"/>
          </a:xfrm>
          <a:prstGeom prst="straightConnector1">
            <a:avLst/>
          </a:prstGeom>
          <a:ln w="57150" cmpd="sng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832522" y="2602210"/>
            <a:ext cx="813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Θ</a:t>
            </a:r>
            <a:r>
              <a:rPr lang="en-US" dirty="0" smtClean="0"/>
              <a:t> = 90</a:t>
            </a:r>
          </a:p>
          <a:p>
            <a:r>
              <a:rPr lang="en-US" dirty="0" smtClean="0"/>
              <a:t>Φ = 90 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8242479" y="3291322"/>
            <a:ext cx="0" cy="673814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225498" y="4286745"/>
            <a:ext cx="1093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Θ</a:t>
            </a:r>
            <a:r>
              <a:rPr lang="en-US" dirty="0" smtClean="0"/>
              <a:t> = 0</a:t>
            </a:r>
          </a:p>
          <a:p>
            <a:r>
              <a:rPr lang="en-US" dirty="0" smtClean="0"/>
              <a:t>Φ = 0 deg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946070" y="3135826"/>
            <a:ext cx="4111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Model Dipole Directivity w/wo Cube Body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8311" y="2669340"/>
            <a:ext cx="459291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* Gain Oscillation due to Cube Body Blockage *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535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986" y="203761"/>
            <a:ext cx="10515600" cy="893520"/>
          </a:xfrm>
          <a:solidFill>
            <a:srgbClr val="92D050"/>
          </a:solidFill>
        </p:spPr>
        <p:txBody>
          <a:bodyPr/>
          <a:lstStyle/>
          <a:p>
            <a:r>
              <a:rPr lang="en-US" dirty="0"/>
              <a:t>UHF Band Antennas (435-438 Mhz)</a:t>
            </a:r>
          </a:p>
        </p:txBody>
      </p:sp>
      <p:pic>
        <p:nvPicPr>
          <p:cNvPr id="205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755" y="1343931"/>
            <a:ext cx="5532878" cy="384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61" y="3563162"/>
            <a:ext cx="5758867" cy="3136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2258" y="1143893"/>
            <a:ext cx="5891356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Measured Return Loss vs Frequency overlay.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Return Loss Measurement difficult – </a:t>
            </a:r>
          </a:p>
          <a:p>
            <a:r>
              <a:rPr lang="en-US" dirty="0"/>
              <a:t> </a:t>
            </a:r>
            <a:r>
              <a:rPr lang="en-US" dirty="0" smtClean="0"/>
              <a:t>    Radiating dipole Return Los  sensitive to nearby objects.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10-15 ft ladder with Cubesat hanging on dielectric rope to </a:t>
            </a:r>
          </a:p>
          <a:p>
            <a:r>
              <a:rPr lang="en-US" dirty="0"/>
              <a:t> </a:t>
            </a:r>
            <a:r>
              <a:rPr lang="en-US" dirty="0" smtClean="0"/>
              <a:t>     measure stable Return Loss.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925619" y="2145555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0650" y="5540188"/>
            <a:ext cx="6101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Balun Closeup and dipole connection- Keep connections short.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7994" y="3330196"/>
            <a:ext cx="3186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Measured Return Loss vs</a:t>
            </a:r>
            <a:r>
              <a:rPr lang="en-US" dirty="0"/>
              <a:t> </a:t>
            </a:r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5436" y="2811877"/>
            <a:ext cx="5670776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Return Loss Measurement Requires &gt; 1m clear zone to reduce external Return Loss influence.</a:t>
            </a:r>
          </a:p>
        </p:txBody>
      </p:sp>
    </p:spTree>
    <p:extLst>
      <p:ext uri="{BB962C8B-B14F-4D97-AF65-F5344CB8AC3E}">
        <p14:creationId xmlns:p14="http://schemas.microsoft.com/office/powerpoint/2010/main" val="2794605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8502</TotalTime>
  <Words>2087</Words>
  <Application>Microsoft Macintosh PowerPoint</Application>
  <PresentationFormat>Custom</PresentationFormat>
  <Paragraphs>339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ANTENNAS FOR ACADEMIC CUBESATS: VHF thru S-Band, What, How and Why</vt:lpstr>
      <vt:lpstr>Contents</vt:lpstr>
      <vt:lpstr>MOTIVATION</vt:lpstr>
      <vt:lpstr>OVERVIEW</vt:lpstr>
      <vt:lpstr>UHF Band Antennas (435-438 Mhz)  </vt:lpstr>
      <vt:lpstr>UHF Band Antennas (435-438 Mhz)</vt:lpstr>
      <vt:lpstr>UHF Band Antennas (435-438 Mhz)</vt:lpstr>
      <vt:lpstr>UHF Band Antennas (435-438 Mhz)</vt:lpstr>
      <vt:lpstr>UHF Band Antennas (435-438 Mhz)</vt:lpstr>
      <vt:lpstr>L-Band J-pole Antenna ( 1260.0 – 1270.0 Mhz)</vt:lpstr>
      <vt:lpstr>L-Band J-pole Antenna ( 1260.0 – 1270.0 Mhz)</vt:lpstr>
      <vt:lpstr>L-Band J-pole Antenna ( 1260.0 – 1270.0 Mhz)</vt:lpstr>
      <vt:lpstr>L-Band J-pole Antenna ( 1260.0 – 1270.0 Mhz)</vt:lpstr>
      <vt:lpstr>PowerPoint Presentation</vt:lpstr>
      <vt:lpstr>L-Band J-pole Antenna ( 1260.0 – 1270.0 Mhz)</vt:lpstr>
      <vt:lpstr>L-Band J-pole Antenna ( 1260.0 – 1270.0 Mhz)</vt:lpstr>
      <vt:lpstr>S-Band RHCP Patch Antenna ( 2.40 - 2.41 Ghz)</vt:lpstr>
      <vt:lpstr>S-Band RHCP Patch Antenna ( 2.40 - 2.41 Ghz)</vt:lpstr>
      <vt:lpstr>PowerPoint Presentation</vt:lpstr>
      <vt:lpstr>S-Band RHCP Patch Antenna ( 2.40 - 2.41 Ghz)</vt:lpstr>
      <vt:lpstr>S-Band RHCP Patch Antenna ( 2.40 - 2.41 Ghz)</vt:lpstr>
      <vt:lpstr>S-Band RHCP Patch Antenna ( 2.40 - 2.41 Ghz</vt:lpstr>
      <vt:lpstr>Measured RHCP Patch Performance 1st Iteration</vt:lpstr>
      <vt:lpstr>PowerPoint Presentation</vt:lpstr>
      <vt:lpstr>PowerPoint Presentation</vt:lpstr>
      <vt:lpstr>PowerPoint Presentation</vt:lpstr>
      <vt:lpstr>PowerPoint Presentation</vt:lpstr>
      <vt:lpstr>Tips and Lessons Learned </vt:lpstr>
      <vt:lpstr>Tips and Lessons Learned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ANTENNAS FOR ACADEMIC CUBESATS: VHF thru S-Band, What, How and Why</dc:title>
  <dc:creator>Piotr Pachowicz</dc:creator>
  <cp:lastModifiedBy>lyerlya</cp:lastModifiedBy>
  <cp:revision>193</cp:revision>
  <cp:lastPrinted>2020-07-02T10:00:50Z</cp:lastPrinted>
  <dcterms:created xsi:type="dcterms:W3CDTF">2020-06-15T00:53:32Z</dcterms:created>
  <dcterms:modified xsi:type="dcterms:W3CDTF">2020-07-02T17:16:21Z</dcterms:modified>
</cp:coreProperties>
</file>