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323" r:id="rId4"/>
    <p:sldId id="263" r:id="rId5"/>
    <p:sldId id="321" r:id="rId6"/>
    <p:sldId id="324" r:id="rId7"/>
    <p:sldId id="285" r:id="rId8"/>
    <p:sldId id="284" r:id="rId9"/>
    <p:sldId id="259" r:id="rId10"/>
    <p:sldId id="261" r:id="rId11"/>
    <p:sldId id="287" r:id="rId12"/>
    <p:sldId id="325" r:id="rId13"/>
    <p:sldId id="290" r:id="rId14"/>
    <p:sldId id="326" r:id="rId15"/>
    <p:sldId id="327" r:id="rId16"/>
    <p:sldId id="303" r:id="rId17"/>
    <p:sldId id="332" r:id="rId18"/>
    <p:sldId id="329" r:id="rId19"/>
    <p:sldId id="328" r:id="rId20"/>
    <p:sldId id="330" r:id="rId21"/>
    <p:sldId id="333" r:id="rId22"/>
    <p:sldId id="331" r:id="rId23"/>
    <p:sldId id="312" r:id="rId24"/>
    <p:sldId id="316" r:id="rId25"/>
    <p:sldId id="315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0F7416-6C46-4464-BD3B-5BAA387B93BE}" v="16" dt="2020-06-19T21:53:38.9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242" autoAdjust="0"/>
  </p:normalViewPr>
  <p:slideViewPr>
    <p:cSldViewPr snapToGrid="0">
      <p:cViewPr varScale="1">
        <p:scale>
          <a:sx n="81" d="100"/>
          <a:sy n="81" d="100"/>
        </p:scale>
        <p:origin x="763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hmud, Sadab" userId="4dc8f32d-d929-4651-a88b-7c166b56152c" providerId="ADAL" clId="{880F7416-6C46-4464-BD3B-5BAA387B93BE}"/>
    <pc:docChg chg="custSel addSld delSld modSld">
      <pc:chgData name="Mahmud, Sadab" userId="4dc8f32d-d929-4651-a88b-7c166b56152c" providerId="ADAL" clId="{880F7416-6C46-4464-BD3B-5BAA387B93BE}" dt="2020-06-22T21:31:10.223" v="332" actId="14100"/>
      <pc:docMkLst>
        <pc:docMk/>
      </pc:docMkLst>
      <pc:sldChg chg="addSp modSp mod">
        <pc:chgData name="Mahmud, Sadab" userId="4dc8f32d-d929-4651-a88b-7c166b56152c" providerId="ADAL" clId="{880F7416-6C46-4464-BD3B-5BAA387B93BE}" dt="2020-06-22T21:31:10.223" v="332" actId="14100"/>
        <pc:sldMkLst>
          <pc:docMk/>
          <pc:sldMk cId="3483151290" sldId="256"/>
        </pc:sldMkLst>
        <pc:spChg chg="mod">
          <ac:chgData name="Mahmud, Sadab" userId="4dc8f32d-d929-4651-a88b-7c166b56152c" providerId="ADAL" clId="{880F7416-6C46-4464-BD3B-5BAA387B93BE}" dt="2020-06-22T21:31:10.223" v="332" actId="14100"/>
          <ac:spMkLst>
            <pc:docMk/>
            <pc:sldMk cId="3483151290" sldId="256"/>
            <ac:spMk id="2" creationId="{00000000-0000-0000-0000-000000000000}"/>
          </ac:spMkLst>
        </pc:spChg>
        <pc:spChg chg="mod">
          <ac:chgData name="Mahmud, Sadab" userId="4dc8f32d-d929-4651-a88b-7c166b56152c" providerId="ADAL" clId="{880F7416-6C46-4464-BD3B-5BAA387B93BE}" dt="2020-06-22T21:30:48.112" v="329" actId="1076"/>
          <ac:spMkLst>
            <pc:docMk/>
            <pc:sldMk cId="3483151290" sldId="256"/>
            <ac:spMk id="3" creationId="{00000000-0000-0000-0000-000000000000}"/>
          </ac:spMkLst>
        </pc:spChg>
        <pc:spChg chg="mod">
          <ac:chgData name="Mahmud, Sadab" userId="4dc8f32d-d929-4651-a88b-7c166b56152c" providerId="ADAL" clId="{880F7416-6C46-4464-BD3B-5BAA387B93BE}" dt="2020-06-19T21:51:25.091" v="318" actId="1076"/>
          <ac:spMkLst>
            <pc:docMk/>
            <pc:sldMk cId="3483151290" sldId="256"/>
            <ac:spMk id="5" creationId="{35664246-6CF4-4686-9812-C22AE58220C2}"/>
          </ac:spMkLst>
        </pc:spChg>
        <pc:spChg chg="add mod">
          <ac:chgData name="Mahmud, Sadab" userId="4dc8f32d-d929-4651-a88b-7c166b56152c" providerId="ADAL" clId="{880F7416-6C46-4464-BD3B-5BAA387B93BE}" dt="2020-06-22T21:09:48.825" v="328" actId="1076"/>
          <ac:spMkLst>
            <pc:docMk/>
            <pc:sldMk cId="3483151290" sldId="256"/>
            <ac:spMk id="6" creationId="{58E54239-1410-4AB0-8844-CFB7763311AD}"/>
          </ac:spMkLst>
        </pc:spChg>
        <pc:picChg chg="add mod">
          <ac:chgData name="Mahmud, Sadab" userId="4dc8f32d-d929-4651-a88b-7c166b56152c" providerId="ADAL" clId="{880F7416-6C46-4464-BD3B-5BAA387B93BE}" dt="2020-06-22T21:30:50.206" v="330" actId="1076"/>
          <ac:picMkLst>
            <pc:docMk/>
            <pc:sldMk cId="3483151290" sldId="256"/>
            <ac:picMk id="4" creationId="{9160F4BC-2A0E-42EC-88FF-33250BE26DFF}"/>
          </ac:picMkLst>
        </pc:picChg>
      </pc:sldChg>
      <pc:sldChg chg="modSp mod">
        <pc:chgData name="Mahmud, Sadab" userId="4dc8f32d-d929-4651-a88b-7c166b56152c" providerId="ADAL" clId="{880F7416-6C46-4464-BD3B-5BAA387B93BE}" dt="2020-06-19T21:49:53.738" v="309" actId="6549"/>
        <pc:sldMkLst>
          <pc:docMk/>
          <pc:sldMk cId="2677362268" sldId="257"/>
        </pc:sldMkLst>
        <pc:spChg chg="mod">
          <ac:chgData name="Mahmud, Sadab" userId="4dc8f32d-d929-4651-a88b-7c166b56152c" providerId="ADAL" clId="{880F7416-6C46-4464-BD3B-5BAA387B93BE}" dt="2020-06-19T21:49:53.738" v="309" actId="6549"/>
          <ac:spMkLst>
            <pc:docMk/>
            <pc:sldMk cId="2677362268" sldId="257"/>
            <ac:spMk id="2" creationId="{00000000-0000-0000-0000-000000000000}"/>
          </ac:spMkLst>
        </pc:spChg>
      </pc:sldChg>
      <pc:sldChg chg="del">
        <pc:chgData name="Mahmud, Sadab" userId="4dc8f32d-d929-4651-a88b-7c166b56152c" providerId="ADAL" clId="{880F7416-6C46-4464-BD3B-5BAA387B93BE}" dt="2020-06-19T21:54:05.007" v="327" actId="47"/>
        <pc:sldMkLst>
          <pc:docMk/>
          <pc:sldMk cId="2983158226" sldId="275"/>
        </pc:sldMkLst>
      </pc:sldChg>
      <pc:sldChg chg="del">
        <pc:chgData name="Mahmud, Sadab" userId="4dc8f32d-d929-4651-a88b-7c166b56152c" providerId="ADAL" clId="{880F7416-6C46-4464-BD3B-5BAA387B93BE}" dt="2020-06-19T21:50:05.622" v="311" actId="47"/>
        <pc:sldMkLst>
          <pc:docMk/>
          <pc:sldMk cId="1762261645" sldId="278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2904668299" sldId="291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4124804781" sldId="292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1687777913" sldId="293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3835950227" sldId="294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500741791" sldId="295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151241504" sldId="296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2842079987" sldId="297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3773012025" sldId="298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3834375379" sldId="299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1545115303" sldId="300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1465233097" sldId="301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1105692773" sldId="302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1624863891" sldId="303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311047741" sldId="304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2626932489" sldId="305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2039656419" sldId="306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3144458181" sldId="307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3210968214" sldId="308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3830601121" sldId="309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1073690054" sldId="310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3899324221" sldId="311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2873069008" sldId="312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3621001498" sldId="313"/>
        </pc:sldMkLst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2670559139" sldId="314"/>
        </pc:sldMkLst>
      </pc:sldChg>
      <pc:sldChg chg="addSp delSp modSp mod">
        <pc:chgData name="Mahmud, Sadab" userId="4dc8f32d-d929-4651-a88b-7c166b56152c" providerId="ADAL" clId="{880F7416-6C46-4464-BD3B-5BAA387B93BE}" dt="2020-06-19T21:54:03.174" v="326" actId="1076"/>
        <pc:sldMkLst>
          <pc:docMk/>
          <pc:sldMk cId="2643240028" sldId="315"/>
        </pc:sldMkLst>
        <pc:spChg chg="mod">
          <ac:chgData name="Mahmud, Sadab" userId="4dc8f32d-d929-4651-a88b-7c166b56152c" providerId="ADAL" clId="{880F7416-6C46-4464-BD3B-5BAA387B93BE}" dt="2020-06-19T21:53:56.821" v="325" actId="1076"/>
          <ac:spMkLst>
            <pc:docMk/>
            <pc:sldMk cId="2643240028" sldId="315"/>
            <ac:spMk id="3" creationId="{00000000-0000-0000-0000-000000000000}"/>
          </ac:spMkLst>
        </pc:spChg>
        <pc:spChg chg="add mod">
          <ac:chgData name="Mahmud, Sadab" userId="4dc8f32d-d929-4651-a88b-7c166b56152c" providerId="ADAL" clId="{880F7416-6C46-4464-BD3B-5BAA387B93BE}" dt="2020-06-19T21:54:03.174" v="326" actId="1076"/>
          <ac:spMkLst>
            <pc:docMk/>
            <pc:sldMk cId="2643240028" sldId="315"/>
            <ac:spMk id="6" creationId="{AEA6C31E-B314-401A-B0FF-8104BC8DA39D}"/>
          </ac:spMkLst>
        </pc:spChg>
        <pc:picChg chg="del">
          <ac:chgData name="Mahmud, Sadab" userId="4dc8f32d-d929-4651-a88b-7c166b56152c" providerId="ADAL" clId="{880F7416-6C46-4464-BD3B-5BAA387B93BE}" dt="2020-06-19T21:53:25.431" v="321" actId="478"/>
          <ac:picMkLst>
            <pc:docMk/>
            <pc:sldMk cId="2643240028" sldId="315"/>
            <ac:picMk id="7170" creationId="{5CEFAA74-402D-489E-8706-26120221AED5}"/>
          </ac:picMkLst>
        </pc:picChg>
        <pc:picChg chg="del">
          <ac:chgData name="Mahmud, Sadab" userId="4dc8f32d-d929-4651-a88b-7c166b56152c" providerId="ADAL" clId="{880F7416-6C46-4464-BD3B-5BAA387B93BE}" dt="2020-06-19T21:53:24.900" v="320" actId="478"/>
          <ac:picMkLst>
            <pc:docMk/>
            <pc:sldMk cId="2643240028" sldId="315"/>
            <ac:picMk id="7171" creationId="{247A8867-78A4-4700-BC17-045B09361935}"/>
          </ac:picMkLst>
        </pc:picChg>
      </pc:sldChg>
      <pc:sldChg chg="del">
        <pc:chgData name="Mahmud, Sadab" userId="4dc8f32d-d929-4651-a88b-7c166b56152c" providerId="ADAL" clId="{880F7416-6C46-4464-BD3B-5BAA387B93BE}" dt="2020-06-19T21:53:10.660" v="319" actId="47"/>
        <pc:sldMkLst>
          <pc:docMk/>
          <pc:sldMk cId="402726204" sldId="317"/>
        </pc:sldMkLst>
      </pc:sldChg>
      <pc:sldChg chg="modSp add">
        <pc:chgData name="Mahmud, Sadab" userId="4dc8f32d-d929-4651-a88b-7c166b56152c" providerId="ADAL" clId="{880F7416-6C46-4464-BD3B-5BAA387B93BE}" dt="2020-06-19T21:50:34.518" v="312" actId="207"/>
        <pc:sldMkLst>
          <pc:docMk/>
          <pc:sldMk cId="307947562" sldId="320"/>
        </pc:sldMkLst>
        <pc:spChg chg="mod">
          <ac:chgData name="Mahmud, Sadab" userId="4dc8f32d-d929-4651-a88b-7c166b56152c" providerId="ADAL" clId="{880F7416-6C46-4464-BD3B-5BAA387B93BE}" dt="2020-06-19T21:50:34.518" v="312" actId="207"/>
          <ac:spMkLst>
            <pc:docMk/>
            <pc:sldMk cId="307947562" sldId="320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0753E-7034-43A9-AC6D-116FF8FD1D12}" type="datetimeFigureOut">
              <a:rPr lang="en-US" smtClean="0"/>
              <a:t>6/30/2020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FEA238-C568-4459-AFA8-21B39D6C61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4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4150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413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6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183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417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2954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783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352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56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265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959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3111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343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7263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7223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FEA238-C568-4459-AFA8-21B39D6C615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11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41"/>
            <a:ext cx="12192000" cy="62235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524000" y="1718141"/>
            <a:ext cx="9144000" cy="201114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524000" y="3878036"/>
            <a:ext cx="9144000" cy="137976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7692D09-9D07-4ADE-898F-D6FB1AACE8D2}" type="datetime1">
              <a:rPr lang="en-US" smtClean="0"/>
              <a:t>6/30/2020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-6220" y="1026365"/>
            <a:ext cx="12192000" cy="0"/>
          </a:xfrm>
          <a:prstGeom prst="line">
            <a:avLst/>
          </a:prstGeom>
          <a:ln w="50800">
            <a:solidFill>
              <a:srgbClr val="FFD32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0" y="1122363"/>
            <a:ext cx="12192000" cy="0"/>
          </a:xfrm>
          <a:prstGeom prst="line">
            <a:avLst/>
          </a:prstGeom>
          <a:ln w="152400">
            <a:solidFill>
              <a:srgbClr val="214A8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sosceles Triangle 14"/>
          <p:cNvSpPr/>
          <p:nvPr/>
        </p:nvSpPr>
        <p:spPr>
          <a:xfrm>
            <a:off x="3998880" y="664394"/>
            <a:ext cx="1060704" cy="9144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 flipV="1">
            <a:off x="7275419" y="664394"/>
            <a:ext cx="1060704" cy="91440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222" y="446922"/>
            <a:ext cx="3049556" cy="117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617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F1A625-A84C-42BA-AAE4-874C361E91F7}" type="datetime1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300643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77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A22B18E-83CC-4893-B18B-894C6A2CAE55}" type="datetime1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68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BCBE73-5F7B-4473-9D8E-4FEFB3C74A67}" type="datetime1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300643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374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B15075F-E379-45F8-8307-BEF5553EAB5B}" type="datetime1">
              <a:rPr lang="en-US" smtClean="0"/>
              <a:t>6/30/2020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21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12D01AC-F918-487D-99C2-B7952B1D3B7A}" type="datetime1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838200" y="300643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197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39DBB76-0FA3-448D-950A-9235DC626BD3}" type="datetime1">
              <a:rPr lang="en-US" smtClean="0"/>
              <a:t>6/30/2020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38200" y="300643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358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8498A5C-339F-43C2-AFD4-82D5903FD476}" type="datetime1">
              <a:rPr lang="en-US" smtClean="0"/>
              <a:t>6/30/2020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38200" y="300643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410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CBD73E0-F13A-4E97-8DB3-5882CA2A8546}" type="datetime1">
              <a:rPr lang="en-US" smtClean="0"/>
              <a:t>6/30/2020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7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C712208-52F0-4132-9431-BDA4BE900893}" type="datetime1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84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783CF83-432F-4349-9BEF-7D6B1586D824}" type="datetime1">
              <a:rPr lang="en-US" smtClean="0"/>
              <a:t>6/30/2020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5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838200" y="300643"/>
            <a:ext cx="1051559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A83EE-0161-4AE3-960B-DD41A4DAA19E}" type="datetime1">
              <a:rPr lang="en-US" smtClean="0"/>
              <a:t>6/30/2020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8D891-DC31-4701-B067-E2AF94346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7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7012" y="1802217"/>
            <a:ext cx="9700980" cy="1608840"/>
          </a:xfrm>
        </p:spPr>
        <p:txBody>
          <a:bodyPr>
            <a:noAutofit/>
          </a:bodyPr>
          <a:lstStyle/>
          <a:p>
            <a:r>
              <a:rPr lang="en-US" sz="3600" b="1" dirty="0"/>
              <a:t>A </a:t>
            </a:r>
            <a:r>
              <a:rPr lang="en-US" sz="3600" b="1" dirty="0" err="1"/>
              <a:t>GaN</a:t>
            </a:r>
            <a:r>
              <a:rPr lang="en-US" sz="3600" b="1" dirty="0"/>
              <a:t>-based Four-Switch Buck-Boost Converter using Ripple Correlation Control for Maximum Power Point Tracking in Dynamic Deep Space Environments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012" y="5057845"/>
            <a:ext cx="3932993" cy="842684"/>
          </a:xfrm>
        </p:spPr>
        <p:txBody>
          <a:bodyPr>
            <a:normAutofit/>
          </a:bodyPr>
          <a:lstStyle/>
          <a:p>
            <a:r>
              <a:rPr lang="en-US" sz="2000" b="1" dirty="0"/>
              <a:t>Small Satellite Conference</a:t>
            </a:r>
          </a:p>
          <a:p>
            <a:r>
              <a:rPr lang="en-US" sz="2000" b="1" dirty="0"/>
              <a:t>August 6, 2020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664246-6CF4-4686-9812-C22AE58220C2}"/>
              </a:ext>
            </a:extLst>
          </p:cNvPr>
          <p:cNvSpPr/>
          <p:nvPr/>
        </p:nvSpPr>
        <p:spPr>
          <a:xfrm>
            <a:off x="5963204" y="4602024"/>
            <a:ext cx="529478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/>
              <a:t>Authors</a:t>
            </a:r>
            <a:r>
              <a:rPr lang="en-US" sz="1200" dirty="0"/>
              <a:t>:</a:t>
            </a:r>
          </a:p>
          <a:p>
            <a:pPr algn="ctr"/>
            <a:r>
              <a:rPr lang="en-US" sz="1200" dirty="0"/>
              <a:t>Sadab Mahmud, William Collings, Roshan Kini, Ahmad </a:t>
            </a:r>
            <a:r>
              <a:rPr lang="en-US" sz="1200" dirty="0" err="1"/>
              <a:t>Javaid</a:t>
            </a:r>
            <a:r>
              <a:rPr lang="en-US" sz="1200" dirty="0"/>
              <a:t>, Raghav Khanna</a:t>
            </a:r>
          </a:p>
          <a:p>
            <a:pPr algn="ctr"/>
            <a:r>
              <a:rPr lang="en-US" sz="1200" dirty="0"/>
              <a:t>University of Toledo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Ansel </a:t>
            </a:r>
            <a:r>
              <a:rPr lang="en-US" sz="1200" dirty="0" err="1"/>
              <a:t>Barchowsky</a:t>
            </a:r>
            <a:r>
              <a:rPr lang="en-US" sz="1200" dirty="0"/>
              <a:t>, Jessica Loveland, </a:t>
            </a:r>
            <a:r>
              <a:rPr lang="en-US" sz="1200" dirty="0" err="1"/>
              <a:t>Ahmadreza</a:t>
            </a:r>
            <a:r>
              <a:rPr lang="en-US" sz="1200" dirty="0"/>
              <a:t> </a:t>
            </a:r>
            <a:r>
              <a:rPr lang="en-US" sz="1200" dirty="0" err="1"/>
              <a:t>Amirahmadi</a:t>
            </a:r>
            <a:r>
              <a:rPr lang="en-US" sz="1200" dirty="0"/>
              <a:t>, Chris </a:t>
            </a:r>
            <a:r>
              <a:rPr lang="en-US" sz="1200" dirty="0" err="1"/>
              <a:t>Stell</a:t>
            </a:r>
            <a:endParaRPr lang="en-US" sz="1200" dirty="0"/>
          </a:p>
          <a:p>
            <a:pPr algn="ctr"/>
            <a:r>
              <a:rPr lang="en-US" sz="1200" dirty="0"/>
              <a:t>Jet Propulsion Laboratory, California Institute of Technology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Xavier Zapien</a:t>
            </a:r>
          </a:p>
          <a:p>
            <a:pPr algn="ctr"/>
            <a:r>
              <a:rPr lang="en-US" sz="1200" dirty="0"/>
              <a:t>Massachusetts Institute of Technology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96789D-B0DE-472A-A806-BBCF9A783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1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8E54239-1410-4AB0-8844-CFB7763311AD}"/>
              </a:ext>
            </a:extLst>
          </p:cNvPr>
          <p:cNvSpPr txBox="1">
            <a:spLocks/>
          </p:cNvSpPr>
          <p:nvPr/>
        </p:nvSpPr>
        <p:spPr>
          <a:xfrm>
            <a:off x="5963204" y="3597112"/>
            <a:ext cx="5294789" cy="1004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Presenter</a:t>
            </a:r>
            <a:r>
              <a:rPr lang="en-US" sz="2000" dirty="0"/>
              <a:t>: </a:t>
            </a:r>
            <a:br>
              <a:rPr lang="en-US" sz="2000" dirty="0"/>
            </a:br>
            <a:r>
              <a:rPr lang="en-US" sz="2000" dirty="0"/>
              <a:t>Sadab Mahmud</a:t>
            </a:r>
            <a:br>
              <a:rPr lang="en-US" sz="2000" dirty="0"/>
            </a:br>
            <a:r>
              <a:rPr lang="en-US" sz="2000" dirty="0"/>
              <a:t>Graduate Student, University of Toledo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60F4BC-2A0E-42EC-88FF-33250BE26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9558" y="3791020"/>
            <a:ext cx="2247900" cy="126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51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02E80B1-B136-4EAB-9F0B-F3C4E34C573B}"/>
              </a:ext>
            </a:extLst>
          </p:cNvPr>
          <p:cNvSpPr txBox="1"/>
          <p:nvPr/>
        </p:nvSpPr>
        <p:spPr>
          <a:xfrm>
            <a:off x="6866028" y="5170363"/>
            <a:ext cx="4209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Output Characteristics Curve of a PV Panel.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87F6B1-8C18-4A4C-BCB8-DE932FEF3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0358" y="1696105"/>
            <a:ext cx="4823441" cy="33032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053C907-E08E-45A6-9AF2-147BB1C32AF3}"/>
              </a:ext>
            </a:extLst>
          </p:cNvPr>
          <p:cNvSpPr txBox="1"/>
          <p:nvPr/>
        </p:nvSpPr>
        <p:spPr>
          <a:xfrm>
            <a:off x="7419297" y="2790733"/>
            <a:ext cx="100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Region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C096EC-BCD2-4970-B8CA-66CD11A12A8B}"/>
              </a:ext>
            </a:extLst>
          </p:cNvPr>
          <p:cNvSpPr txBox="1"/>
          <p:nvPr/>
        </p:nvSpPr>
        <p:spPr>
          <a:xfrm>
            <a:off x="9982200" y="2790733"/>
            <a:ext cx="1008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Region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C096EC-BCD2-4970-B8CA-66CD11A12A8B}"/>
              </a:ext>
            </a:extLst>
          </p:cNvPr>
          <p:cNvSpPr txBox="1"/>
          <p:nvPr/>
        </p:nvSpPr>
        <p:spPr>
          <a:xfrm>
            <a:off x="8223000" y="1949824"/>
            <a:ext cx="2374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Maximum Power Point</a:t>
            </a:r>
          </a:p>
        </p:txBody>
      </p:sp>
      <p:sp>
        <p:nvSpPr>
          <p:cNvPr id="3" name="Down Arrow 2"/>
          <p:cNvSpPr/>
          <p:nvPr/>
        </p:nvSpPr>
        <p:spPr>
          <a:xfrm>
            <a:off x="9297230" y="2305525"/>
            <a:ext cx="226423" cy="292974"/>
          </a:xfrm>
          <a:prstGeom prst="down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10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FB75C38E-65CC-406D-B8D1-8CC7FAA56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Ripple Correlation Control (RCC) </a:t>
            </a:r>
            <a:r>
              <a:rPr lang="en-US" baseline="30000" dirty="0"/>
              <a:t>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CBFCEEC4-DF65-4E5C-BC28-C24BFBFE36F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381724"/>
                <a:ext cx="5257801" cy="4974625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/>
                  <a:t>The maximum power point (MPP) can be reached when I</a:t>
                </a:r>
                <a:r>
                  <a:rPr lang="en-US" sz="2400" baseline="-25000" dirty="0"/>
                  <a:t>L</a:t>
                </a:r>
                <a:r>
                  <a:rPr lang="en-US" sz="2400" dirty="0"/>
                  <a:t> = I</a:t>
                </a:r>
                <a:r>
                  <a:rPr lang="en-US" sz="2400" baseline="-25000" dirty="0"/>
                  <a:t>L</a:t>
                </a:r>
                <a:r>
                  <a:rPr lang="en-US" sz="2400" dirty="0"/>
                  <a:t>*.</a:t>
                </a:r>
              </a:p>
              <a:p>
                <a:r>
                  <a:rPr lang="en-US" sz="2400" dirty="0"/>
                  <a:t>A control law for RCC can be formed as shown below:</a:t>
                </a:r>
              </a:p>
              <a:p>
                <a:endParaRPr lang="en-US" sz="2400" dirty="0"/>
              </a:p>
              <a:p>
                <a:endParaRPr lang="en-US" sz="2400" dirty="0"/>
              </a:p>
              <a:p>
                <a:r>
                  <a:rPr lang="en-US" sz="2400" dirty="0"/>
                  <a:t>Overall, the RCC control law can be expressed 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𝑘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𝑠𝑔𝑛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𝑑𝑝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𝑠𝑔𝑛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𝑑𝑖</m:t>
                                  </m:r>
                                  <m:r>
                                    <a:rPr lang="en-US" sz="1600" i="1" baseline="-2500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𝑑𝑡</m:t>
                                  </m:r>
                                </m:den>
                              </m:f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  <a:p>
                <a:pPr marL="0" indent="0">
                  <a:buNone/>
                </a:pPr>
                <a:r>
                  <a:rPr lang="en-US" sz="2400" dirty="0"/>
                  <a:t>	where, d = duty ratio for the 	switch and k = constant</a:t>
                </a:r>
              </a:p>
              <a:p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CBFCEEC4-DF65-4E5C-BC28-C24BFBFE36F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381724"/>
                <a:ext cx="5257801" cy="4974625"/>
              </a:xfrm>
              <a:blipFill>
                <a:blip r:embed="rId3"/>
                <a:stretch>
                  <a:fillRect l="-1506" t="-1716" r="-2086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2B9B2B3-8DF8-47C8-9120-E1C139C609DA}"/>
              </a:ext>
            </a:extLst>
          </p:cNvPr>
          <p:cNvSpPr txBox="1"/>
          <p:nvPr/>
        </p:nvSpPr>
        <p:spPr>
          <a:xfrm>
            <a:off x="7420708" y="3054121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In-phase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196353-4BC4-449B-8FE2-99A70D78E53F}"/>
              </a:ext>
            </a:extLst>
          </p:cNvPr>
          <p:cNvSpPr txBox="1"/>
          <p:nvPr/>
        </p:nvSpPr>
        <p:spPr>
          <a:xfrm>
            <a:off x="9982200" y="3054121"/>
            <a:ext cx="1449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Out-of-phase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CA480BA-8DBE-4FE2-B28D-5D46242ADC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92" t="8930" r="6678" b="8381"/>
          <a:stretch/>
        </p:blipFill>
        <p:spPr>
          <a:xfrm>
            <a:off x="2448335" y="2858838"/>
            <a:ext cx="2037528" cy="1014639"/>
          </a:xfrm>
          <a:prstGeom prst="rect">
            <a:avLst/>
          </a:prstGeom>
        </p:spPr>
      </p:pic>
      <p:sp>
        <p:nvSpPr>
          <p:cNvPr id="15" name="TextBox 11">
            <a:extLst>
              <a:ext uri="{FF2B5EF4-FFF2-40B4-BE49-F238E27FC236}">
                <a16:creationId xmlns:a16="http://schemas.microsoft.com/office/drawing/2014/main" id="{04440CA4-7AE2-4FE4-8FFB-95373318815C}"/>
              </a:ext>
            </a:extLst>
          </p:cNvPr>
          <p:cNvSpPr txBox="1"/>
          <p:nvPr/>
        </p:nvSpPr>
        <p:spPr>
          <a:xfrm>
            <a:off x="1739153" y="6399585"/>
            <a:ext cx="9435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aseline="30000" dirty="0">
                <a:solidFill>
                  <a:schemeClr val="bg2">
                    <a:lumMod val="90000"/>
                  </a:schemeClr>
                </a:solidFill>
              </a:rPr>
              <a:t>4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T. </a:t>
            </a:r>
            <a:r>
              <a:rPr lang="en-US" sz="900" dirty="0" err="1">
                <a:solidFill>
                  <a:schemeClr val="bg2">
                    <a:lumMod val="90000"/>
                  </a:schemeClr>
                </a:solidFill>
              </a:rPr>
              <a:t>Esram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, J. W. Kimball, P. T. </a:t>
            </a:r>
            <a:r>
              <a:rPr lang="en-US" sz="900" dirty="0" err="1">
                <a:solidFill>
                  <a:schemeClr val="bg2">
                    <a:lumMod val="90000"/>
                  </a:schemeClr>
                </a:solidFill>
              </a:rPr>
              <a:t>Krein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, P. L. Chapman and P. </a:t>
            </a:r>
            <a:r>
              <a:rPr lang="en-US" sz="900" dirty="0" err="1">
                <a:solidFill>
                  <a:schemeClr val="bg2">
                    <a:lumMod val="90000"/>
                  </a:schemeClr>
                </a:solidFill>
              </a:rPr>
              <a:t>Midya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, "Dynamic maximum power point tracking of photovoltaic arrays using ripple correlation control," in IEEE Transactions on Power Electronics, vol. 21, no. 5, pp. 1282-1291, Sept. 2006.</a:t>
            </a:r>
          </a:p>
        </p:txBody>
      </p:sp>
    </p:spTree>
    <p:extLst>
      <p:ext uri="{BB962C8B-B14F-4D97-AF65-F5344CB8AC3E}">
        <p14:creationId xmlns:p14="http://schemas.microsoft.com/office/powerpoint/2010/main" val="2927865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11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Advantages of RCC</a:t>
            </a:r>
            <a:r>
              <a:rPr lang="en-US" baseline="30000" dirty="0"/>
              <a:t> 4</a:t>
            </a:r>
            <a:endParaRPr lang="en-US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338BA1E3-061A-49E6-B9A7-7BF9F65C7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1725"/>
            <a:ext cx="10515599" cy="4351338"/>
          </a:xfrm>
        </p:spPr>
        <p:txBody>
          <a:bodyPr>
            <a:normAutofit/>
          </a:bodyPr>
          <a:lstStyle/>
          <a:p>
            <a:r>
              <a:rPr lang="en-US" sz="2400" dirty="0"/>
              <a:t>It requires no artificial perturbations; it uses the inherent ripples of voltage or current, which </a:t>
            </a:r>
            <a:r>
              <a:rPr lang="en-US" sz="2400" b="1" dirty="0">
                <a:solidFill>
                  <a:srgbClr val="0070C0"/>
                </a:solidFill>
              </a:rPr>
              <a:t>are</a:t>
            </a:r>
            <a:r>
              <a:rPr lang="en-US" sz="2400" dirty="0"/>
              <a:t> present in the switching power converter.</a:t>
            </a:r>
          </a:p>
          <a:p>
            <a:endParaRPr lang="en-US" sz="2400" dirty="0"/>
          </a:p>
          <a:p>
            <a:r>
              <a:rPr lang="en-US" sz="2400" dirty="0"/>
              <a:t>It does not rely on any assumptions or characterizations of the PV array.</a:t>
            </a:r>
          </a:p>
          <a:p>
            <a:endParaRPr lang="en-US" sz="2400" dirty="0"/>
          </a:p>
          <a:p>
            <a:r>
              <a:rPr lang="en-US" sz="2400" dirty="0"/>
              <a:t>It can be implemented by using digital microcontrollers.</a:t>
            </a:r>
          </a:p>
          <a:p>
            <a:endParaRPr lang="en-US" sz="2000" dirty="0"/>
          </a:p>
          <a:p>
            <a:r>
              <a:rPr lang="en-US" sz="2400" dirty="0"/>
              <a:t>RCC is a well-established algorithm which can achieve MPP at a fast-tracking rate in rapidly changing atmospheric conditions and solar irradiance.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FB93B549-F24F-4D2A-AD83-B5D5C4AC9E33}"/>
              </a:ext>
            </a:extLst>
          </p:cNvPr>
          <p:cNvSpPr txBox="1"/>
          <p:nvPr/>
        </p:nvSpPr>
        <p:spPr>
          <a:xfrm>
            <a:off x="1739153" y="6399585"/>
            <a:ext cx="9435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aseline="30000" dirty="0">
                <a:solidFill>
                  <a:schemeClr val="bg2">
                    <a:lumMod val="90000"/>
                  </a:schemeClr>
                </a:solidFill>
              </a:rPr>
              <a:t>4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T. </a:t>
            </a:r>
            <a:r>
              <a:rPr lang="en-US" sz="900" dirty="0" err="1">
                <a:solidFill>
                  <a:schemeClr val="bg2">
                    <a:lumMod val="90000"/>
                  </a:schemeClr>
                </a:solidFill>
              </a:rPr>
              <a:t>Esram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, J. W. Kimball, P. T. </a:t>
            </a:r>
            <a:r>
              <a:rPr lang="en-US" sz="900" dirty="0" err="1">
                <a:solidFill>
                  <a:schemeClr val="bg2">
                    <a:lumMod val="90000"/>
                  </a:schemeClr>
                </a:solidFill>
              </a:rPr>
              <a:t>Krein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, P. L. Chapman and P. </a:t>
            </a:r>
            <a:r>
              <a:rPr lang="en-US" sz="900" dirty="0" err="1">
                <a:solidFill>
                  <a:schemeClr val="bg2">
                    <a:lumMod val="90000"/>
                  </a:schemeClr>
                </a:solidFill>
              </a:rPr>
              <a:t>Midya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, "Dynamic maximum power point tracking of photovoltaic arrays using ripple correlation control," in IEEE Transactions on Power Electronics, vol. 21, no. 5, pp. 1282-1291, Sept. 2006.</a:t>
            </a:r>
          </a:p>
        </p:txBody>
      </p:sp>
    </p:spTree>
    <p:extLst>
      <p:ext uri="{BB962C8B-B14F-4D97-AF65-F5344CB8AC3E}">
        <p14:creationId xmlns:p14="http://schemas.microsoft.com/office/powerpoint/2010/main" val="491995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817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Maximum Power Point Tracking (MPPT)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Ripple Correlation Control (RCC)</a:t>
            </a:r>
          </a:p>
          <a:p>
            <a:r>
              <a:rPr lang="en-US" sz="2400" dirty="0"/>
              <a:t>Buck-Boost Converter Prototype 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Simulation of the MPPT System in </a:t>
            </a:r>
            <a:r>
              <a:rPr lang="en-US" sz="2400" dirty="0" err="1">
                <a:solidFill>
                  <a:schemeClr val="bg2">
                    <a:lumMod val="90000"/>
                  </a:schemeClr>
                </a:solidFill>
              </a:rPr>
              <a:t>SaberRD</a:t>
            </a:r>
            <a:endParaRPr lang="en-US" sz="2400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Conclusion and Future Works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Index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F60C3-59FA-46BA-A851-1F8B0607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12</a:t>
            </a:fld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997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13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Buck-Boost Converter Prototype 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338BA1E3-061A-49E6-B9A7-7BF9F65C7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1725"/>
            <a:ext cx="5257801" cy="4351338"/>
          </a:xfrm>
        </p:spPr>
        <p:txBody>
          <a:bodyPr>
            <a:normAutofit/>
          </a:bodyPr>
          <a:lstStyle/>
          <a:p>
            <a:r>
              <a:rPr lang="en-US" sz="2400" dirty="0"/>
              <a:t>A 4-switch synchronous buck-boost converter was selected to accommodate the wide fluctuations in array voltage observed throughout the course of a mission.</a:t>
            </a:r>
          </a:p>
          <a:p>
            <a:r>
              <a:rPr lang="en-US" sz="2400" dirty="0"/>
              <a:t>Commercially available </a:t>
            </a:r>
            <a:r>
              <a:rPr lang="en-US" sz="2400" dirty="0" err="1"/>
              <a:t>GaN</a:t>
            </a:r>
            <a:r>
              <a:rPr lang="en-US" sz="2400" dirty="0"/>
              <a:t> transistors were used.</a:t>
            </a:r>
          </a:p>
          <a:p>
            <a:pPr lvl="1"/>
            <a:r>
              <a:rPr lang="en-US" sz="2000" dirty="0"/>
              <a:t>These </a:t>
            </a:r>
            <a:r>
              <a:rPr lang="en-US" sz="2000" dirty="0" err="1"/>
              <a:t>GaN</a:t>
            </a:r>
            <a:r>
              <a:rPr lang="en-US" sz="2000" dirty="0"/>
              <a:t> HEMTs are tested by NASA JPL and are radiation hardened.</a:t>
            </a:r>
          </a:p>
          <a:p>
            <a:pPr lvl="1"/>
            <a:r>
              <a:rPr lang="en-US" sz="2000" dirty="0"/>
              <a:t>Can switch with minimal loss at high frequency in MHz range.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3BFF2D-9D47-4326-8CB9-4801D8B9D17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587333"/>
            <a:ext cx="5257800" cy="394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921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14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Buck-Boost Converter Prototype 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338BA1E3-061A-49E6-B9A7-7BF9F65C7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1725"/>
            <a:ext cx="5257801" cy="4351338"/>
          </a:xfrm>
        </p:spPr>
        <p:txBody>
          <a:bodyPr>
            <a:normAutofit/>
          </a:bodyPr>
          <a:lstStyle/>
          <a:p>
            <a:r>
              <a:rPr lang="en-US" sz="2400" dirty="0"/>
              <a:t>A high power density could be achieved by operating the converter at high switching frequencies.</a:t>
            </a:r>
          </a:p>
          <a:p>
            <a:r>
              <a:rPr lang="en-US" sz="2400" dirty="0"/>
              <a:t>This system achieved an improved specific power </a:t>
            </a:r>
            <a:r>
              <a:rPr lang="en-US" sz="2400" dirty="0">
                <a:solidFill>
                  <a:srgbClr val="FF0000"/>
                </a:solidFill>
              </a:rPr>
              <a:t>greater than 1kW/kg </a:t>
            </a:r>
            <a:r>
              <a:rPr lang="en-US" sz="2400" dirty="0"/>
              <a:t>and a </a:t>
            </a:r>
            <a:r>
              <a:rPr lang="en-US" sz="2400" dirty="0">
                <a:solidFill>
                  <a:srgbClr val="FF0000"/>
                </a:solidFill>
              </a:rPr>
              <a:t>power density greater than 2W/cm</a:t>
            </a:r>
            <a:r>
              <a:rPr lang="en-US" sz="2400" baseline="30000" dirty="0">
                <a:solidFill>
                  <a:srgbClr val="FF0000"/>
                </a:solidFill>
              </a:rPr>
              <a:t>3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relative to existing power converters for space application.</a:t>
            </a:r>
          </a:p>
          <a:p>
            <a:r>
              <a:rPr lang="en-US" sz="2400" dirty="0"/>
              <a:t>A minimum of </a:t>
            </a:r>
            <a:r>
              <a:rPr lang="en-US" sz="2400" dirty="0">
                <a:solidFill>
                  <a:srgbClr val="FF0000"/>
                </a:solidFill>
              </a:rPr>
              <a:t>5% peak efficiency improvement </a:t>
            </a:r>
            <a:r>
              <a:rPr lang="en-US" sz="2400" dirty="0"/>
              <a:t>was observed at output currents greater than 1A.</a:t>
            </a:r>
          </a:p>
        </p:txBody>
      </p:sp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C6D3841F-3CB5-493D-9B2E-DB8D3591F624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3" t="791" r="1905" b="766"/>
          <a:stretch/>
        </p:blipFill>
        <p:spPr bwMode="auto">
          <a:xfrm>
            <a:off x="6595221" y="1381725"/>
            <a:ext cx="4030757" cy="26560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69B12E4-841D-44AB-8CF6-E8E7F60881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032621"/>
              </p:ext>
            </p:extLst>
          </p:nvPr>
        </p:nvGraphicFramePr>
        <p:xfrm>
          <a:off x="6595221" y="4129811"/>
          <a:ext cx="4030758" cy="171089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015379">
                  <a:extLst>
                    <a:ext uri="{9D8B030D-6E8A-4147-A177-3AD203B41FA5}">
                      <a16:colId xmlns:a16="http://schemas.microsoft.com/office/drawing/2014/main" val="472125787"/>
                    </a:ext>
                  </a:extLst>
                </a:gridCol>
                <a:gridCol w="2015379">
                  <a:extLst>
                    <a:ext uri="{9D8B030D-6E8A-4147-A177-3AD203B41FA5}">
                      <a16:colId xmlns:a16="http://schemas.microsoft.com/office/drawing/2014/main" val="1533076904"/>
                    </a:ext>
                  </a:extLst>
                </a:gridCol>
              </a:tblGrid>
              <a:tr h="1751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Parameter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effectLst/>
                        </a:rPr>
                        <a:t>Design Value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9833441"/>
                  </a:ext>
                </a:extLst>
              </a:tr>
              <a:tr h="1751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Input Voltage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effectLst/>
                        </a:rPr>
                        <a:t>20 – 100V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39688914"/>
                  </a:ext>
                </a:extLst>
              </a:tr>
              <a:tr h="1751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Output Voltage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22 – 36 V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26932525"/>
                  </a:ext>
                </a:extLst>
              </a:tr>
              <a:tr h="3593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Processing Power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100 W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20214714"/>
                  </a:ext>
                </a:extLst>
              </a:tr>
              <a:tr h="35938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effectLst/>
                        </a:rPr>
                        <a:t>Switching Frequency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1 MHz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10754278"/>
                  </a:ext>
                </a:extLst>
              </a:tr>
              <a:tr h="17514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>
                          <a:effectLst/>
                        </a:rPr>
                        <a:t>GaN Device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600" dirty="0">
                          <a:effectLst/>
                        </a:rPr>
                        <a:t>GS66516B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98244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2562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817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Maximum Power Point Tracking (MPPT)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Ripple Correlation Control (RCC)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Buck-Boost Converter Prototype </a:t>
            </a:r>
          </a:p>
          <a:p>
            <a:r>
              <a:rPr lang="en-US" sz="2400" dirty="0"/>
              <a:t>Simulation of the MPPT System in </a:t>
            </a:r>
            <a:r>
              <a:rPr lang="en-US" sz="2400" dirty="0" err="1"/>
              <a:t>SaberRD</a:t>
            </a:r>
            <a:endParaRPr lang="en-US" sz="2400" dirty="0"/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Conclusion and Future Works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Index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F60C3-59FA-46BA-A851-1F8B0607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15</a:t>
            </a:fld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79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16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Simulation of the MPPT System in </a:t>
            </a:r>
            <a:r>
              <a:rPr lang="en-US" dirty="0" err="1"/>
              <a:t>SaberRD</a:t>
            </a:r>
            <a:endParaRPr lang="en-US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338BA1E3-061A-49E6-B9A7-7BF9F65C7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1725"/>
            <a:ext cx="10515599" cy="2333025"/>
          </a:xfrm>
        </p:spPr>
        <p:txBody>
          <a:bodyPr>
            <a:normAutofit/>
          </a:bodyPr>
          <a:lstStyle/>
          <a:p>
            <a:r>
              <a:rPr lang="en-US" sz="2400" dirty="0"/>
              <a:t>A PV array of 2 by 2 panels in a series/parallel configuration was selected.</a:t>
            </a:r>
          </a:p>
          <a:p>
            <a:r>
              <a:rPr lang="en-US" sz="2400" dirty="0"/>
              <a:t>The simulation was run for 150ms with a change in solar irradiation from 450W/m</a:t>
            </a:r>
            <a:r>
              <a:rPr lang="en-US" sz="2400" baseline="30000" dirty="0"/>
              <a:t>2</a:t>
            </a:r>
            <a:r>
              <a:rPr lang="en-US" sz="2400" dirty="0"/>
              <a:t> to 900W/m</a:t>
            </a:r>
            <a:r>
              <a:rPr lang="en-US" sz="2400" baseline="30000" dirty="0"/>
              <a:t>2</a:t>
            </a:r>
            <a:r>
              <a:rPr lang="en-US" sz="2400" dirty="0"/>
              <a:t> in mid-simulation at 75ms.</a:t>
            </a:r>
          </a:p>
        </p:txBody>
      </p:sp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74042AB-0481-4BA0-BAD8-567D20FAAA7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735" y="2544345"/>
            <a:ext cx="7866529" cy="3453043"/>
          </a:xfrm>
          <a:prstGeom prst="rect">
            <a:avLst/>
          </a:prstGeom>
        </p:spPr>
      </p:pic>
      <p:sp>
        <p:nvSpPr>
          <p:cNvPr id="8" name="TextBox 8">
            <a:extLst>
              <a:ext uri="{FF2B5EF4-FFF2-40B4-BE49-F238E27FC236}">
                <a16:creationId xmlns:a16="http://schemas.microsoft.com/office/drawing/2014/main" id="{69186788-8874-4B09-9217-1568BC6D1832}"/>
              </a:ext>
            </a:extLst>
          </p:cNvPr>
          <p:cNvSpPr txBox="1"/>
          <p:nvPr/>
        </p:nvSpPr>
        <p:spPr>
          <a:xfrm>
            <a:off x="4352412" y="5987018"/>
            <a:ext cx="3487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Change of Solar Irradiation at 75ms</a:t>
            </a:r>
          </a:p>
        </p:txBody>
      </p:sp>
    </p:spTree>
    <p:extLst>
      <p:ext uri="{BB962C8B-B14F-4D97-AF65-F5344CB8AC3E}">
        <p14:creationId xmlns:p14="http://schemas.microsoft.com/office/powerpoint/2010/main" val="1624863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17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Simulation of the MPPT System in </a:t>
            </a:r>
            <a:r>
              <a:rPr lang="en-US" dirty="0" err="1"/>
              <a:t>SaberRD</a:t>
            </a:r>
            <a:endParaRPr lang="en-US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338BA1E3-061A-49E6-B9A7-7BF9F65C7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1725"/>
            <a:ext cx="10515599" cy="2333025"/>
          </a:xfrm>
        </p:spPr>
        <p:txBody>
          <a:bodyPr>
            <a:normAutofit/>
          </a:bodyPr>
          <a:lstStyle/>
          <a:p>
            <a:r>
              <a:rPr lang="en-US" sz="2400" dirty="0"/>
              <a:t>The panels reach maximum power of ~100W at ~1.5A for 450W/m</a:t>
            </a:r>
            <a:r>
              <a:rPr lang="en-US" sz="2400" baseline="30000" dirty="0"/>
              <a:t>2</a:t>
            </a:r>
            <a:r>
              <a:rPr lang="en-US" sz="2400" dirty="0"/>
              <a:t> and ~205W at ~3.2A for 900W/m</a:t>
            </a:r>
            <a:r>
              <a:rPr lang="en-US" sz="2400" baseline="30000" dirty="0"/>
              <a:t>2</a:t>
            </a:r>
            <a:r>
              <a:rPr lang="en-US" sz="2400" dirty="0"/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186788-8874-4B09-9217-1568BC6D1832}"/>
              </a:ext>
            </a:extLst>
          </p:cNvPr>
          <p:cNvSpPr txBox="1"/>
          <p:nvPr/>
        </p:nvSpPr>
        <p:spPr>
          <a:xfrm>
            <a:off x="3416001" y="5897496"/>
            <a:ext cx="535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(Left) PV power vs current. (Right) PV power vs voltage.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2C74F8-6768-47C0-B72C-15BC6F5730B5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0"/>
          <a:stretch/>
        </p:blipFill>
        <p:spPr bwMode="auto">
          <a:xfrm>
            <a:off x="1986218" y="2164576"/>
            <a:ext cx="8219563" cy="36433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9490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18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Simulation of the MPPT System in </a:t>
            </a:r>
            <a:r>
              <a:rPr lang="en-US" dirty="0" err="1"/>
              <a:t>SaberRD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38BA1E3-061A-49E6-B9A7-7BF9F65C752D}"/>
              </a:ext>
            </a:extLst>
          </p:cNvPr>
          <p:cNvSpPr>
            <a:spLocks noGrp="1"/>
          </p:cNvSpPr>
          <p:nvPr/>
        </p:nvSpPr>
        <p:spPr>
          <a:xfrm>
            <a:off x="838200" y="1382359"/>
            <a:ext cx="10515599" cy="2333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simulation switching frequency was set at 500 kHz, and a developed </a:t>
            </a:r>
            <a:r>
              <a:rPr lang="en-US" sz="2400" dirty="0" err="1"/>
              <a:t>GaN</a:t>
            </a:r>
            <a:r>
              <a:rPr lang="en-US" sz="2400" dirty="0"/>
              <a:t> GS66516B transistor model, was used.</a:t>
            </a: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69186788-8874-4B09-9217-1568BC6D1832}"/>
              </a:ext>
            </a:extLst>
          </p:cNvPr>
          <p:cNvSpPr txBox="1"/>
          <p:nvPr/>
        </p:nvSpPr>
        <p:spPr>
          <a:xfrm>
            <a:off x="3307125" y="5914186"/>
            <a:ext cx="5577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err="1"/>
              <a:t>SaberRD</a:t>
            </a:r>
            <a:r>
              <a:rPr lang="en-US" dirty="0"/>
              <a:t> Simulation of RCC-based MPPT Digital Controller.</a:t>
            </a:r>
          </a:p>
        </p:txBody>
      </p:sp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93016578-E938-44BA-A6D6-C9A4FDDA6C2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899" y="2122909"/>
            <a:ext cx="8620195" cy="387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123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02E80B1-B136-4EAB-9F0B-F3C4E34C573B}"/>
              </a:ext>
            </a:extLst>
          </p:cNvPr>
          <p:cNvSpPr txBox="1"/>
          <p:nvPr/>
        </p:nvSpPr>
        <p:spPr>
          <a:xfrm>
            <a:off x="4117011" y="5710019"/>
            <a:ext cx="4144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State Diagrams Used to Define the RCC Algorithm.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19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Simulation of the MPPT System in </a:t>
            </a:r>
            <a:r>
              <a:rPr lang="en-US" dirty="0" err="1"/>
              <a:t>SaberRD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80BC7B-F778-4716-8846-FC857C5B6759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" t="6397" r="932"/>
          <a:stretch/>
        </p:blipFill>
        <p:spPr bwMode="auto">
          <a:xfrm>
            <a:off x="2602266" y="2190680"/>
            <a:ext cx="7174361" cy="35459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Left Brace 9">
            <a:extLst>
              <a:ext uri="{FF2B5EF4-FFF2-40B4-BE49-F238E27FC236}">
                <a16:creationId xmlns:a16="http://schemas.microsoft.com/office/drawing/2014/main" id="{1A2BAB22-8E70-43C4-853C-E642C2C7EB27}"/>
              </a:ext>
            </a:extLst>
          </p:cNvPr>
          <p:cNvSpPr/>
          <p:nvPr/>
        </p:nvSpPr>
        <p:spPr>
          <a:xfrm rot="10800000">
            <a:off x="9837537" y="2190679"/>
            <a:ext cx="289323" cy="3523960"/>
          </a:xfrm>
          <a:prstGeom prst="leftBrace">
            <a:avLst>
              <a:gd name="adj1" fmla="val 8333"/>
              <a:gd name="adj2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E703A23-F8F4-4418-BD25-4BF35447AEDF}"/>
              </a:ext>
            </a:extLst>
          </p:cNvPr>
          <p:cNvSpPr txBox="1"/>
          <p:nvPr/>
        </p:nvSpPr>
        <p:spPr>
          <a:xfrm>
            <a:off x="9982198" y="3488683"/>
            <a:ext cx="1681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PWM Driving Signal Generation</a:t>
            </a:r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B78F61E5-52C7-4763-BF1D-C9D2B63ECFA8}"/>
              </a:ext>
            </a:extLst>
          </p:cNvPr>
          <p:cNvSpPr/>
          <p:nvPr/>
        </p:nvSpPr>
        <p:spPr>
          <a:xfrm>
            <a:off x="2104061" y="2190679"/>
            <a:ext cx="353544" cy="3519339"/>
          </a:xfrm>
          <a:prstGeom prst="leftBrace">
            <a:avLst>
              <a:gd name="adj1" fmla="val 8333"/>
              <a:gd name="adj2" fmla="val 50000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458C58-CA81-4F87-8D0A-F0F251820078}"/>
              </a:ext>
            </a:extLst>
          </p:cNvPr>
          <p:cNvSpPr txBox="1"/>
          <p:nvPr/>
        </p:nvSpPr>
        <p:spPr>
          <a:xfrm>
            <a:off x="422298" y="3765682"/>
            <a:ext cx="1681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RCC Algorithm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DE424D6B-2977-4F7C-BD39-8B8F07137C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1725"/>
            <a:ext cx="10515599" cy="2047275"/>
          </a:xfrm>
        </p:spPr>
        <p:txBody>
          <a:bodyPr>
            <a:normAutofit/>
          </a:bodyPr>
          <a:lstStyle/>
          <a:p>
            <a:r>
              <a:rPr lang="en-US" sz="2400" dirty="0"/>
              <a:t>By using the </a:t>
            </a:r>
            <a:r>
              <a:rPr lang="en-US" sz="2400" dirty="0" err="1"/>
              <a:t>StateAMS</a:t>
            </a:r>
            <a:r>
              <a:rPr lang="en-US" sz="2400" dirty="0"/>
              <a:t> tool in </a:t>
            </a:r>
            <a:r>
              <a:rPr lang="en-US" sz="2400" dirty="0" err="1"/>
              <a:t>SaberRD</a:t>
            </a:r>
            <a:r>
              <a:rPr lang="en-US" sz="2400" dirty="0"/>
              <a:t>, a digital controller w/ RCC for the buck-boost converter was designed.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6227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817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Introduction</a:t>
            </a:r>
          </a:p>
          <a:p>
            <a:r>
              <a:rPr lang="en-US" sz="2400" dirty="0"/>
              <a:t>Maximum Power Point Tracking (MPPT)</a:t>
            </a:r>
          </a:p>
          <a:p>
            <a:pPr lvl="1"/>
            <a:r>
              <a:rPr lang="en-US" sz="2000" dirty="0"/>
              <a:t>Ripple Correlation Control (RCC)</a:t>
            </a:r>
          </a:p>
          <a:p>
            <a:r>
              <a:rPr lang="en-US" sz="2400" dirty="0"/>
              <a:t>Buck-Boost Converter Prototype </a:t>
            </a:r>
          </a:p>
          <a:p>
            <a:r>
              <a:rPr lang="en-US" sz="2400" dirty="0"/>
              <a:t>Simulation of the MPPT System in </a:t>
            </a:r>
            <a:r>
              <a:rPr lang="en-US" sz="2400" dirty="0" err="1"/>
              <a:t>SaberRD</a:t>
            </a:r>
            <a:endParaRPr lang="en-US" sz="2400" dirty="0"/>
          </a:p>
          <a:p>
            <a:r>
              <a:rPr lang="en-US" sz="2400" dirty="0"/>
              <a:t>Conclusion and Future Works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Index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F60C3-59FA-46BA-A851-1F8B0607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2</a:t>
            </a:fld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362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20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Simulation of the MPPT System in </a:t>
            </a:r>
            <a:r>
              <a:rPr lang="en-US" dirty="0" err="1"/>
              <a:t>SaberRD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38BA1E3-061A-49E6-B9A7-7BF9F65C752D}"/>
              </a:ext>
            </a:extLst>
          </p:cNvPr>
          <p:cNvSpPr>
            <a:spLocks noGrp="1"/>
          </p:cNvSpPr>
          <p:nvPr/>
        </p:nvSpPr>
        <p:spPr>
          <a:xfrm>
            <a:off x="838200" y="1382359"/>
            <a:ext cx="10515599" cy="2333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Simulation results proving the efficacy of the digital RCC based controller: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186788-8874-4B09-9217-1568BC6D1832}"/>
              </a:ext>
            </a:extLst>
          </p:cNvPr>
          <p:cNvSpPr txBox="1"/>
          <p:nvPr/>
        </p:nvSpPr>
        <p:spPr>
          <a:xfrm>
            <a:off x="3598457" y="5987018"/>
            <a:ext cx="4995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Output Waveforms of Digital RCC MPPT Simulation.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8E7E1F8-F737-488A-999F-989EF4FA3AAA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" t="1291" r="790" b="1337"/>
          <a:stretch/>
        </p:blipFill>
        <p:spPr bwMode="auto">
          <a:xfrm>
            <a:off x="2241241" y="1771650"/>
            <a:ext cx="7709515" cy="4215368"/>
          </a:xfrm>
          <a:prstGeom prst="rect">
            <a:avLst/>
          </a:prstGeom>
          <a:noFill/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0396F92-AB12-4743-BCB1-59FE8F701686}"/>
              </a:ext>
            </a:extLst>
          </p:cNvPr>
          <p:cNvCxnSpPr>
            <a:cxnSpLocks/>
          </p:cNvCxnSpPr>
          <p:nvPr/>
        </p:nvCxnSpPr>
        <p:spPr>
          <a:xfrm flipH="1" flipV="1">
            <a:off x="4921250" y="2368550"/>
            <a:ext cx="155575" cy="24368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91E94A3-492A-43D9-A1D7-7D2AC184AAB7}"/>
              </a:ext>
            </a:extLst>
          </p:cNvPr>
          <p:cNvSpPr/>
          <p:nvPr/>
        </p:nvSpPr>
        <p:spPr>
          <a:xfrm>
            <a:off x="4492627" y="2059304"/>
            <a:ext cx="847387" cy="30735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100W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B0AA233-97B1-4262-BC16-F1397DCE2044}"/>
              </a:ext>
            </a:extLst>
          </p:cNvPr>
          <p:cNvCxnSpPr>
            <a:cxnSpLocks/>
          </p:cNvCxnSpPr>
          <p:nvPr/>
        </p:nvCxnSpPr>
        <p:spPr>
          <a:xfrm>
            <a:off x="7703344" y="2150269"/>
            <a:ext cx="54769" cy="37385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55658EF-86E4-4DCF-8F7B-A74461C1810D}"/>
              </a:ext>
            </a:extLst>
          </p:cNvPr>
          <p:cNvSpPr/>
          <p:nvPr/>
        </p:nvSpPr>
        <p:spPr>
          <a:xfrm>
            <a:off x="7334419" y="2524125"/>
            <a:ext cx="847387" cy="30735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205W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643FB61-AF32-4243-8B8A-917B46C29459}"/>
              </a:ext>
            </a:extLst>
          </p:cNvPr>
          <p:cNvCxnSpPr>
            <a:cxnSpLocks/>
          </p:cNvCxnSpPr>
          <p:nvPr/>
        </p:nvCxnSpPr>
        <p:spPr>
          <a:xfrm>
            <a:off x="7789069" y="3345304"/>
            <a:ext cx="54769" cy="373856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9E45F629-D78A-4D73-8704-5073444DA9A3}"/>
              </a:ext>
            </a:extLst>
          </p:cNvPr>
          <p:cNvSpPr/>
          <p:nvPr/>
        </p:nvSpPr>
        <p:spPr>
          <a:xfrm>
            <a:off x="7420144" y="3719160"/>
            <a:ext cx="847387" cy="30735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3.2A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0BD738-9BA9-44DE-B3C6-7F9AEC57FF50}"/>
              </a:ext>
            </a:extLst>
          </p:cNvPr>
          <p:cNvCxnSpPr>
            <a:cxnSpLocks/>
          </p:cNvCxnSpPr>
          <p:nvPr/>
        </p:nvCxnSpPr>
        <p:spPr>
          <a:xfrm flipH="1" flipV="1">
            <a:off x="5026820" y="3617120"/>
            <a:ext cx="123824" cy="23098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C34DA36-0BAB-4134-A41E-69AE5B47B695}"/>
              </a:ext>
            </a:extLst>
          </p:cNvPr>
          <p:cNvSpPr/>
          <p:nvPr/>
        </p:nvSpPr>
        <p:spPr>
          <a:xfrm>
            <a:off x="4603126" y="3305986"/>
            <a:ext cx="847387" cy="30735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accent1"/>
                </a:solidFill>
              </a:rPr>
              <a:t>1.5A</a:t>
            </a:r>
          </a:p>
        </p:txBody>
      </p:sp>
    </p:spTree>
    <p:extLst>
      <p:ext uri="{BB962C8B-B14F-4D97-AF65-F5344CB8AC3E}">
        <p14:creationId xmlns:p14="http://schemas.microsoft.com/office/powerpoint/2010/main" val="59866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21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Simulation of the MPPT System in </a:t>
            </a:r>
            <a:r>
              <a:rPr lang="en-US" dirty="0" err="1"/>
              <a:t>SaberRD</a:t>
            </a: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38BA1E3-061A-49E6-B9A7-7BF9F65C752D}"/>
              </a:ext>
            </a:extLst>
          </p:cNvPr>
          <p:cNvSpPr>
            <a:spLocks noGrp="1"/>
          </p:cNvSpPr>
          <p:nvPr/>
        </p:nvSpPr>
        <p:spPr>
          <a:xfrm>
            <a:off x="838200" y="1382359"/>
            <a:ext cx="10515599" cy="23330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Correlating the results with the PV characteristic curve: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601F7F9-67F1-454D-A868-88E25AD12BB3}"/>
              </a:ext>
            </a:extLst>
          </p:cNvPr>
          <p:cNvGrpSpPr/>
          <p:nvPr/>
        </p:nvGrpSpPr>
        <p:grpSpPr>
          <a:xfrm>
            <a:off x="4547183" y="2020826"/>
            <a:ext cx="6797909" cy="3454814"/>
            <a:chOff x="374329" y="2229639"/>
            <a:chExt cx="9031912" cy="412904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8E7E1F8-F737-488A-999F-989EF4FA3AAA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8" t="1291" r="790" b="1337"/>
            <a:stretch/>
          </p:blipFill>
          <p:spPr bwMode="auto">
            <a:xfrm>
              <a:off x="2036498" y="2471455"/>
              <a:ext cx="7369743" cy="3887224"/>
            </a:xfrm>
            <a:prstGeom prst="rect">
              <a:avLst/>
            </a:prstGeom>
            <a:noFill/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0396F92-AB12-4743-BCB1-59FE8F701686}"/>
                </a:ext>
              </a:extLst>
            </p:cNvPr>
            <p:cNvCxnSpPr>
              <a:cxnSpLocks/>
              <a:endCxn id="16" idx="3"/>
            </p:cNvCxnSpPr>
            <p:nvPr/>
          </p:nvCxnSpPr>
          <p:spPr>
            <a:xfrm flipH="1" flipV="1">
              <a:off x="1971804" y="2430950"/>
              <a:ext cx="4240020" cy="1481676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B0AA233-97B1-4262-BC16-F1397DCE2044}"/>
                </a:ext>
              </a:extLst>
            </p:cNvPr>
            <p:cNvCxnSpPr>
              <a:cxnSpLocks/>
              <a:endCxn id="16" idx="3"/>
            </p:cNvCxnSpPr>
            <p:nvPr/>
          </p:nvCxnSpPr>
          <p:spPr>
            <a:xfrm flipH="1" flipV="1">
              <a:off x="1971804" y="2430950"/>
              <a:ext cx="4240020" cy="382749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355658EF-86E4-4DCF-8F7B-A74461C1810D}"/>
                </a:ext>
              </a:extLst>
            </p:cNvPr>
            <p:cNvSpPr/>
            <p:nvPr/>
          </p:nvSpPr>
          <p:spPr>
            <a:xfrm>
              <a:off x="374329" y="2229639"/>
              <a:ext cx="1597475" cy="402622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3.2A, 205W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643FB61-AF32-4243-8B8A-917B46C29459}"/>
                </a:ext>
              </a:extLst>
            </p:cNvPr>
            <p:cNvCxnSpPr>
              <a:cxnSpLocks/>
              <a:endCxn id="20" idx="3"/>
            </p:cNvCxnSpPr>
            <p:nvPr/>
          </p:nvCxnSpPr>
          <p:spPr>
            <a:xfrm flipH="1">
              <a:off x="1978640" y="3266809"/>
              <a:ext cx="1791784" cy="1775515"/>
            </a:xfrm>
            <a:prstGeom prst="straightConnector1">
              <a:avLst/>
            </a:prstGeom>
            <a:ln w="1905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9E45F629-D78A-4D73-8704-5073444DA9A3}"/>
                </a:ext>
              </a:extLst>
            </p:cNvPr>
            <p:cNvSpPr/>
            <p:nvPr/>
          </p:nvSpPr>
          <p:spPr>
            <a:xfrm>
              <a:off x="374329" y="4841013"/>
              <a:ext cx="1604311" cy="402622"/>
            </a:xfrm>
            <a:prstGeom prst="roundRect">
              <a:avLst/>
            </a:prstGeom>
            <a:noFill/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accent1"/>
                  </a:solidFill>
                </a:rPr>
                <a:t>1.5A, 100W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2C3E135-0DB6-458B-B7EF-4857914F0CB2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00" r="49957" b="3490"/>
          <a:stretch/>
        </p:blipFill>
        <p:spPr bwMode="auto">
          <a:xfrm>
            <a:off x="838200" y="2257582"/>
            <a:ext cx="3700277" cy="3252484"/>
          </a:xfrm>
          <a:prstGeom prst="rect">
            <a:avLst/>
          </a:prstGeom>
          <a:noFill/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878F255-C311-4A4D-83C3-B2E6C1DD7D53}"/>
              </a:ext>
            </a:extLst>
          </p:cNvPr>
          <p:cNvCxnSpPr>
            <a:cxnSpLocks/>
            <a:stCxn id="87" idx="6"/>
            <a:endCxn id="20" idx="1"/>
          </p:cNvCxnSpPr>
          <p:nvPr/>
        </p:nvCxnSpPr>
        <p:spPr>
          <a:xfrm>
            <a:off x="2733582" y="3849398"/>
            <a:ext cx="1813601" cy="524833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932C242-93FF-4C73-B3F8-99ED5499ADA2}"/>
              </a:ext>
            </a:extLst>
          </p:cNvPr>
          <p:cNvCxnSpPr>
            <a:cxnSpLocks/>
            <a:stCxn id="81" idx="7"/>
            <a:endCxn id="16" idx="1"/>
          </p:cNvCxnSpPr>
          <p:nvPr/>
        </p:nvCxnSpPr>
        <p:spPr>
          <a:xfrm flipV="1">
            <a:off x="4153937" y="2189265"/>
            <a:ext cx="393246" cy="344754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F385C95C-AD57-4C59-A595-3BDFAA06E4BE}"/>
              </a:ext>
            </a:extLst>
          </p:cNvPr>
          <p:cNvSpPr/>
          <p:nvPr/>
        </p:nvSpPr>
        <p:spPr>
          <a:xfrm>
            <a:off x="4076701" y="2517866"/>
            <a:ext cx="90488" cy="110301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6E0261A3-8A5B-4DD9-8E42-3A97DDDC9AE0}"/>
              </a:ext>
            </a:extLst>
          </p:cNvPr>
          <p:cNvSpPr/>
          <p:nvPr/>
        </p:nvSpPr>
        <p:spPr>
          <a:xfrm>
            <a:off x="2643094" y="3794247"/>
            <a:ext cx="90488" cy="110301"/>
          </a:xfrm>
          <a:prstGeom prst="ellipse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C41CB12-62BC-41B4-8B56-48DBD62846C7}"/>
              </a:ext>
            </a:extLst>
          </p:cNvPr>
          <p:cNvCxnSpPr>
            <a:cxnSpLocks/>
            <a:endCxn id="20" idx="3"/>
          </p:cNvCxnSpPr>
          <p:nvPr/>
        </p:nvCxnSpPr>
        <p:spPr>
          <a:xfrm flipH="1">
            <a:off x="5754675" y="3826669"/>
            <a:ext cx="1259745" cy="547562"/>
          </a:xfrm>
          <a:prstGeom prst="straightConnector1">
            <a:avLst/>
          </a:prstGeom>
          <a:ln w="1905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555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817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Maximum Power Point Tracking (MPPT)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Ripple Correlation Control (RCC)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Buck-Boost Converter Prototype 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Simulation of the MPPT System in </a:t>
            </a:r>
            <a:r>
              <a:rPr lang="en-US" sz="2400" dirty="0" err="1">
                <a:solidFill>
                  <a:schemeClr val="bg2">
                    <a:lumMod val="90000"/>
                  </a:schemeClr>
                </a:solidFill>
              </a:rPr>
              <a:t>SaberRD</a:t>
            </a:r>
            <a:endParaRPr lang="en-US" sz="2400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sz="2400" dirty="0"/>
              <a:t>Conclusion and Future Works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Index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F60C3-59FA-46BA-A851-1F8B0607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22</a:t>
            </a:fld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4443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23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Conclusion and Future Work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338BA1E3-061A-49E6-B9A7-7BF9F65C7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1725"/>
            <a:ext cx="10515599" cy="4974625"/>
          </a:xfrm>
        </p:spPr>
        <p:txBody>
          <a:bodyPr>
            <a:normAutofit/>
          </a:bodyPr>
          <a:lstStyle/>
          <a:p>
            <a:r>
              <a:rPr lang="en-US" sz="2400" dirty="0"/>
              <a:t>This paper has shown that RCC is an excellent MPPT method to achieve accurate and rapid tracking in dynamic space environments.</a:t>
            </a:r>
          </a:p>
          <a:p>
            <a:r>
              <a:rPr lang="en-US" sz="2400" dirty="0"/>
              <a:t>By using </a:t>
            </a:r>
            <a:r>
              <a:rPr lang="en-US" sz="2400" dirty="0" err="1"/>
              <a:t>GaN</a:t>
            </a:r>
            <a:r>
              <a:rPr lang="en-US" sz="2400" dirty="0"/>
              <a:t> transistors and high switching frequency, a high power density could be attained which is a crucial factor to meet the design constraints for space applications.</a:t>
            </a:r>
          </a:p>
          <a:p>
            <a:r>
              <a:rPr lang="en-US" sz="2400" dirty="0"/>
              <a:t>The digital controller design demonstrated here could easily and effectively track the PV array MPP.</a:t>
            </a:r>
          </a:p>
          <a:p>
            <a:r>
              <a:rPr lang="en-US" sz="2400" dirty="0"/>
              <a:t>For future work, different adaptations and modifications of </a:t>
            </a:r>
            <a:r>
              <a:rPr lang="en-US" sz="2400"/>
              <a:t>the MPPT </a:t>
            </a:r>
            <a:r>
              <a:rPr lang="en-US" sz="2400" dirty="0"/>
              <a:t>RCC algorithm will be explored.</a:t>
            </a:r>
          </a:p>
        </p:txBody>
      </p:sp>
    </p:spTree>
    <p:extLst>
      <p:ext uri="{BB962C8B-B14F-4D97-AF65-F5344CB8AC3E}">
        <p14:creationId xmlns:p14="http://schemas.microsoft.com/office/powerpoint/2010/main" val="2873069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24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7318318-D79A-4EA2-A7E5-2235DCAA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338BA1E3-061A-49E6-B9A7-7BF9F65C7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1725"/>
            <a:ext cx="10515599" cy="4974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aseline="30000" dirty="0"/>
              <a:t>1</a:t>
            </a:r>
            <a:r>
              <a:rPr lang="en-US" sz="1800" dirty="0"/>
              <a:t>https://www.jpl.nasa.gov/missions/active-cavity-irradiance-monitor-satellite-acrimsat/</a:t>
            </a:r>
          </a:p>
          <a:p>
            <a:pPr marL="0" indent="0">
              <a:buNone/>
            </a:pPr>
            <a:r>
              <a:rPr lang="en-US" sz="1800" baseline="30000" dirty="0"/>
              <a:t>2</a:t>
            </a:r>
            <a:r>
              <a:rPr lang="en-US" sz="1800" dirty="0"/>
              <a:t>Y. Adel, R. </a:t>
            </a:r>
            <a:r>
              <a:rPr lang="en-US" sz="1800" dirty="0" err="1"/>
              <a:t>Abdelhady</a:t>
            </a:r>
            <a:r>
              <a:rPr lang="en-US" sz="1800" dirty="0"/>
              <a:t>, A. M. Ibrahim, “Assessment of a proposed hybrid photovoltaic array maximum power point tracking method,” in Water Science, vol. 30, no. 2, pp. 108-119, October 2016.</a:t>
            </a:r>
          </a:p>
          <a:p>
            <a:pPr marL="0" indent="0">
              <a:buNone/>
            </a:pPr>
            <a:r>
              <a:rPr lang="en-US" sz="1800" baseline="30000" dirty="0"/>
              <a:t>3</a:t>
            </a:r>
            <a:r>
              <a:rPr lang="en-US" sz="1800" dirty="0"/>
              <a:t>https://www.seaward-groupusa.com/userfiles/curve-tracing.php</a:t>
            </a:r>
          </a:p>
          <a:p>
            <a:pPr marL="0" indent="0">
              <a:buNone/>
            </a:pPr>
            <a:r>
              <a:rPr lang="en-US" sz="1800" baseline="30000" dirty="0"/>
              <a:t>4</a:t>
            </a:r>
            <a:r>
              <a:rPr lang="en-US" sz="1800" dirty="0"/>
              <a:t>T. </a:t>
            </a:r>
            <a:r>
              <a:rPr lang="en-US" sz="1800" dirty="0" err="1"/>
              <a:t>Esram</a:t>
            </a:r>
            <a:r>
              <a:rPr lang="en-US" sz="1800" dirty="0"/>
              <a:t>, J. W. Kimball, P. T. </a:t>
            </a:r>
            <a:r>
              <a:rPr lang="en-US" sz="1800" dirty="0" err="1"/>
              <a:t>Krein</a:t>
            </a:r>
            <a:r>
              <a:rPr lang="en-US" sz="1800" dirty="0"/>
              <a:t>, P. L. Chapman and P. </a:t>
            </a:r>
            <a:r>
              <a:rPr lang="en-US" sz="1800" dirty="0" err="1"/>
              <a:t>Midya</a:t>
            </a:r>
            <a:r>
              <a:rPr lang="en-US" sz="1800" dirty="0"/>
              <a:t>, "Dynamic maximum power point tracking of photovoltaic arrays using ripple correlation control," in IEEE Transactions on Power Electronics, vol. 21, no. 5, pp. 1282-1291, Sept. 2006.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4853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09982" y="919411"/>
            <a:ext cx="47720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THANK YOU!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FD3455-1F80-4AF8-80AE-886C0D6FF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25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A6C31E-B314-401A-B0FF-8104BC8DA39D}"/>
              </a:ext>
            </a:extLst>
          </p:cNvPr>
          <p:cNvSpPr txBox="1"/>
          <p:nvPr/>
        </p:nvSpPr>
        <p:spPr>
          <a:xfrm>
            <a:off x="3709983" y="4135518"/>
            <a:ext cx="47720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QUESTIONS?</a:t>
            </a:r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A7B0D8B6-8804-4667-B50E-2F265B08A1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181" y="2600324"/>
            <a:ext cx="5369299" cy="1008918"/>
          </a:xfrm>
          <a:prstGeom prst="rect">
            <a:avLst/>
          </a:prstGeom>
        </p:spPr>
      </p:pic>
      <p:pic>
        <p:nvPicPr>
          <p:cNvPr id="8" name="Picture 7" descr="A drawing of a person&#10;&#10;Description automatically generated">
            <a:extLst>
              <a:ext uri="{FF2B5EF4-FFF2-40B4-BE49-F238E27FC236}">
                <a16:creationId xmlns:a16="http://schemas.microsoft.com/office/drawing/2014/main" id="{2C65C860-9016-4569-9F18-64EC5604EE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7609" y="2553683"/>
            <a:ext cx="2868705" cy="11022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94568FF-66EA-4CF6-A114-80B41D65CC5F}"/>
              </a:ext>
            </a:extLst>
          </p:cNvPr>
          <p:cNvSpPr txBox="1"/>
          <p:nvPr/>
        </p:nvSpPr>
        <p:spPr>
          <a:xfrm>
            <a:off x="3709982" y="5538482"/>
            <a:ext cx="4772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n w="0"/>
                <a:effectLst/>
              </a:rPr>
              <a:t>Email: sadab.mahmud@utoledo.edu</a:t>
            </a:r>
          </a:p>
        </p:txBody>
      </p:sp>
    </p:spTree>
    <p:extLst>
      <p:ext uri="{BB962C8B-B14F-4D97-AF65-F5344CB8AC3E}">
        <p14:creationId xmlns:p14="http://schemas.microsoft.com/office/powerpoint/2010/main" val="2643240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817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Introduction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Maximum Power Point Tracking (MPPT)</a:t>
            </a:r>
          </a:p>
          <a:p>
            <a:pPr lvl="1"/>
            <a:r>
              <a:rPr lang="en-US" sz="2000" dirty="0">
                <a:solidFill>
                  <a:schemeClr val="bg2">
                    <a:lumMod val="90000"/>
                  </a:schemeClr>
                </a:solidFill>
              </a:rPr>
              <a:t>Ripple Correlation Control (RCC)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Buck-Boost Converter Prototype 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Simulation of the MPPT System in </a:t>
            </a:r>
            <a:r>
              <a:rPr lang="en-US" sz="2400" dirty="0" err="1">
                <a:solidFill>
                  <a:schemeClr val="bg2">
                    <a:lumMod val="90000"/>
                  </a:schemeClr>
                </a:solidFill>
              </a:rPr>
              <a:t>SaberRD</a:t>
            </a:r>
            <a:endParaRPr lang="en-US" sz="2400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Conclusion and Future Works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Index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F60C3-59FA-46BA-A851-1F8B0607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3</a:t>
            </a:fld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230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81725"/>
            <a:ext cx="52578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Solar energy is a major contributor of power in most spacecraft.</a:t>
            </a:r>
          </a:p>
          <a:p>
            <a:r>
              <a:rPr lang="en-US" sz="2400" dirty="0"/>
              <a:t>Spacecraft has increased power requirements due to complex computational and instrumentational needs.</a:t>
            </a:r>
          </a:p>
          <a:p>
            <a:r>
              <a:rPr lang="en-US" sz="2400" dirty="0"/>
              <a:t>Must be equipped with highly efficient power converters (DC-DC converters).</a:t>
            </a:r>
          </a:p>
          <a:p>
            <a:r>
              <a:rPr lang="en-US" sz="2400" dirty="0"/>
              <a:t>Power converters must have high power density for minimal mass and volume requirements.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7E0C4F-867C-4B74-B7A2-0AC72B320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4</a:t>
            </a:fld>
            <a:endParaRPr lang="en-US" sz="1800" dirty="0">
              <a:solidFill>
                <a:srgbClr val="FFC000"/>
              </a:solidFill>
            </a:endParaRPr>
          </a:p>
        </p:txBody>
      </p:sp>
      <p:pic>
        <p:nvPicPr>
          <p:cNvPr id="7" name="Picture 6" descr="A satellite in space&#10;&#10;Description automatically generated">
            <a:extLst>
              <a:ext uri="{FF2B5EF4-FFF2-40B4-BE49-F238E27FC236}">
                <a16:creationId xmlns:a16="http://schemas.microsoft.com/office/drawing/2014/main" id="{8C1C3378-DEBF-419F-9951-512CDA82EB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8416" y="1496627"/>
            <a:ext cx="4493891" cy="38647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27A581-8466-4442-9274-26D512EC4B89}"/>
              </a:ext>
            </a:extLst>
          </p:cNvPr>
          <p:cNvSpPr txBox="1"/>
          <p:nvPr/>
        </p:nvSpPr>
        <p:spPr>
          <a:xfrm>
            <a:off x="8099844" y="5548397"/>
            <a:ext cx="220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Spacecraft Model. </a:t>
            </a:r>
            <a:r>
              <a:rPr lang="en-US" baseline="30000" dirty="0"/>
              <a:t>1</a:t>
            </a: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E266076C-6FAF-4F72-B9DE-73727A85C9A0}"/>
              </a:ext>
            </a:extLst>
          </p:cNvPr>
          <p:cNvSpPr txBox="1"/>
          <p:nvPr/>
        </p:nvSpPr>
        <p:spPr>
          <a:xfrm>
            <a:off x="1738401" y="6490643"/>
            <a:ext cx="87151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aseline="30000" dirty="0">
                <a:solidFill>
                  <a:schemeClr val="bg2">
                    <a:lumMod val="90000"/>
                  </a:schemeClr>
                </a:solidFill>
              </a:rPr>
              <a:t>1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https://www.jpl.nasa.gov/missions/active-cavity-irradiance-monitor-satellite-acrimsat/</a:t>
            </a:r>
          </a:p>
        </p:txBody>
      </p:sp>
    </p:spTree>
    <p:extLst>
      <p:ext uri="{BB962C8B-B14F-4D97-AF65-F5344CB8AC3E}">
        <p14:creationId xmlns:p14="http://schemas.microsoft.com/office/powerpoint/2010/main" val="3420178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381725"/>
            <a:ext cx="10515599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There are variations in PV output characteristics curve due to rapid changes in solar insolation and temperature. Thus, maximum power point tracking (MPPT) is necessary.</a:t>
            </a:r>
          </a:p>
          <a:p>
            <a:r>
              <a:rPr lang="en-US" sz="2400" dirty="0"/>
              <a:t>The maximum power point (MPP) of the PV cell changes rapidly during a geosynchronous earth orbital cycle.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7E0C4F-867C-4B74-B7A2-0AC72B320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5</a:t>
            </a:fld>
            <a:endParaRPr lang="en-US" sz="1800" dirty="0">
              <a:solidFill>
                <a:srgbClr val="FFC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BDA25C-82E1-400A-A65A-AB546C3D84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0019" y="3477733"/>
            <a:ext cx="6371956" cy="2600735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992E484-3D1D-4E60-B4DA-C9C2B1DFC492}"/>
              </a:ext>
            </a:extLst>
          </p:cNvPr>
          <p:cNvGrpSpPr/>
          <p:nvPr/>
        </p:nvGrpSpPr>
        <p:grpSpPr>
          <a:xfrm>
            <a:off x="4135300" y="3219989"/>
            <a:ext cx="3840719" cy="2247322"/>
            <a:chOff x="7111582" y="1397958"/>
            <a:chExt cx="3840719" cy="2247322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F93E544-A088-44BA-8227-015E9AE3AF82}"/>
                </a:ext>
              </a:extLst>
            </p:cNvPr>
            <p:cNvSpPr/>
            <p:nvPr/>
          </p:nvSpPr>
          <p:spPr>
            <a:xfrm>
              <a:off x="7111582" y="2067993"/>
              <a:ext cx="484549" cy="1495946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36C0482-745E-4411-A50C-63E9491B4BD3}"/>
                </a:ext>
              </a:extLst>
            </p:cNvPr>
            <p:cNvSpPr/>
            <p:nvPr/>
          </p:nvSpPr>
          <p:spPr>
            <a:xfrm>
              <a:off x="10467752" y="2149334"/>
              <a:ext cx="484549" cy="1495946"/>
            </a:xfrm>
            <a:prstGeom prst="ellipse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F1F2D811-D712-4F9F-A3D0-CFDDA82CCFAC}"/>
                </a:ext>
              </a:extLst>
            </p:cNvPr>
            <p:cNvCxnSpPr>
              <a:cxnSpLocks/>
              <a:stCxn id="12" idx="0"/>
              <a:endCxn id="17" idx="1"/>
            </p:cNvCxnSpPr>
            <p:nvPr/>
          </p:nvCxnSpPr>
          <p:spPr>
            <a:xfrm flipV="1">
              <a:off x="7353857" y="1606969"/>
              <a:ext cx="572560" cy="461024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0F102F8-13C3-425F-B3ED-CCBC087B8B23}"/>
                </a:ext>
              </a:extLst>
            </p:cNvPr>
            <p:cNvCxnSpPr>
              <a:cxnSpLocks/>
              <a:stCxn id="13" idx="0"/>
              <a:endCxn id="17" idx="3"/>
            </p:cNvCxnSpPr>
            <p:nvPr/>
          </p:nvCxnSpPr>
          <p:spPr>
            <a:xfrm flipH="1" flipV="1">
              <a:off x="10218141" y="1606969"/>
              <a:ext cx="491886" cy="542365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227CF009-C351-403E-ABCC-252DB7B76A75}"/>
                </a:ext>
              </a:extLst>
            </p:cNvPr>
            <p:cNvSpPr/>
            <p:nvPr/>
          </p:nvSpPr>
          <p:spPr>
            <a:xfrm>
              <a:off x="7926417" y="1397958"/>
              <a:ext cx="2291724" cy="418021"/>
            </a:xfrm>
            <a:prstGeom prst="roundRect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Rapid changes in PV MPP in deep space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706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81725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Introduction</a:t>
            </a:r>
          </a:p>
          <a:p>
            <a:r>
              <a:rPr lang="en-US" sz="2400" dirty="0"/>
              <a:t>Maximum Power Point Tracking (MPPT)</a:t>
            </a:r>
          </a:p>
          <a:p>
            <a:pPr lvl="1"/>
            <a:r>
              <a:rPr lang="en-US" sz="2000" dirty="0"/>
              <a:t>Ripple Correlation Control (RCC)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Buck-Boost Converter Prototype </a:t>
            </a: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Simulation of the MPPT System in </a:t>
            </a:r>
            <a:r>
              <a:rPr lang="en-US" sz="2400" dirty="0" err="1">
                <a:solidFill>
                  <a:schemeClr val="bg2">
                    <a:lumMod val="90000"/>
                  </a:schemeClr>
                </a:solidFill>
              </a:rPr>
              <a:t>SaberRD</a:t>
            </a:r>
            <a:endParaRPr lang="en-US" sz="2400" dirty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US" sz="2400" dirty="0">
                <a:solidFill>
                  <a:schemeClr val="bg2">
                    <a:lumMod val="90000"/>
                  </a:schemeClr>
                </a:solidFill>
              </a:rPr>
              <a:t>Conclusion and Future Works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Index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F60C3-59FA-46BA-A851-1F8B0607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6</a:t>
            </a:fld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856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199" y="1381725"/>
            <a:ext cx="10515599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To ensure the maximum power output from a PV array, the DC-DC converter must be integrated with an MPPT controller.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7E0C4F-867C-4B74-B7A2-0AC72B320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7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F640BEB-179B-404C-BBF7-DCC47C542EED}"/>
              </a:ext>
            </a:extLst>
          </p:cNvPr>
          <p:cNvSpPr/>
          <p:nvPr/>
        </p:nvSpPr>
        <p:spPr>
          <a:xfrm>
            <a:off x="1909546" y="2341164"/>
            <a:ext cx="1828800" cy="125403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PV Array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765C636-DD57-4335-8D51-C542CBC00A20}"/>
              </a:ext>
            </a:extLst>
          </p:cNvPr>
          <p:cNvSpPr/>
          <p:nvPr/>
        </p:nvSpPr>
        <p:spPr>
          <a:xfrm>
            <a:off x="5136072" y="2341164"/>
            <a:ext cx="1828800" cy="125403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DC-DC Converter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7CE27C-468F-4174-BF5A-AAC3F64BE5F8}"/>
              </a:ext>
            </a:extLst>
          </p:cNvPr>
          <p:cNvSpPr/>
          <p:nvPr/>
        </p:nvSpPr>
        <p:spPr>
          <a:xfrm>
            <a:off x="8307079" y="2341164"/>
            <a:ext cx="1828800" cy="125403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Load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AE68CE-63F4-4704-BA12-D1344399EB3F}"/>
              </a:ext>
            </a:extLst>
          </p:cNvPr>
          <p:cNvSpPr/>
          <p:nvPr/>
        </p:nvSpPr>
        <p:spPr>
          <a:xfrm>
            <a:off x="5136072" y="4133542"/>
            <a:ext cx="1828800" cy="125403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MPPT Controller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9BFCA73-DE1F-41E9-9982-3095BFE89F6F}"/>
              </a:ext>
            </a:extLst>
          </p:cNvPr>
          <p:cNvCxnSpPr/>
          <p:nvPr/>
        </p:nvCxnSpPr>
        <p:spPr>
          <a:xfrm>
            <a:off x="3738346" y="2689507"/>
            <a:ext cx="1397726" cy="87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5C1FA51-8B54-4E37-B83B-4CE798420EE5}"/>
              </a:ext>
            </a:extLst>
          </p:cNvPr>
          <p:cNvCxnSpPr/>
          <p:nvPr/>
        </p:nvCxnSpPr>
        <p:spPr>
          <a:xfrm>
            <a:off x="3738346" y="3210433"/>
            <a:ext cx="1397726" cy="87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78AD966-2B36-4A40-937A-8A14B5AF52DD}"/>
              </a:ext>
            </a:extLst>
          </p:cNvPr>
          <p:cNvCxnSpPr>
            <a:endCxn id="15" idx="1"/>
          </p:cNvCxnSpPr>
          <p:nvPr/>
        </p:nvCxnSpPr>
        <p:spPr>
          <a:xfrm>
            <a:off x="6964871" y="2959473"/>
            <a:ext cx="1342208" cy="87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33DC1DD-9EB2-4FEC-9FA9-7A98FF2FC5D6}"/>
              </a:ext>
            </a:extLst>
          </p:cNvPr>
          <p:cNvCxnSpPr>
            <a:cxnSpLocks/>
          </p:cNvCxnSpPr>
          <p:nvPr/>
        </p:nvCxnSpPr>
        <p:spPr>
          <a:xfrm>
            <a:off x="4060562" y="2689507"/>
            <a:ext cx="0" cy="179672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1B64A4D-1D3E-4216-B33C-06640ABC7B82}"/>
              </a:ext>
            </a:extLst>
          </p:cNvPr>
          <p:cNvCxnSpPr/>
          <p:nvPr/>
        </p:nvCxnSpPr>
        <p:spPr>
          <a:xfrm>
            <a:off x="4060562" y="4486232"/>
            <a:ext cx="1075510" cy="87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3CF8B76-CDB4-4FB4-9DAB-3C7B2D4A22AC}"/>
              </a:ext>
            </a:extLst>
          </p:cNvPr>
          <p:cNvCxnSpPr/>
          <p:nvPr/>
        </p:nvCxnSpPr>
        <p:spPr>
          <a:xfrm>
            <a:off x="4437209" y="3219142"/>
            <a:ext cx="0" cy="1828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622045E-D30B-449E-A660-58C6570EA1CE}"/>
              </a:ext>
            </a:extLst>
          </p:cNvPr>
          <p:cNvCxnSpPr/>
          <p:nvPr/>
        </p:nvCxnSpPr>
        <p:spPr>
          <a:xfrm flipV="1">
            <a:off x="4437209" y="5041807"/>
            <a:ext cx="69886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9F1F2CD-79FF-4E26-BF14-F35DF9011F2B}"/>
              </a:ext>
            </a:extLst>
          </p:cNvPr>
          <p:cNvCxnSpPr>
            <a:stCxn id="16" idx="0"/>
            <a:endCxn id="13" idx="2"/>
          </p:cNvCxnSpPr>
          <p:nvPr/>
        </p:nvCxnSpPr>
        <p:spPr>
          <a:xfrm flipV="1">
            <a:off x="6050472" y="3595198"/>
            <a:ext cx="0" cy="5383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964F4A2-D567-44AC-AB42-B347585EFD70}"/>
              </a:ext>
            </a:extLst>
          </p:cNvPr>
          <p:cNvSpPr txBox="1"/>
          <p:nvPr/>
        </p:nvSpPr>
        <p:spPr>
          <a:xfrm>
            <a:off x="4544259" y="4149528"/>
            <a:ext cx="408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US" baseline="-25000" dirty="0"/>
              <a:t>PV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8A9F06-7A4A-427D-97BD-722B932C1449}"/>
              </a:ext>
            </a:extLst>
          </p:cNvPr>
          <p:cNvSpPr txBox="1"/>
          <p:nvPr/>
        </p:nvSpPr>
        <p:spPr>
          <a:xfrm>
            <a:off x="4507389" y="4709670"/>
            <a:ext cx="482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PV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BC328D8-FDBA-4D10-BE70-8DEB86EF74D6}"/>
              </a:ext>
            </a:extLst>
          </p:cNvPr>
          <p:cNvSpPr txBox="1"/>
          <p:nvPr/>
        </p:nvSpPr>
        <p:spPr>
          <a:xfrm>
            <a:off x="6050472" y="3705234"/>
            <a:ext cx="1168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Duty Ratio</a:t>
            </a:r>
            <a:endParaRPr lang="en-US" baseline="-250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20BF527-C4AC-4CFF-ADB2-610C6D530D42}"/>
              </a:ext>
            </a:extLst>
          </p:cNvPr>
          <p:cNvCxnSpPr>
            <a:cxnSpLocks/>
          </p:cNvCxnSpPr>
          <p:nvPr/>
        </p:nvCxnSpPr>
        <p:spPr>
          <a:xfrm>
            <a:off x="4243382" y="2975500"/>
            <a:ext cx="0" cy="178149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ADEBA80-6AFA-4389-9D50-6053FD081A74}"/>
              </a:ext>
            </a:extLst>
          </p:cNvPr>
          <p:cNvCxnSpPr>
            <a:cxnSpLocks/>
            <a:stCxn id="13" idx="1"/>
          </p:cNvCxnSpPr>
          <p:nvPr/>
        </p:nvCxnSpPr>
        <p:spPr>
          <a:xfrm flipH="1" flipV="1">
            <a:off x="4243382" y="2966782"/>
            <a:ext cx="892690" cy="139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AB8CA8E-12D9-497D-83A9-C383DBE78A8D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4243382" y="4756991"/>
            <a:ext cx="892690" cy="356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3ABBEE7-6D00-45B5-B6A2-698CC2059556}"/>
              </a:ext>
            </a:extLst>
          </p:cNvPr>
          <p:cNvSpPr txBox="1"/>
          <p:nvPr/>
        </p:nvSpPr>
        <p:spPr>
          <a:xfrm>
            <a:off x="4567142" y="440894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</a:t>
            </a:r>
            <a:r>
              <a:rPr lang="en-US" baseline="-25000" dirty="0"/>
              <a:t>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CA3C3D-8163-49E7-A174-D7F9391D6C3D}"/>
              </a:ext>
            </a:extLst>
          </p:cNvPr>
          <p:cNvSpPr txBox="1"/>
          <p:nvPr/>
        </p:nvSpPr>
        <p:spPr>
          <a:xfrm>
            <a:off x="4465329" y="5642867"/>
            <a:ext cx="3261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The MPPT system block diagram.</a:t>
            </a:r>
          </a:p>
        </p:txBody>
      </p:sp>
      <p:sp>
        <p:nvSpPr>
          <p:cNvPr id="34" name="Title 2">
            <a:extLst>
              <a:ext uri="{FF2B5EF4-FFF2-40B4-BE49-F238E27FC236}">
                <a16:creationId xmlns:a16="http://schemas.microsoft.com/office/drawing/2014/main" id="{822F67DE-E8BC-4B47-BCBA-EDD86B81CB02}"/>
              </a:ext>
            </a:extLst>
          </p:cNvPr>
          <p:cNvSpPr txBox="1">
            <a:spLocks/>
          </p:cNvSpPr>
          <p:nvPr/>
        </p:nvSpPr>
        <p:spPr>
          <a:xfrm>
            <a:off x="838200" y="300644"/>
            <a:ext cx="10515599" cy="735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Maximum Power Point Tracking (MPPT)</a:t>
            </a:r>
          </a:p>
        </p:txBody>
      </p:sp>
    </p:spTree>
    <p:extLst>
      <p:ext uri="{BB962C8B-B14F-4D97-AF65-F5344CB8AC3E}">
        <p14:creationId xmlns:p14="http://schemas.microsoft.com/office/powerpoint/2010/main" val="3963490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Maximum Power Point Tracking (MPPT)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7E0C4F-867C-4B74-B7A2-0AC72B320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F98D891-DC31-4701-B067-E2AF94346A11}" type="slidenum">
              <a:rPr lang="en-US" sz="1800" smtClean="0">
                <a:solidFill>
                  <a:srgbClr val="FFC000"/>
                </a:solidFill>
              </a:rPr>
              <a:t>8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D27A581-8466-4442-9274-26D512EC4B89}"/>
              </a:ext>
            </a:extLst>
          </p:cNvPr>
          <p:cNvSpPr txBox="1"/>
          <p:nvPr/>
        </p:nvSpPr>
        <p:spPr>
          <a:xfrm>
            <a:off x="6747266" y="5752364"/>
            <a:ext cx="3798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Characteristics PV array power curve. </a:t>
            </a:r>
            <a:r>
              <a:rPr lang="en-US" baseline="30000" dirty="0"/>
              <a:t>3</a:t>
            </a:r>
          </a:p>
        </p:txBody>
      </p:sp>
      <p:pic>
        <p:nvPicPr>
          <p:cNvPr id="16" name="Picture 15" descr="A close up of a mans face&#10;&#10;Description automatically generated">
            <a:extLst>
              <a:ext uri="{FF2B5EF4-FFF2-40B4-BE49-F238E27FC236}">
                <a16:creationId xmlns:a16="http://schemas.microsoft.com/office/drawing/2014/main" id="{5A5D6418-968B-4C38-8780-8E357655C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562" y="1901876"/>
            <a:ext cx="4924067" cy="3711989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DD8652D5-07C2-4138-9EC4-F22AA5F4E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1725"/>
            <a:ext cx="52578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The Ripple Correlation Control (RCC) is a suitable MPPT method which can accurately track the MPP of the PV array in dynamic solar irradiation conditions.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613AD61-EB57-48EB-A6AA-14BF6D2BD399}"/>
              </a:ext>
            </a:extLst>
          </p:cNvPr>
          <p:cNvCxnSpPr>
            <a:cxnSpLocks/>
          </p:cNvCxnSpPr>
          <p:nvPr/>
        </p:nvCxnSpPr>
        <p:spPr>
          <a:xfrm flipH="1" flipV="1">
            <a:off x="9183066" y="1917578"/>
            <a:ext cx="332409" cy="67578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EB72B25-DF32-4FA7-907C-9ED804577FAF}"/>
              </a:ext>
            </a:extLst>
          </p:cNvPr>
          <p:cNvSpPr/>
          <p:nvPr/>
        </p:nvSpPr>
        <p:spPr>
          <a:xfrm>
            <a:off x="8477588" y="1426647"/>
            <a:ext cx="1410954" cy="49093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Maximum Power Point (MPP)</a:t>
            </a:r>
          </a:p>
        </p:txBody>
      </p:sp>
      <p:sp>
        <p:nvSpPr>
          <p:cNvPr id="18" name="TextBox 9">
            <a:extLst>
              <a:ext uri="{FF2B5EF4-FFF2-40B4-BE49-F238E27FC236}">
                <a16:creationId xmlns:a16="http://schemas.microsoft.com/office/drawing/2014/main" id="{5D27A581-8466-4442-9274-26D512EC4B89}"/>
              </a:ext>
            </a:extLst>
          </p:cNvPr>
          <p:cNvSpPr txBox="1"/>
          <p:nvPr/>
        </p:nvSpPr>
        <p:spPr>
          <a:xfrm>
            <a:off x="1444964" y="5613865"/>
            <a:ext cx="4044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PV output characteristic at different solar irradiance levels. </a:t>
            </a:r>
            <a:r>
              <a:rPr lang="en-US" baseline="30000" dirty="0"/>
              <a:t>2</a:t>
            </a:r>
          </a:p>
        </p:txBody>
      </p:sp>
      <p:pic>
        <p:nvPicPr>
          <p:cNvPr id="19" name="Picture 18" descr="A close up of a map&#10;&#10;Description automatically generated">
            <a:extLst>
              <a:ext uri="{FF2B5EF4-FFF2-40B4-BE49-F238E27FC236}">
                <a16:creationId xmlns:a16="http://schemas.microsoft.com/office/drawing/2014/main" id="{D3733403-4459-40DB-A931-E6853B89F283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400" y="3320249"/>
            <a:ext cx="3179399" cy="22320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B57543-3013-4D00-9972-2E801CA13254}"/>
              </a:ext>
            </a:extLst>
          </p:cNvPr>
          <p:cNvSpPr txBox="1"/>
          <p:nvPr/>
        </p:nvSpPr>
        <p:spPr>
          <a:xfrm>
            <a:off x="1742932" y="6398695"/>
            <a:ext cx="9195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aseline="30000" dirty="0">
                <a:solidFill>
                  <a:schemeClr val="bg2">
                    <a:lumMod val="90000"/>
                  </a:schemeClr>
                </a:solidFill>
              </a:rPr>
              <a:t>2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Y. Adel, R. </a:t>
            </a:r>
            <a:r>
              <a:rPr lang="en-US" sz="900" dirty="0" err="1">
                <a:solidFill>
                  <a:schemeClr val="bg2">
                    <a:lumMod val="90000"/>
                  </a:schemeClr>
                </a:solidFill>
              </a:rPr>
              <a:t>Abdelhady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, A. M. Ibrahim, “Assessment of a proposed hybrid photovoltaic array maximum power point tracking method,” in Water Science, vol. 30, no. 2, pp. 108-119, October 2016.</a:t>
            </a:r>
          </a:p>
          <a:p>
            <a:r>
              <a:rPr lang="en-US" sz="900" baseline="30000" dirty="0">
                <a:solidFill>
                  <a:schemeClr val="bg2">
                    <a:lumMod val="90000"/>
                  </a:schemeClr>
                </a:solidFill>
              </a:rPr>
              <a:t>3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https://www.seaward-groupusa.com/userfiles/curve-tracing.php</a:t>
            </a:r>
          </a:p>
        </p:txBody>
      </p:sp>
    </p:spTree>
    <p:extLst>
      <p:ext uri="{BB962C8B-B14F-4D97-AF65-F5344CB8AC3E}">
        <p14:creationId xmlns:p14="http://schemas.microsoft.com/office/powerpoint/2010/main" val="1657784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02E80B1-B136-4EAB-9F0B-F3C4E34C573B}"/>
              </a:ext>
            </a:extLst>
          </p:cNvPr>
          <p:cNvSpPr txBox="1"/>
          <p:nvPr/>
        </p:nvSpPr>
        <p:spPr>
          <a:xfrm>
            <a:off x="1415764" y="5251736"/>
            <a:ext cx="4271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Inductor Current and Panel Power In-Phase, to the left of MPP. </a:t>
            </a:r>
            <a:r>
              <a:rPr lang="en-US" baseline="30000" dirty="0"/>
              <a:t>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8D891-DC31-4701-B067-E2AF94346A11}" type="slidenum">
              <a:rPr lang="en-US" sz="1800">
                <a:solidFill>
                  <a:srgbClr val="FFC000"/>
                </a:solidFill>
              </a:rPr>
              <a:t>9</a:t>
            </a:fld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C7F9F974-A9EC-4DB9-91AB-98517D9CA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0644"/>
            <a:ext cx="10515599" cy="735676"/>
          </a:xfrm>
        </p:spPr>
        <p:txBody>
          <a:bodyPr>
            <a:normAutofit/>
          </a:bodyPr>
          <a:lstStyle/>
          <a:p>
            <a:r>
              <a:rPr lang="en-US" dirty="0"/>
              <a:t>Ripple Correlation Control (RCC) </a:t>
            </a:r>
            <a:r>
              <a:rPr lang="en-US" baseline="30000" dirty="0"/>
              <a:t>4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59E2406F-E897-4376-B2F8-350598C64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81725"/>
            <a:ext cx="10515599" cy="1180500"/>
          </a:xfrm>
        </p:spPr>
        <p:txBody>
          <a:bodyPr>
            <a:normAutofit/>
          </a:bodyPr>
          <a:lstStyle/>
          <a:p>
            <a:r>
              <a:rPr lang="en-US" sz="2400" dirty="0"/>
              <a:t>RCC works by correlating the inherent power and inductor current ripples of the DC-DC converter.</a:t>
            </a:r>
            <a:endParaRPr lang="en-US" sz="2400" baseline="30000" dirty="0"/>
          </a:p>
          <a:p>
            <a:endParaRPr lang="en-US" sz="2400" dirty="0"/>
          </a:p>
        </p:txBody>
      </p:sp>
      <p:pic>
        <p:nvPicPr>
          <p:cNvPr id="18" name="Picture 17" descr="A close up of a map&#10;&#10;Description automatically generated">
            <a:extLst>
              <a:ext uri="{FF2B5EF4-FFF2-40B4-BE49-F238E27FC236}">
                <a16:creationId xmlns:a16="http://schemas.microsoft.com/office/drawing/2014/main" id="{AA9A68EE-9EC4-4093-A120-EEF11FBB9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910" y="2283538"/>
            <a:ext cx="4271808" cy="2886075"/>
          </a:xfrm>
          <a:prstGeom prst="rect">
            <a:avLst/>
          </a:prstGeom>
        </p:spPr>
      </p:pic>
      <p:pic>
        <p:nvPicPr>
          <p:cNvPr id="20" name="Picture 19" descr="A close up of a map&#10;&#10;Description automatically generated">
            <a:extLst>
              <a:ext uri="{FF2B5EF4-FFF2-40B4-BE49-F238E27FC236}">
                <a16:creationId xmlns:a16="http://schemas.microsoft.com/office/drawing/2014/main" id="{C35542AC-7F26-4F16-87F7-6FDC08308E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428" y="2283538"/>
            <a:ext cx="4465913" cy="296819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8A11566-56DF-4C80-A3D7-A7D2CB5ED147}"/>
              </a:ext>
            </a:extLst>
          </p:cNvPr>
          <p:cNvSpPr txBox="1"/>
          <p:nvPr/>
        </p:nvSpPr>
        <p:spPr>
          <a:xfrm>
            <a:off x="6474696" y="5251736"/>
            <a:ext cx="4271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Inductor Current and Panel Power Out-of-Phase, to the right of MPP. </a:t>
            </a:r>
            <a:r>
              <a:rPr lang="en-US" baseline="30000" dirty="0"/>
              <a:t>4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AFED40FB-2380-4A16-9D52-F32EA10F7E95}"/>
              </a:ext>
            </a:extLst>
          </p:cNvPr>
          <p:cNvSpPr txBox="1"/>
          <p:nvPr/>
        </p:nvSpPr>
        <p:spPr>
          <a:xfrm>
            <a:off x="1739153" y="6399585"/>
            <a:ext cx="9435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aseline="30000" dirty="0">
                <a:solidFill>
                  <a:schemeClr val="bg2">
                    <a:lumMod val="90000"/>
                  </a:schemeClr>
                </a:solidFill>
              </a:rPr>
              <a:t>4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T. </a:t>
            </a:r>
            <a:r>
              <a:rPr lang="en-US" sz="900" dirty="0" err="1">
                <a:solidFill>
                  <a:schemeClr val="bg2">
                    <a:lumMod val="90000"/>
                  </a:schemeClr>
                </a:solidFill>
              </a:rPr>
              <a:t>Esram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, J. W. Kimball, P. T. </a:t>
            </a:r>
            <a:r>
              <a:rPr lang="en-US" sz="900" dirty="0" err="1">
                <a:solidFill>
                  <a:schemeClr val="bg2">
                    <a:lumMod val="90000"/>
                  </a:schemeClr>
                </a:solidFill>
              </a:rPr>
              <a:t>Krein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, P. L. Chapman and P. </a:t>
            </a:r>
            <a:r>
              <a:rPr lang="en-US" sz="900" dirty="0" err="1">
                <a:solidFill>
                  <a:schemeClr val="bg2">
                    <a:lumMod val="90000"/>
                  </a:schemeClr>
                </a:solidFill>
              </a:rPr>
              <a:t>Midya</a:t>
            </a:r>
            <a:r>
              <a:rPr lang="en-US" sz="900" dirty="0">
                <a:solidFill>
                  <a:schemeClr val="bg2">
                    <a:lumMod val="90000"/>
                  </a:schemeClr>
                </a:solidFill>
              </a:rPr>
              <a:t>, "Dynamic maximum power point tracking of photovoltaic arrays using ripple correlation control," in IEEE Transactions on Power Electronics, vol. 21, no. 5, pp. 1282-1291, Sept. 2006.</a:t>
            </a:r>
          </a:p>
        </p:txBody>
      </p:sp>
    </p:spTree>
    <p:extLst>
      <p:ext uri="{BB962C8B-B14F-4D97-AF65-F5344CB8AC3E}">
        <p14:creationId xmlns:p14="http://schemas.microsoft.com/office/powerpoint/2010/main" val="89385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PER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PERG" id="{ACB1F753-277D-48B7-A07B-55A48855AA74}" vid="{45555EDB-8037-4A2F-88D0-DB00026EB95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6078</TotalTime>
  <Words>1588</Words>
  <Application>Microsoft Office PowerPoint</Application>
  <PresentationFormat>Widescreen</PresentationFormat>
  <Paragraphs>229</Paragraphs>
  <Slides>25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Times New Roman</vt:lpstr>
      <vt:lpstr>TPERG</vt:lpstr>
      <vt:lpstr>A GaN-based Four-Switch Buck-Boost Converter using Ripple Correlation Control for Maximum Power Point Tracking in Dynamic Deep Space Environments</vt:lpstr>
      <vt:lpstr>Index</vt:lpstr>
      <vt:lpstr>Index</vt:lpstr>
      <vt:lpstr>Introduction</vt:lpstr>
      <vt:lpstr>Introduction</vt:lpstr>
      <vt:lpstr>Index</vt:lpstr>
      <vt:lpstr>PowerPoint Presentation</vt:lpstr>
      <vt:lpstr>Maximum Power Point Tracking (MPPT)</vt:lpstr>
      <vt:lpstr>Ripple Correlation Control (RCC) 4</vt:lpstr>
      <vt:lpstr>Ripple Correlation Control (RCC) 4</vt:lpstr>
      <vt:lpstr>Advantages of RCC 4</vt:lpstr>
      <vt:lpstr>Index</vt:lpstr>
      <vt:lpstr>Buck-Boost Converter Prototype </vt:lpstr>
      <vt:lpstr>Buck-Boost Converter Prototype </vt:lpstr>
      <vt:lpstr>Index</vt:lpstr>
      <vt:lpstr>Simulation of the MPPT System in SaberRD</vt:lpstr>
      <vt:lpstr>Simulation of the MPPT System in SaberRD</vt:lpstr>
      <vt:lpstr>Simulation of the MPPT System in SaberRD</vt:lpstr>
      <vt:lpstr>Simulation of the MPPT System in SaberRD</vt:lpstr>
      <vt:lpstr>Simulation of the MPPT System in SaberRD</vt:lpstr>
      <vt:lpstr>Simulation of the MPPT System in SaberRD</vt:lpstr>
      <vt:lpstr>Index</vt:lpstr>
      <vt:lpstr>Conclusion and Future Work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Maximum Power Point Tracking (MPPT) using Ripple Correlation Control (RCC) in SaberRD</dc:title>
  <dc:creator>Mahmud, Sadab</dc:creator>
  <cp:lastModifiedBy>Mahmud, Sadab</cp:lastModifiedBy>
  <cp:revision>174</cp:revision>
  <dcterms:created xsi:type="dcterms:W3CDTF">2020-04-10T00:56:58Z</dcterms:created>
  <dcterms:modified xsi:type="dcterms:W3CDTF">2020-06-30T21:50:05Z</dcterms:modified>
</cp:coreProperties>
</file>