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63" r:id="rId4"/>
    <p:sldId id="264" r:id="rId5"/>
    <p:sldId id="265" r:id="rId6"/>
    <p:sldId id="273" r:id="rId7"/>
    <p:sldId id="258" r:id="rId8"/>
    <p:sldId id="268" r:id="rId9"/>
    <p:sldId id="269" r:id="rId10"/>
    <p:sldId id="270" r:id="rId11"/>
    <p:sldId id="259" r:id="rId12"/>
    <p:sldId id="293" r:id="rId13"/>
    <p:sldId id="302" r:id="rId14"/>
    <p:sldId id="298" r:id="rId15"/>
    <p:sldId id="30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8D31DC-9CAD-5547-B47C-9581AFD05144}" type="datetimeFigureOut">
              <a:rPr lang="en-US" smtClean="0"/>
              <a:t>3/31/17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C269C-5071-B546-A2D6-4C237A5AE6CD}" type="slidenum">
              <a:rPr lang="en-US" smtClean="0"/>
              <a:t>‹#›</a:t>
            </a:fld>
            <a:endParaRPr lang="en-US"/>
          </a:p>
        </p:txBody>
      </p:sp>
    </p:spTree>
    <p:extLst>
      <p:ext uri="{BB962C8B-B14F-4D97-AF65-F5344CB8AC3E}">
        <p14:creationId xmlns:p14="http://schemas.microsoft.com/office/powerpoint/2010/main" val="347061082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pictures to illustrate the difference between natural and artificial selection.  With natural selection, the biggest and strongest sire mates and passes on it’s genetic information.  In agriculture, humans choose characteristics they like and breed those animals to produce quality show and performance animals.  Many traits found in agricultural livestock would NOT be found in the wild.</a:t>
            </a:r>
            <a:endParaRPr lang="en-US" dirty="0"/>
          </a:p>
        </p:txBody>
      </p:sp>
      <p:sp>
        <p:nvSpPr>
          <p:cNvPr id="4" name="Slide Number Placeholder 3"/>
          <p:cNvSpPr>
            <a:spLocks noGrp="1"/>
          </p:cNvSpPr>
          <p:nvPr>
            <p:ph type="sldNum" sz="quarter" idx="10"/>
          </p:nvPr>
        </p:nvSpPr>
        <p:spPr/>
        <p:txBody>
          <a:bodyPr/>
          <a:lstStyle/>
          <a:p>
            <a:fld id="{B9AC269C-5071-B546-A2D6-4C237A5AE6CD}" type="slidenum">
              <a:rPr lang="en-US" smtClean="0"/>
              <a:t>4</a:t>
            </a:fld>
            <a:endParaRPr lang="en-US"/>
          </a:p>
        </p:txBody>
      </p:sp>
    </p:spTree>
    <p:extLst>
      <p:ext uri="{BB962C8B-B14F-4D97-AF65-F5344CB8AC3E}">
        <p14:creationId xmlns:p14="http://schemas.microsoft.com/office/powerpoint/2010/main" val="1681076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race horses as an example.  Secretariat,</a:t>
            </a:r>
            <a:r>
              <a:rPr lang="en-US" baseline="0" dirty="0" smtClean="0"/>
              <a:t> 1973 Triple Crown Winner only had POTENTIAL to be a great racehorse.  Breeding 2 great race horses will not necessarily produce a great racehorse, but it has potential.  Show the section of Disney’s “Secretariat” where Penny </a:t>
            </a:r>
            <a:r>
              <a:rPr lang="en-US" baseline="0" dirty="0" err="1" smtClean="0"/>
              <a:t>Chenery</a:t>
            </a:r>
            <a:r>
              <a:rPr lang="en-US" baseline="0" dirty="0" smtClean="0"/>
              <a:t> is choosing which stud she will breed her mare to.  She discusses traits of the studs she could choose.</a:t>
            </a:r>
            <a:endParaRPr lang="en-US" dirty="0"/>
          </a:p>
        </p:txBody>
      </p:sp>
      <p:sp>
        <p:nvSpPr>
          <p:cNvPr id="4" name="Slide Number Placeholder 3"/>
          <p:cNvSpPr>
            <a:spLocks noGrp="1"/>
          </p:cNvSpPr>
          <p:nvPr>
            <p:ph type="sldNum" sz="quarter" idx="10"/>
          </p:nvPr>
        </p:nvSpPr>
        <p:spPr/>
        <p:txBody>
          <a:bodyPr/>
          <a:lstStyle/>
          <a:p>
            <a:fld id="{B9AC269C-5071-B546-A2D6-4C237A5AE6CD}" type="slidenum">
              <a:rPr lang="en-US" smtClean="0"/>
              <a:t>7</a:t>
            </a:fld>
            <a:endParaRPr lang="en-US"/>
          </a:p>
        </p:txBody>
      </p:sp>
    </p:spTree>
    <p:extLst>
      <p:ext uri="{BB962C8B-B14F-4D97-AF65-F5344CB8AC3E}">
        <p14:creationId xmlns:p14="http://schemas.microsoft.com/office/powerpoint/2010/main" val="2154290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as an</a:t>
            </a:r>
            <a:r>
              <a:rPr lang="en-US" baseline="0" dirty="0" smtClean="0"/>
              <a:t> example to emphasize that the breeders goals are very important to identify what traits and genes are valuable and which ones are not.</a:t>
            </a:r>
          </a:p>
          <a:p>
            <a:endParaRPr lang="en-US" dirty="0" smtClean="0"/>
          </a:p>
          <a:p>
            <a:r>
              <a:rPr lang="en-US" dirty="0" smtClean="0"/>
              <a:t>-AKC Standard Poodle Breed Guidelines: http://</a:t>
            </a:r>
            <a:r>
              <a:rPr lang="en-US" dirty="0" err="1" smtClean="0"/>
              <a:t>www.akc.org</a:t>
            </a:r>
            <a:r>
              <a:rPr lang="en-US" dirty="0" smtClean="0"/>
              <a:t>/breeds/poodle/</a:t>
            </a:r>
            <a:r>
              <a:rPr lang="en-US" dirty="0" err="1" smtClean="0"/>
              <a:t>index.cfm</a:t>
            </a:r>
            <a:endParaRPr lang="en-US" dirty="0"/>
          </a:p>
        </p:txBody>
      </p:sp>
      <p:sp>
        <p:nvSpPr>
          <p:cNvPr id="4" name="Slide Number Placeholder 3"/>
          <p:cNvSpPr>
            <a:spLocks noGrp="1"/>
          </p:cNvSpPr>
          <p:nvPr>
            <p:ph type="sldNum" sz="quarter" idx="10"/>
          </p:nvPr>
        </p:nvSpPr>
        <p:spPr/>
        <p:txBody>
          <a:bodyPr/>
          <a:lstStyle/>
          <a:p>
            <a:fld id="{B9AC269C-5071-B546-A2D6-4C237A5AE6CD}" type="slidenum">
              <a:rPr lang="en-US" smtClean="0"/>
              <a:t>13</a:t>
            </a:fld>
            <a:endParaRPr lang="en-US"/>
          </a:p>
        </p:txBody>
      </p:sp>
    </p:spTree>
    <p:extLst>
      <p:ext uri="{BB962C8B-B14F-4D97-AF65-F5344CB8AC3E}">
        <p14:creationId xmlns:p14="http://schemas.microsoft.com/office/powerpoint/2010/main" val="1336954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to students that every breed has a different standard.  For example only black, yellow, and chocolate Labradors are considered correct.  Chihuahuas should have ears that stand up, </a:t>
            </a:r>
            <a:r>
              <a:rPr lang="en-US" dirty="0" err="1" smtClean="0"/>
              <a:t>Airdale</a:t>
            </a:r>
            <a:r>
              <a:rPr lang="en-US" dirty="0" smtClean="0"/>
              <a:t> Terriers should have a black and tan coat that is curly/wiry in texture, etc.  Any characteristics within the breed</a:t>
            </a:r>
            <a:r>
              <a:rPr lang="en-US" baseline="0" dirty="0" smtClean="0"/>
              <a:t> description add genetic quality.  Any characteristics outside of the breed standards decrease genetic quality.</a:t>
            </a:r>
            <a:endParaRPr lang="en-US" dirty="0"/>
          </a:p>
        </p:txBody>
      </p:sp>
      <p:sp>
        <p:nvSpPr>
          <p:cNvPr id="4" name="Slide Number Placeholder 3"/>
          <p:cNvSpPr>
            <a:spLocks noGrp="1"/>
          </p:cNvSpPr>
          <p:nvPr>
            <p:ph type="sldNum" sz="quarter" idx="10"/>
          </p:nvPr>
        </p:nvSpPr>
        <p:spPr/>
        <p:txBody>
          <a:bodyPr/>
          <a:lstStyle/>
          <a:p>
            <a:fld id="{B9AC269C-5071-B546-A2D6-4C237A5AE6CD}" type="slidenum">
              <a:rPr lang="en-US" smtClean="0"/>
              <a:t>14</a:t>
            </a:fld>
            <a:endParaRPr lang="en-US"/>
          </a:p>
        </p:txBody>
      </p:sp>
    </p:spTree>
    <p:extLst>
      <p:ext uri="{BB962C8B-B14F-4D97-AF65-F5344CB8AC3E}">
        <p14:creationId xmlns:p14="http://schemas.microsoft.com/office/powerpoint/2010/main" val="3304273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to students that every breed has a different standard.  For example only black, yellow, and chocolate Labradors are considered correct.  Chihuahuas should have ears that stand up, </a:t>
            </a:r>
            <a:r>
              <a:rPr lang="en-US" dirty="0" err="1" smtClean="0"/>
              <a:t>Airdale</a:t>
            </a:r>
            <a:r>
              <a:rPr lang="en-US" dirty="0" smtClean="0"/>
              <a:t> Terriers should have a black and tan coat that is curly/wiry in texture, etc.  Any characteristics within the breed</a:t>
            </a:r>
            <a:r>
              <a:rPr lang="en-US" baseline="0" dirty="0" smtClean="0"/>
              <a:t> description add genetic quality.  Any characteristics outside of the breed standards decrease genetic quality.</a:t>
            </a:r>
            <a:endParaRPr lang="en-US" dirty="0"/>
          </a:p>
        </p:txBody>
      </p:sp>
      <p:sp>
        <p:nvSpPr>
          <p:cNvPr id="4" name="Slide Number Placeholder 3"/>
          <p:cNvSpPr>
            <a:spLocks noGrp="1"/>
          </p:cNvSpPr>
          <p:nvPr>
            <p:ph type="sldNum" sz="quarter" idx="10"/>
          </p:nvPr>
        </p:nvSpPr>
        <p:spPr/>
        <p:txBody>
          <a:bodyPr/>
          <a:lstStyle/>
          <a:p>
            <a:fld id="{B9AC269C-5071-B546-A2D6-4C237A5AE6CD}" type="slidenum">
              <a:rPr lang="en-US" smtClean="0"/>
              <a:t>15</a:t>
            </a:fld>
            <a:endParaRPr lang="en-US"/>
          </a:p>
        </p:txBody>
      </p:sp>
    </p:spTree>
    <p:extLst>
      <p:ext uri="{BB962C8B-B14F-4D97-AF65-F5344CB8AC3E}">
        <p14:creationId xmlns:p14="http://schemas.microsoft.com/office/powerpoint/2010/main" val="1754672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027BB7-41B2-2844-9125-427A0D7FCCC9}" type="datetimeFigureOut">
              <a:rPr lang="en-US" smtClean="0"/>
              <a:t>3/31/17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741721204"/>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027BB7-41B2-2844-9125-427A0D7FCCC9}" type="datetimeFigureOut">
              <a:rPr lang="en-US" smtClean="0"/>
              <a:t>3/31/17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3936622876"/>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027BB7-41B2-2844-9125-427A0D7FCCC9}" type="datetimeFigureOut">
              <a:rPr lang="en-US" smtClean="0"/>
              <a:t>3/31/17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60806334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027BB7-41B2-2844-9125-427A0D7FCCC9}" type="datetimeFigureOut">
              <a:rPr lang="en-US" smtClean="0"/>
              <a:t>3/31/17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2007231743"/>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027BB7-41B2-2844-9125-427A0D7FCCC9}" type="datetimeFigureOut">
              <a:rPr lang="en-US" smtClean="0"/>
              <a:t>3/31/17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317352916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027BB7-41B2-2844-9125-427A0D7FCCC9}" type="datetimeFigureOut">
              <a:rPr lang="en-US" smtClean="0"/>
              <a:t>3/31/17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401506327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027BB7-41B2-2844-9125-427A0D7FCCC9}" type="datetimeFigureOut">
              <a:rPr lang="en-US" smtClean="0"/>
              <a:t>3/31/17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1610094370"/>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027BB7-41B2-2844-9125-427A0D7FCCC9}" type="datetimeFigureOut">
              <a:rPr lang="en-US" smtClean="0"/>
              <a:t>3/31/17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2133199018"/>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027BB7-41B2-2844-9125-427A0D7FCCC9}" type="datetimeFigureOut">
              <a:rPr lang="en-US" smtClean="0"/>
              <a:t>3/31/17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1268427829"/>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027BB7-41B2-2844-9125-427A0D7FCCC9}" type="datetimeFigureOut">
              <a:rPr lang="en-US" smtClean="0"/>
              <a:t>3/31/17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1086909768"/>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027BB7-41B2-2844-9125-427A0D7FCCC9}" type="datetimeFigureOut">
              <a:rPr lang="en-US" smtClean="0"/>
              <a:t>3/31/17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A6F09-67F1-9F4A-86F0-5478DDFA825D}" type="slidenum">
              <a:rPr lang="en-US" smtClean="0"/>
              <a:t>‹#›</a:t>
            </a:fld>
            <a:endParaRPr lang="en-US"/>
          </a:p>
        </p:txBody>
      </p:sp>
    </p:spTree>
    <p:extLst>
      <p:ext uri="{BB962C8B-B14F-4D97-AF65-F5344CB8AC3E}">
        <p14:creationId xmlns:p14="http://schemas.microsoft.com/office/powerpoint/2010/main" val="3249991300"/>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027BB7-41B2-2844-9125-427A0D7FCCC9}" type="datetimeFigureOut">
              <a:rPr lang="en-US" smtClean="0"/>
              <a:t>3/31/17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A6F09-67F1-9F4A-86F0-5478DDFA825D}" type="slidenum">
              <a:rPr lang="en-US" smtClean="0"/>
              <a:t>‹#›</a:t>
            </a:fld>
            <a:endParaRPr lang="en-US"/>
          </a:p>
        </p:txBody>
      </p:sp>
    </p:spTree>
    <p:extLst>
      <p:ext uri="{BB962C8B-B14F-4D97-AF65-F5344CB8AC3E}">
        <p14:creationId xmlns:p14="http://schemas.microsoft.com/office/powerpoint/2010/main" val="2168483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4155" y="1325673"/>
            <a:ext cx="7772400" cy="1949826"/>
          </a:xfrm>
        </p:spPr>
        <p:txBody>
          <a:bodyPr>
            <a:normAutofit/>
          </a:bodyPr>
          <a:lstStyle/>
          <a:p>
            <a:r>
              <a:rPr lang="en-US" sz="6600" dirty="0" smtClean="0"/>
              <a:t>Genetics</a:t>
            </a:r>
            <a:r>
              <a:rPr lang="en-US" sz="6000" dirty="0" smtClean="0"/>
              <a:t/>
            </a:r>
            <a:br>
              <a:rPr lang="en-US" sz="6000" dirty="0" smtClean="0"/>
            </a:br>
            <a:r>
              <a:rPr lang="en-US" sz="4000" dirty="0" smtClean="0"/>
              <a:t>in the Animal Industry</a:t>
            </a:r>
            <a:endParaRPr lang="en-US" sz="4000" dirty="0"/>
          </a:p>
        </p:txBody>
      </p:sp>
    </p:spTree>
    <p:extLst>
      <p:ext uri="{BB962C8B-B14F-4D97-AF65-F5344CB8AC3E}">
        <p14:creationId xmlns:p14="http://schemas.microsoft.com/office/powerpoint/2010/main" val="2408857607"/>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effectLst>
                  <a:outerShdw blurRad="50800" dist="38100" dir="2700000" algn="tl" rotWithShape="0">
                    <a:prstClr val="black">
                      <a:alpha val="40000"/>
                    </a:prstClr>
                  </a:outerShdw>
                </a:effectLst>
              </a:rPr>
              <a:t>Heredity vs Environment</a:t>
            </a:r>
            <a:endParaRPr lang="en-US" dirty="0">
              <a:solidFill>
                <a:schemeClr val="accent5">
                  <a:lumMod val="50000"/>
                </a:schemeClr>
              </a:solidFill>
              <a:effectLst>
                <a:outerShdw blurRad="50800" dist="38100" dir="2700000" algn="tl" rotWithShape="0">
                  <a:prstClr val="black">
                    <a:alpha val="40000"/>
                  </a:prstClr>
                </a:outerShdw>
              </a:effectLst>
            </a:endParaRPr>
          </a:p>
        </p:txBody>
      </p:sp>
      <p:sp>
        <p:nvSpPr>
          <p:cNvPr id="4" name="Rectangle 3"/>
          <p:cNvSpPr/>
          <p:nvPr/>
        </p:nvSpPr>
        <p:spPr>
          <a:xfrm>
            <a:off x="0" y="0"/>
            <a:ext cx="9144000" cy="369332"/>
          </a:xfrm>
          <a:prstGeom prst="rect">
            <a:avLst/>
          </a:prstGeom>
        </p:spPr>
        <p:txBody>
          <a:bodyPr wrap="square">
            <a:spAutoFit/>
          </a:bodyPr>
          <a:lstStyle/>
          <a:p>
            <a:r>
              <a:rPr lang="en-US" dirty="0"/>
              <a:t>Objective: Discuss the importance of selection and genetics in alternative animals.</a:t>
            </a:r>
          </a:p>
        </p:txBody>
      </p:sp>
      <p:pic>
        <p:nvPicPr>
          <p:cNvPr id="14" name="Picture 2" descr="http://www.tampapba.com/media/uploads/fckeditor/Image/scales.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43500" y="1542253"/>
            <a:ext cx="3543300" cy="3567080"/>
          </a:xfrm>
          <a:prstGeom prst="rect">
            <a:avLst/>
          </a:prstGeom>
          <a:noFill/>
        </p:spPr>
      </p:pic>
      <p:sp>
        <p:nvSpPr>
          <p:cNvPr id="13" name="Content Placeholder 2"/>
          <p:cNvSpPr>
            <a:spLocks noGrp="1"/>
          </p:cNvSpPr>
          <p:nvPr>
            <p:ph idx="1"/>
          </p:nvPr>
        </p:nvSpPr>
        <p:spPr>
          <a:xfrm>
            <a:off x="304800" y="1270922"/>
            <a:ext cx="4712054" cy="4525963"/>
          </a:xfrm>
        </p:spPr>
        <p:txBody>
          <a:bodyPr/>
          <a:lstStyle/>
          <a:p>
            <a:r>
              <a:rPr lang="en-US" sz="4400" dirty="0" smtClean="0"/>
              <a:t>Some traits are influenced more by environment</a:t>
            </a:r>
          </a:p>
          <a:p>
            <a:r>
              <a:rPr lang="en-US" sz="4400" dirty="0" smtClean="0"/>
              <a:t>Other traits are influenced most by genetics</a:t>
            </a:r>
            <a:endParaRPr lang="en-US" dirty="0"/>
          </a:p>
        </p:txBody>
      </p:sp>
      <p:sp>
        <p:nvSpPr>
          <p:cNvPr id="15" name="TextBox 14"/>
          <p:cNvSpPr txBox="1"/>
          <p:nvPr/>
        </p:nvSpPr>
        <p:spPr>
          <a:xfrm>
            <a:off x="4401732" y="3688525"/>
            <a:ext cx="2667000" cy="523220"/>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latin typeface="Bookman Old Style" pitchFamily="18" charset="0"/>
              </a:rPr>
              <a:t>Environment</a:t>
            </a:r>
            <a:endParaRPr lang="en-US" sz="2800"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16" name="TextBox 15"/>
          <p:cNvSpPr txBox="1"/>
          <p:nvPr/>
        </p:nvSpPr>
        <p:spPr>
          <a:xfrm>
            <a:off x="6865317" y="3616092"/>
            <a:ext cx="2133600" cy="523220"/>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latin typeface="Bookman Old Style" pitchFamily="18" charset="0"/>
              </a:rPr>
              <a:t>Genetics</a:t>
            </a:r>
            <a:endParaRPr lang="en-US" sz="2800" b="1" dirty="0">
              <a:solidFill>
                <a:srgbClr val="FF0000"/>
              </a:solidFill>
              <a:effectLst>
                <a:outerShdw blurRad="38100" dist="38100" dir="2700000" algn="tl">
                  <a:srgbClr val="000000">
                    <a:alpha val="43137"/>
                  </a:srgbClr>
                </a:outerShdw>
              </a:effectLst>
              <a:latin typeface="Bookman Old Style" pitchFamily="18" charset="0"/>
            </a:endParaRPr>
          </a:p>
        </p:txBody>
      </p:sp>
    </p:spTree>
    <p:extLst>
      <p:ext uri="{BB962C8B-B14F-4D97-AF65-F5344CB8AC3E}">
        <p14:creationId xmlns:p14="http://schemas.microsoft.com/office/powerpoint/2010/main" val="25375340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barn(inVertical)">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13">
                                            <p:txEl>
                                              <p:pRg st="1" end="1"/>
                                            </p:txEl>
                                          </p:spTgt>
                                        </p:tgtEl>
                                        <p:attrNameLst>
                                          <p:attrName>style.visibility</p:attrName>
                                        </p:attrNameLst>
                                      </p:cBhvr>
                                      <p:to>
                                        <p:strVal val="visible"/>
                                      </p:to>
                                    </p:set>
                                    <p:anim calcmode="lin" valueType="num">
                                      <p:cBhvr additive="base">
                                        <p:cTn id="18" dur="500"/>
                                        <p:tgtEl>
                                          <p:spTgt spid="13">
                                            <p:txEl>
                                              <p:pRg st="1" end="1"/>
                                            </p:txEl>
                                          </p:spTgt>
                                        </p:tgtEl>
                                        <p:attrNameLst>
                                          <p:attrName>ppt_y</p:attrName>
                                        </p:attrNameLst>
                                      </p:cBhvr>
                                      <p:tavLst>
                                        <p:tav tm="0">
                                          <p:val>
                                            <p:strVal val="#ppt_y+#ppt_h*1.125000"/>
                                          </p:val>
                                        </p:tav>
                                        <p:tav tm="100000">
                                          <p:val>
                                            <p:strVal val="#ppt_y"/>
                                          </p:val>
                                        </p:tav>
                                      </p:tavLst>
                                    </p:anim>
                                    <p:animEffect transition="in" filter="wipe(up)">
                                      <p:cBhvr>
                                        <p:cTn id="19" dur="500"/>
                                        <p:tgtEl>
                                          <p:spTgt spid="1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inVertical)">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98110"/>
            <a:ext cx="8229600" cy="3604069"/>
          </a:xfrm>
        </p:spPr>
        <p:txBody>
          <a:bodyPr>
            <a:normAutofit/>
          </a:bodyPr>
          <a:lstStyle/>
          <a:p>
            <a:pPr marL="0" indent="0" algn="ctr">
              <a:buNone/>
            </a:pPr>
            <a:r>
              <a:rPr lang="en-US" sz="3600" dirty="0" smtClean="0">
                <a:latin typeface="+mj-lt"/>
              </a:rPr>
              <a:t>What characteristics do farmers and ranchers look for when selecting which animals they breed?</a:t>
            </a:r>
            <a:endParaRPr lang="en-US" sz="3600" dirty="0">
              <a:latin typeface="+mj-lt"/>
            </a:endParaRPr>
          </a:p>
        </p:txBody>
      </p:sp>
      <p:sp>
        <p:nvSpPr>
          <p:cNvPr id="4" name="Rectangle 3"/>
          <p:cNvSpPr/>
          <p:nvPr/>
        </p:nvSpPr>
        <p:spPr>
          <a:xfrm>
            <a:off x="0" y="0"/>
            <a:ext cx="9144000" cy="400110"/>
          </a:xfrm>
          <a:prstGeom prst="rect">
            <a:avLst/>
          </a:prstGeom>
        </p:spPr>
        <p:txBody>
          <a:bodyPr wrap="square">
            <a:spAutoFit/>
          </a:bodyPr>
          <a:lstStyle/>
          <a:p>
            <a:r>
              <a:rPr lang="en-US" sz="2000" dirty="0"/>
              <a:t>Objective: Discuss the importance of selection and genetics in alternative animals.</a:t>
            </a:r>
            <a:endParaRPr lang="en-US" sz="2000" dirty="0"/>
          </a:p>
        </p:txBody>
      </p:sp>
    </p:spTree>
    <p:extLst>
      <p:ext uri="{BB962C8B-B14F-4D97-AF65-F5344CB8AC3E}">
        <p14:creationId xmlns:p14="http://schemas.microsoft.com/office/powerpoint/2010/main" val="374416865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942"/>
            <a:ext cx="8229600" cy="1143000"/>
          </a:xfrm>
        </p:spPr>
        <p:txBody>
          <a:bodyPr/>
          <a:lstStyle/>
          <a:p>
            <a:r>
              <a:rPr lang="en-US" dirty="0" smtClean="0">
                <a:solidFill>
                  <a:schemeClr val="accent4">
                    <a:lumMod val="50000"/>
                  </a:schemeClr>
                </a:solidFill>
                <a:effectLst>
                  <a:outerShdw blurRad="50800" dist="38100" dir="2700000" algn="tl" rotWithShape="0">
                    <a:prstClr val="black">
                      <a:alpha val="40000"/>
                    </a:prstClr>
                  </a:outerShdw>
                </a:effectLst>
              </a:rPr>
              <a:t>Identifying Genetic Strengths</a:t>
            </a:r>
            <a:endParaRPr lang="en-US" dirty="0">
              <a:solidFill>
                <a:schemeClr val="accent4">
                  <a:lumMod val="50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251764" y="1390828"/>
            <a:ext cx="8686800" cy="4394132"/>
          </a:xfrm>
        </p:spPr>
        <p:txBody>
          <a:bodyPr>
            <a:normAutofit/>
          </a:bodyPr>
          <a:lstStyle/>
          <a:p>
            <a:r>
              <a:rPr lang="en-US" dirty="0" smtClean="0"/>
              <a:t>Breeders identify genetic strengths based upon their goals</a:t>
            </a:r>
          </a:p>
          <a:p>
            <a:pPr lvl="1"/>
            <a:r>
              <a:rPr lang="en-US" sz="2400" dirty="0" smtClean="0"/>
              <a:t>Examples: Meat production, Temperament, Coat </a:t>
            </a:r>
            <a:r>
              <a:rPr lang="en-US" sz="2400" dirty="0"/>
              <a:t>C</a:t>
            </a:r>
            <a:r>
              <a:rPr lang="en-US" sz="2400" dirty="0" smtClean="0"/>
              <a:t>olor, etc.</a:t>
            </a:r>
          </a:p>
          <a:p>
            <a:pPr marL="457200" lvl="1" indent="0">
              <a:buNone/>
            </a:pPr>
            <a:endParaRPr lang="en-US" sz="1100" dirty="0" smtClean="0"/>
          </a:p>
          <a:p>
            <a:pPr marL="0" indent="0">
              <a:buNone/>
            </a:pPr>
            <a:endParaRPr lang="en-US" sz="1200" dirty="0" smtClean="0"/>
          </a:p>
          <a:p>
            <a:r>
              <a:rPr lang="en-US" dirty="0" smtClean="0"/>
              <a:t>Not every animal should pass on it’s genetics</a:t>
            </a:r>
          </a:p>
          <a:p>
            <a:pPr lvl="1"/>
            <a:r>
              <a:rPr lang="en-US" sz="2400" dirty="0" smtClean="0"/>
              <a:t>In the pet industry, these animals are sterilized </a:t>
            </a:r>
            <a:r>
              <a:rPr lang="en-US" sz="1600" dirty="0" smtClean="0"/>
              <a:t>(spayed or neutered)</a:t>
            </a:r>
          </a:p>
          <a:p>
            <a:pPr lvl="1"/>
            <a:r>
              <a:rPr lang="en-US" sz="2400" dirty="0" smtClean="0"/>
              <a:t>In the livestock industry, they are usually raised for terminal markets</a:t>
            </a:r>
          </a:p>
          <a:p>
            <a:pPr lvl="1"/>
            <a:endParaRPr lang="en-US" sz="2400" dirty="0"/>
          </a:p>
          <a:p>
            <a:pPr marL="457200" lvl="1" indent="0">
              <a:buNone/>
            </a:pPr>
            <a:endParaRPr lang="en-US" sz="2400" dirty="0"/>
          </a:p>
        </p:txBody>
      </p:sp>
      <p:sp>
        <p:nvSpPr>
          <p:cNvPr id="4" name="Rectangle 3"/>
          <p:cNvSpPr/>
          <p:nvPr/>
        </p:nvSpPr>
        <p:spPr>
          <a:xfrm>
            <a:off x="0" y="0"/>
            <a:ext cx="9144000" cy="338554"/>
          </a:xfrm>
          <a:prstGeom prst="rect">
            <a:avLst/>
          </a:prstGeom>
        </p:spPr>
        <p:txBody>
          <a:bodyPr wrap="square">
            <a:spAutoFit/>
          </a:bodyPr>
          <a:lstStyle/>
          <a:p>
            <a:r>
              <a:rPr lang="en-US" sz="1600" dirty="0"/>
              <a:t>Objective: Discuss the importance of selection and genetics in alternative animals.</a:t>
            </a:r>
            <a:endParaRPr lang="en-US" sz="1600" dirty="0"/>
          </a:p>
        </p:txBody>
      </p:sp>
    </p:spTree>
    <p:extLst>
      <p:ext uri="{BB962C8B-B14F-4D97-AF65-F5344CB8AC3E}">
        <p14:creationId xmlns:p14="http://schemas.microsoft.com/office/powerpoint/2010/main" val="20530278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p:cTn id="1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7" dur="500"/>
                                        <p:tgtEl>
                                          <p:spTgt spid="3">
                                            <p:txEl>
                                              <p:pRg st="4" end="4"/>
                                            </p:txEl>
                                          </p:spTgt>
                                        </p:tgtEl>
                                      </p:cBhvr>
                                    </p:animEffect>
                                  </p:childTnLst>
                                </p:cTn>
                              </p:par>
                              <p:par>
                                <p:cTn id="18" presetID="53" presetClass="entr" presetSubtype="16"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 calcmode="lin" valueType="num">
                                      <p:cBhvr>
                                        <p:cTn id="20"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2" dur="500"/>
                                        <p:tgtEl>
                                          <p:spTgt spid="3">
                                            <p:txEl>
                                              <p:pRg st="5" end="5"/>
                                            </p:txEl>
                                          </p:spTgt>
                                        </p:tgtEl>
                                      </p:cBhvr>
                                    </p:animEffect>
                                  </p:childTnLst>
                                </p:cTn>
                              </p:par>
                              <p:par>
                                <p:cTn id="23" presetID="53" presetClass="entr" presetSubtype="16"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p:cTn id="25"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942"/>
            <a:ext cx="8229600" cy="1143000"/>
          </a:xfrm>
        </p:spPr>
        <p:txBody>
          <a:bodyPr/>
          <a:lstStyle/>
          <a:p>
            <a:r>
              <a:rPr lang="en-US" dirty="0" smtClean="0">
                <a:solidFill>
                  <a:schemeClr val="accent4">
                    <a:lumMod val="50000"/>
                  </a:schemeClr>
                </a:solidFill>
                <a:effectLst>
                  <a:outerShdw blurRad="50800" dist="38100" dir="2700000" algn="tl" rotWithShape="0">
                    <a:prstClr val="black">
                      <a:alpha val="40000"/>
                    </a:prstClr>
                  </a:outerShdw>
                </a:effectLst>
              </a:rPr>
              <a:t>Identifying Genetic Strengths</a:t>
            </a:r>
            <a:endParaRPr lang="en-US" dirty="0">
              <a:solidFill>
                <a:schemeClr val="accent4">
                  <a:lumMod val="50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251764" y="1083733"/>
            <a:ext cx="8686800" cy="4701227"/>
          </a:xfrm>
        </p:spPr>
        <p:txBody>
          <a:bodyPr>
            <a:normAutofit/>
          </a:bodyPr>
          <a:lstStyle/>
          <a:p>
            <a:pPr marL="0" indent="0">
              <a:buNone/>
            </a:pPr>
            <a:r>
              <a:rPr lang="en-US" dirty="0" smtClean="0"/>
              <a:t>Example:</a:t>
            </a:r>
            <a:endParaRPr lang="en-US" sz="2400" dirty="0" smtClean="0"/>
          </a:p>
          <a:p>
            <a:pPr lvl="1"/>
            <a:endParaRPr lang="en-US" sz="2400" dirty="0"/>
          </a:p>
          <a:p>
            <a:pPr marL="457200" lvl="1" indent="0">
              <a:buNone/>
            </a:pPr>
            <a:endParaRPr lang="en-US" sz="2400" dirty="0"/>
          </a:p>
        </p:txBody>
      </p:sp>
      <p:sp>
        <p:nvSpPr>
          <p:cNvPr id="4" name="Rectangle 3"/>
          <p:cNvSpPr/>
          <p:nvPr/>
        </p:nvSpPr>
        <p:spPr>
          <a:xfrm>
            <a:off x="0" y="0"/>
            <a:ext cx="9144000" cy="338554"/>
          </a:xfrm>
          <a:prstGeom prst="rect">
            <a:avLst/>
          </a:prstGeom>
        </p:spPr>
        <p:txBody>
          <a:bodyPr wrap="square">
            <a:spAutoFit/>
          </a:bodyPr>
          <a:lstStyle/>
          <a:p>
            <a:r>
              <a:rPr lang="en-US" sz="1600" dirty="0"/>
              <a:t>Objective: Discuss the importance of selection and genetics in alternative animals.</a:t>
            </a:r>
            <a:endParaRPr lang="en-US" sz="1600" dirty="0"/>
          </a:p>
        </p:txBody>
      </p:sp>
      <p:sp>
        <p:nvSpPr>
          <p:cNvPr id="6" name="Rectangle 5"/>
          <p:cNvSpPr/>
          <p:nvPr/>
        </p:nvSpPr>
        <p:spPr>
          <a:xfrm>
            <a:off x="251765" y="1567938"/>
            <a:ext cx="4184764" cy="2677656"/>
          </a:xfrm>
          <a:prstGeom prst="rect">
            <a:avLst/>
          </a:prstGeom>
        </p:spPr>
        <p:txBody>
          <a:bodyPr wrap="square">
            <a:spAutoFit/>
          </a:bodyPr>
          <a:lstStyle/>
          <a:p>
            <a:pPr algn="ctr"/>
            <a:r>
              <a:rPr lang="en-US" sz="2400" dirty="0" smtClean="0">
                <a:solidFill>
                  <a:srgbClr val="FF0000"/>
                </a:solidFill>
              </a:rPr>
              <a:t>A Standard Poodle dog breeder with the goal of raising show dogs will NEVER breed a poodle that is not solid colored because AKC breed standards only recognize solid colored Standard Poodles.  </a:t>
            </a:r>
            <a:endParaRPr lang="en-US" dirty="0">
              <a:solidFill>
                <a:srgbClr val="FF0000"/>
              </a:solidFill>
            </a:endParaRPr>
          </a:p>
        </p:txBody>
      </p:sp>
      <p:sp>
        <p:nvSpPr>
          <p:cNvPr id="7" name="Rectangle 6"/>
          <p:cNvSpPr/>
          <p:nvPr/>
        </p:nvSpPr>
        <p:spPr>
          <a:xfrm>
            <a:off x="4995333" y="1567938"/>
            <a:ext cx="4148667" cy="2677656"/>
          </a:xfrm>
          <a:prstGeom prst="rect">
            <a:avLst/>
          </a:prstGeom>
        </p:spPr>
        <p:txBody>
          <a:bodyPr wrap="square">
            <a:spAutoFit/>
          </a:bodyPr>
          <a:lstStyle/>
          <a:p>
            <a:pPr algn="ctr"/>
            <a:r>
              <a:rPr lang="en-US" sz="2400" dirty="0" smtClean="0">
                <a:solidFill>
                  <a:srgbClr val="FF0000"/>
                </a:solidFill>
              </a:rPr>
              <a:t>However…A Standard Poodle dog breeder with the goal of raising family pets will breed “</a:t>
            </a:r>
            <a:r>
              <a:rPr lang="en-US" sz="2400" dirty="0" err="1" smtClean="0">
                <a:solidFill>
                  <a:srgbClr val="FF0000"/>
                </a:solidFill>
              </a:rPr>
              <a:t>parti</a:t>
            </a:r>
            <a:r>
              <a:rPr lang="en-US" sz="2400" dirty="0" smtClean="0">
                <a:solidFill>
                  <a:srgbClr val="FF0000"/>
                </a:solidFill>
              </a:rPr>
              <a:t>” (2 colored) poodles because people like them and sometimes pay more for their unique coloring.  </a:t>
            </a:r>
            <a:endParaRPr lang="en-US" dirty="0">
              <a:solidFill>
                <a:srgbClr val="FF0000"/>
              </a:solidFill>
            </a:endParaRPr>
          </a:p>
        </p:txBody>
      </p:sp>
      <p:pic>
        <p:nvPicPr>
          <p:cNvPr id="8" name="Picture 7"/>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51765" y="4224929"/>
            <a:ext cx="1424636" cy="1303676"/>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11871" y="4245594"/>
            <a:ext cx="1323650" cy="1283011"/>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285066" y="4233071"/>
            <a:ext cx="1354667" cy="1295534"/>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6"/>
          <a:stretch>
            <a:fillRect/>
          </a:stretch>
        </p:blipFill>
        <p:spPr>
          <a:xfrm>
            <a:off x="5286050" y="4245594"/>
            <a:ext cx="1756803" cy="1283011"/>
          </a:xfrm>
          <a:prstGeom prst="rect">
            <a:avLst/>
          </a:prstGeom>
          <a:ln>
            <a:noFill/>
          </a:ln>
          <a:effectLst>
            <a:outerShdw blurRad="292100" dist="139700" dir="2700000" algn="tl" rotWithShape="0">
              <a:srgbClr val="333333">
                <a:alpha val="65000"/>
              </a:srgbClr>
            </a:outerShdw>
          </a:effectLst>
        </p:spPr>
      </p:pic>
      <p:pic>
        <p:nvPicPr>
          <p:cNvPr id="14" name="Picture 13"/>
          <p:cNvPicPr>
            <a:picLocks noChangeAspect="1"/>
          </p:cNvPicPr>
          <p:nvPr/>
        </p:nvPicPr>
        <p:blipFill>
          <a:blip r:embed="rId7"/>
          <a:stretch>
            <a:fillRect/>
          </a:stretch>
        </p:blipFill>
        <p:spPr>
          <a:xfrm>
            <a:off x="7112982" y="4224929"/>
            <a:ext cx="1573818" cy="13036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42916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par>
                                <p:cTn id="18" presetID="31"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fltVal val="0"/>
                                          </p:val>
                                        </p:tav>
                                        <p:tav tm="100000">
                                          <p:val>
                                            <p:strVal val="#ppt_w"/>
                                          </p:val>
                                        </p:tav>
                                      </p:tavLst>
                                    </p:anim>
                                    <p:anim calcmode="lin" valueType="num">
                                      <p:cBhvr>
                                        <p:cTn id="21" dur="1000" fill="hold"/>
                                        <p:tgtEl>
                                          <p:spTgt spid="8"/>
                                        </p:tgtEl>
                                        <p:attrNameLst>
                                          <p:attrName>ppt_h</p:attrName>
                                        </p:attrNameLst>
                                      </p:cBhvr>
                                      <p:tavLst>
                                        <p:tav tm="0">
                                          <p:val>
                                            <p:fltVal val="0"/>
                                          </p:val>
                                        </p:tav>
                                        <p:tav tm="100000">
                                          <p:val>
                                            <p:strVal val="#ppt_h"/>
                                          </p:val>
                                        </p:tav>
                                      </p:tavLst>
                                    </p:anim>
                                    <p:anim calcmode="lin" valueType="num">
                                      <p:cBhvr>
                                        <p:cTn id="22" dur="1000" fill="hold"/>
                                        <p:tgtEl>
                                          <p:spTgt spid="8"/>
                                        </p:tgtEl>
                                        <p:attrNameLst>
                                          <p:attrName>style.rotation</p:attrName>
                                        </p:attrNameLst>
                                      </p:cBhvr>
                                      <p:tavLst>
                                        <p:tav tm="0">
                                          <p:val>
                                            <p:fltVal val="90"/>
                                          </p:val>
                                        </p:tav>
                                        <p:tav tm="100000">
                                          <p:val>
                                            <p:fltVal val="0"/>
                                          </p:val>
                                        </p:tav>
                                      </p:tavLst>
                                    </p:anim>
                                    <p:animEffect transition="in" filter="fade">
                                      <p:cBhvr>
                                        <p:cTn id="23" dur="1000"/>
                                        <p:tgtEl>
                                          <p:spTgt spid="8"/>
                                        </p:tgtEl>
                                      </p:cBhvr>
                                    </p:animEffect>
                                  </p:childTnLst>
                                </p:cTn>
                              </p:par>
                              <p:par>
                                <p:cTn id="24" presetID="31"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style.rotation</p:attrName>
                                        </p:attrNameLst>
                                      </p:cBhvr>
                                      <p:tavLst>
                                        <p:tav tm="0">
                                          <p:val>
                                            <p:fltVal val="90"/>
                                          </p:val>
                                        </p:tav>
                                        <p:tav tm="100000">
                                          <p:val>
                                            <p:fltVal val="0"/>
                                          </p:val>
                                        </p:tav>
                                      </p:tavLst>
                                    </p:anim>
                                    <p:animEffect transition="in" filter="fade">
                                      <p:cBhvr>
                                        <p:cTn id="29" dur="1000"/>
                                        <p:tgtEl>
                                          <p:spTgt spid="9"/>
                                        </p:tgtEl>
                                      </p:cBhvr>
                                    </p:animEffect>
                                  </p:childTnLst>
                                </p:cTn>
                              </p:par>
                              <p:par>
                                <p:cTn id="30" presetID="31"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 calcmode="lin" valueType="num">
                                      <p:cBhvr>
                                        <p:cTn id="34" dur="1000" fill="hold"/>
                                        <p:tgtEl>
                                          <p:spTgt spid="10"/>
                                        </p:tgtEl>
                                        <p:attrNameLst>
                                          <p:attrName>style.rotation</p:attrName>
                                        </p:attrNameLst>
                                      </p:cBhvr>
                                      <p:tavLst>
                                        <p:tav tm="0">
                                          <p:val>
                                            <p:fltVal val="90"/>
                                          </p:val>
                                        </p:tav>
                                        <p:tav tm="100000">
                                          <p:val>
                                            <p:fltVal val="0"/>
                                          </p:val>
                                        </p:tav>
                                      </p:tavLst>
                                    </p:anim>
                                    <p:animEffect transition="in" filter="fade">
                                      <p:cBhvr>
                                        <p:cTn id="35" dur="10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fltVal val="0"/>
                                          </p:val>
                                        </p:tav>
                                        <p:tav tm="100000">
                                          <p:val>
                                            <p:strVal val="#ppt_w"/>
                                          </p:val>
                                        </p:tav>
                                      </p:tavLst>
                                    </p:anim>
                                    <p:anim calcmode="lin" valueType="num">
                                      <p:cBhvr>
                                        <p:cTn id="41" dur="1000" fill="hold"/>
                                        <p:tgtEl>
                                          <p:spTgt spid="7"/>
                                        </p:tgtEl>
                                        <p:attrNameLst>
                                          <p:attrName>ppt_h</p:attrName>
                                        </p:attrNameLst>
                                      </p:cBhvr>
                                      <p:tavLst>
                                        <p:tav tm="0">
                                          <p:val>
                                            <p:fltVal val="0"/>
                                          </p:val>
                                        </p:tav>
                                        <p:tav tm="100000">
                                          <p:val>
                                            <p:strVal val="#ppt_h"/>
                                          </p:val>
                                        </p:tav>
                                      </p:tavLst>
                                    </p:anim>
                                    <p:anim calcmode="lin" valueType="num">
                                      <p:cBhvr>
                                        <p:cTn id="42" dur="1000" fill="hold"/>
                                        <p:tgtEl>
                                          <p:spTgt spid="7"/>
                                        </p:tgtEl>
                                        <p:attrNameLst>
                                          <p:attrName>style.rotation</p:attrName>
                                        </p:attrNameLst>
                                      </p:cBhvr>
                                      <p:tavLst>
                                        <p:tav tm="0">
                                          <p:val>
                                            <p:fltVal val="90"/>
                                          </p:val>
                                        </p:tav>
                                        <p:tav tm="100000">
                                          <p:val>
                                            <p:fltVal val="0"/>
                                          </p:val>
                                        </p:tav>
                                      </p:tavLst>
                                    </p:anim>
                                    <p:animEffect transition="in" filter="fade">
                                      <p:cBhvr>
                                        <p:cTn id="43" dur="1000"/>
                                        <p:tgtEl>
                                          <p:spTgt spid="7"/>
                                        </p:tgtEl>
                                      </p:cBhvr>
                                    </p:animEffect>
                                  </p:childTnLst>
                                </p:cTn>
                              </p:par>
                              <p:par>
                                <p:cTn id="44" presetID="31" presetClass="entr" presetSubtype="0"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1000" fill="hold"/>
                                        <p:tgtEl>
                                          <p:spTgt spid="13"/>
                                        </p:tgtEl>
                                        <p:attrNameLst>
                                          <p:attrName>ppt_w</p:attrName>
                                        </p:attrNameLst>
                                      </p:cBhvr>
                                      <p:tavLst>
                                        <p:tav tm="0">
                                          <p:val>
                                            <p:fltVal val="0"/>
                                          </p:val>
                                        </p:tav>
                                        <p:tav tm="100000">
                                          <p:val>
                                            <p:strVal val="#ppt_w"/>
                                          </p:val>
                                        </p:tav>
                                      </p:tavLst>
                                    </p:anim>
                                    <p:anim calcmode="lin" valueType="num">
                                      <p:cBhvr>
                                        <p:cTn id="47" dur="1000" fill="hold"/>
                                        <p:tgtEl>
                                          <p:spTgt spid="13"/>
                                        </p:tgtEl>
                                        <p:attrNameLst>
                                          <p:attrName>ppt_h</p:attrName>
                                        </p:attrNameLst>
                                      </p:cBhvr>
                                      <p:tavLst>
                                        <p:tav tm="0">
                                          <p:val>
                                            <p:fltVal val="0"/>
                                          </p:val>
                                        </p:tav>
                                        <p:tav tm="100000">
                                          <p:val>
                                            <p:strVal val="#ppt_h"/>
                                          </p:val>
                                        </p:tav>
                                      </p:tavLst>
                                    </p:anim>
                                    <p:anim calcmode="lin" valueType="num">
                                      <p:cBhvr>
                                        <p:cTn id="48" dur="1000" fill="hold"/>
                                        <p:tgtEl>
                                          <p:spTgt spid="13"/>
                                        </p:tgtEl>
                                        <p:attrNameLst>
                                          <p:attrName>style.rotation</p:attrName>
                                        </p:attrNameLst>
                                      </p:cBhvr>
                                      <p:tavLst>
                                        <p:tav tm="0">
                                          <p:val>
                                            <p:fltVal val="90"/>
                                          </p:val>
                                        </p:tav>
                                        <p:tav tm="100000">
                                          <p:val>
                                            <p:fltVal val="0"/>
                                          </p:val>
                                        </p:tav>
                                      </p:tavLst>
                                    </p:anim>
                                    <p:animEffect transition="in" filter="fade">
                                      <p:cBhvr>
                                        <p:cTn id="49" dur="1000"/>
                                        <p:tgtEl>
                                          <p:spTgt spid="13"/>
                                        </p:tgtEl>
                                      </p:cBhvr>
                                    </p:animEffect>
                                  </p:childTnLst>
                                </p:cTn>
                              </p:par>
                              <p:par>
                                <p:cTn id="50" presetID="31"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ppt_w</p:attrName>
                                        </p:attrNameLst>
                                      </p:cBhvr>
                                      <p:tavLst>
                                        <p:tav tm="0">
                                          <p:val>
                                            <p:fltVal val="0"/>
                                          </p:val>
                                        </p:tav>
                                        <p:tav tm="100000">
                                          <p:val>
                                            <p:strVal val="#ppt_w"/>
                                          </p:val>
                                        </p:tav>
                                      </p:tavLst>
                                    </p:anim>
                                    <p:anim calcmode="lin" valueType="num">
                                      <p:cBhvr>
                                        <p:cTn id="53" dur="1000" fill="hold"/>
                                        <p:tgtEl>
                                          <p:spTgt spid="14"/>
                                        </p:tgtEl>
                                        <p:attrNameLst>
                                          <p:attrName>ppt_h</p:attrName>
                                        </p:attrNameLst>
                                      </p:cBhvr>
                                      <p:tavLst>
                                        <p:tav tm="0">
                                          <p:val>
                                            <p:fltVal val="0"/>
                                          </p:val>
                                        </p:tav>
                                        <p:tav tm="100000">
                                          <p:val>
                                            <p:strVal val="#ppt_h"/>
                                          </p:val>
                                        </p:tav>
                                      </p:tavLst>
                                    </p:anim>
                                    <p:anim calcmode="lin" valueType="num">
                                      <p:cBhvr>
                                        <p:cTn id="54" dur="1000" fill="hold"/>
                                        <p:tgtEl>
                                          <p:spTgt spid="14"/>
                                        </p:tgtEl>
                                        <p:attrNameLst>
                                          <p:attrName>style.rotation</p:attrName>
                                        </p:attrNameLst>
                                      </p:cBhvr>
                                      <p:tavLst>
                                        <p:tav tm="0">
                                          <p:val>
                                            <p:fltVal val="90"/>
                                          </p:val>
                                        </p:tav>
                                        <p:tav tm="100000">
                                          <p:val>
                                            <p:fltVal val="0"/>
                                          </p:val>
                                        </p:tav>
                                      </p:tavLst>
                                    </p:anim>
                                    <p:animEffect transition="in" filter="fade">
                                      <p:cBhvr>
                                        <p:cTn id="5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942"/>
            <a:ext cx="8229600" cy="1143000"/>
          </a:xfrm>
        </p:spPr>
        <p:txBody>
          <a:bodyPr/>
          <a:lstStyle/>
          <a:p>
            <a:r>
              <a:rPr lang="en-US" dirty="0" smtClean="0">
                <a:solidFill>
                  <a:schemeClr val="accent4">
                    <a:lumMod val="50000"/>
                  </a:schemeClr>
                </a:solidFill>
                <a:effectLst>
                  <a:outerShdw blurRad="50800" dist="38100" dir="2700000" algn="tl" rotWithShape="0">
                    <a:prstClr val="black">
                      <a:alpha val="40000"/>
                    </a:prstClr>
                  </a:outerShdw>
                </a:effectLst>
              </a:rPr>
              <a:t>Identifying Genetic Strengths</a:t>
            </a:r>
            <a:endParaRPr lang="en-US" dirty="0">
              <a:solidFill>
                <a:schemeClr val="accent4">
                  <a:lumMod val="50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251764" y="1170699"/>
            <a:ext cx="8686800" cy="2096483"/>
          </a:xfrm>
        </p:spPr>
        <p:txBody>
          <a:bodyPr>
            <a:normAutofit/>
          </a:bodyPr>
          <a:lstStyle/>
          <a:p>
            <a:pPr marL="0" indent="0" algn="ctr">
              <a:buNone/>
            </a:pPr>
            <a:r>
              <a:rPr lang="en-US" sz="5400" b="1" dirty="0" smtClean="0"/>
              <a:t>Alternative Animals</a:t>
            </a:r>
            <a:endParaRPr lang="en-US" sz="5400" dirty="0" smtClean="0"/>
          </a:p>
          <a:p>
            <a:pPr marL="0" indent="0" algn="ctr">
              <a:buNone/>
            </a:pPr>
            <a:r>
              <a:rPr lang="en-US" sz="2400" dirty="0" smtClean="0"/>
              <a:t>Genetic preferences </a:t>
            </a:r>
            <a:r>
              <a:rPr lang="en-US" sz="2400" dirty="0" smtClean="0"/>
              <a:t>vary </a:t>
            </a:r>
            <a:r>
              <a:rPr lang="en-US" sz="2400" b="1" u="sng" dirty="0" smtClean="0"/>
              <a:t>according </a:t>
            </a:r>
            <a:r>
              <a:rPr lang="en-US" sz="2400" b="1" u="sng" dirty="0" smtClean="0"/>
              <a:t>to breed </a:t>
            </a:r>
            <a:r>
              <a:rPr lang="en-US" sz="2400" b="1" u="sng" dirty="0" smtClean="0"/>
              <a:t>standards and purpose</a:t>
            </a:r>
            <a:r>
              <a:rPr lang="en-US" sz="2400" b="1" dirty="0" smtClean="0"/>
              <a:t> </a:t>
            </a:r>
            <a:r>
              <a:rPr lang="en-US" sz="2400" dirty="0" smtClean="0"/>
              <a:t>of animals. Genetic strengths for alternative animals may include:</a:t>
            </a:r>
            <a:endParaRPr lang="en-US" sz="2400" dirty="0"/>
          </a:p>
        </p:txBody>
      </p:sp>
      <p:sp>
        <p:nvSpPr>
          <p:cNvPr id="4" name="Rectangle 3"/>
          <p:cNvSpPr/>
          <p:nvPr/>
        </p:nvSpPr>
        <p:spPr>
          <a:xfrm>
            <a:off x="0" y="0"/>
            <a:ext cx="9144000" cy="338554"/>
          </a:xfrm>
          <a:prstGeom prst="rect">
            <a:avLst/>
          </a:prstGeom>
        </p:spPr>
        <p:txBody>
          <a:bodyPr wrap="square">
            <a:spAutoFit/>
          </a:bodyPr>
          <a:lstStyle/>
          <a:p>
            <a:r>
              <a:rPr lang="en-US" sz="1600" dirty="0"/>
              <a:t>Objective: Discuss the importance of selection and genetics in alternative animals.</a:t>
            </a:r>
            <a:endParaRPr lang="en-US" sz="1600" dirty="0"/>
          </a:p>
        </p:txBody>
      </p:sp>
      <p:sp>
        <p:nvSpPr>
          <p:cNvPr id="5" name="TextBox 4"/>
          <p:cNvSpPr txBox="1"/>
          <p:nvPr/>
        </p:nvSpPr>
        <p:spPr>
          <a:xfrm>
            <a:off x="683232" y="3339101"/>
            <a:ext cx="3292867" cy="1754326"/>
          </a:xfrm>
          <a:prstGeom prst="rect">
            <a:avLst/>
          </a:prstGeom>
          <a:noFill/>
        </p:spPr>
        <p:txBody>
          <a:bodyPr wrap="square" rtlCol="0">
            <a:spAutoFit/>
          </a:bodyPr>
          <a:lstStyle/>
          <a:p>
            <a:pPr marL="285750" indent="-285750">
              <a:buFont typeface="Arial" charset="0"/>
              <a:buChar char="•"/>
            </a:pPr>
            <a:r>
              <a:rPr lang="en-US" dirty="0"/>
              <a:t>Correct </a:t>
            </a:r>
            <a:r>
              <a:rPr lang="en-US" dirty="0" smtClean="0"/>
              <a:t>size</a:t>
            </a:r>
            <a:endParaRPr lang="en-US" dirty="0"/>
          </a:p>
          <a:p>
            <a:pPr marL="285750" indent="-285750">
              <a:buFont typeface="Arial" charset="0"/>
              <a:buChar char="•"/>
            </a:pPr>
            <a:r>
              <a:rPr lang="en-US" dirty="0"/>
              <a:t>Correct coat texture &amp; color</a:t>
            </a:r>
          </a:p>
          <a:p>
            <a:pPr marL="285750" indent="-285750">
              <a:buFont typeface="Arial" charset="0"/>
              <a:buChar char="•"/>
            </a:pPr>
            <a:r>
              <a:rPr lang="en-US" dirty="0"/>
              <a:t>Correct </a:t>
            </a:r>
            <a:r>
              <a:rPr lang="en-US" dirty="0" smtClean="0"/>
              <a:t>structure</a:t>
            </a:r>
            <a:endParaRPr lang="en-US" dirty="0"/>
          </a:p>
          <a:p>
            <a:pPr marL="285750" indent="-285750">
              <a:buFont typeface="Arial" charset="0"/>
              <a:buChar char="•"/>
            </a:pPr>
            <a:r>
              <a:rPr lang="en-US" dirty="0" smtClean="0"/>
              <a:t>Litter Size/number of young</a:t>
            </a:r>
          </a:p>
          <a:p>
            <a:pPr marL="285750" indent="-285750">
              <a:buFont typeface="Arial" charset="0"/>
              <a:buChar char="•"/>
            </a:pPr>
            <a:r>
              <a:rPr lang="en-US" dirty="0" smtClean="0"/>
              <a:t>Mothering ability</a:t>
            </a:r>
          </a:p>
          <a:p>
            <a:pPr marL="285750" indent="-285750">
              <a:buFont typeface="Arial" charset="0"/>
              <a:buChar char="•"/>
            </a:pPr>
            <a:r>
              <a:rPr lang="en-US" dirty="0" smtClean="0"/>
              <a:t>Growth rates</a:t>
            </a:r>
            <a:endParaRPr lang="en-US" dirty="0"/>
          </a:p>
        </p:txBody>
      </p:sp>
      <p:sp>
        <p:nvSpPr>
          <p:cNvPr id="6" name="TextBox 5"/>
          <p:cNvSpPr txBox="1"/>
          <p:nvPr/>
        </p:nvSpPr>
        <p:spPr>
          <a:xfrm>
            <a:off x="5089132" y="3339101"/>
            <a:ext cx="3292867" cy="1754326"/>
          </a:xfrm>
          <a:prstGeom prst="rect">
            <a:avLst/>
          </a:prstGeom>
          <a:noFill/>
        </p:spPr>
        <p:txBody>
          <a:bodyPr wrap="square" rtlCol="0">
            <a:spAutoFit/>
          </a:bodyPr>
          <a:lstStyle/>
          <a:p>
            <a:pPr marL="285750" indent="-285750">
              <a:buFont typeface="Arial" charset="0"/>
              <a:buChar char="•"/>
            </a:pPr>
            <a:r>
              <a:rPr lang="en-US" dirty="0" smtClean="0"/>
              <a:t>Muscling</a:t>
            </a:r>
          </a:p>
          <a:p>
            <a:pPr marL="285750" indent="-285750">
              <a:buFont typeface="Arial" charset="0"/>
              <a:buChar char="•"/>
            </a:pPr>
            <a:r>
              <a:rPr lang="en-US" dirty="0" smtClean="0"/>
              <a:t>Temperament</a:t>
            </a:r>
          </a:p>
          <a:p>
            <a:pPr marL="285750" indent="-285750">
              <a:buFont typeface="Arial" charset="0"/>
              <a:buChar char="•"/>
            </a:pPr>
            <a:r>
              <a:rPr lang="en-US" dirty="0" smtClean="0"/>
              <a:t>Birthing Ease</a:t>
            </a:r>
          </a:p>
          <a:p>
            <a:pPr marL="285750" indent="-285750">
              <a:buFont typeface="Arial" charset="0"/>
              <a:buChar char="•"/>
            </a:pPr>
            <a:r>
              <a:rPr lang="en-US" dirty="0" smtClean="0"/>
              <a:t>Uniqueness (especially pets)</a:t>
            </a:r>
          </a:p>
          <a:p>
            <a:pPr marL="285750" indent="-285750">
              <a:buFont typeface="Arial" charset="0"/>
              <a:buChar char="•"/>
            </a:pPr>
            <a:r>
              <a:rPr lang="en-US" dirty="0" smtClean="0"/>
              <a:t>Free from genetic defects/diseases</a:t>
            </a:r>
          </a:p>
        </p:txBody>
      </p:sp>
    </p:spTree>
    <p:extLst>
      <p:ext uri="{BB962C8B-B14F-4D97-AF65-F5344CB8AC3E}">
        <p14:creationId xmlns:p14="http://schemas.microsoft.com/office/powerpoint/2010/main" val="238487219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9942"/>
            <a:ext cx="8229600" cy="1143000"/>
          </a:xfrm>
        </p:spPr>
        <p:txBody>
          <a:bodyPr/>
          <a:lstStyle/>
          <a:p>
            <a:r>
              <a:rPr lang="en-US" dirty="0" smtClean="0">
                <a:solidFill>
                  <a:schemeClr val="accent4">
                    <a:lumMod val="50000"/>
                  </a:schemeClr>
                </a:solidFill>
                <a:effectLst>
                  <a:outerShdw blurRad="50800" dist="38100" dir="2700000" algn="tl" rotWithShape="0">
                    <a:prstClr val="black">
                      <a:alpha val="40000"/>
                    </a:prstClr>
                  </a:outerShdw>
                </a:effectLst>
              </a:rPr>
              <a:t>Identifying Genetic Strengths</a:t>
            </a:r>
            <a:endParaRPr lang="en-US" dirty="0">
              <a:solidFill>
                <a:schemeClr val="accent4">
                  <a:lumMod val="50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251764" y="1170699"/>
            <a:ext cx="8686800" cy="3925283"/>
          </a:xfrm>
        </p:spPr>
        <p:txBody>
          <a:bodyPr>
            <a:normAutofit lnSpcReduction="10000"/>
          </a:bodyPr>
          <a:lstStyle/>
          <a:p>
            <a:pPr marL="0" indent="0" algn="ctr">
              <a:buNone/>
            </a:pPr>
            <a:r>
              <a:rPr lang="en-US" sz="5400" b="1" dirty="0" smtClean="0"/>
              <a:t>Alternative Animals</a:t>
            </a:r>
            <a:endParaRPr lang="en-US" sz="5400" dirty="0" smtClean="0"/>
          </a:p>
          <a:p>
            <a:pPr marL="0" indent="0" algn="ctr">
              <a:buNone/>
            </a:pPr>
            <a:endParaRPr lang="en-US" sz="2400" dirty="0" smtClean="0"/>
          </a:p>
          <a:p>
            <a:pPr marL="0" indent="0" algn="ctr">
              <a:buNone/>
            </a:pPr>
            <a:r>
              <a:rPr lang="en-US" sz="2400" dirty="0" smtClean="0"/>
              <a:t>Since there is so much variation in desirable genetic traits among species, research what the desirable genetic traits are for your chosen alternative animal species!</a:t>
            </a:r>
          </a:p>
          <a:p>
            <a:pPr marL="0" indent="0" algn="ctr">
              <a:buNone/>
            </a:pPr>
            <a:endParaRPr lang="en-US" sz="2400" dirty="0"/>
          </a:p>
          <a:p>
            <a:pPr marL="0" lvl="0" indent="0" algn="ctr">
              <a:buNone/>
            </a:pPr>
            <a:r>
              <a:rPr lang="en-US" sz="2400" dirty="0" smtClean="0"/>
              <a:t>Record your answers in </a:t>
            </a:r>
            <a:r>
              <a:rPr lang="en-US" sz="2400" i="1" dirty="0" smtClean="0"/>
              <a:t>Section </a:t>
            </a:r>
            <a:r>
              <a:rPr lang="en-US" sz="2400" i="1" dirty="0"/>
              <a:t>2: Genetics and Selection</a:t>
            </a:r>
            <a:r>
              <a:rPr lang="en-US" sz="2400" dirty="0"/>
              <a:t> of the </a:t>
            </a:r>
            <a:r>
              <a:rPr lang="en-US" sz="2400" i="1" dirty="0"/>
              <a:t>Alternative Animal Production </a:t>
            </a:r>
            <a:r>
              <a:rPr lang="en-US" sz="2400" i="1" dirty="0" smtClean="0"/>
              <a:t>Worksheet.</a:t>
            </a:r>
            <a:endParaRPr lang="en-US" sz="2400" dirty="0"/>
          </a:p>
          <a:p>
            <a:pPr marL="0" indent="0" algn="ctr">
              <a:buNone/>
            </a:pPr>
            <a:r>
              <a:rPr lang="en-US" sz="2400" dirty="0" smtClean="0"/>
              <a:t> </a:t>
            </a:r>
            <a:endParaRPr lang="en-US" sz="2400" dirty="0"/>
          </a:p>
        </p:txBody>
      </p:sp>
      <p:sp>
        <p:nvSpPr>
          <p:cNvPr id="4" name="Rectangle 3"/>
          <p:cNvSpPr/>
          <p:nvPr/>
        </p:nvSpPr>
        <p:spPr>
          <a:xfrm>
            <a:off x="0" y="0"/>
            <a:ext cx="9144000" cy="338554"/>
          </a:xfrm>
          <a:prstGeom prst="rect">
            <a:avLst/>
          </a:prstGeom>
        </p:spPr>
        <p:txBody>
          <a:bodyPr wrap="square">
            <a:spAutoFit/>
          </a:bodyPr>
          <a:lstStyle/>
          <a:p>
            <a:r>
              <a:rPr lang="en-US" sz="1600" dirty="0"/>
              <a:t>Objective: Discuss the importance of selection and genetics in alternative animals.</a:t>
            </a:r>
            <a:endParaRPr lang="en-US" sz="1600" dirty="0"/>
          </a:p>
        </p:txBody>
      </p:sp>
    </p:spTree>
    <p:extLst>
      <p:ext uri="{BB962C8B-B14F-4D97-AF65-F5344CB8AC3E}">
        <p14:creationId xmlns:p14="http://schemas.microsoft.com/office/powerpoint/2010/main" val="153325465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8840"/>
            <a:ext cx="8229600" cy="2124573"/>
          </a:xfrm>
        </p:spPr>
        <p:txBody>
          <a:bodyPr>
            <a:normAutofit/>
          </a:bodyPr>
          <a:lstStyle/>
          <a:p>
            <a:r>
              <a:rPr lang="en-US" dirty="0" smtClean="0"/>
              <a:t>How do genetics affect the animal industry?</a:t>
            </a:r>
            <a:endParaRPr lang="en-US" dirty="0"/>
          </a:p>
        </p:txBody>
      </p:sp>
      <p:sp>
        <p:nvSpPr>
          <p:cNvPr id="4" name="Rectangle 3"/>
          <p:cNvSpPr/>
          <p:nvPr/>
        </p:nvSpPr>
        <p:spPr>
          <a:xfrm>
            <a:off x="-1" y="0"/>
            <a:ext cx="7779125" cy="369332"/>
          </a:xfrm>
          <a:prstGeom prst="rect">
            <a:avLst/>
          </a:prstGeom>
        </p:spPr>
        <p:txBody>
          <a:bodyPr wrap="square">
            <a:spAutoFit/>
          </a:bodyPr>
          <a:lstStyle/>
          <a:p>
            <a:r>
              <a:rPr lang="en-US" dirty="0" smtClean="0"/>
              <a:t>Objective: Discuss the importance of selection and genetics in alternative animals.</a:t>
            </a:r>
            <a:endParaRPr lang="en-US" dirty="0" smtClean="0"/>
          </a:p>
        </p:txBody>
      </p:sp>
    </p:spTree>
    <p:extLst>
      <p:ext uri="{BB962C8B-B14F-4D97-AF65-F5344CB8AC3E}">
        <p14:creationId xmlns:p14="http://schemas.microsoft.com/office/powerpoint/2010/main" val="48347026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effectLst>
                  <a:outerShdw blurRad="50800" dist="38100" dir="2700000" algn="tl" rotWithShape="0">
                    <a:prstClr val="black">
                      <a:alpha val="40000"/>
                    </a:prstClr>
                  </a:outerShdw>
                </a:effectLst>
              </a:rPr>
              <a:t>Importance of Genetics</a:t>
            </a:r>
            <a:endParaRPr lang="en-US" dirty="0">
              <a:solidFill>
                <a:schemeClr val="accent6">
                  <a:lumMod val="75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211678" y="1600200"/>
            <a:ext cx="4357016" cy="4525963"/>
          </a:xfrm>
        </p:spPr>
        <p:txBody>
          <a:bodyPr>
            <a:normAutofit/>
          </a:bodyPr>
          <a:lstStyle/>
          <a:p>
            <a:pPr marL="0" indent="0">
              <a:buNone/>
            </a:pPr>
            <a:r>
              <a:rPr lang="en-US" sz="4000" b="1" dirty="0" smtClean="0"/>
              <a:t>Natural Selection</a:t>
            </a:r>
          </a:p>
          <a:p>
            <a:pPr lvl="1"/>
            <a:r>
              <a:rPr lang="en-US" dirty="0" smtClean="0"/>
              <a:t>“Survival of the Fittest”</a:t>
            </a:r>
          </a:p>
          <a:p>
            <a:pPr lvl="1"/>
            <a:r>
              <a:rPr lang="en-US" dirty="0" smtClean="0"/>
              <a:t>If the animal has characteristics to survive, it reproduces</a:t>
            </a:r>
          </a:p>
          <a:p>
            <a:pPr lvl="1"/>
            <a:r>
              <a:rPr lang="en-US" dirty="0" smtClean="0"/>
              <a:t>No human intervention</a:t>
            </a:r>
            <a:endParaRPr lang="en-US" dirty="0"/>
          </a:p>
        </p:txBody>
      </p:sp>
      <p:sp>
        <p:nvSpPr>
          <p:cNvPr id="4" name="Rectangle 3"/>
          <p:cNvSpPr/>
          <p:nvPr/>
        </p:nvSpPr>
        <p:spPr>
          <a:xfrm>
            <a:off x="-1" y="0"/>
            <a:ext cx="7779125" cy="369332"/>
          </a:xfrm>
          <a:prstGeom prst="rect">
            <a:avLst/>
          </a:prstGeom>
        </p:spPr>
        <p:txBody>
          <a:bodyPr wrap="square">
            <a:spAutoFit/>
          </a:bodyPr>
          <a:lstStyle/>
          <a:p>
            <a:r>
              <a:rPr lang="en-US" dirty="0"/>
              <a:t>Objective: Discuss the importance of selection and genetics in alternative animals.</a:t>
            </a:r>
          </a:p>
        </p:txBody>
      </p:sp>
      <p:sp>
        <p:nvSpPr>
          <p:cNvPr id="5" name="Content Placeholder 2"/>
          <p:cNvSpPr txBox="1">
            <a:spLocks/>
          </p:cNvSpPr>
          <p:nvPr/>
        </p:nvSpPr>
        <p:spPr>
          <a:xfrm>
            <a:off x="4721094" y="1600200"/>
            <a:ext cx="4357016"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4000" b="1" dirty="0" smtClean="0"/>
              <a:t>Artificial Selection</a:t>
            </a:r>
          </a:p>
          <a:p>
            <a:pPr lvl="1"/>
            <a:r>
              <a:rPr lang="en-US" dirty="0" smtClean="0"/>
              <a:t>Humans control which animals reproduce based on presence of desirable characteristics</a:t>
            </a:r>
          </a:p>
        </p:txBody>
      </p:sp>
    </p:spTree>
    <p:extLst>
      <p:ext uri="{BB962C8B-B14F-4D97-AF65-F5344CB8AC3E}">
        <p14:creationId xmlns:p14="http://schemas.microsoft.com/office/powerpoint/2010/main" val="2810768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46C0A"/>
                </a:solidFill>
                <a:effectLst>
                  <a:outerShdw blurRad="50800" dist="38100" dir="2700000" algn="tl" rotWithShape="0">
                    <a:prstClr val="black">
                      <a:alpha val="40000"/>
                    </a:prstClr>
                  </a:outerShdw>
                </a:effectLst>
              </a:rPr>
              <a:t>Importance of Genetics</a:t>
            </a:r>
            <a:endParaRPr lang="en-US" dirty="0">
              <a:solidFill>
                <a:srgbClr val="E46C0A"/>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211678" y="1600200"/>
            <a:ext cx="4357016" cy="4525963"/>
          </a:xfrm>
        </p:spPr>
        <p:txBody>
          <a:bodyPr>
            <a:normAutofit/>
          </a:bodyPr>
          <a:lstStyle/>
          <a:p>
            <a:pPr marL="0" indent="0">
              <a:buNone/>
            </a:pPr>
            <a:r>
              <a:rPr lang="en-US" sz="4000" b="1" dirty="0" smtClean="0"/>
              <a:t>Natural Selection</a:t>
            </a:r>
          </a:p>
        </p:txBody>
      </p:sp>
      <p:sp>
        <p:nvSpPr>
          <p:cNvPr id="4" name="Rectangle 3"/>
          <p:cNvSpPr/>
          <p:nvPr/>
        </p:nvSpPr>
        <p:spPr>
          <a:xfrm>
            <a:off x="-1" y="0"/>
            <a:ext cx="7779125" cy="369332"/>
          </a:xfrm>
          <a:prstGeom prst="rect">
            <a:avLst/>
          </a:prstGeom>
        </p:spPr>
        <p:txBody>
          <a:bodyPr wrap="square">
            <a:spAutoFit/>
          </a:bodyPr>
          <a:lstStyle/>
          <a:p>
            <a:r>
              <a:rPr lang="en-US" dirty="0"/>
              <a:t>Objective: Discuss the importance of selection and genetics in alternative animals.</a:t>
            </a:r>
          </a:p>
        </p:txBody>
      </p:sp>
      <p:sp>
        <p:nvSpPr>
          <p:cNvPr id="5" name="Content Placeholder 2"/>
          <p:cNvSpPr txBox="1">
            <a:spLocks/>
          </p:cNvSpPr>
          <p:nvPr/>
        </p:nvSpPr>
        <p:spPr>
          <a:xfrm>
            <a:off x="4721094" y="1600200"/>
            <a:ext cx="4357016"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4000" b="1" dirty="0" smtClean="0"/>
              <a:t>Artificial Selection</a:t>
            </a:r>
          </a:p>
        </p:txBody>
      </p:sp>
      <p:sp>
        <p:nvSpPr>
          <p:cNvPr id="6" name="Content Placeholder 2"/>
          <p:cNvSpPr txBox="1">
            <a:spLocks/>
          </p:cNvSpPr>
          <p:nvPr/>
        </p:nvSpPr>
        <p:spPr>
          <a:xfrm>
            <a:off x="545400" y="4347699"/>
            <a:ext cx="8102997" cy="7921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4000" b="1" dirty="0" smtClean="0"/>
              <a:t>Which do we use in Agriculture?</a:t>
            </a:r>
            <a:endParaRPr lang="en-US" sz="4000" b="1" dirty="0"/>
          </a:p>
        </p:txBody>
      </p:sp>
      <p:pic>
        <p:nvPicPr>
          <p:cNvPr id="9" name="Picture 4" descr="http://www.michfb.com/press/images_events/52/Grand_Champion_Market_Hog_-_Ben_Littlefield_.jpg"/>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5891114" y="2306645"/>
            <a:ext cx="1888010" cy="1269119"/>
          </a:xfrm>
          <a:prstGeom prst="rect">
            <a:avLst/>
          </a:prstGeom>
          <a:ln>
            <a:noFill/>
          </a:ln>
          <a:effectLst>
            <a:outerShdw blurRad="292100" dist="139700" dir="2700000" algn="tl" rotWithShape="0">
              <a:srgbClr val="333333">
                <a:alpha val="65000"/>
              </a:srgbClr>
            </a:outerShdw>
          </a:effectLst>
        </p:spPr>
      </p:pic>
      <p:pic>
        <p:nvPicPr>
          <p:cNvPr id="10" name="Picture 6" descr="http://www.roanetourism.com/library/Reining%20Horse%202_1246457210.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507998" y="2686860"/>
            <a:ext cx="1481912" cy="1504140"/>
          </a:xfrm>
          <a:prstGeom prst="rect">
            <a:avLst/>
          </a:prstGeom>
          <a:ln>
            <a:noFill/>
          </a:ln>
          <a:effectLst>
            <a:outerShdw blurRad="292100" dist="139700" dir="2700000" algn="tl" rotWithShape="0">
              <a:srgbClr val="333333">
                <a:alpha val="65000"/>
              </a:srgbClr>
            </a:outerShdw>
          </a:effectLst>
        </p:spPr>
      </p:pic>
      <p:pic>
        <p:nvPicPr>
          <p:cNvPr id="8" name="Picture 2" descr="http://www.showsteers.com/nav/2008%20Sires/DreamMaker.jpg"/>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4409935" y="2959641"/>
            <a:ext cx="1829209" cy="1330750"/>
          </a:xfrm>
          <a:prstGeom prst="rect">
            <a:avLst/>
          </a:prstGeom>
          <a:ln>
            <a:noFill/>
          </a:ln>
          <a:effectLst>
            <a:outerShdw blurRad="292100" dist="139700" dir="2700000" algn="tl" rotWithShape="0">
              <a:srgbClr val="333333">
                <a:alpha val="65000"/>
              </a:srgbClr>
            </a:outerShdw>
          </a:effectLst>
        </p:spPr>
      </p:pic>
      <p:sp>
        <p:nvSpPr>
          <p:cNvPr id="7" name="Oval 6"/>
          <p:cNvSpPr/>
          <p:nvPr/>
        </p:nvSpPr>
        <p:spPr>
          <a:xfrm>
            <a:off x="4721094" y="1417638"/>
            <a:ext cx="4357016" cy="131674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2605" y="2451380"/>
            <a:ext cx="2542530" cy="16933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36852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46C0A"/>
                </a:solidFill>
                <a:effectLst>
                  <a:outerShdw blurRad="50800" dist="38100" dir="2700000" algn="tl" rotWithShape="0">
                    <a:prstClr val="black">
                      <a:alpha val="40000"/>
                    </a:prstClr>
                  </a:outerShdw>
                </a:effectLst>
              </a:rPr>
              <a:t>Importance of Genetics</a:t>
            </a:r>
            <a:endParaRPr lang="en-US" dirty="0">
              <a:solidFill>
                <a:srgbClr val="E46C0A"/>
              </a:solidFill>
              <a:effectLst>
                <a:outerShdw blurRad="50800" dist="38100" dir="2700000" algn="tl" rotWithShape="0">
                  <a:prstClr val="black">
                    <a:alpha val="40000"/>
                  </a:prstClr>
                </a:outerShdw>
              </a:effectLst>
            </a:endParaRPr>
          </a:p>
        </p:txBody>
      </p:sp>
      <p:sp>
        <p:nvSpPr>
          <p:cNvPr id="4" name="Rectangle 3"/>
          <p:cNvSpPr/>
          <p:nvPr/>
        </p:nvSpPr>
        <p:spPr>
          <a:xfrm>
            <a:off x="-1" y="0"/>
            <a:ext cx="7779125" cy="369332"/>
          </a:xfrm>
          <a:prstGeom prst="rect">
            <a:avLst/>
          </a:prstGeom>
        </p:spPr>
        <p:txBody>
          <a:bodyPr wrap="square">
            <a:spAutoFit/>
          </a:bodyPr>
          <a:lstStyle/>
          <a:p>
            <a:r>
              <a:rPr lang="en-US" dirty="0"/>
              <a:t>Objective: Discuss the importance of selection and genetics in alternative animals.</a:t>
            </a:r>
          </a:p>
        </p:txBody>
      </p:sp>
      <p:sp>
        <p:nvSpPr>
          <p:cNvPr id="6" name="Content Placeholder 2"/>
          <p:cNvSpPr txBox="1">
            <a:spLocks/>
          </p:cNvSpPr>
          <p:nvPr/>
        </p:nvSpPr>
        <p:spPr>
          <a:xfrm>
            <a:off x="0" y="1135397"/>
            <a:ext cx="9144000" cy="466856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endParaRPr lang="en-US" sz="100" b="1" dirty="0" smtClean="0"/>
          </a:p>
          <a:p>
            <a:pPr marL="0" indent="0" algn="ctr">
              <a:buFont typeface="Arial"/>
              <a:buNone/>
            </a:pPr>
            <a:r>
              <a:rPr lang="en-US" sz="4000" b="1" dirty="0" smtClean="0"/>
              <a:t>Why use artificial selection in agriculture?</a:t>
            </a:r>
          </a:p>
          <a:p>
            <a:pPr marL="0" indent="0" algn="ctr">
              <a:buFont typeface="Arial"/>
              <a:buNone/>
            </a:pPr>
            <a:endParaRPr lang="en-US" sz="900" b="1" dirty="0" smtClean="0"/>
          </a:p>
          <a:p>
            <a:r>
              <a:rPr lang="en-US" dirty="0" smtClean="0"/>
              <a:t>More rapid improvement of livestock</a:t>
            </a:r>
          </a:p>
          <a:p>
            <a:r>
              <a:rPr lang="en-US" dirty="0" smtClean="0"/>
              <a:t>More ability to control and perpetuate desired characteristics</a:t>
            </a:r>
          </a:p>
          <a:p>
            <a:r>
              <a:rPr lang="en-US" dirty="0" smtClean="0"/>
              <a:t>Agricultural products are higher quality and more consistent</a:t>
            </a:r>
          </a:p>
          <a:p>
            <a:endParaRPr lang="en-US" sz="4000" dirty="0"/>
          </a:p>
        </p:txBody>
      </p:sp>
    </p:spTree>
    <p:extLst>
      <p:ext uri="{BB962C8B-B14F-4D97-AF65-F5344CB8AC3E}">
        <p14:creationId xmlns:p14="http://schemas.microsoft.com/office/powerpoint/2010/main" val="27989336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 calcmode="lin" valueType="num">
                                      <p:cBhvr additive="base">
                                        <p:cTn id="7" dur="500"/>
                                        <p:tgtEl>
                                          <p:spTgt spid="6">
                                            <p:txEl>
                                              <p:pRg st="3" end="3"/>
                                            </p:txEl>
                                          </p:spTgt>
                                        </p:tgtEl>
                                        <p:attrNameLst>
                                          <p:attrName>ppt_y</p:attrName>
                                        </p:attrNameLst>
                                      </p:cBhvr>
                                      <p:tavLst>
                                        <p:tav tm="0">
                                          <p:val>
                                            <p:strVal val="#ppt_y+#ppt_h*1.125000"/>
                                          </p:val>
                                        </p:tav>
                                        <p:tav tm="100000">
                                          <p:val>
                                            <p:strVal val="#ppt_y"/>
                                          </p:val>
                                        </p:tav>
                                      </p:tavLst>
                                    </p:anim>
                                    <p:animEffect transition="in" filter="wipe(up)">
                                      <p:cBhvr>
                                        <p:cTn id="8" dur="500"/>
                                        <p:tgtEl>
                                          <p:spTgt spid="6">
                                            <p:txEl>
                                              <p:pRg st="3" end="3"/>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p:tgtEl>
                                          <p:spTgt spid="6">
                                            <p:txEl>
                                              <p:pRg st="4" end="4"/>
                                            </p:txEl>
                                          </p:spTgt>
                                        </p:tgtEl>
                                        <p:attrNameLst>
                                          <p:attrName>ppt_y</p:attrName>
                                        </p:attrNameLst>
                                      </p:cBhvr>
                                      <p:tavLst>
                                        <p:tav tm="0">
                                          <p:val>
                                            <p:strVal val="#ppt_y+#ppt_h*1.125000"/>
                                          </p:val>
                                        </p:tav>
                                        <p:tav tm="100000">
                                          <p:val>
                                            <p:strVal val="#ppt_y"/>
                                          </p:val>
                                        </p:tav>
                                      </p:tavLst>
                                    </p:anim>
                                    <p:animEffect transition="in" filter="wipe(up)">
                                      <p:cBhvr>
                                        <p:cTn id="14" dur="500"/>
                                        <p:tgtEl>
                                          <p:spTgt spid="6">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p:tgtEl>
                                          <p:spTgt spid="6">
                                            <p:txEl>
                                              <p:pRg st="5" end="5"/>
                                            </p:txEl>
                                          </p:spTgt>
                                        </p:tgtEl>
                                        <p:attrNameLst>
                                          <p:attrName>ppt_y</p:attrName>
                                        </p:attrNameLst>
                                      </p:cBhvr>
                                      <p:tavLst>
                                        <p:tav tm="0">
                                          <p:val>
                                            <p:strVal val="#ppt_y+#ppt_h*1.125000"/>
                                          </p:val>
                                        </p:tav>
                                        <p:tav tm="100000">
                                          <p:val>
                                            <p:strVal val="#ppt_y"/>
                                          </p:val>
                                        </p:tav>
                                      </p:tavLst>
                                    </p:anim>
                                    <p:animEffect transition="in" filter="wipe(up)">
                                      <p:cBhvr>
                                        <p:cTn id="20"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46C0A"/>
                </a:solidFill>
                <a:effectLst>
                  <a:outerShdw blurRad="50800" dist="38100" dir="2700000" algn="tl" rotWithShape="0">
                    <a:prstClr val="black">
                      <a:alpha val="40000"/>
                    </a:prstClr>
                  </a:outerShdw>
                </a:effectLst>
              </a:rPr>
              <a:t>Importance of Genetics</a:t>
            </a:r>
            <a:endParaRPr lang="en-US" dirty="0">
              <a:solidFill>
                <a:srgbClr val="E46C0A"/>
              </a:solidFill>
              <a:effectLst>
                <a:outerShdw blurRad="50800" dist="38100" dir="2700000" algn="tl" rotWithShape="0">
                  <a:prstClr val="black">
                    <a:alpha val="40000"/>
                  </a:prstClr>
                </a:outerShdw>
              </a:effectLst>
            </a:endParaRPr>
          </a:p>
        </p:txBody>
      </p:sp>
      <p:sp>
        <p:nvSpPr>
          <p:cNvPr id="4" name="Rectangle 3"/>
          <p:cNvSpPr/>
          <p:nvPr/>
        </p:nvSpPr>
        <p:spPr>
          <a:xfrm>
            <a:off x="-1" y="0"/>
            <a:ext cx="7779125" cy="369332"/>
          </a:xfrm>
          <a:prstGeom prst="rect">
            <a:avLst/>
          </a:prstGeom>
        </p:spPr>
        <p:txBody>
          <a:bodyPr wrap="square">
            <a:spAutoFit/>
          </a:bodyPr>
          <a:lstStyle/>
          <a:p>
            <a:r>
              <a:rPr lang="en-US" dirty="0"/>
              <a:t>Objective: Discuss the importance of selection and genetics in alternative animals.</a:t>
            </a:r>
          </a:p>
        </p:txBody>
      </p:sp>
      <p:sp>
        <p:nvSpPr>
          <p:cNvPr id="6" name="Content Placeholder 2"/>
          <p:cNvSpPr txBox="1">
            <a:spLocks/>
          </p:cNvSpPr>
          <p:nvPr/>
        </p:nvSpPr>
        <p:spPr>
          <a:xfrm>
            <a:off x="0" y="1417637"/>
            <a:ext cx="9144000" cy="89335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sz="4000" b="1" dirty="0" smtClean="0"/>
              <a:t>Phenotype		   vs			       Genotype</a:t>
            </a:r>
            <a:endParaRPr lang="en-US" sz="4000" dirty="0" smtClean="0"/>
          </a:p>
          <a:p>
            <a:endParaRPr lang="en-US" sz="4000" dirty="0"/>
          </a:p>
        </p:txBody>
      </p:sp>
      <p:sp>
        <p:nvSpPr>
          <p:cNvPr id="3" name="TextBox 2"/>
          <p:cNvSpPr txBox="1"/>
          <p:nvPr/>
        </p:nvSpPr>
        <p:spPr>
          <a:xfrm>
            <a:off x="282237" y="2152220"/>
            <a:ext cx="3339344" cy="1569660"/>
          </a:xfrm>
          <a:prstGeom prst="rect">
            <a:avLst/>
          </a:prstGeom>
          <a:noFill/>
        </p:spPr>
        <p:txBody>
          <a:bodyPr wrap="square" rtlCol="0">
            <a:spAutoFit/>
          </a:bodyPr>
          <a:lstStyle/>
          <a:p>
            <a:r>
              <a:rPr lang="en-US" sz="3200" dirty="0" smtClean="0"/>
              <a:t>Observable, physical characteristics</a:t>
            </a:r>
            <a:endParaRPr lang="en-US" sz="3200" dirty="0"/>
          </a:p>
        </p:txBody>
      </p:sp>
      <p:sp>
        <p:nvSpPr>
          <p:cNvPr id="7" name="TextBox 6"/>
          <p:cNvSpPr txBox="1"/>
          <p:nvPr/>
        </p:nvSpPr>
        <p:spPr>
          <a:xfrm>
            <a:off x="6098613" y="2152220"/>
            <a:ext cx="3045387" cy="2369880"/>
          </a:xfrm>
          <a:prstGeom prst="rect">
            <a:avLst/>
          </a:prstGeom>
          <a:noFill/>
        </p:spPr>
        <p:txBody>
          <a:bodyPr wrap="square" rtlCol="0">
            <a:spAutoFit/>
          </a:bodyPr>
          <a:lstStyle/>
          <a:p>
            <a:r>
              <a:rPr lang="en-US" sz="3200" dirty="0" smtClean="0"/>
              <a:t>An organism’s genetic code represented by a pattern of letters </a:t>
            </a:r>
            <a:r>
              <a:rPr lang="en-US" sz="2000" dirty="0" smtClean="0"/>
              <a:t>(genes)</a:t>
            </a:r>
            <a:endParaRPr lang="en-US" sz="2000" dirty="0"/>
          </a:p>
        </p:txBody>
      </p:sp>
      <p:sp>
        <p:nvSpPr>
          <p:cNvPr id="8" name="TextBox 7"/>
          <p:cNvSpPr txBox="1"/>
          <p:nvPr/>
        </p:nvSpPr>
        <p:spPr>
          <a:xfrm>
            <a:off x="62711" y="4734623"/>
            <a:ext cx="3245278" cy="584776"/>
          </a:xfrm>
          <a:prstGeom prst="rect">
            <a:avLst/>
          </a:prstGeom>
          <a:noFill/>
        </p:spPr>
        <p:txBody>
          <a:bodyPr wrap="square" rtlCol="0">
            <a:spAutoFit/>
          </a:bodyPr>
          <a:lstStyle/>
          <a:p>
            <a:r>
              <a:rPr lang="en-US" sz="3200" dirty="0" smtClean="0">
                <a:solidFill>
                  <a:srgbClr val="FF0000"/>
                </a:solidFill>
                <a:latin typeface="Times"/>
                <a:cs typeface="Times"/>
              </a:rPr>
              <a:t>Phenotype= Black</a:t>
            </a:r>
            <a:endParaRPr lang="en-US" sz="3200" dirty="0">
              <a:solidFill>
                <a:srgbClr val="FF0000"/>
              </a:solidFill>
              <a:latin typeface="Times"/>
              <a:cs typeface="Times"/>
            </a:endParaRPr>
          </a:p>
        </p:txBody>
      </p:sp>
      <p:sp>
        <p:nvSpPr>
          <p:cNvPr id="9" name="TextBox 8"/>
          <p:cNvSpPr txBox="1"/>
          <p:nvPr/>
        </p:nvSpPr>
        <p:spPr>
          <a:xfrm>
            <a:off x="5797259" y="4734623"/>
            <a:ext cx="3346741" cy="584776"/>
          </a:xfrm>
          <a:prstGeom prst="rect">
            <a:avLst/>
          </a:prstGeom>
          <a:noFill/>
        </p:spPr>
        <p:txBody>
          <a:bodyPr wrap="square" rtlCol="0">
            <a:spAutoFit/>
          </a:bodyPr>
          <a:lstStyle/>
          <a:p>
            <a:r>
              <a:rPr lang="en-US" sz="3200" dirty="0" smtClean="0">
                <a:solidFill>
                  <a:srgbClr val="FF0000"/>
                </a:solidFill>
                <a:latin typeface="Times"/>
                <a:cs typeface="Times"/>
              </a:rPr>
              <a:t>Genotype= </a:t>
            </a:r>
            <a:r>
              <a:rPr lang="en-US" sz="2400" dirty="0" smtClean="0">
                <a:solidFill>
                  <a:srgbClr val="FF0000"/>
                </a:solidFill>
                <a:latin typeface="Times"/>
                <a:cs typeface="Times"/>
              </a:rPr>
              <a:t>BB or Bb</a:t>
            </a:r>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11834" y="2119591"/>
            <a:ext cx="2285425" cy="34241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673693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effectLst>
                  <a:outerShdw blurRad="50800" dist="38100" dir="2700000" algn="tl" rotWithShape="0">
                    <a:prstClr val="black">
                      <a:alpha val="40000"/>
                    </a:prstClr>
                  </a:outerShdw>
                </a:effectLst>
              </a:rPr>
              <a:t>Heredity vs Environment</a:t>
            </a:r>
            <a:endParaRPr lang="en-US" dirty="0">
              <a:solidFill>
                <a:schemeClr val="accent5">
                  <a:lumMod val="50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457200" y="1237310"/>
            <a:ext cx="8229600" cy="4525963"/>
          </a:xfrm>
        </p:spPr>
        <p:txBody>
          <a:bodyPr/>
          <a:lstStyle/>
          <a:p>
            <a:r>
              <a:rPr lang="en-US" sz="4400" b="1" dirty="0" smtClean="0"/>
              <a:t>Heredity=  </a:t>
            </a:r>
            <a:r>
              <a:rPr lang="en-US" dirty="0" smtClean="0"/>
              <a:t>the POTENTIAL an animal has to show specific traits or performance due to it’s genetic information</a:t>
            </a:r>
            <a:endParaRPr lang="en-US" dirty="0"/>
          </a:p>
        </p:txBody>
      </p:sp>
      <p:sp>
        <p:nvSpPr>
          <p:cNvPr id="4" name="Rectangle 3"/>
          <p:cNvSpPr/>
          <p:nvPr/>
        </p:nvSpPr>
        <p:spPr>
          <a:xfrm>
            <a:off x="0" y="0"/>
            <a:ext cx="9144000" cy="369332"/>
          </a:xfrm>
          <a:prstGeom prst="rect">
            <a:avLst/>
          </a:prstGeom>
        </p:spPr>
        <p:txBody>
          <a:bodyPr wrap="square">
            <a:spAutoFit/>
          </a:bodyPr>
          <a:lstStyle/>
          <a:p>
            <a:r>
              <a:rPr lang="en-US" dirty="0" smtClean="0"/>
              <a:t>B.  Recognize &amp; describe the interrelationship between genetics and the environment</a:t>
            </a:r>
          </a:p>
        </p:txBody>
      </p:sp>
      <p:cxnSp>
        <p:nvCxnSpPr>
          <p:cNvPr id="6" name="Straight Connector 5"/>
          <p:cNvCxnSpPr/>
          <p:nvPr/>
        </p:nvCxnSpPr>
        <p:spPr>
          <a:xfrm>
            <a:off x="2771022" y="4206347"/>
            <a:ext cx="2507126"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Left Bracket 6"/>
          <p:cNvSpPr/>
          <p:nvPr/>
        </p:nvSpPr>
        <p:spPr>
          <a:xfrm>
            <a:off x="5294646" y="3249612"/>
            <a:ext cx="626781" cy="1962963"/>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TextBox 7"/>
          <p:cNvSpPr txBox="1"/>
          <p:nvPr/>
        </p:nvSpPr>
        <p:spPr>
          <a:xfrm>
            <a:off x="2639069" y="3414562"/>
            <a:ext cx="2804023" cy="1231106"/>
          </a:xfrm>
          <a:prstGeom prst="rect">
            <a:avLst/>
          </a:prstGeom>
          <a:noFill/>
        </p:spPr>
        <p:txBody>
          <a:bodyPr wrap="square" rtlCol="0">
            <a:spAutoFit/>
          </a:bodyPr>
          <a:lstStyle/>
          <a:p>
            <a:pPr algn="ctr"/>
            <a:r>
              <a:rPr lang="en-US" sz="2800" b="1" dirty="0" smtClean="0"/>
              <a:t>Secretariat</a:t>
            </a:r>
          </a:p>
          <a:p>
            <a:pPr algn="ctr"/>
            <a:r>
              <a:rPr lang="en-US" sz="1600" dirty="0" smtClean="0"/>
              <a:t>(1973 Triple Crown Winner)</a:t>
            </a:r>
          </a:p>
          <a:p>
            <a:pPr algn="ctr"/>
            <a:endParaRPr lang="en-US" sz="2800" b="1" dirty="0"/>
          </a:p>
        </p:txBody>
      </p:sp>
      <p:sp>
        <p:nvSpPr>
          <p:cNvPr id="10" name="TextBox 9"/>
          <p:cNvSpPr txBox="1"/>
          <p:nvPr/>
        </p:nvSpPr>
        <p:spPr>
          <a:xfrm>
            <a:off x="5410113" y="2947464"/>
            <a:ext cx="2804023" cy="954107"/>
          </a:xfrm>
          <a:prstGeom prst="rect">
            <a:avLst/>
          </a:prstGeom>
          <a:noFill/>
        </p:spPr>
        <p:txBody>
          <a:bodyPr wrap="square" rtlCol="0">
            <a:spAutoFit/>
          </a:bodyPr>
          <a:lstStyle/>
          <a:p>
            <a:pPr algn="ctr"/>
            <a:r>
              <a:rPr lang="en-US" sz="2800" b="1" dirty="0" smtClean="0"/>
              <a:t>Bold Ruler</a:t>
            </a:r>
          </a:p>
          <a:p>
            <a:pPr algn="ctr"/>
            <a:endParaRPr lang="en-US" sz="2800" b="1" dirty="0"/>
          </a:p>
        </p:txBody>
      </p:sp>
      <p:sp>
        <p:nvSpPr>
          <p:cNvPr id="11" name="TextBox 10"/>
          <p:cNvSpPr txBox="1"/>
          <p:nvPr/>
        </p:nvSpPr>
        <p:spPr>
          <a:xfrm>
            <a:off x="5855451" y="4895057"/>
            <a:ext cx="2804023" cy="954107"/>
          </a:xfrm>
          <a:prstGeom prst="rect">
            <a:avLst/>
          </a:prstGeom>
          <a:noFill/>
        </p:spPr>
        <p:txBody>
          <a:bodyPr wrap="square" rtlCol="0">
            <a:spAutoFit/>
          </a:bodyPr>
          <a:lstStyle/>
          <a:p>
            <a:pPr algn="ctr"/>
            <a:r>
              <a:rPr lang="en-US" sz="2800" b="1" dirty="0" smtClean="0"/>
              <a:t>Something Royal</a:t>
            </a:r>
          </a:p>
          <a:p>
            <a:pPr algn="ctr"/>
            <a:endParaRPr lang="en-US" sz="2800" b="1" dirty="0"/>
          </a:p>
        </p:txBody>
      </p:sp>
      <p:pic>
        <p:nvPicPr>
          <p:cNvPr id="12" name="Picture 11"/>
          <p:cNvPicPr>
            <a:picLocks noChangeAspect="1"/>
          </p:cNvPicPr>
          <p:nvPr/>
        </p:nvPicPr>
        <p:blipFill>
          <a:blip r:embed="rId3"/>
          <a:stretch>
            <a:fillRect/>
          </a:stretch>
        </p:blipFill>
        <p:spPr>
          <a:xfrm>
            <a:off x="457199" y="3365077"/>
            <a:ext cx="2181869" cy="16831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19526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effectLst>
                  <a:outerShdw blurRad="50800" dist="38100" dir="2700000" algn="tl" rotWithShape="0">
                    <a:prstClr val="black">
                      <a:alpha val="40000"/>
                    </a:prstClr>
                  </a:outerShdw>
                </a:effectLst>
              </a:rPr>
              <a:t>Heredity vs Environment</a:t>
            </a:r>
            <a:endParaRPr lang="en-US" dirty="0">
              <a:solidFill>
                <a:schemeClr val="accent5">
                  <a:lumMod val="50000"/>
                </a:schemeClr>
              </a:solidFill>
              <a:effectLst>
                <a:outerShdw blurRad="50800" dist="38100" dir="2700000" algn="tl" rotWithShape="0">
                  <a:prstClr val="black">
                    <a:alpha val="40000"/>
                  </a:prstClr>
                </a:outerShdw>
              </a:effectLst>
            </a:endParaRPr>
          </a:p>
        </p:txBody>
      </p:sp>
      <p:sp>
        <p:nvSpPr>
          <p:cNvPr id="3" name="Content Placeholder 2"/>
          <p:cNvSpPr>
            <a:spLocks noGrp="1"/>
          </p:cNvSpPr>
          <p:nvPr>
            <p:ph idx="1"/>
          </p:nvPr>
        </p:nvSpPr>
        <p:spPr>
          <a:xfrm>
            <a:off x="457200" y="1270300"/>
            <a:ext cx="8486148" cy="4525963"/>
          </a:xfrm>
        </p:spPr>
        <p:txBody>
          <a:bodyPr/>
          <a:lstStyle/>
          <a:p>
            <a:r>
              <a:rPr lang="en-US" sz="4400" b="1" dirty="0" smtClean="0"/>
              <a:t>Environment=  </a:t>
            </a:r>
            <a:r>
              <a:rPr lang="en-US" dirty="0" smtClean="0"/>
              <a:t>The EXTERNAL conditions that affect the traits and performance of an animal</a:t>
            </a:r>
            <a:endParaRPr lang="en-US" dirty="0"/>
          </a:p>
        </p:txBody>
      </p:sp>
      <p:sp>
        <p:nvSpPr>
          <p:cNvPr id="4" name="Rectangle 3"/>
          <p:cNvSpPr/>
          <p:nvPr/>
        </p:nvSpPr>
        <p:spPr>
          <a:xfrm>
            <a:off x="0" y="0"/>
            <a:ext cx="9144000" cy="369332"/>
          </a:xfrm>
          <a:prstGeom prst="rect">
            <a:avLst/>
          </a:prstGeom>
        </p:spPr>
        <p:txBody>
          <a:bodyPr wrap="square">
            <a:spAutoFit/>
          </a:bodyPr>
          <a:lstStyle/>
          <a:p>
            <a:r>
              <a:rPr lang="en-US" dirty="0"/>
              <a:t>Objective: Discuss the importance of selection and genetics in alternative animals.</a:t>
            </a:r>
          </a:p>
        </p:txBody>
      </p:sp>
      <p:pic>
        <p:nvPicPr>
          <p:cNvPr id="5" name="Picture 4" descr="http://i.pbase.com/o6/39/733439/1/85268429.dLZnYlhj.BirdsvilleTk.jpg"/>
          <p:cNvPicPr>
            <a:picLocks noChangeAspect="1" noChangeArrowheads="1"/>
          </p:cNvPicPr>
          <p:nvPr/>
        </p:nvPicPr>
        <p:blipFill>
          <a:blip r:embed="rId2" cstate="print"/>
          <a:srcRect/>
          <a:stretch>
            <a:fillRect/>
          </a:stretch>
        </p:blipFill>
        <p:spPr bwMode="auto">
          <a:xfrm>
            <a:off x="878802" y="2996803"/>
            <a:ext cx="3056293" cy="2030252"/>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53118" y="2996803"/>
            <a:ext cx="3064532" cy="2030252"/>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995804" y="5051364"/>
            <a:ext cx="5888448" cy="954107"/>
          </a:xfrm>
          <a:prstGeom prst="rect">
            <a:avLst/>
          </a:prstGeom>
          <a:noFill/>
        </p:spPr>
        <p:txBody>
          <a:bodyPr wrap="square" rtlCol="0">
            <a:spAutoFit/>
          </a:bodyPr>
          <a:lstStyle/>
          <a:p>
            <a:pPr algn="ctr"/>
            <a:r>
              <a:rPr lang="en-US" sz="2800" dirty="0" smtClean="0"/>
              <a:t>Desert Range or lush green pastures?</a:t>
            </a:r>
          </a:p>
          <a:p>
            <a:pPr algn="ctr"/>
            <a:endParaRPr lang="en-US" sz="2800" dirty="0"/>
          </a:p>
        </p:txBody>
      </p:sp>
    </p:spTree>
    <p:extLst>
      <p:ext uri="{BB962C8B-B14F-4D97-AF65-F5344CB8AC3E}">
        <p14:creationId xmlns:p14="http://schemas.microsoft.com/office/powerpoint/2010/main" val="1846853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par>
                                <p:cTn id="11" presetID="16" presetClass="entr" presetSubtype="21" fill="hold" grpId="1"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effectLst>
                  <a:outerShdw blurRad="50800" dist="38100" dir="2700000" algn="tl" rotWithShape="0">
                    <a:prstClr val="black">
                      <a:alpha val="40000"/>
                    </a:prstClr>
                  </a:outerShdw>
                </a:effectLst>
              </a:rPr>
              <a:t>Heredity vs Environment</a:t>
            </a:r>
            <a:endParaRPr lang="en-US" dirty="0">
              <a:solidFill>
                <a:schemeClr val="accent5">
                  <a:lumMod val="50000"/>
                </a:schemeClr>
              </a:solidFill>
              <a:effectLst>
                <a:outerShdw blurRad="50800" dist="38100" dir="2700000" algn="tl" rotWithShape="0">
                  <a:prstClr val="black">
                    <a:alpha val="40000"/>
                  </a:prstClr>
                </a:outerShdw>
              </a:effectLst>
            </a:endParaRPr>
          </a:p>
        </p:txBody>
      </p:sp>
      <p:sp>
        <p:nvSpPr>
          <p:cNvPr id="4" name="Rectangle 3"/>
          <p:cNvSpPr/>
          <p:nvPr/>
        </p:nvSpPr>
        <p:spPr>
          <a:xfrm>
            <a:off x="0" y="0"/>
            <a:ext cx="9144000" cy="369332"/>
          </a:xfrm>
          <a:prstGeom prst="rect">
            <a:avLst/>
          </a:prstGeom>
        </p:spPr>
        <p:txBody>
          <a:bodyPr wrap="square">
            <a:spAutoFit/>
          </a:bodyPr>
          <a:lstStyle/>
          <a:p>
            <a:r>
              <a:rPr lang="en-US" dirty="0"/>
              <a:t>Objective: Discuss the importance of selection and genetics in alternative animals.</a:t>
            </a:r>
          </a:p>
        </p:txBody>
      </p:sp>
      <p:sp>
        <p:nvSpPr>
          <p:cNvPr id="8" name="TextBox 7"/>
          <p:cNvSpPr txBox="1"/>
          <p:nvPr/>
        </p:nvSpPr>
        <p:spPr>
          <a:xfrm>
            <a:off x="6230532" y="2476080"/>
            <a:ext cx="2819400" cy="1692771"/>
          </a:xfrm>
          <a:prstGeom prst="rect">
            <a:avLst/>
          </a:prstGeom>
          <a:noFill/>
        </p:spPr>
        <p:txBody>
          <a:bodyPr wrap="square" rtlCol="0">
            <a:spAutoFit/>
          </a:bodyPr>
          <a:lstStyle/>
          <a:p>
            <a:pPr algn="ctr"/>
            <a:r>
              <a:rPr lang="en-US" sz="2800" b="1" dirty="0" smtClean="0">
                <a:solidFill>
                  <a:srgbClr val="FF0000"/>
                </a:solidFill>
                <a:effectLst>
                  <a:outerShdw blurRad="38100" dist="38100" dir="2700000" algn="tl">
                    <a:srgbClr val="000000">
                      <a:alpha val="43137"/>
                    </a:srgbClr>
                  </a:outerShdw>
                </a:effectLst>
                <a:latin typeface="Bookman Old Style" pitchFamily="18" charset="0"/>
              </a:rPr>
              <a:t>Traits </a:t>
            </a:r>
          </a:p>
          <a:p>
            <a:pPr algn="ctr"/>
            <a:r>
              <a:rPr lang="en-US" sz="2800" b="1" dirty="0" smtClean="0">
                <a:solidFill>
                  <a:srgbClr val="FF0000"/>
                </a:solidFill>
                <a:effectLst>
                  <a:outerShdw blurRad="38100" dist="38100" dir="2700000" algn="tl">
                    <a:srgbClr val="000000">
                      <a:alpha val="43137"/>
                    </a:srgbClr>
                  </a:outerShdw>
                </a:effectLst>
                <a:latin typeface="Bookman Old Style" pitchFamily="18" charset="0"/>
              </a:rPr>
              <a:t>&amp; </a:t>
            </a:r>
          </a:p>
          <a:p>
            <a:pPr algn="ctr"/>
            <a:r>
              <a:rPr lang="en-US" sz="2800" b="1" dirty="0" smtClean="0">
                <a:solidFill>
                  <a:srgbClr val="FF0000"/>
                </a:solidFill>
                <a:effectLst>
                  <a:outerShdw blurRad="38100" dist="38100" dir="2700000" algn="tl">
                    <a:srgbClr val="000000">
                      <a:alpha val="43137"/>
                    </a:srgbClr>
                  </a:outerShdw>
                </a:effectLst>
                <a:latin typeface="Bookman Old Style" pitchFamily="18" charset="0"/>
              </a:rPr>
              <a:t>Performance</a:t>
            </a:r>
          </a:p>
          <a:p>
            <a:pPr algn="ctr"/>
            <a:r>
              <a:rPr lang="en-US" sz="2000" b="1" dirty="0" smtClean="0">
                <a:solidFill>
                  <a:srgbClr val="FF0000"/>
                </a:solidFill>
                <a:effectLst>
                  <a:outerShdw blurRad="38100" dist="38100" dir="2700000" algn="tl">
                    <a:srgbClr val="000000">
                      <a:alpha val="43137"/>
                    </a:srgbClr>
                  </a:outerShdw>
                </a:effectLst>
                <a:latin typeface="Bookman Old Style" pitchFamily="18" charset="0"/>
              </a:rPr>
              <a:t>(Phenotype)</a:t>
            </a:r>
            <a:endParaRPr lang="en-US" sz="2000"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9" name="TextBox 8"/>
          <p:cNvSpPr txBox="1"/>
          <p:nvPr/>
        </p:nvSpPr>
        <p:spPr>
          <a:xfrm>
            <a:off x="134532" y="2780880"/>
            <a:ext cx="2819400" cy="523220"/>
          </a:xfrm>
          <a:prstGeom prst="rect">
            <a:avLst/>
          </a:prstGeom>
          <a:noFill/>
        </p:spPr>
        <p:txBody>
          <a:bodyPr wrap="square" rtlCol="0">
            <a:spAutoFit/>
          </a:bodyPr>
          <a:lstStyle/>
          <a:p>
            <a:pPr algn="ctr"/>
            <a:r>
              <a:rPr lang="en-US" sz="2800" b="1" dirty="0" smtClean="0">
                <a:effectLst>
                  <a:outerShdw blurRad="38100" dist="38100" dir="2700000" algn="tl">
                    <a:srgbClr val="000000">
                      <a:alpha val="43137"/>
                    </a:srgbClr>
                  </a:outerShdw>
                </a:effectLst>
                <a:latin typeface="Bookman Old Style" pitchFamily="18" charset="0"/>
              </a:rPr>
              <a:t>Environment</a:t>
            </a:r>
            <a:endParaRPr lang="en-US" sz="2800" b="1" dirty="0">
              <a:effectLst>
                <a:outerShdw blurRad="38100" dist="38100" dir="2700000" algn="tl">
                  <a:srgbClr val="000000">
                    <a:alpha val="43137"/>
                  </a:srgbClr>
                </a:outerShdw>
              </a:effectLst>
              <a:latin typeface="Bookman Old Style" pitchFamily="18" charset="0"/>
            </a:endParaRPr>
          </a:p>
        </p:txBody>
      </p:sp>
      <p:sp>
        <p:nvSpPr>
          <p:cNvPr id="10" name="TextBox 9"/>
          <p:cNvSpPr txBox="1"/>
          <p:nvPr/>
        </p:nvSpPr>
        <p:spPr>
          <a:xfrm>
            <a:off x="3411132" y="2780880"/>
            <a:ext cx="2819400" cy="830997"/>
          </a:xfrm>
          <a:prstGeom prst="rect">
            <a:avLst/>
          </a:prstGeom>
          <a:noFill/>
        </p:spPr>
        <p:txBody>
          <a:bodyPr wrap="square" rtlCol="0">
            <a:spAutoFit/>
          </a:bodyPr>
          <a:lstStyle/>
          <a:p>
            <a:pPr algn="ctr"/>
            <a:r>
              <a:rPr lang="en-US" sz="2800" b="1" dirty="0" smtClean="0">
                <a:effectLst>
                  <a:outerShdw blurRad="38100" dist="38100" dir="2700000" algn="tl">
                    <a:srgbClr val="000000">
                      <a:alpha val="43137"/>
                    </a:srgbClr>
                  </a:outerShdw>
                </a:effectLst>
                <a:latin typeface="Bookman Old Style" pitchFamily="18" charset="0"/>
              </a:rPr>
              <a:t>Genetics</a:t>
            </a:r>
          </a:p>
          <a:p>
            <a:pPr algn="ctr"/>
            <a:r>
              <a:rPr lang="en-US" sz="2000" b="1" dirty="0" smtClean="0">
                <a:effectLst>
                  <a:outerShdw blurRad="38100" dist="38100" dir="2700000" algn="tl">
                    <a:srgbClr val="000000">
                      <a:alpha val="43137"/>
                    </a:srgbClr>
                  </a:outerShdw>
                </a:effectLst>
                <a:latin typeface="Bookman Old Style" pitchFamily="18" charset="0"/>
              </a:rPr>
              <a:t>(Genotype)</a:t>
            </a:r>
            <a:endParaRPr lang="en-US" sz="2000" b="1" dirty="0">
              <a:effectLst>
                <a:outerShdw blurRad="38100" dist="38100" dir="2700000" algn="tl">
                  <a:srgbClr val="000000">
                    <a:alpha val="43137"/>
                  </a:srgbClr>
                </a:outerShdw>
              </a:effectLst>
              <a:latin typeface="Bookman Old Style" pitchFamily="18" charset="0"/>
            </a:endParaRPr>
          </a:p>
        </p:txBody>
      </p:sp>
      <p:sp>
        <p:nvSpPr>
          <p:cNvPr id="11" name="TextBox 10"/>
          <p:cNvSpPr txBox="1"/>
          <p:nvPr/>
        </p:nvSpPr>
        <p:spPr>
          <a:xfrm>
            <a:off x="5773331" y="2552280"/>
            <a:ext cx="966651" cy="923330"/>
          </a:xfrm>
          <a:prstGeom prst="rect">
            <a:avLst/>
          </a:prstGeom>
          <a:noFill/>
        </p:spPr>
        <p:txBody>
          <a:bodyPr wrap="square" rtlCol="0">
            <a:spAutoFit/>
          </a:bodyPr>
          <a:lstStyle/>
          <a:p>
            <a:pPr algn="ctr"/>
            <a:r>
              <a:rPr lang="en-US" sz="5400" b="1" dirty="0" smtClean="0">
                <a:effectLst>
                  <a:outerShdw blurRad="38100" dist="38100" dir="2700000" algn="tl">
                    <a:srgbClr val="000000">
                      <a:alpha val="43137"/>
                    </a:srgbClr>
                  </a:outerShdw>
                </a:effectLst>
                <a:latin typeface="Bookman Old Style" pitchFamily="18" charset="0"/>
              </a:rPr>
              <a:t>=</a:t>
            </a:r>
            <a:endParaRPr lang="en-US" sz="5400" b="1" dirty="0">
              <a:effectLst>
                <a:outerShdw blurRad="38100" dist="38100" dir="2700000" algn="tl">
                  <a:srgbClr val="000000">
                    <a:alpha val="43137"/>
                  </a:srgbClr>
                </a:outerShdw>
              </a:effectLst>
              <a:latin typeface="Bookman Old Style" pitchFamily="18" charset="0"/>
            </a:endParaRPr>
          </a:p>
        </p:txBody>
      </p:sp>
      <p:sp>
        <p:nvSpPr>
          <p:cNvPr id="12" name="TextBox 11"/>
          <p:cNvSpPr txBox="1"/>
          <p:nvPr/>
        </p:nvSpPr>
        <p:spPr>
          <a:xfrm>
            <a:off x="2877731" y="2628480"/>
            <a:ext cx="966651" cy="923330"/>
          </a:xfrm>
          <a:prstGeom prst="rect">
            <a:avLst/>
          </a:prstGeom>
          <a:noFill/>
        </p:spPr>
        <p:txBody>
          <a:bodyPr wrap="square" rtlCol="0">
            <a:spAutoFit/>
          </a:bodyPr>
          <a:lstStyle/>
          <a:p>
            <a:pPr algn="ctr"/>
            <a:r>
              <a:rPr lang="en-US" sz="5400" b="1" dirty="0" smtClean="0">
                <a:effectLst>
                  <a:outerShdw blurRad="38100" dist="38100" dir="2700000" algn="tl">
                    <a:srgbClr val="000000">
                      <a:alpha val="43137"/>
                    </a:srgbClr>
                  </a:outerShdw>
                </a:effectLst>
                <a:latin typeface="Bookman Old Style" pitchFamily="18" charset="0"/>
              </a:rPr>
              <a:t>+</a:t>
            </a:r>
            <a:endParaRPr lang="en-US" sz="5400" b="1" dirty="0">
              <a:effectLst>
                <a:outerShdw blurRad="38100" dist="38100" dir="2700000" algn="tl">
                  <a:srgbClr val="000000">
                    <a:alpha val="43137"/>
                  </a:srgbClr>
                </a:outerShdw>
              </a:effectLst>
              <a:latin typeface="Bookman Old Style" pitchFamily="18" charset="0"/>
            </a:endParaRPr>
          </a:p>
        </p:txBody>
      </p:sp>
    </p:spTree>
    <p:extLst>
      <p:ext uri="{BB962C8B-B14F-4D97-AF65-F5344CB8AC3E}">
        <p14:creationId xmlns:p14="http://schemas.microsoft.com/office/powerpoint/2010/main" val="31047276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2649</TotalTime>
  <Words>964</Words>
  <Application>Microsoft Macintosh PowerPoint</Application>
  <PresentationFormat>On-screen Show (4:3)</PresentationFormat>
  <Paragraphs>110</Paragraphs>
  <Slides>15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Bookman Old Style</vt:lpstr>
      <vt:lpstr>Calibri</vt:lpstr>
      <vt:lpstr>Impact</vt:lpstr>
      <vt:lpstr>Times</vt:lpstr>
      <vt:lpstr>Times New Roman</vt:lpstr>
      <vt:lpstr>Arial</vt:lpstr>
      <vt:lpstr>Office Theme</vt:lpstr>
      <vt:lpstr>Genetics in the Animal Industry</vt:lpstr>
      <vt:lpstr>How do genetics affect the animal industry?</vt:lpstr>
      <vt:lpstr>Importance of Genetics</vt:lpstr>
      <vt:lpstr>Importance of Genetics</vt:lpstr>
      <vt:lpstr>Importance of Genetics</vt:lpstr>
      <vt:lpstr>Importance of Genetics</vt:lpstr>
      <vt:lpstr>Heredity vs Environment</vt:lpstr>
      <vt:lpstr>Heredity vs Environment</vt:lpstr>
      <vt:lpstr>Heredity vs Environment</vt:lpstr>
      <vt:lpstr>Heredity vs Environment</vt:lpstr>
      <vt:lpstr>PowerPoint Presentation</vt:lpstr>
      <vt:lpstr>Identifying Genetic Strengths</vt:lpstr>
      <vt:lpstr>Identifying Genetic Strengths</vt:lpstr>
      <vt:lpstr>Identifying Genetic Strengths</vt:lpstr>
      <vt:lpstr>Identifying Genetic Strengths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Genetics in the Animal Industry</dc:title>
  <dc:creator>Andrea Clark</dc:creator>
  <cp:lastModifiedBy>Microsoft Office User</cp:lastModifiedBy>
  <cp:revision>88</cp:revision>
  <dcterms:created xsi:type="dcterms:W3CDTF">2013-10-25T20:14:53Z</dcterms:created>
  <dcterms:modified xsi:type="dcterms:W3CDTF">2017-03-31T19:47:07Z</dcterms:modified>
</cp:coreProperties>
</file>