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5"/>
  </p:notesMasterIdLst>
  <p:sldIdLst>
    <p:sldId id="256" r:id="rId2"/>
    <p:sldId id="261" r:id="rId3"/>
    <p:sldId id="257" r:id="rId4"/>
    <p:sldId id="260" r:id="rId5"/>
    <p:sldId id="265" r:id="rId6"/>
    <p:sldId id="262" r:id="rId7"/>
    <p:sldId id="266" r:id="rId8"/>
    <p:sldId id="263" r:id="rId9"/>
    <p:sldId id="267" r:id="rId10"/>
    <p:sldId id="264" r:id="rId11"/>
    <p:sldId id="268" r:id="rId12"/>
    <p:sldId id="269" r:id="rId13"/>
    <p:sldId id="270" r:id="rId14"/>
    <p:sldId id="258" r:id="rId15"/>
    <p:sldId id="271" r:id="rId16"/>
    <p:sldId id="272" r:id="rId17"/>
    <p:sldId id="273" r:id="rId18"/>
    <p:sldId id="274" r:id="rId19"/>
    <p:sldId id="276" r:id="rId20"/>
    <p:sldId id="277" r:id="rId21"/>
    <p:sldId id="278" r:id="rId22"/>
    <p:sldId id="259" r:id="rId23"/>
    <p:sldId id="275" r:id="rId2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76" d="100"/>
          <a:sy n="76" d="100"/>
        </p:scale>
        <p:origin x="-120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B0403A-F8F9-2245-AAAD-300210778F44}" type="datetimeFigureOut">
              <a:rPr lang="en-US" smtClean="0"/>
              <a:pPr/>
              <a:t>6/11/2017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FAD407-98E7-314C-928F-EC0C20386CA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250144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Dairy Farmer</a:t>
            </a:r>
            <a:r>
              <a:rPr lang="en-US" baseline="0" dirty="0" smtClean="0"/>
              <a:t> Video Link: http://</a:t>
            </a:r>
            <a:r>
              <a:rPr lang="en-US" baseline="0" dirty="0" err="1" smtClean="0"/>
              <a:t>www.youtube.com</a:t>
            </a:r>
            <a:r>
              <a:rPr lang="en-US" baseline="0" dirty="0" smtClean="0"/>
              <a:t>/</a:t>
            </a:r>
            <a:r>
              <a:rPr lang="en-US" baseline="0" dirty="0" err="1" smtClean="0"/>
              <a:t>watch?v</a:t>
            </a:r>
            <a:r>
              <a:rPr lang="en-US" baseline="0" dirty="0" smtClean="0"/>
              <a:t>=</a:t>
            </a:r>
            <a:r>
              <a:rPr lang="en-US" baseline="0" dirty="0" err="1" smtClean="0"/>
              <a:t>EJHJWFS_bvo&amp;list</a:t>
            </a:r>
            <a:r>
              <a:rPr lang="en-US" baseline="0" dirty="0" smtClean="0"/>
              <a:t>=PL7B61381EE0438243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FAD407-98E7-314C-928F-EC0C20386CA1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962312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Equipment Salesman:</a:t>
            </a:r>
            <a:r>
              <a:rPr lang="en-US" baseline="0" dirty="0" smtClean="0"/>
              <a:t> http://</a:t>
            </a:r>
            <a:r>
              <a:rPr lang="en-US" baseline="0" dirty="0" err="1" smtClean="0"/>
              <a:t>www.youtube.com</a:t>
            </a:r>
            <a:r>
              <a:rPr lang="en-US" baseline="0" dirty="0" smtClean="0"/>
              <a:t>/</a:t>
            </a:r>
            <a:r>
              <a:rPr lang="en-US" baseline="0" dirty="0" err="1" smtClean="0"/>
              <a:t>watch?v</a:t>
            </a:r>
            <a:r>
              <a:rPr lang="en-US" baseline="0" dirty="0" smtClean="0"/>
              <a:t>=X-xa93lfAfk&amp;list=PL7B61381EE0438243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FAD407-98E7-314C-928F-EC0C20386CA1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490520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Veterinarian Video Link: http://</a:t>
            </a:r>
            <a:r>
              <a:rPr lang="en-US" dirty="0" err="1" smtClean="0"/>
              <a:t>www.youtube.com</a:t>
            </a:r>
            <a:r>
              <a:rPr lang="en-US" dirty="0" smtClean="0"/>
              <a:t>/</a:t>
            </a:r>
            <a:r>
              <a:rPr lang="en-US" dirty="0" err="1" smtClean="0"/>
              <a:t>watch?v</a:t>
            </a:r>
            <a:r>
              <a:rPr lang="en-US" dirty="0" smtClean="0"/>
              <a:t>=ktkXlyxMI4s&amp;list=PL7B61381EE0438243</a:t>
            </a:r>
          </a:p>
          <a:p>
            <a:r>
              <a:rPr lang="en-US" dirty="0" smtClean="0"/>
              <a:t>Health Inspector Video Link: http://</a:t>
            </a:r>
            <a:r>
              <a:rPr lang="en-US" dirty="0" err="1" smtClean="0"/>
              <a:t>www.youtube.com</a:t>
            </a:r>
            <a:r>
              <a:rPr lang="en-US" dirty="0" smtClean="0"/>
              <a:t>/</a:t>
            </a:r>
            <a:r>
              <a:rPr lang="en-US" dirty="0" err="1" smtClean="0"/>
              <a:t>watch?v</a:t>
            </a:r>
            <a:r>
              <a:rPr lang="en-US" dirty="0" smtClean="0"/>
              <a:t>=yyp2GP1rLI0&amp;list=PL7B61381EE0438243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FAD407-98E7-314C-928F-EC0C20386CA1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839137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Milk Processing Video Link: http://</a:t>
            </a:r>
            <a:r>
              <a:rPr lang="en-US" dirty="0" err="1" smtClean="0"/>
              <a:t>www.youtube.com</a:t>
            </a:r>
            <a:r>
              <a:rPr lang="en-US" dirty="0" smtClean="0"/>
              <a:t>/</a:t>
            </a:r>
            <a:r>
              <a:rPr lang="en-US" dirty="0" err="1" smtClean="0"/>
              <a:t>watch?v</a:t>
            </a:r>
            <a:r>
              <a:rPr lang="en-US" dirty="0" smtClean="0"/>
              <a:t>=TE85K90cIe8&amp;list=PL7B61381EE0438243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FAD407-98E7-314C-928F-EC0C20386CA1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43984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Extension Agent</a:t>
            </a:r>
            <a:r>
              <a:rPr lang="en-US" baseline="0" dirty="0" smtClean="0"/>
              <a:t> Video Link: http://</a:t>
            </a:r>
            <a:r>
              <a:rPr lang="en-US" baseline="0" dirty="0" err="1" smtClean="0"/>
              <a:t>www.youtube.com</a:t>
            </a:r>
            <a:r>
              <a:rPr lang="en-US" baseline="0" dirty="0" smtClean="0"/>
              <a:t>/</a:t>
            </a:r>
            <a:r>
              <a:rPr lang="en-US" baseline="0" dirty="0" err="1" smtClean="0"/>
              <a:t>watch?v</a:t>
            </a:r>
            <a:r>
              <a:rPr lang="en-US" baseline="0" dirty="0" smtClean="0"/>
              <a:t>=1u1RhRCp7Nk&amp;list=PL7B61381EE0438243</a:t>
            </a:r>
          </a:p>
          <a:p>
            <a:r>
              <a:rPr lang="en-US" baseline="0" dirty="0" smtClean="0"/>
              <a:t>Genetics Research Video Link: http://</a:t>
            </a:r>
            <a:r>
              <a:rPr lang="en-US" baseline="0" dirty="0" err="1" smtClean="0"/>
              <a:t>www.youtube.com</a:t>
            </a:r>
            <a:r>
              <a:rPr lang="en-US" baseline="0" dirty="0" smtClean="0"/>
              <a:t>/</a:t>
            </a:r>
            <a:r>
              <a:rPr lang="en-US" baseline="0" dirty="0" err="1" smtClean="0"/>
              <a:t>watch?v</a:t>
            </a:r>
            <a:r>
              <a:rPr lang="en-US" baseline="0" dirty="0" smtClean="0"/>
              <a:t>=0buscLptSWc&amp;list=PL7B61381EE0438243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FAD407-98E7-314C-928F-EC0C20386CA1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56962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9A0CD-64BB-2E4F-BFE5-7CB2EF0374F7}" type="datetimeFigureOut">
              <a:rPr lang="en-US" smtClean="0"/>
              <a:pPr/>
              <a:t>6/11/2017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67878-64E8-664E-9E7C-CE9B203609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228907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9A0CD-64BB-2E4F-BFE5-7CB2EF0374F7}" type="datetimeFigureOut">
              <a:rPr lang="en-US" smtClean="0"/>
              <a:pPr/>
              <a:t>6/11/2017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67878-64E8-664E-9E7C-CE9B203609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21926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9A0CD-64BB-2E4F-BFE5-7CB2EF0374F7}" type="datetimeFigureOut">
              <a:rPr lang="en-US" smtClean="0"/>
              <a:pPr/>
              <a:t>6/11/2017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67878-64E8-664E-9E7C-CE9B203609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646559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9A0CD-64BB-2E4F-BFE5-7CB2EF0374F7}" type="datetimeFigureOut">
              <a:rPr lang="en-US" smtClean="0"/>
              <a:pPr/>
              <a:t>6/11/2017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67878-64E8-664E-9E7C-CE9B203609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46603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9A0CD-64BB-2E4F-BFE5-7CB2EF0374F7}" type="datetimeFigureOut">
              <a:rPr lang="en-US" smtClean="0"/>
              <a:pPr/>
              <a:t>6/11/2017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67878-64E8-664E-9E7C-CE9B203609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96415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9A0CD-64BB-2E4F-BFE5-7CB2EF0374F7}" type="datetimeFigureOut">
              <a:rPr lang="en-US" smtClean="0"/>
              <a:pPr/>
              <a:t>6/11/2017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67878-64E8-664E-9E7C-CE9B203609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26270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9A0CD-64BB-2E4F-BFE5-7CB2EF0374F7}" type="datetimeFigureOut">
              <a:rPr lang="en-US" smtClean="0"/>
              <a:pPr/>
              <a:t>6/11/2017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67878-64E8-664E-9E7C-CE9B203609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841208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9A0CD-64BB-2E4F-BFE5-7CB2EF0374F7}" type="datetimeFigureOut">
              <a:rPr lang="en-US" smtClean="0"/>
              <a:pPr/>
              <a:t>6/11/2017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67878-64E8-664E-9E7C-CE9B203609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985321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9A0CD-64BB-2E4F-BFE5-7CB2EF0374F7}" type="datetimeFigureOut">
              <a:rPr lang="en-US" smtClean="0"/>
              <a:pPr/>
              <a:t>6/11/2017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67878-64E8-664E-9E7C-CE9B203609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707563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9A0CD-64BB-2E4F-BFE5-7CB2EF0374F7}" type="datetimeFigureOut">
              <a:rPr lang="en-US" smtClean="0"/>
              <a:pPr/>
              <a:t>6/11/2017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67878-64E8-664E-9E7C-CE9B203609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467374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9A0CD-64BB-2E4F-BFE5-7CB2EF0374F7}" type="datetimeFigureOut">
              <a:rPr lang="en-US" smtClean="0"/>
              <a:pPr/>
              <a:t>6/11/2017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67878-64E8-664E-9E7C-CE9B203609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691081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E9A0CD-64BB-2E4F-BFE5-7CB2EF0374F7}" type="datetimeFigureOut">
              <a:rPr lang="en-US" smtClean="0"/>
              <a:pPr/>
              <a:t>6/11/2017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D67878-64E8-664E-9E7C-CE9B203609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66972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50825"/>
            <a:ext cx="7772400" cy="1470025"/>
          </a:xfrm>
        </p:spPr>
        <p:txBody>
          <a:bodyPr>
            <a:noAutofit/>
          </a:bodyPr>
          <a:lstStyle/>
          <a:p>
            <a:r>
              <a:rPr lang="en-US" sz="6000" dirty="0" smtClean="0">
                <a:latin typeface="Cooper Black"/>
                <a:cs typeface="Cooper Black"/>
              </a:rPr>
              <a:t>Careers </a:t>
            </a:r>
            <a:br>
              <a:rPr lang="en-US" sz="6000" dirty="0" smtClean="0">
                <a:latin typeface="Cooper Black"/>
                <a:cs typeface="Cooper Black"/>
              </a:rPr>
            </a:br>
            <a:r>
              <a:rPr lang="en-US" sz="6000" dirty="0" smtClean="0">
                <a:latin typeface="Cooper Black"/>
                <a:cs typeface="Cooper Black"/>
              </a:rPr>
              <a:t>in Animal Science</a:t>
            </a:r>
            <a:endParaRPr lang="en-US" sz="6000" dirty="0">
              <a:latin typeface="Cooper Black"/>
              <a:cs typeface="Cooper Black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108200"/>
            <a:ext cx="7772400" cy="3378200"/>
          </a:xfrm>
        </p:spPr>
        <p:txBody>
          <a:bodyPr/>
          <a:lstStyle/>
          <a:p>
            <a:pPr marL="514350" indent="-514350" algn="l">
              <a:buFont typeface="+mj-lt"/>
              <a:buAutoNum type="alphaUcPeriod"/>
            </a:pPr>
            <a:r>
              <a:rPr lang="en-US" dirty="0" smtClean="0">
                <a:latin typeface="Times"/>
                <a:cs typeface="Times"/>
              </a:rPr>
              <a:t>Identify career clusters within the animal science industry</a:t>
            </a:r>
          </a:p>
          <a:p>
            <a:pPr marL="514350" indent="-514350" algn="l">
              <a:buFont typeface="+mj-lt"/>
              <a:buAutoNum type="alphaUcPeriod"/>
            </a:pPr>
            <a:r>
              <a:rPr lang="en-US" dirty="0" smtClean="0">
                <a:latin typeface="Times"/>
                <a:cs typeface="Times"/>
              </a:rPr>
              <a:t>Recognize trends in the animal industry and how they affect the job market</a:t>
            </a:r>
          </a:p>
          <a:p>
            <a:pPr marL="514350" indent="-514350" algn="l">
              <a:buFont typeface="+mj-lt"/>
              <a:buAutoNum type="alphaUcPeriod"/>
            </a:pPr>
            <a:r>
              <a:rPr lang="en-US" dirty="0" smtClean="0">
                <a:latin typeface="Times"/>
                <a:cs typeface="Times"/>
              </a:rPr>
              <a:t>Develop a career plan</a:t>
            </a:r>
            <a:endParaRPr lang="en-US" dirty="0"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395850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latin typeface="Cooper Black"/>
                <a:cs typeface="Cooper Black"/>
              </a:rPr>
              <a:t>Career Clusters</a:t>
            </a:r>
            <a:endParaRPr lang="en-US" sz="5400" dirty="0">
              <a:latin typeface="Cooper Black"/>
              <a:cs typeface="Cooper Black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1"/>
            <a:ext cx="8229600" cy="4216400"/>
          </a:xfrm>
        </p:spPr>
        <p:txBody>
          <a:bodyPr/>
          <a:lstStyle/>
          <a:p>
            <a:r>
              <a:rPr lang="en-US" sz="4800" b="1" dirty="0" smtClean="0">
                <a:solidFill>
                  <a:srgbClr val="00009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Times"/>
                <a:cs typeface="Times"/>
              </a:rPr>
              <a:t>Processing</a:t>
            </a:r>
          </a:p>
          <a:p>
            <a:pPr lvl="1"/>
            <a:r>
              <a:rPr lang="en-US" dirty="0" smtClean="0">
                <a:latin typeface="Times"/>
                <a:cs typeface="Times"/>
              </a:rPr>
              <a:t>Prepares raw products for sale</a:t>
            </a:r>
          </a:p>
          <a:p>
            <a:pPr lvl="1"/>
            <a:endParaRPr lang="en-US" dirty="0">
              <a:latin typeface="Times"/>
              <a:cs typeface="Times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7518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lphaUcPeriod"/>
            </a:pPr>
            <a:r>
              <a:rPr lang="en-US" dirty="0">
                <a:latin typeface="Times"/>
                <a:cs typeface="Times"/>
              </a:rPr>
              <a:t>Identify career clusters within the animal science industry</a:t>
            </a:r>
          </a:p>
        </p:txBody>
      </p:sp>
    </p:spTree>
    <p:extLst>
      <p:ext uri="{BB962C8B-B14F-4D97-AF65-F5344CB8AC3E}">
        <p14:creationId xmlns:p14="http://schemas.microsoft.com/office/powerpoint/2010/main" xmlns="" val="21935258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latin typeface="Cooper Black"/>
                <a:cs typeface="Cooper Black"/>
              </a:rPr>
              <a:t>Career Clusters</a:t>
            </a:r>
            <a:endParaRPr lang="en-US" sz="5400" dirty="0">
              <a:latin typeface="Cooper Black"/>
              <a:cs typeface="Cooper Black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648199"/>
            <a:ext cx="8229600" cy="787401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4800" b="1" dirty="0" smtClean="0">
                <a:solidFill>
                  <a:srgbClr val="00009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Times"/>
                <a:cs typeface="Times"/>
              </a:rPr>
              <a:t>Processing</a:t>
            </a:r>
          </a:p>
          <a:p>
            <a:pPr marL="457200" lvl="1" indent="0">
              <a:buNone/>
            </a:pPr>
            <a:endParaRPr lang="en-US" dirty="0">
              <a:latin typeface="Times"/>
              <a:cs typeface="Times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7518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lphaUcPeriod"/>
            </a:pPr>
            <a:r>
              <a:rPr lang="en-US" dirty="0">
                <a:latin typeface="Times"/>
                <a:cs typeface="Times"/>
              </a:rPr>
              <a:t>Identify career clusters within the animal science industry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2260600" y="3937000"/>
            <a:ext cx="2311400" cy="63500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3429000" y="2954159"/>
            <a:ext cx="1143000" cy="1617841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V="1">
            <a:off x="4572000" y="2954160"/>
            <a:ext cx="1219200" cy="161784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4572000" y="3891213"/>
            <a:ext cx="2553725" cy="680787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 rot="868197">
            <a:off x="2257620" y="3887548"/>
            <a:ext cx="23266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FF0000"/>
                </a:solidFill>
                <a:latin typeface="Times"/>
                <a:cs typeface="Times"/>
              </a:rPr>
              <a:t>Butcher</a:t>
            </a:r>
            <a:endParaRPr lang="en-US" sz="2000" dirty="0">
              <a:solidFill>
                <a:srgbClr val="FF0000"/>
              </a:solidFill>
              <a:latin typeface="Times"/>
              <a:cs typeface="Times"/>
            </a:endParaRPr>
          </a:p>
        </p:txBody>
      </p:sp>
      <p:sp>
        <p:nvSpPr>
          <p:cNvPr id="10" name="TextBox 9"/>
          <p:cNvSpPr txBox="1"/>
          <p:nvPr/>
        </p:nvSpPr>
        <p:spPr>
          <a:xfrm rot="3389682">
            <a:off x="2961811" y="3495723"/>
            <a:ext cx="23266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  <a:latin typeface="Times"/>
                <a:cs typeface="Times"/>
              </a:rPr>
              <a:t>Milk Processing</a:t>
            </a:r>
            <a:endParaRPr lang="en-US" dirty="0">
              <a:solidFill>
                <a:srgbClr val="FF0000"/>
              </a:solidFill>
              <a:latin typeface="Times"/>
              <a:cs typeface="Times"/>
            </a:endParaRPr>
          </a:p>
        </p:txBody>
      </p:sp>
      <p:sp>
        <p:nvSpPr>
          <p:cNvPr id="11" name="TextBox 10"/>
          <p:cNvSpPr txBox="1"/>
          <p:nvPr/>
        </p:nvSpPr>
        <p:spPr>
          <a:xfrm rot="18378042">
            <a:off x="3913367" y="3450237"/>
            <a:ext cx="23266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FF0000"/>
                </a:solidFill>
                <a:latin typeface="Times"/>
                <a:cs typeface="Times"/>
              </a:rPr>
              <a:t>Meat Processor</a:t>
            </a:r>
            <a:endParaRPr lang="en-US" sz="2000" dirty="0">
              <a:solidFill>
                <a:srgbClr val="FF0000"/>
              </a:solidFill>
              <a:latin typeface="Times"/>
              <a:cs typeface="Times"/>
            </a:endParaRPr>
          </a:p>
        </p:txBody>
      </p:sp>
      <p:sp>
        <p:nvSpPr>
          <p:cNvPr id="12" name="TextBox 11"/>
          <p:cNvSpPr txBox="1"/>
          <p:nvPr/>
        </p:nvSpPr>
        <p:spPr>
          <a:xfrm rot="20757877">
            <a:off x="4585788" y="3895726"/>
            <a:ext cx="23266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FF0000"/>
                </a:solidFill>
                <a:latin typeface="Times"/>
                <a:cs typeface="Times"/>
              </a:rPr>
              <a:t>Fabric Production</a:t>
            </a:r>
            <a:endParaRPr lang="en-US" sz="2000" dirty="0">
              <a:solidFill>
                <a:srgbClr val="FF0000"/>
              </a:solidFill>
              <a:latin typeface="Times"/>
              <a:cs typeface="Times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40" y="2816113"/>
            <a:ext cx="2552700" cy="169870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58621" y="1267999"/>
            <a:ext cx="2338779" cy="170730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57800" y="1206500"/>
            <a:ext cx="2082800" cy="187452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81800" y="2712826"/>
            <a:ext cx="2311400" cy="173355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0850239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latin typeface="Cooper Black"/>
                <a:cs typeface="Cooper Black"/>
              </a:rPr>
              <a:t>Career Clusters</a:t>
            </a:r>
            <a:endParaRPr lang="en-US" sz="5400" dirty="0">
              <a:latin typeface="Cooper Black"/>
              <a:cs typeface="Cooper Black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1"/>
            <a:ext cx="8229600" cy="4216400"/>
          </a:xfrm>
        </p:spPr>
        <p:txBody>
          <a:bodyPr/>
          <a:lstStyle/>
          <a:p>
            <a:r>
              <a:rPr lang="en-US" sz="4800" b="1" dirty="0" smtClean="0">
                <a:solidFill>
                  <a:srgbClr val="00009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Times"/>
                <a:cs typeface="Times"/>
              </a:rPr>
              <a:t>Education &amp; Research</a:t>
            </a:r>
          </a:p>
          <a:p>
            <a:pPr lvl="1"/>
            <a:r>
              <a:rPr lang="en-US" dirty="0" smtClean="0">
                <a:latin typeface="Times"/>
                <a:cs typeface="Times"/>
              </a:rPr>
              <a:t>Research new and better methods to use in agriculture</a:t>
            </a:r>
          </a:p>
          <a:p>
            <a:pPr lvl="1"/>
            <a:r>
              <a:rPr lang="en-US" dirty="0" smtClean="0">
                <a:latin typeface="Times"/>
                <a:cs typeface="Times"/>
              </a:rPr>
              <a:t>Educate public about agriculture</a:t>
            </a:r>
          </a:p>
          <a:p>
            <a:pPr lvl="2"/>
            <a:r>
              <a:rPr lang="en-US" dirty="0" smtClean="0">
                <a:latin typeface="Times"/>
                <a:cs typeface="Times"/>
              </a:rPr>
              <a:t>Formally in school</a:t>
            </a:r>
          </a:p>
          <a:p>
            <a:pPr lvl="2"/>
            <a:r>
              <a:rPr lang="en-US" dirty="0" smtClean="0">
                <a:latin typeface="Times"/>
                <a:cs typeface="Times"/>
              </a:rPr>
              <a:t>Through extension programs</a:t>
            </a:r>
          </a:p>
          <a:p>
            <a:pPr lvl="1"/>
            <a:endParaRPr lang="en-US" dirty="0">
              <a:latin typeface="Times"/>
              <a:cs typeface="Times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7518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lphaUcPeriod"/>
            </a:pPr>
            <a:r>
              <a:rPr lang="en-US" dirty="0">
                <a:latin typeface="Times"/>
                <a:cs typeface="Times"/>
              </a:rPr>
              <a:t>Identify career clusters within the animal science industry</a:t>
            </a:r>
          </a:p>
        </p:txBody>
      </p:sp>
    </p:spTree>
    <p:extLst>
      <p:ext uri="{BB962C8B-B14F-4D97-AF65-F5344CB8AC3E}">
        <p14:creationId xmlns:p14="http://schemas.microsoft.com/office/powerpoint/2010/main" xmlns="" val="34917826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latin typeface="Cooper Black"/>
                <a:cs typeface="Cooper Black"/>
              </a:rPr>
              <a:t>Career Clusters</a:t>
            </a:r>
            <a:endParaRPr lang="en-US" sz="5400" dirty="0">
              <a:latin typeface="Cooper Black"/>
              <a:cs typeface="Cooper Black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698999"/>
            <a:ext cx="8229600" cy="939801"/>
          </a:xfrm>
        </p:spPr>
        <p:txBody>
          <a:bodyPr/>
          <a:lstStyle/>
          <a:p>
            <a:pPr marL="0" indent="0" algn="ctr">
              <a:buNone/>
            </a:pPr>
            <a:r>
              <a:rPr lang="en-US" sz="4800" b="1" dirty="0" smtClean="0">
                <a:solidFill>
                  <a:srgbClr val="00009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Times"/>
                <a:cs typeface="Times"/>
              </a:rPr>
              <a:t>Education &amp; Research</a:t>
            </a:r>
          </a:p>
          <a:p>
            <a:pPr marL="457200" lvl="1" indent="0">
              <a:buNone/>
            </a:pPr>
            <a:endParaRPr lang="en-US" dirty="0">
              <a:latin typeface="Times"/>
              <a:cs typeface="Times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7518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lphaUcPeriod"/>
            </a:pPr>
            <a:r>
              <a:rPr lang="en-US" dirty="0">
                <a:latin typeface="Times"/>
                <a:cs typeface="Times"/>
              </a:rPr>
              <a:t>Identify career clusters within the animal science industry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3429000" y="2954159"/>
            <a:ext cx="1143000" cy="1617841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V="1">
            <a:off x="4572000" y="2954160"/>
            <a:ext cx="1219200" cy="161784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V="1">
            <a:off x="4572000" y="3891213"/>
            <a:ext cx="2553725" cy="680787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 rot="868197">
            <a:off x="2195507" y="3863944"/>
            <a:ext cx="23266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FF0000"/>
                </a:solidFill>
                <a:latin typeface="Times"/>
                <a:cs typeface="Times"/>
              </a:rPr>
              <a:t>Extension Agent</a:t>
            </a:r>
            <a:endParaRPr lang="en-US" sz="2000" dirty="0">
              <a:solidFill>
                <a:srgbClr val="FF0000"/>
              </a:solidFill>
              <a:latin typeface="Times"/>
              <a:cs typeface="Times"/>
            </a:endParaRPr>
          </a:p>
        </p:txBody>
      </p:sp>
      <p:sp>
        <p:nvSpPr>
          <p:cNvPr id="9" name="TextBox 8"/>
          <p:cNvSpPr txBox="1"/>
          <p:nvPr/>
        </p:nvSpPr>
        <p:spPr>
          <a:xfrm rot="3389682">
            <a:off x="3008307" y="3460761"/>
            <a:ext cx="23266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FF0000"/>
                </a:solidFill>
                <a:latin typeface="Times"/>
                <a:cs typeface="Times"/>
              </a:rPr>
              <a:t>Ag Teacher</a:t>
            </a:r>
            <a:endParaRPr lang="en-US" sz="2000" dirty="0">
              <a:solidFill>
                <a:srgbClr val="FF0000"/>
              </a:solidFill>
              <a:latin typeface="Times"/>
              <a:cs typeface="Times"/>
            </a:endParaRPr>
          </a:p>
        </p:txBody>
      </p:sp>
      <p:sp>
        <p:nvSpPr>
          <p:cNvPr id="10" name="TextBox 9"/>
          <p:cNvSpPr txBox="1"/>
          <p:nvPr/>
        </p:nvSpPr>
        <p:spPr>
          <a:xfrm rot="18378042">
            <a:off x="3817304" y="3509731"/>
            <a:ext cx="23266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  <a:latin typeface="Times"/>
                <a:cs typeface="Times"/>
              </a:rPr>
              <a:t>Genetics Research</a:t>
            </a:r>
            <a:endParaRPr lang="en-US" dirty="0">
              <a:solidFill>
                <a:srgbClr val="FF0000"/>
              </a:solidFill>
              <a:latin typeface="Times"/>
              <a:cs typeface="Times"/>
            </a:endParaRPr>
          </a:p>
        </p:txBody>
      </p:sp>
      <p:sp>
        <p:nvSpPr>
          <p:cNvPr id="11" name="TextBox 10"/>
          <p:cNvSpPr txBox="1"/>
          <p:nvPr/>
        </p:nvSpPr>
        <p:spPr>
          <a:xfrm rot="20740166">
            <a:off x="4737696" y="3861803"/>
            <a:ext cx="23266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  <a:latin typeface="Times"/>
                <a:cs typeface="Times"/>
              </a:rPr>
              <a:t>University Professor</a:t>
            </a:r>
            <a:endParaRPr lang="en-US" dirty="0">
              <a:solidFill>
                <a:srgbClr val="FF0000"/>
              </a:solidFill>
              <a:latin typeface="Times"/>
              <a:cs typeface="Times"/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>
            <a:off x="2260600" y="3937000"/>
            <a:ext cx="2311400" cy="63500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01" y="2741968"/>
            <a:ext cx="2336799" cy="155529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4"/>
          <a:srcRect l="32286"/>
          <a:stretch/>
        </p:blipFill>
        <p:spPr>
          <a:xfrm>
            <a:off x="1689100" y="1381289"/>
            <a:ext cx="2565400" cy="162367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5"/>
          <a:srcRect l="13056" r="9444"/>
          <a:stretch/>
        </p:blipFill>
        <p:spPr>
          <a:xfrm>
            <a:off x="4494589" y="1291692"/>
            <a:ext cx="2541211" cy="171326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78601" y="2402543"/>
            <a:ext cx="2540000" cy="169025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718125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latin typeface="Cooper Black"/>
                <a:cs typeface="Cooper Black"/>
              </a:rPr>
              <a:t>Trends</a:t>
            </a:r>
            <a:endParaRPr lang="en-US" sz="5400" dirty="0">
              <a:latin typeface="Cooper Black"/>
              <a:cs typeface="Cooper Black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1"/>
            <a:ext cx="8229600" cy="4191000"/>
          </a:xfrm>
        </p:spPr>
        <p:txBody>
          <a:bodyPr/>
          <a:lstStyle/>
          <a:p>
            <a:r>
              <a:rPr lang="en-US" sz="4400" b="1" dirty="0" smtClean="0">
                <a:latin typeface="Times"/>
                <a:cs typeface="Times"/>
              </a:rPr>
              <a:t>Trend</a:t>
            </a:r>
            <a:r>
              <a:rPr lang="en-US" dirty="0" smtClean="0">
                <a:latin typeface="Times"/>
                <a:cs typeface="Times"/>
              </a:rPr>
              <a:t>  </a:t>
            </a:r>
            <a:r>
              <a:rPr lang="en-US" i="1" dirty="0" smtClean="0">
                <a:latin typeface="Times"/>
                <a:cs typeface="Times"/>
              </a:rPr>
              <a:t>/trend/ (noun)</a:t>
            </a:r>
          </a:p>
          <a:p>
            <a:pPr marL="0" indent="0">
              <a:buNone/>
            </a:pPr>
            <a:r>
              <a:rPr lang="en-US" i="1" dirty="0" smtClean="0">
                <a:latin typeface="Times"/>
                <a:cs typeface="Times"/>
              </a:rPr>
              <a:t>A general direction in which something is developing or changing.</a:t>
            </a:r>
          </a:p>
          <a:p>
            <a:pPr marL="0" indent="0">
              <a:buNone/>
            </a:pPr>
            <a:endParaRPr lang="en-US" i="1" dirty="0">
              <a:latin typeface="Times"/>
              <a:cs typeface="Times"/>
            </a:endParaRPr>
          </a:p>
          <a:p>
            <a:pPr marL="0" indent="0" algn="ctr">
              <a:buNone/>
            </a:pPr>
            <a:r>
              <a:rPr lang="en-US" sz="4400" dirty="0" smtClean="0">
                <a:solidFill>
                  <a:srgbClr val="FF0000"/>
                </a:solidFill>
                <a:latin typeface="Times"/>
                <a:cs typeface="Times"/>
              </a:rPr>
              <a:t>Are there trends in agriculture?</a:t>
            </a:r>
            <a:endParaRPr lang="en-US" sz="4400" dirty="0">
              <a:solidFill>
                <a:srgbClr val="FF0000"/>
              </a:solidFill>
              <a:latin typeface="Times"/>
              <a:cs typeface="Times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7518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Times"/>
                <a:cs typeface="Times"/>
              </a:rPr>
              <a:t>B.  Recognize </a:t>
            </a:r>
            <a:r>
              <a:rPr lang="en-US" dirty="0">
                <a:latin typeface="Times"/>
                <a:cs typeface="Times"/>
              </a:rPr>
              <a:t>trends in the animal industry and how they </a:t>
            </a:r>
            <a:r>
              <a:rPr lang="en-US" dirty="0" smtClean="0">
                <a:latin typeface="Times"/>
                <a:cs typeface="Times"/>
              </a:rPr>
              <a:t>affect </a:t>
            </a:r>
            <a:r>
              <a:rPr lang="en-US" dirty="0">
                <a:latin typeface="Times"/>
                <a:cs typeface="Times"/>
              </a:rPr>
              <a:t>the job market</a:t>
            </a:r>
          </a:p>
        </p:txBody>
      </p:sp>
    </p:spTree>
    <p:extLst>
      <p:ext uri="{BB962C8B-B14F-4D97-AF65-F5344CB8AC3E}">
        <p14:creationId xmlns:p14="http://schemas.microsoft.com/office/powerpoint/2010/main" xmlns="" val="32118519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latin typeface="Cooper Black"/>
                <a:cs typeface="Cooper Black"/>
              </a:rPr>
              <a:t>Trends</a:t>
            </a:r>
            <a:endParaRPr lang="en-US" sz="5400" dirty="0">
              <a:latin typeface="Cooper Black"/>
              <a:cs typeface="Cooper Black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1"/>
            <a:ext cx="8229600" cy="419100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Times"/>
                <a:cs typeface="Times"/>
              </a:rPr>
              <a:t>Increased consumer demand for locally produced </a:t>
            </a:r>
            <a:r>
              <a:rPr lang="en-US" dirty="0" smtClean="0">
                <a:latin typeface="Times"/>
                <a:cs typeface="Times"/>
              </a:rPr>
              <a:t>food</a:t>
            </a:r>
          </a:p>
          <a:p>
            <a:r>
              <a:rPr lang="en-US" dirty="0" smtClean="0">
                <a:latin typeface="Times"/>
                <a:cs typeface="Times"/>
              </a:rPr>
              <a:t>As a result, urban or small scale agriculture has become an increasingly relevant career.</a:t>
            </a:r>
            <a:endParaRPr lang="en-US" dirty="0">
              <a:latin typeface="Times"/>
              <a:cs typeface="Times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7518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Times"/>
                <a:cs typeface="Times"/>
              </a:rPr>
              <a:t>B.  Recognize </a:t>
            </a:r>
            <a:r>
              <a:rPr lang="en-US" dirty="0">
                <a:latin typeface="Times"/>
                <a:cs typeface="Times"/>
              </a:rPr>
              <a:t>trends in the animal industry and how they </a:t>
            </a:r>
            <a:r>
              <a:rPr lang="en-US" dirty="0" smtClean="0">
                <a:latin typeface="Times"/>
                <a:cs typeface="Times"/>
              </a:rPr>
              <a:t>affect </a:t>
            </a:r>
            <a:r>
              <a:rPr lang="en-US" dirty="0">
                <a:latin typeface="Times"/>
                <a:cs typeface="Times"/>
              </a:rPr>
              <a:t>the job market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6512" y="3384464"/>
            <a:ext cx="3462597" cy="20257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9091634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latin typeface="Cooper Black"/>
                <a:cs typeface="Cooper Black"/>
              </a:rPr>
              <a:t>Trends</a:t>
            </a:r>
            <a:endParaRPr lang="en-US" sz="5400" dirty="0">
              <a:latin typeface="Cooper Black"/>
              <a:cs typeface="Cooper Black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1"/>
            <a:ext cx="8229600" cy="4191000"/>
          </a:xfrm>
        </p:spPr>
        <p:txBody>
          <a:bodyPr/>
          <a:lstStyle/>
          <a:p>
            <a:r>
              <a:rPr lang="en-US" sz="4400" dirty="0" smtClean="0">
                <a:latin typeface="Times"/>
                <a:cs typeface="Times"/>
              </a:rPr>
              <a:t>Increased consumer demand for labels indicating how food was produced</a:t>
            </a:r>
          </a:p>
          <a:p>
            <a:pPr lvl="1"/>
            <a:r>
              <a:rPr lang="en-US" sz="3600" dirty="0" smtClean="0">
                <a:latin typeface="Times"/>
                <a:cs typeface="Times"/>
              </a:rPr>
              <a:t>Free range, cage free</a:t>
            </a:r>
          </a:p>
          <a:p>
            <a:pPr lvl="1"/>
            <a:r>
              <a:rPr lang="en-US" sz="3600" dirty="0" smtClean="0">
                <a:latin typeface="Times"/>
                <a:cs typeface="Times"/>
              </a:rPr>
              <a:t>Grass fed</a:t>
            </a:r>
            <a:endParaRPr lang="en-US" sz="3600" dirty="0">
              <a:latin typeface="Times"/>
              <a:cs typeface="Times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7518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Times"/>
                <a:cs typeface="Times"/>
              </a:rPr>
              <a:t>B.  Recognize </a:t>
            </a:r>
            <a:r>
              <a:rPr lang="en-US" dirty="0">
                <a:latin typeface="Times"/>
                <a:cs typeface="Times"/>
              </a:rPr>
              <a:t>trends in the animal industry and how they </a:t>
            </a:r>
            <a:r>
              <a:rPr lang="en-US" dirty="0" smtClean="0">
                <a:latin typeface="Times"/>
                <a:cs typeface="Times"/>
              </a:rPr>
              <a:t>affect </a:t>
            </a:r>
            <a:r>
              <a:rPr lang="en-US" dirty="0">
                <a:latin typeface="Times"/>
                <a:cs typeface="Times"/>
              </a:rPr>
              <a:t>the job market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t="5590" b="19255"/>
          <a:stretch/>
        </p:blipFill>
        <p:spPr>
          <a:xfrm>
            <a:off x="5041900" y="3873501"/>
            <a:ext cx="3975100" cy="15367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9900" y="2758877"/>
            <a:ext cx="2895600" cy="1114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536678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latin typeface="Cooper Black"/>
                <a:cs typeface="Cooper Black"/>
              </a:rPr>
              <a:t>Trends</a:t>
            </a:r>
            <a:endParaRPr lang="en-US" sz="5400" dirty="0">
              <a:latin typeface="Cooper Black"/>
              <a:cs typeface="Cooper Black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1"/>
            <a:ext cx="8229600" cy="4191000"/>
          </a:xfrm>
        </p:spPr>
        <p:txBody>
          <a:bodyPr/>
          <a:lstStyle/>
          <a:p>
            <a:r>
              <a:rPr lang="en-US" sz="4400" dirty="0" smtClean="0">
                <a:latin typeface="Times"/>
                <a:cs typeface="Times"/>
              </a:rPr>
              <a:t>Animal production follows the trends of human food consumption</a:t>
            </a:r>
          </a:p>
          <a:p>
            <a:pPr lvl="1"/>
            <a:r>
              <a:rPr lang="en-US" sz="3600" dirty="0" smtClean="0">
                <a:latin typeface="Times"/>
                <a:cs typeface="Times"/>
              </a:rPr>
              <a:t>Lower fat</a:t>
            </a:r>
          </a:p>
          <a:p>
            <a:pPr marL="457200" lvl="1" indent="0">
              <a:buNone/>
            </a:pPr>
            <a:endParaRPr lang="en-US" sz="3600" dirty="0">
              <a:latin typeface="Times"/>
              <a:cs typeface="Times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7518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Times"/>
                <a:cs typeface="Times"/>
              </a:rPr>
              <a:t>B.  Recognize </a:t>
            </a:r>
            <a:r>
              <a:rPr lang="en-US" dirty="0">
                <a:latin typeface="Times"/>
                <a:cs typeface="Times"/>
              </a:rPr>
              <a:t>trends in the animal industry and how they </a:t>
            </a:r>
            <a:r>
              <a:rPr lang="en-US" dirty="0" smtClean="0">
                <a:latin typeface="Times"/>
                <a:cs typeface="Times"/>
              </a:rPr>
              <a:t>affect </a:t>
            </a:r>
            <a:r>
              <a:rPr lang="en-US" dirty="0">
                <a:latin typeface="Times"/>
                <a:cs typeface="Times"/>
              </a:rPr>
              <a:t>the job market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8006" y="2057401"/>
            <a:ext cx="1318194" cy="195579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t="10569" b="10569"/>
          <a:stretch/>
        </p:blipFill>
        <p:spPr>
          <a:xfrm>
            <a:off x="7302500" y="3860799"/>
            <a:ext cx="1562101" cy="123190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0763" y="2857500"/>
            <a:ext cx="1867243" cy="1270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38600" y="3149599"/>
            <a:ext cx="635000" cy="635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6"/>
          <a:srcRect t="7408" b="6481"/>
          <a:stretch/>
        </p:blipFill>
        <p:spPr>
          <a:xfrm>
            <a:off x="3200400" y="3911597"/>
            <a:ext cx="1866900" cy="160761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32855" y="4123577"/>
            <a:ext cx="1690301" cy="1261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662517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latin typeface="Cooper Black"/>
                <a:cs typeface="Cooper Black"/>
              </a:rPr>
              <a:t>Trends</a:t>
            </a:r>
            <a:endParaRPr lang="en-US" sz="5400" dirty="0">
              <a:latin typeface="Cooper Black"/>
              <a:cs typeface="Cooper Black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1"/>
            <a:ext cx="8229600" cy="4191000"/>
          </a:xfrm>
        </p:spPr>
        <p:txBody>
          <a:bodyPr/>
          <a:lstStyle/>
          <a:p>
            <a:pPr marL="0" indent="0" algn="ctr">
              <a:buNone/>
            </a:pPr>
            <a:r>
              <a:rPr lang="en-US" sz="4400" i="1" dirty="0" smtClean="0">
                <a:solidFill>
                  <a:srgbClr val="FF0000"/>
                </a:solidFill>
                <a:latin typeface="Times"/>
                <a:cs typeface="Times"/>
              </a:rPr>
              <a:t>How do trends affect animal production?</a:t>
            </a:r>
          </a:p>
          <a:p>
            <a:r>
              <a:rPr lang="en-US" sz="4000" dirty="0" smtClean="0">
                <a:latin typeface="Times"/>
                <a:cs typeface="Times"/>
              </a:rPr>
              <a:t>Farmers &amp; ranchers produce what consumers demand</a:t>
            </a:r>
            <a:endParaRPr lang="en-US" dirty="0" smtClean="0">
              <a:latin typeface="Times"/>
              <a:cs typeface="Times"/>
            </a:endParaRPr>
          </a:p>
          <a:p>
            <a:pPr lvl="1"/>
            <a:endParaRPr lang="en-US" sz="3600" dirty="0">
              <a:latin typeface="Times"/>
              <a:cs typeface="Times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7518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Times"/>
                <a:cs typeface="Times"/>
              </a:rPr>
              <a:t>B.  Recognize </a:t>
            </a:r>
            <a:r>
              <a:rPr lang="en-US" dirty="0">
                <a:latin typeface="Times"/>
                <a:cs typeface="Times"/>
              </a:rPr>
              <a:t>trends in the animal industry and how they </a:t>
            </a:r>
            <a:r>
              <a:rPr lang="en-US" dirty="0" smtClean="0">
                <a:latin typeface="Times"/>
                <a:cs typeface="Times"/>
              </a:rPr>
              <a:t>affect </a:t>
            </a:r>
            <a:r>
              <a:rPr lang="en-US" dirty="0">
                <a:latin typeface="Times"/>
                <a:cs typeface="Times"/>
              </a:rPr>
              <a:t>the job market</a:t>
            </a:r>
          </a:p>
        </p:txBody>
      </p:sp>
    </p:spTree>
    <p:extLst>
      <p:ext uri="{BB962C8B-B14F-4D97-AF65-F5344CB8AC3E}">
        <p14:creationId xmlns:p14="http://schemas.microsoft.com/office/powerpoint/2010/main" xmlns="" val="2505130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latin typeface="Cooper Black"/>
                <a:cs typeface="Cooper Black"/>
              </a:rPr>
              <a:t>Trends</a:t>
            </a:r>
            <a:endParaRPr lang="en-US" sz="5400" dirty="0">
              <a:latin typeface="Cooper Black"/>
              <a:cs typeface="Cooper Black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1"/>
            <a:ext cx="8229600" cy="4191000"/>
          </a:xfrm>
        </p:spPr>
        <p:txBody>
          <a:bodyPr/>
          <a:lstStyle/>
          <a:p>
            <a:pPr marL="0" indent="0" algn="ctr">
              <a:buNone/>
            </a:pPr>
            <a:r>
              <a:rPr lang="en-US" sz="4400" i="1" dirty="0" smtClean="0">
                <a:solidFill>
                  <a:srgbClr val="FF0000"/>
                </a:solidFill>
                <a:latin typeface="Times"/>
                <a:cs typeface="Times"/>
              </a:rPr>
              <a:t>How do trends affect job market?</a:t>
            </a:r>
          </a:p>
          <a:p>
            <a:pPr marL="0" indent="0">
              <a:buNone/>
            </a:pPr>
            <a:r>
              <a:rPr lang="en-US" sz="4000" dirty="0" smtClean="0">
                <a:latin typeface="Times"/>
                <a:cs typeface="Times"/>
              </a:rPr>
              <a:t>Trends either increase or diminish job markets</a:t>
            </a:r>
            <a:endParaRPr lang="en-US" dirty="0" smtClean="0">
              <a:latin typeface="Times"/>
              <a:cs typeface="Times"/>
            </a:endParaRPr>
          </a:p>
          <a:p>
            <a:pPr lvl="1"/>
            <a:endParaRPr lang="en-US" sz="3600" dirty="0">
              <a:latin typeface="Times"/>
              <a:cs typeface="Times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7518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Times"/>
                <a:cs typeface="Times"/>
              </a:rPr>
              <a:t>B.  Recognize </a:t>
            </a:r>
            <a:r>
              <a:rPr lang="en-US" dirty="0">
                <a:latin typeface="Times"/>
                <a:cs typeface="Times"/>
              </a:rPr>
              <a:t>trends in the animal industry and how they </a:t>
            </a:r>
            <a:r>
              <a:rPr lang="en-US" dirty="0" smtClean="0">
                <a:latin typeface="Times"/>
                <a:cs typeface="Times"/>
              </a:rPr>
              <a:t>affect </a:t>
            </a:r>
            <a:r>
              <a:rPr lang="en-US" dirty="0">
                <a:latin typeface="Times"/>
                <a:cs typeface="Times"/>
              </a:rPr>
              <a:t>the job market</a:t>
            </a:r>
          </a:p>
        </p:txBody>
      </p:sp>
      <p:sp>
        <p:nvSpPr>
          <p:cNvPr id="5" name="TextBox 4"/>
          <p:cNvSpPr txBox="1"/>
          <p:nvPr/>
        </p:nvSpPr>
        <p:spPr>
          <a:xfrm rot="20231648">
            <a:off x="139700" y="3924300"/>
            <a:ext cx="1384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0000FF"/>
                </a:solidFill>
                <a:latin typeface="Engravers MT"/>
                <a:cs typeface="Engravers MT"/>
              </a:rPr>
              <a:t>IF…</a:t>
            </a:r>
            <a:endParaRPr lang="en-US" sz="3600" dirty="0">
              <a:solidFill>
                <a:srgbClr val="0000FF"/>
              </a:solidFill>
              <a:latin typeface="Engravers MT"/>
              <a:cs typeface="Engravers MT"/>
            </a:endParaRPr>
          </a:p>
        </p:txBody>
      </p:sp>
      <p:sp>
        <p:nvSpPr>
          <p:cNvPr id="6" name="TextBox 5"/>
          <p:cNvSpPr txBox="1"/>
          <p:nvPr/>
        </p:nvSpPr>
        <p:spPr>
          <a:xfrm rot="905567">
            <a:off x="4498076" y="4138483"/>
            <a:ext cx="19886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00FF"/>
                </a:solidFill>
                <a:latin typeface="Engravers MT"/>
                <a:cs typeface="Engravers MT"/>
              </a:rPr>
              <a:t>then…</a:t>
            </a:r>
            <a:endParaRPr lang="en-US" sz="2800" dirty="0">
              <a:solidFill>
                <a:srgbClr val="0000FF"/>
              </a:solidFill>
              <a:latin typeface="Engravers MT"/>
              <a:cs typeface="Engravers M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95152" y="3710796"/>
            <a:ext cx="286910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atin typeface="Times"/>
                <a:cs typeface="Times"/>
              </a:rPr>
              <a:t>Trends show LESS people consuming lamb</a:t>
            </a:r>
            <a:endParaRPr lang="en-US" sz="2800" dirty="0">
              <a:latin typeface="Times"/>
              <a:cs typeface="Time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274897" y="3713194"/>
            <a:ext cx="286910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atin typeface="Times"/>
                <a:cs typeface="Times"/>
              </a:rPr>
              <a:t>There will be fewer careers within the sheep industry</a:t>
            </a:r>
            <a:endParaRPr lang="en-US" sz="2800" dirty="0"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55677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latin typeface="Cooper Black"/>
                <a:cs typeface="Cooper Black"/>
              </a:rPr>
              <a:t>Meal Career Web</a:t>
            </a:r>
            <a:endParaRPr lang="en-US" sz="5400" dirty="0">
              <a:latin typeface="Cooper Black"/>
              <a:cs typeface="Cooper Black"/>
            </a:endParaRPr>
          </a:p>
        </p:txBody>
      </p:sp>
      <p:sp>
        <p:nvSpPr>
          <p:cNvPr id="5" name="Oval 4"/>
          <p:cNvSpPr/>
          <p:nvPr/>
        </p:nvSpPr>
        <p:spPr>
          <a:xfrm>
            <a:off x="3632200" y="2489200"/>
            <a:ext cx="2311400" cy="1016000"/>
          </a:xfrm>
          <a:prstGeom prst="ellipse">
            <a:avLst/>
          </a:prstGeom>
          <a:noFill/>
          <a:ln>
            <a:solidFill>
              <a:srgbClr val="00009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657600" y="2590800"/>
            <a:ext cx="2311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latin typeface="Times"/>
                <a:cs typeface="Times"/>
              </a:rPr>
              <a:t>Dinner:</a:t>
            </a:r>
          </a:p>
          <a:p>
            <a:pPr algn="ctr"/>
            <a:r>
              <a:rPr lang="en-US" sz="2000" b="1" dirty="0" smtClean="0">
                <a:latin typeface="Times"/>
                <a:cs typeface="Times"/>
              </a:rPr>
              <a:t>Steak &amp; Potatoes</a:t>
            </a:r>
            <a:endParaRPr lang="en-US" sz="2000" b="1" dirty="0">
              <a:latin typeface="Times"/>
              <a:cs typeface="Times"/>
            </a:endParaRPr>
          </a:p>
        </p:txBody>
      </p:sp>
      <p:sp>
        <p:nvSpPr>
          <p:cNvPr id="7" name="Oval 6"/>
          <p:cNvSpPr/>
          <p:nvPr/>
        </p:nvSpPr>
        <p:spPr>
          <a:xfrm>
            <a:off x="5892800" y="2006600"/>
            <a:ext cx="2311400" cy="501710"/>
          </a:xfrm>
          <a:prstGeom prst="ellipse">
            <a:avLst/>
          </a:prstGeom>
          <a:noFill/>
          <a:ln>
            <a:solidFill>
              <a:srgbClr val="00009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5918200" y="2057400"/>
            <a:ext cx="2311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latin typeface="Times"/>
                <a:cs typeface="Times"/>
              </a:rPr>
              <a:t>Potato Farmer</a:t>
            </a:r>
            <a:endParaRPr lang="en-US" sz="2000" b="1" dirty="0">
              <a:latin typeface="Times"/>
              <a:cs typeface="Times"/>
            </a:endParaRPr>
          </a:p>
        </p:txBody>
      </p:sp>
      <p:sp>
        <p:nvSpPr>
          <p:cNvPr id="9" name="Oval 8"/>
          <p:cNvSpPr/>
          <p:nvPr/>
        </p:nvSpPr>
        <p:spPr>
          <a:xfrm>
            <a:off x="914400" y="3498910"/>
            <a:ext cx="2311400" cy="501710"/>
          </a:xfrm>
          <a:prstGeom prst="ellipse">
            <a:avLst/>
          </a:prstGeom>
          <a:noFill/>
          <a:ln>
            <a:solidFill>
              <a:srgbClr val="00009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939800" y="3549710"/>
            <a:ext cx="2311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latin typeface="Times"/>
                <a:cs typeface="Times"/>
              </a:rPr>
              <a:t>Cattle Rancher</a:t>
            </a:r>
            <a:endParaRPr lang="en-US" sz="2000" b="1" dirty="0">
              <a:latin typeface="Times"/>
              <a:cs typeface="Times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6045200" y="3549710"/>
            <a:ext cx="1549400" cy="758686"/>
          </a:xfrm>
          <a:prstGeom prst="ellipse">
            <a:avLst/>
          </a:prstGeom>
          <a:noFill/>
          <a:ln>
            <a:solidFill>
              <a:srgbClr val="00009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6070600" y="3549710"/>
            <a:ext cx="152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latin typeface="Times"/>
                <a:cs typeface="Times"/>
              </a:rPr>
              <a:t>Tractor Salesman</a:t>
            </a:r>
            <a:endParaRPr lang="en-US" sz="2000" b="1" dirty="0">
              <a:latin typeface="Times"/>
              <a:cs typeface="Time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442200" y="2835534"/>
            <a:ext cx="1524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latin typeface="Times"/>
                <a:cs typeface="Times"/>
              </a:rPr>
              <a:t>Engineer</a:t>
            </a:r>
          </a:p>
          <a:p>
            <a:pPr algn="ctr"/>
            <a:r>
              <a:rPr lang="en-US" sz="1100" dirty="0" smtClean="0">
                <a:latin typeface="Times"/>
                <a:cs typeface="Times"/>
              </a:rPr>
              <a:t>Developed harvesting equipment</a:t>
            </a:r>
            <a:endParaRPr lang="en-US" sz="1100" dirty="0">
              <a:latin typeface="Times"/>
              <a:cs typeface="Times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7391400" y="2851330"/>
            <a:ext cx="1549400" cy="758686"/>
          </a:xfrm>
          <a:prstGeom prst="ellipse">
            <a:avLst/>
          </a:prstGeom>
          <a:noFill/>
          <a:ln>
            <a:solidFill>
              <a:srgbClr val="00009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1676400" y="1952824"/>
            <a:ext cx="152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latin typeface="Times"/>
                <a:cs typeface="Times"/>
              </a:rPr>
              <a:t>Nutritionist</a:t>
            </a:r>
            <a:endParaRPr lang="en-US" sz="2000" b="1" dirty="0">
              <a:latin typeface="Times"/>
              <a:cs typeface="Times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1676400" y="1816220"/>
            <a:ext cx="1549400" cy="758686"/>
          </a:xfrm>
          <a:prstGeom prst="ellipse">
            <a:avLst/>
          </a:prstGeom>
          <a:noFill/>
          <a:ln>
            <a:solidFill>
              <a:srgbClr val="00009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228600" y="2559110"/>
            <a:ext cx="152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latin typeface="Times"/>
                <a:cs typeface="Times"/>
              </a:rPr>
              <a:t>Hay Rancher</a:t>
            </a:r>
            <a:endParaRPr lang="en-US" sz="2000" b="1" dirty="0">
              <a:latin typeface="Times"/>
              <a:cs typeface="Times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177800" y="2574906"/>
            <a:ext cx="1549400" cy="758686"/>
          </a:xfrm>
          <a:prstGeom prst="ellipse">
            <a:avLst/>
          </a:prstGeom>
          <a:noFill/>
          <a:ln>
            <a:solidFill>
              <a:srgbClr val="00009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2908300" y="4486534"/>
            <a:ext cx="152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latin typeface="Times"/>
                <a:cs typeface="Times"/>
              </a:rPr>
              <a:t>Truck Driver</a:t>
            </a:r>
            <a:endParaRPr lang="en-US" sz="2000" b="1" dirty="0">
              <a:latin typeface="Times"/>
              <a:cs typeface="Times"/>
            </a:endParaRPr>
          </a:p>
        </p:txBody>
      </p:sp>
      <p:sp>
        <p:nvSpPr>
          <p:cNvPr id="21" name="Oval 20"/>
          <p:cNvSpPr/>
          <p:nvPr/>
        </p:nvSpPr>
        <p:spPr>
          <a:xfrm>
            <a:off x="2857500" y="4502330"/>
            <a:ext cx="1549400" cy="758686"/>
          </a:xfrm>
          <a:prstGeom prst="ellipse">
            <a:avLst/>
          </a:prstGeom>
          <a:noFill/>
          <a:ln>
            <a:solidFill>
              <a:srgbClr val="00009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914400" y="4721664"/>
            <a:ext cx="152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latin typeface="Times"/>
                <a:cs typeface="Times"/>
              </a:rPr>
              <a:t>Mechanic</a:t>
            </a:r>
            <a:endParaRPr lang="en-US" sz="2000" b="1" dirty="0">
              <a:latin typeface="Times"/>
              <a:cs typeface="Times"/>
            </a:endParaRPr>
          </a:p>
        </p:txBody>
      </p:sp>
      <p:sp>
        <p:nvSpPr>
          <p:cNvPr id="23" name="Oval 22"/>
          <p:cNvSpPr/>
          <p:nvPr/>
        </p:nvSpPr>
        <p:spPr>
          <a:xfrm>
            <a:off x="863600" y="4585060"/>
            <a:ext cx="1549400" cy="758686"/>
          </a:xfrm>
          <a:prstGeom prst="ellipse">
            <a:avLst/>
          </a:prstGeom>
          <a:noFill/>
          <a:ln>
            <a:solidFill>
              <a:srgbClr val="00009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5" name="Straight Connector 24"/>
          <p:cNvCxnSpPr/>
          <p:nvPr/>
        </p:nvCxnSpPr>
        <p:spPr>
          <a:xfrm flipV="1">
            <a:off x="5758614" y="2352934"/>
            <a:ext cx="261186" cy="388380"/>
          </a:xfrm>
          <a:prstGeom prst="line">
            <a:avLst/>
          </a:prstGeom>
          <a:ln w="34925">
            <a:solidFill>
              <a:srgbClr val="00009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>
            <a:stCxn id="15" idx="0"/>
          </p:cNvCxnSpPr>
          <p:nvPr/>
        </p:nvCxnSpPr>
        <p:spPr>
          <a:xfrm flipH="1" flipV="1">
            <a:off x="7924800" y="2457510"/>
            <a:ext cx="241300" cy="393820"/>
          </a:xfrm>
          <a:prstGeom prst="line">
            <a:avLst/>
          </a:prstGeom>
          <a:ln w="34925">
            <a:solidFill>
              <a:srgbClr val="00009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>
            <a:stCxn id="12" idx="0"/>
            <a:endCxn id="7" idx="4"/>
          </p:cNvCxnSpPr>
          <p:nvPr/>
        </p:nvCxnSpPr>
        <p:spPr>
          <a:xfrm flipV="1">
            <a:off x="6832600" y="2508310"/>
            <a:ext cx="215900" cy="1041400"/>
          </a:xfrm>
          <a:prstGeom prst="line">
            <a:avLst/>
          </a:prstGeom>
          <a:ln w="34925">
            <a:solidFill>
              <a:srgbClr val="00009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>
            <a:stCxn id="17" idx="4"/>
            <a:endCxn id="9" idx="0"/>
          </p:cNvCxnSpPr>
          <p:nvPr/>
        </p:nvCxnSpPr>
        <p:spPr>
          <a:xfrm flipH="1">
            <a:off x="2070100" y="2574906"/>
            <a:ext cx="381000" cy="924004"/>
          </a:xfrm>
          <a:prstGeom prst="line">
            <a:avLst/>
          </a:prstGeom>
          <a:ln w="34925">
            <a:solidFill>
              <a:srgbClr val="00009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V="1">
            <a:off x="3042761" y="3041091"/>
            <a:ext cx="589439" cy="568925"/>
          </a:xfrm>
          <a:prstGeom prst="line">
            <a:avLst/>
          </a:prstGeom>
          <a:ln w="34925">
            <a:solidFill>
              <a:srgbClr val="00009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>
            <a:stCxn id="21" idx="0"/>
          </p:cNvCxnSpPr>
          <p:nvPr/>
        </p:nvCxnSpPr>
        <p:spPr>
          <a:xfrm flipH="1" flipV="1">
            <a:off x="2628900" y="3961778"/>
            <a:ext cx="1003300" cy="540552"/>
          </a:xfrm>
          <a:prstGeom prst="line">
            <a:avLst/>
          </a:prstGeom>
          <a:ln w="34925">
            <a:solidFill>
              <a:srgbClr val="00009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>
            <a:stCxn id="23" idx="0"/>
          </p:cNvCxnSpPr>
          <p:nvPr/>
        </p:nvCxnSpPr>
        <p:spPr>
          <a:xfrm flipV="1">
            <a:off x="1638300" y="4019730"/>
            <a:ext cx="254000" cy="565330"/>
          </a:xfrm>
          <a:prstGeom prst="line">
            <a:avLst/>
          </a:prstGeom>
          <a:ln w="34925">
            <a:solidFill>
              <a:srgbClr val="00009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939800" y="3345550"/>
            <a:ext cx="154085" cy="264466"/>
          </a:xfrm>
          <a:prstGeom prst="line">
            <a:avLst/>
          </a:prstGeom>
          <a:ln w="34925">
            <a:solidFill>
              <a:srgbClr val="00009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>
            <a:off x="4406900" y="4853493"/>
            <a:ext cx="431800" cy="0"/>
          </a:xfrm>
          <a:prstGeom prst="line">
            <a:avLst/>
          </a:prstGeom>
          <a:ln w="34925">
            <a:solidFill>
              <a:srgbClr val="00009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4889500" y="4533804"/>
            <a:ext cx="15240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Times"/>
                <a:cs typeface="Times"/>
              </a:rPr>
              <a:t>Butcher/Meat Processor</a:t>
            </a:r>
            <a:endParaRPr lang="en-US" sz="1600" b="1" dirty="0">
              <a:latin typeface="Times"/>
              <a:cs typeface="Times"/>
            </a:endParaRPr>
          </a:p>
        </p:txBody>
      </p:sp>
      <p:sp>
        <p:nvSpPr>
          <p:cNvPr id="58" name="Oval 57"/>
          <p:cNvSpPr/>
          <p:nvPr/>
        </p:nvSpPr>
        <p:spPr>
          <a:xfrm>
            <a:off x="4838700" y="4474150"/>
            <a:ext cx="1549400" cy="758686"/>
          </a:xfrm>
          <a:prstGeom prst="ellipse">
            <a:avLst/>
          </a:prstGeom>
          <a:noFill/>
          <a:ln>
            <a:solidFill>
              <a:srgbClr val="00009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273722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 animBg="1"/>
      <p:bldP spid="10" grpId="0"/>
      <p:bldP spid="11" grpId="0" animBg="1"/>
      <p:bldP spid="12" grpId="0"/>
      <p:bldP spid="13" grpId="0"/>
      <p:bldP spid="15" grpId="0" animBg="1"/>
      <p:bldP spid="16" grpId="0"/>
      <p:bldP spid="17" grpId="0" animBg="1"/>
      <p:bldP spid="18" grpId="0"/>
      <p:bldP spid="19" grpId="0" animBg="1"/>
      <p:bldP spid="20" grpId="0"/>
      <p:bldP spid="21" grpId="0" animBg="1"/>
      <p:bldP spid="22" grpId="0"/>
      <p:bldP spid="23" grpId="0" animBg="1"/>
      <p:bldP spid="57" grpId="0"/>
      <p:bldP spid="5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latin typeface="Cooper Black"/>
                <a:cs typeface="Cooper Black"/>
              </a:rPr>
              <a:t>Trends</a:t>
            </a:r>
            <a:endParaRPr lang="en-US" sz="5400" dirty="0">
              <a:latin typeface="Cooper Black"/>
              <a:cs typeface="Cooper Black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1"/>
            <a:ext cx="8229600" cy="4191000"/>
          </a:xfrm>
        </p:spPr>
        <p:txBody>
          <a:bodyPr/>
          <a:lstStyle/>
          <a:p>
            <a:pPr marL="0" indent="0" algn="ctr">
              <a:buNone/>
            </a:pPr>
            <a:r>
              <a:rPr lang="en-US" sz="4400" i="1" dirty="0" smtClean="0">
                <a:solidFill>
                  <a:srgbClr val="FF0000"/>
                </a:solidFill>
                <a:latin typeface="Times"/>
                <a:cs typeface="Times"/>
              </a:rPr>
              <a:t>How do trends affect job market?</a:t>
            </a:r>
          </a:p>
          <a:p>
            <a:pPr lvl="1"/>
            <a:endParaRPr lang="en-US" sz="3600" dirty="0">
              <a:latin typeface="Times"/>
              <a:cs typeface="Times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7518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Times"/>
                <a:cs typeface="Times"/>
              </a:rPr>
              <a:t>B.  Recognize </a:t>
            </a:r>
            <a:r>
              <a:rPr lang="en-US" dirty="0">
                <a:latin typeface="Times"/>
                <a:cs typeface="Times"/>
              </a:rPr>
              <a:t>trends in the animal industry and how they </a:t>
            </a:r>
            <a:r>
              <a:rPr lang="en-US" dirty="0" smtClean="0">
                <a:latin typeface="Times"/>
                <a:cs typeface="Times"/>
              </a:rPr>
              <a:t>affect </a:t>
            </a:r>
            <a:r>
              <a:rPr lang="en-US" dirty="0">
                <a:latin typeface="Times"/>
                <a:cs typeface="Times"/>
              </a:rPr>
              <a:t>the job market</a:t>
            </a:r>
          </a:p>
        </p:txBody>
      </p:sp>
      <p:sp>
        <p:nvSpPr>
          <p:cNvPr id="5" name="TextBox 4"/>
          <p:cNvSpPr txBox="1"/>
          <p:nvPr/>
        </p:nvSpPr>
        <p:spPr>
          <a:xfrm rot="20231648">
            <a:off x="139700" y="2082800"/>
            <a:ext cx="1384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0000FF"/>
                </a:solidFill>
                <a:latin typeface="Engravers MT"/>
                <a:cs typeface="Engravers MT"/>
              </a:rPr>
              <a:t>IF…</a:t>
            </a:r>
            <a:endParaRPr lang="en-US" sz="3600" dirty="0">
              <a:solidFill>
                <a:srgbClr val="0000FF"/>
              </a:solidFill>
              <a:latin typeface="Engravers MT"/>
              <a:cs typeface="Engravers MT"/>
            </a:endParaRPr>
          </a:p>
        </p:txBody>
      </p:sp>
      <p:sp>
        <p:nvSpPr>
          <p:cNvPr id="6" name="TextBox 5"/>
          <p:cNvSpPr txBox="1"/>
          <p:nvPr/>
        </p:nvSpPr>
        <p:spPr>
          <a:xfrm rot="905567">
            <a:off x="4498076" y="2296983"/>
            <a:ext cx="19886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00FF"/>
                </a:solidFill>
                <a:latin typeface="Engravers MT"/>
                <a:cs typeface="Engravers MT"/>
              </a:rPr>
              <a:t>then…</a:t>
            </a:r>
            <a:endParaRPr lang="en-US" sz="2800" dirty="0">
              <a:solidFill>
                <a:srgbClr val="0000FF"/>
              </a:solidFill>
              <a:latin typeface="Engravers MT"/>
              <a:cs typeface="Engravers M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95152" y="1869296"/>
            <a:ext cx="286910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atin typeface="Times"/>
                <a:cs typeface="Times"/>
              </a:rPr>
              <a:t>Consumers purchase more low/non fat dairy products</a:t>
            </a:r>
            <a:endParaRPr lang="en-US" sz="2800" dirty="0">
              <a:latin typeface="Times"/>
              <a:cs typeface="Time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274897" y="1871694"/>
            <a:ext cx="286910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atin typeface="Times"/>
                <a:cs typeface="Times"/>
              </a:rPr>
              <a:t>The dairy industry will look for ways to expand low/non fat dairy products</a:t>
            </a:r>
            <a:endParaRPr lang="en-US" sz="2800" dirty="0">
              <a:latin typeface="Times"/>
              <a:cs typeface="Times"/>
            </a:endParaRPr>
          </a:p>
        </p:txBody>
      </p:sp>
      <p:sp>
        <p:nvSpPr>
          <p:cNvPr id="9" name="TextBox 8"/>
          <p:cNvSpPr txBox="1"/>
          <p:nvPr/>
        </p:nvSpPr>
        <p:spPr>
          <a:xfrm rot="20231648">
            <a:off x="103107" y="3901080"/>
            <a:ext cx="1384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0000FF"/>
                </a:solidFill>
                <a:latin typeface="Engravers MT"/>
                <a:cs typeface="Engravers MT"/>
              </a:rPr>
              <a:t>IF…</a:t>
            </a:r>
            <a:endParaRPr lang="en-US" sz="3600" dirty="0">
              <a:solidFill>
                <a:srgbClr val="0000FF"/>
              </a:solidFill>
              <a:latin typeface="Engravers MT"/>
              <a:cs typeface="Engravers MT"/>
            </a:endParaRPr>
          </a:p>
        </p:txBody>
      </p:sp>
      <p:sp>
        <p:nvSpPr>
          <p:cNvPr id="10" name="TextBox 9"/>
          <p:cNvSpPr txBox="1"/>
          <p:nvPr/>
        </p:nvSpPr>
        <p:spPr>
          <a:xfrm rot="905567">
            <a:off x="4461483" y="4115263"/>
            <a:ext cx="19886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00FF"/>
                </a:solidFill>
                <a:latin typeface="Engravers MT"/>
                <a:cs typeface="Engravers MT"/>
              </a:rPr>
              <a:t>then…</a:t>
            </a:r>
            <a:endParaRPr lang="en-US" sz="2800" dirty="0">
              <a:solidFill>
                <a:srgbClr val="0000FF"/>
              </a:solidFill>
              <a:latin typeface="Engravers MT"/>
              <a:cs typeface="Engravers M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58559" y="3687576"/>
            <a:ext cx="286910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atin typeface="Times"/>
                <a:cs typeface="Times"/>
              </a:rPr>
              <a:t>Consumers will pay more for locally grown produce</a:t>
            </a:r>
            <a:endParaRPr lang="en-US" sz="2800" dirty="0">
              <a:latin typeface="Times"/>
              <a:cs typeface="Time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238304" y="3689974"/>
            <a:ext cx="286910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atin typeface="Times"/>
                <a:cs typeface="Times"/>
              </a:rPr>
              <a:t>More people will produce and market produce locally</a:t>
            </a:r>
            <a:endParaRPr lang="en-US" sz="2800" dirty="0"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393616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latin typeface="Cooper Black"/>
                <a:cs typeface="Cooper Black"/>
              </a:rPr>
              <a:t>Trends</a:t>
            </a:r>
            <a:endParaRPr lang="en-US" sz="5400" dirty="0">
              <a:latin typeface="Cooper Black"/>
              <a:cs typeface="Cooper Black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1"/>
            <a:ext cx="8229600" cy="4191000"/>
          </a:xfrm>
        </p:spPr>
        <p:txBody>
          <a:bodyPr/>
          <a:lstStyle/>
          <a:p>
            <a:pPr marL="0" indent="0" algn="ctr">
              <a:buNone/>
            </a:pPr>
            <a:r>
              <a:rPr lang="en-US" sz="4400" i="1" dirty="0" smtClean="0">
                <a:solidFill>
                  <a:srgbClr val="FF0000"/>
                </a:solidFill>
                <a:latin typeface="Times"/>
                <a:cs typeface="Times"/>
              </a:rPr>
              <a:t>How do trends affect job market?</a:t>
            </a:r>
          </a:p>
          <a:p>
            <a:pPr lvl="1"/>
            <a:endParaRPr lang="en-US" sz="3600" dirty="0">
              <a:latin typeface="Times"/>
              <a:cs typeface="Times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7518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Times"/>
                <a:cs typeface="Times"/>
              </a:rPr>
              <a:t>B.  Recognize </a:t>
            </a:r>
            <a:r>
              <a:rPr lang="en-US" dirty="0">
                <a:latin typeface="Times"/>
                <a:cs typeface="Times"/>
              </a:rPr>
              <a:t>trends in the animal industry and how they </a:t>
            </a:r>
            <a:r>
              <a:rPr lang="en-US" dirty="0" smtClean="0">
                <a:latin typeface="Times"/>
                <a:cs typeface="Times"/>
              </a:rPr>
              <a:t>affect </a:t>
            </a:r>
            <a:r>
              <a:rPr lang="en-US" dirty="0">
                <a:latin typeface="Times"/>
                <a:cs typeface="Times"/>
              </a:rPr>
              <a:t>the job market</a:t>
            </a:r>
          </a:p>
        </p:txBody>
      </p:sp>
      <p:sp>
        <p:nvSpPr>
          <p:cNvPr id="5" name="TextBox 4"/>
          <p:cNvSpPr txBox="1"/>
          <p:nvPr/>
        </p:nvSpPr>
        <p:spPr>
          <a:xfrm rot="20231648">
            <a:off x="139700" y="2082800"/>
            <a:ext cx="1384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0000FF"/>
                </a:solidFill>
                <a:latin typeface="Engravers MT"/>
                <a:cs typeface="Engravers MT"/>
              </a:rPr>
              <a:t>IF…</a:t>
            </a:r>
            <a:endParaRPr lang="en-US" sz="3600" dirty="0">
              <a:solidFill>
                <a:srgbClr val="0000FF"/>
              </a:solidFill>
              <a:latin typeface="Engravers MT"/>
              <a:cs typeface="Engravers MT"/>
            </a:endParaRPr>
          </a:p>
        </p:txBody>
      </p:sp>
      <p:sp>
        <p:nvSpPr>
          <p:cNvPr id="6" name="TextBox 5"/>
          <p:cNvSpPr txBox="1"/>
          <p:nvPr/>
        </p:nvSpPr>
        <p:spPr>
          <a:xfrm rot="905567">
            <a:off x="4498076" y="2296983"/>
            <a:ext cx="19886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00FF"/>
                </a:solidFill>
                <a:latin typeface="Engravers MT"/>
                <a:cs typeface="Engravers MT"/>
              </a:rPr>
              <a:t>then…</a:t>
            </a:r>
            <a:endParaRPr lang="en-US" sz="2800" dirty="0">
              <a:solidFill>
                <a:srgbClr val="0000FF"/>
              </a:solidFill>
              <a:latin typeface="Engravers MT"/>
              <a:cs typeface="Engravers M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95152" y="1869296"/>
            <a:ext cx="286910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Times"/>
                <a:cs typeface="Times"/>
              </a:rPr>
              <a:t>New dietetic research shows benefits of consuming white meat</a:t>
            </a:r>
            <a:endParaRPr lang="en-US" sz="2400" dirty="0">
              <a:latin typeface="Times"/>
              <a:cs typeface="Time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274897" y="1871694"/>
            <a:ext cx="286910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Times"/>
                <a:cs typeface="Times"/>
              </a:rPr>
              <a:t>Pork Producers will hire dieticians and marketers to educate public about benefits of consuming pork</a:t>
            </a:r>
            <a:endParaRPr lang="en-US" sz="2000" dirty="0">
              <a:latin typeface="Times"/>
              <a:cs typeface="Times"/>
            </a:endParaRPr>
          </a:p>
        </p:txBody>
      </p:sp>
      <p:sp>
        <p:nvSpPr>
          <p:cNvPr id="9" name="TextBox 8"/>
          <p:cNvSpPr txBox="1"/>
          <p:nvPr/>
        </p:nvSpPr>
        <p:spPr>
          <a:xfrm rot="20231648">
            <a:off x="103107" y="3901080"/>
            <a:ext cx="1384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0000FF"/>
                </a:solidFill>
                <a:latin typeface="Engravers MT"/>
                <a:cs typeface="Engravers MT"/>
              </a:rPr>
              <a:t>IF…</a:t>
            </a:r>
            <a:endParaRPr lang="en-US" sz="3600" dirty="0">
              <a:solidFill>
                <a:srgbClr val="0000FF"/>
              </a:solidFill>
              <a:latin typeface="Engravers MT"/>
              <a:cs typeface="Engravers MT"/>
            </a:endParaRPr>
          </a:p>
        </p:txBody>
      </p:sp>
      <p:sp>
        <p:nvSpPr>
          <p:cNvPr id="10" name="TextBox 9"/>
          <p:cNvSpPr txBox="1"/>
          <p:nvPr/>
        </p:nvSpPr>
        <p:spPr>
          <a:xfrm rot="905567">
            <a:off x="4461483" y="4115263"/>
            <a:ext cx="19886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00FF"/>
                </a:solidFill>
                <a:latin typeface="Engravers MT"/>
                <a:cs typeface="Engravers MT"/>
              </a:rPr>
              <a:t>then…</a:t>
            </a:r>
            <a:endParaRPr lang="en-US" sz="2800" dirty="0">
              <a:solidFill>
                <a:srgbClr val="0000FF"/>
              </a:solidFill>
              <a:latin typeface="Engravers MT"/>
              <a:cs typeface="Engravers M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58559" y="3687576"/>
            <a:ext cx="286910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Times"/>
                <a:cs typeface="Times"/>
              </a:rPr>
              <a:t>Dairy products are socially targeted as ‘bad’ because of their fat content</a:t>
            </a:r>
            <a:endParaRPr lang="en-US" sz="2400" dirty="0">
              <a:latin typeface="Times"/>
              <a:cs typeface="Time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238304" y="3791574"/>
            <a:ext cx="286910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Times"/>
                <a:cs typeface="Times"/>
              </a:rPr>
              <a:t>Dairy producers will invest in marketers and educators to teach of the nutritional benefits of low fat dairy products</a:t>
            </a:r>
            <a:endParaRPr lang="en-US" sz="2000" dirty="0"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252757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latin typeface="Cooper Black"/>
                <a:cs typeface="Cooper Black"/>
              </a:rPr>
              <a:t>Career Plan</a:t>
            </a:r>
            <a:endParaRPr lang="en-US" sz="5400" dirty="0">
              <a:latin typeface="Cooper Black"/>
              <a:cs typeface="Cooper Black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1"/>
            <a:ext cx="8229600" cy="4165600"/>
          </a:xfrm>
        </p:spPr>
        <p:txBody>
          <a:bodyPr>
            <a:normAutofit/>
          </a:bodyPr>
          <a:lstStyle/>
          <a:p>
            <a:r>
              <a:rPr lang="en-US" sz="4800" dirty="0" smtClean="0">
                <a:latin typeface="Times"/>
                <a:cs typeface="Times"/>
              </a:rPr>
              <a:t>Plan for your education</a:t>
            </a:r>
            <a:endParaRPr lang="en-US" sz="3200" dirty="0" smtClean="0">
              <a:latin typeface="Times"/>
              <a:cs typeface="Times"/>
            </a:endParaRPr>
          </a:p>
          <a:p>
            <a:pPr lvl="1"/>
            <a:r>
              <a:rPr lang="en-US" sz="3200" dirty="0" smtClean="0">
                <a:latin typeface="Times"/>
                <a:cs typeface="Times"/>
              </a:rPr>
              <a:t>Prepare financially</a:t>
            </a:r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7518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Times"/>
                <a:cs typeface="Times"/>
              </a:rPr>
              <a:t>C.  Develop </a:t>
            </a:r>
            <a:r>
              <a:rPr lang="en-US" dirty="0">
                <a:latin typeface="Times"/>
                <a:cs typeface="Times"/>
              </a:rPr>
              <a:t>a career plan</a:t>
            </a:r>
          </a:p>
        </p:txBody>
      </p:sp>
      <p:sp>
        <p:nvSpPr>
          <p:cNvPr id="5" name="Rectangle 4"/>
          <p:cNvSpPr/>
          <p:nvPr/>
        </p:nvSpPr>
        <p:spPr>
          <a:xfrm>
            <a:off x="177800" y="4495800"/>
            <a:ext cx="1752600" cy="88900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905000" y="3860800"/>
            <a:ext cx="1752600" cy="152400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657600" y="3175000"/>
            <a:ext cx="1752600" cy="220980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410200" y="2489200"/>
            <a:ext cx="1752600" cy="289560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162800" y="1752600"/>
            <a:ext cx="1752600" cy="363220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77800" y="4491336"/>
            <a:ext cx="1727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Times"/>
                <a:cs typeface="Times"/>
              </a:rPr>
              <a:t>On the job or technical school training</a:t>
            </a:r>
            <a:endParaRPr lang="en-US" dirty="0">
              <a:latin typeface="Times"/>
              <a:cs typeface="Time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55800" y="4034135"/>
            <a:ext cx="17272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Times"/>
                <a:cs typeface="Times"/>
              </a:rPr>
              <a:t>Associate’s Degree</a:t>
            </a:r>
          </a:p>
          <a:p>
            <a:pPr algn="ctr"/>
            <a:r>
              <a:rPr lang="en-US" dirty="0" smtClean="0">
                <a:latin typeface="Times"/>
                <a:cs typeface="Times"/>
              </a:rPr>
              <a:t>(2 years)</a:t>
            </a:r>
            <a:endParaRPr lang="en-US" dirty="0">
              <a:latin typeface="Times"/>
              <a:cs typeface="Time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708400" y="3572470"/>
            <a:ext cx="17272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Times"/>
                <a:cs typeface="Times"/>
              </a:rPr>
              <a:t>Bachelor’s Degree</a:t>
            </a:r>
          </a:p>
          <a:p>
            <a:pPr algn="ctr"/>
            <a:r>
              <a:rPr lang="en-US" dirty="0" smtClean="0">
                <a:latin typeface="Times"/>
                <a:cs typeface="Times"/>
              </a:rPr>
              <a:t>(4 years)</a:t>
            </a:r>
            <a:endParaRPr lang="en-US" dirty="0">
              <a:latin typeface="Times"/>
              <a:cs typeface="Time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461000" y="2937470"/>
            <a:ext cx="17272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Times"/>
                <a:cs typeface="Times"/>
              </a:rPr>
              <a:t>Master’s </a:t>
            </a:r>
          </a:p>
          <a:p>
            <a:pPr algn="ctr"/>
            <a:r>
              <a:rPr lang="en-US" sz="2400" dirty="0" smtClean="0">
                <a:latin typeface="Times"/>
                <a:cs typeface="Times"/>
              </a:rPr>
              <a:t>Degree</a:t>
            </a:r>
          </a:p>
          <a:p>
            <a:pPr algn="ctr"/>
            <a:r>
              <a:rPr lang="en-US" dirty="0" smtClean="0">
                <a:latin typeface="Times"/>
                <a:cs typeface="Times"/>
              </a:rPr>
              <a:t>(6 years)</a:t>
            </a:r>
            <a:endParaRPr lang="en-US" dirty="0">
              <a:latin typeface="Times"/>
              <a:cs typeface="Time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213600" y="2251670"/>
            <a:ext cx="17272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Times"/>
                <a:cs typeface="Times"/>
              </a:rPr>
              <a:t>Doctorate</a:t>
            </a:r>
          </a:p>
          <a:p>
            <a:pPr algn="ctr"/>
            <a:r>
              <a:rPr lang="en-US" sz="2400" dirty="0" smtClean="0">
                <a:latin typeface="Times"/>
                <a:cs typeface="Times"/>
              </a:rPr>
              <a:t>Degree</a:t>
            </a:r>
          </a:p>
          <a:p>
            <a:pPr algn="ctr"/>
            <a:r>
              <a:rPr lang="en-US" dirty="0" smtClean="0">
                <a:latin typeface="Times"/>
                <a:cs typeface="Times"/>
              </a:rPr>
              <a:t>(8= years)</a:t>
            </a:r>
            <a:endParaRPr lang="en-US" dirty="0"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058553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latin typeface="Cooper Black"/>
                <a:cs typeface="Cooper Black"/>
              </a:rPr>
              <a:t>Career Plan</a:t>
            </a:r>
            <a:endParaRPr lang="en-US" sz="5400" dirty="0">
              <a:latin typeface="Cooper Black"/>
              <a:cs typeface="Cooper Black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1"/>
            <a:ext cx="8229600" cy="4165600"/>
          </a:xfrm>
        </p:spPr>
        <p:txBody>
          <a:bodyPr>
            <a:normAutofit/>
          </a:bodyPr>
          <a:lstStyle/>
          <a:p>
            <a:r>
              <a:rPr lang="en-US" sz="4800" dirty="0" smtClean="0">
                <a:latin typeface="Times"/>
                <a:cs typeface="Times"/>
              </a:rPr>
              <a:t>Get experience early</a:t>
            </a:r>
          </a:p>
          <a:p>
            <a:pPr lvl="1"/>
            <a:r>
              <a:rPr lang="en-US" sz="3600" dirty="0" smtClean="0">
                <a:latin typeface="Times"/>
                <a:cs typeface="Times"/>
              </a:rPr>
              <a:t>Internships</a:t>
            </a:r>
          </a:p>
          <a:p>
            <a:pPr lvl="1"/>
            <a:r>
              <a:rPr lang="en-US" sz="3600" dirty="0" smtClean="0">
                <a:latin typeface="Times"/>
                <a:cs typeface="Times"/>
              </a:rPr>
              <a:t>Entry level jobs in related fields</a:t>
            </a:r>
          </a:p>
          <a:p>
            <a:pPr lvl="1"/>
            <a:r>
              <a:rPr lang="en-US" sz="3600" dirty="0" smtClean="0">
                <a:latin typeface="Times"/>
                <a:cs typeface="Times"/>
              </a:rPr>
              <a:t>Career Development Events</a:t>
            </a:r>
            <a:endParaRPr lang="en-US" sz="3600" dirty="0">
              <a:latin typeface="Times"/>
              <a:cs typeface="Times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7518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Times"/>
                <a:cs typeface="Times"/>
              </a:rPr>
              <a:t>C.  Develop </a:t>
            </a:r>
            <a:r>
              <a:rPr lang="en-US" dirty="0">
                <a:latin typeface="Times"/>
                <a:cs typeface="Times"/>
              </a:rPr>
              <a:t>a career plan</a:t>
            </a:r>
          </a:p>
        </p:txBody>
      </p:sp>
    </p:spTree>
    <p:extLst>
      <p:ext uri="{BB962C8B-B14F-4D97-AF65-F5344CB8AC3E}">
        <p14:creationId xmlns:p14="http://schemas.microsoft.com/office/powerpoint/2010/main" xmlns="" val="15232906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latin typeface="Cooper Black"/>
                <a:cs typeface="Cooper Black"/>
              </a:rPr>
              <a:t>Meal Career Web</a:t>
            </a:r>
            <a:endParaRPr lang="en-US" sz="5400" dirty="0">
              <a:latin typeface="Cooper Black"/>
              <a:cs typeface="Cooper Black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0399"/>
            <a:ext cx="8229600" cy="3073401"/>
          </a:xfrm>
        </p:spPr>
        <p:txBody>
          <a:bodyPr>
            <a:noAutofit/>
          </a:bodyPr>
          <a:lstStyle/>
          <a:p>
            <a:r>
              <a:rPr lang="en-US" sz="2400" dirty="0">
                <a:latin typeface="Times"/>
                <a:cs typeface="Times"/>
              </a:rPr>
              <a:t>Group 1- Breakfast (Eggs, Bacon, Toast)</a:t>
            </a:r>
          </a:p>
          <a:p>
            <a:r>
              <a:rPr lang="en-US" sz="2400" dirty="0">
                <a:latin typeface="Times"/>
                <a:cs typeface="Times"/>
              </a:rPr>
              <a:t>Group 2- Breakfast (Pancakes, Orange Juice, Sausage)</a:t>
            </a:r>
          </a:p>
          <a:p>
            <a:r>
              <a:rPr lang="en-US" sz="2400" dirty="0">
                <a:latin typeface="Times"/>
                <a:cs typeface="Times"/>
              </a:rPr>
              <a:t>Group 3- Lunch (Pizza)</a:t>
            </a:r>
          </a:p>
          <a:p>
            <a:r>
              <a:rPr lang="en-US" sz="2400" dirty="0">
                <a:latin typeface="Times"/>
                <a:cs typeface="Times"/>
              </a:rPr>
              <a:t>Group 4- Lunch ( Turkey Sandwich, apple, corn chips)</a:t>
            </a:r>
          </a:p>
          <a:p>
            <a:r>
              <a:rPr lang="en-US" sz="2400" dirty="0">
                <a:latin typeface="Times"/>
                <a:cs typeface="Times"/>
              </a:rPr>
              <a:t>Group 5- Dinner (Pork Chops, Mashed Potatoes, Green Salad)</a:t>
            </a:r>
          </a:p>
          <a:p>
            <a:r>
              <a:rPr lang="en-US" sz="2400" dirty="0">
                <a:latin typeface="Times"/>
                <a:cs typeface="Times"/>
              </a:rPr>
              <a:t>Group 6- Dinner (Enchiladas, Corn, Rice)</a:t>
            </a:r>
          </a:p>
          <a:p>
            <a:endParaRPr lang="en-US" sz="2400" dirty="0"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752126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latin typeface="Cooper Black"/>
                <a:cs typeface="Cooper Black"/>
              </a:rPr>
              <a:t>Career Clusters</a:t>
            </a:r>
            <a:endParaRPr lang="en-US" sz="5400" dirty="0">
              <a:latin typeface="Cooper Black"/>
              <a:cs typeface="Cooper Black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1"/>
            <a:ext cx="8229600" cy="4216400"/>
          </a:xfrm>
        </p:spPr>
        <p:txBody>
          <a:bodyPr/>
          <a:lstStyle/>
          <a:p>
            <a:r>
              <a:rPr lang="en-US" sz="4800" b="1" dirty="0" smtClean="0">
                <a:solidFill>
                  <a:srgbClr val="00009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Times"/>
                <a:cs typeface="Times"/>
              </a:rPr>
              <a:t>Production</a:t>
            </a:r>
          </a:p>
          <a:p>
            <a:pPr lvl="1"/>
            <a:r>
              <a:rPr lang="en-US" dirty="0" smtClean="0">
                <a:latin typeface="Times"/>
                <a:cs typeface="Times"/>
              </a:rPr>
              <a:t>Works directly with breeding and raising animals</a:t>
            </a:r>
          </a:p>
          <a:p>
            <a:pPr lvl="1"/>
            <a:r>
              <a:rPr lang="en-US" dirty="0" smtClean="0">
                <a:latin typeface="Times"/>
                <a:cs typeface="Times"/>
              </a:rPr>
              <a:t>Most traditional career in animal science</a:t>
            </a:r>
          </a:p>
          <a:p>
            <a:pPr lvl="1"/>
            <a:r>
              <a:rPr lang="en-US" dirty="0" smtClean="0">
                <a:latin typeface="Times"/>
                <a:cs typeface="Times"/>
              </a:rPr>
              <a:t>Farmers &amp; ranchers</a:t>
            </a:r>
            <a:endParaRPr lang="en-US" dirty="0">
              <a:latin typeface="Times"/>
              <a:cs typeface="Times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7518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lphaUcPeriod"/>
            </a:pPr>
            <a:r>
              <a:rPr lang="en-US" dirty="0">
                <a:latin typeface="Times"/>
                <a:cs typeface="Times"/>
              </a:rPr>
              <a:t>Identify career clusters within the animal science industry</a:t>
            </a:r>
          </a:p>
        </p:txBody>
      </p:sp>
    </p:spTree>
    <p:extLst>
      <p:ext uri="{BB962C8B-B14F-4D97-AF65-F5344CB8AC3E}">
        <p14:creationId xmlns:p14="http://schemas.microsoft.com/office/powerpoint/2010/main" xmlns="" val="2872863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latin typeface="Cooper Black"/>
                <a:cs typeface="Cooper Black"/>
              </a:rPr>
              <a:t>Career Clusters</a:t>
            </a:r>
            <a:endParaRPr lang="en-US" sz="5400" dirty="0">
              <a:latin typeface="Cooper Black"/>
              <a:cs typeface="Cooper Black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0"/>
            <a:ext cx="8229600" cy="8636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800" b="1" dirty="0" smtClean="0">
                <a:solidFill>
                  <a:srgbClr val="00009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Times"/>
                <a:cs typeface="Times"/>
              </a:rPr>
              <a:t>Production</a:t>
            </a:r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7518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lphaUcPeriod"/>
            </a:pPr>
            <a:r>
              <a:rPr lang="en-US" dirty="0">
                <a:latin typeface="Times"/>
                <a:cs typeface="Times"/>
              </a:rPr>
              <a:t>Identify career clusters within the animal science industry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2523066"/>
            <a:ext cx="2463800" cy="164253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70100" y="1287894"/>
            <a:ext cx="2501900" cy="166626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1287894"/>
            <a:ext cx="2221687" cy="166626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Picture 7" descr="IMG_20131109_125201_339.jp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0671" b="25555"/>
          <a:stretch/>
        </p:blipFill>
        <p:spPr>
          <a:xfrm>
            <a:off x="6807201" y="2291971"/>
            <a:ext cx="2175018" cy="187362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cxnSp>
        <p:nvCxnSpPr>
          <p:cNvPr id="10" name="Straight Connector 9"/>
          <p:cNvCxnSpPr>
            <a:endCxn id="3" idx="0"/>
          </p:cNvCxnSpPr>
          <p:nvPr/>
        </p:nvCxnSpPr>
        <p:spPr>
          <a:xfrm>
            <a:off x="2260600" y="3937000"/>
            <a:ext cx="2311400" cy="63500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endCxn id="3" idx="0"/>
          </p:cNvCxnSpPr>
          <p:nvPr/>
        </p:nvCxnSpPr>
        <p:spPr>
          <a:xfrm>
            <a:off x="3429000" y="2954159"/>
            <a:ext cx="1143000" cy="1617841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stCxn id="3" idx="0"/>
          </p:cNvCxnSpPr>
          <p:nvPr/>
        </p:nvCxnSpPr>
        <p:spPr>
          <a:xfrm flipV="1">
            <a:off x="4572000" y="2954160"/>
            <a:ext cx="1219200" cy="161784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>
            <a:stCxn id="3" idx="0"/>
            <a:endCxn id="8" idx="3"/>
          </p:cNvCxnSpPr>
          <p:nvPr/>
        </p:nvCxnSpPr>
        <p:spPr>
          <a:xfrm flipV="1">
            <a:off x="4572000" y="3891213"/>
            <a:ext cx="2553725" cy="680787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 rot="868197">
            <a:off x="2195507" y="3863945"/>
            <a:ext cx="23266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FF0000"/>
                </a:solidFill>
                <a:latin typeface="Times"/>
                <a:cs typeface="Times"/>
              </a:rPr>
              <a:t>Dairy Farmer</a:t>
            </a:r>
            <a:endParaRPr lang="en-US" sz="2000" dirty="0">
              <a:solidFill>
                <a:srgbClr val="FF0000"/>
              </a:solidFill>
              <a:latin typeface="Times"/>
              <a:cs typeface="Times"/>
            </a:endParaRPr>
          </a:p>
        </p:txBody>
      </p:sp>
      <p:sp>
        <p:nvSpPr>
          <p:cNvPr id="21" name="TextBox 20"/>
          <p:cNvSpPr txBox="1"/>
          <p:nvPr/>
        </p:nvSpPr>
        <p:spPr>
          <a:xfrm rot="3389682">
            <a:off x="3008307" y="3460761"/>
            <a:ext cx="23266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FF0000"/>
                </a:solidFill>
                <a:latin typeface="Times"/>
                <a:cs typeface="Times"/>
              </a:rPr>
              <a:t>Cattle Rancher</a:t>
            </a:r>
            <a:endParaRPr lang="en-US" sz="2000" dirty="0">
              <a:solidFill>
                <a:srgbClr val="FF0000"/>
              </a:solidFill>
              <a:latin typeface="Times"/>
              <a:cs typeface="Times"/>
            </a:endParaRPr>
          </a:p>
        </p:txBody>
      </p:sp>
      <p:sp>
        <p:nvSpPr>
          <p:cNvPr id="22" name="TextBox 21"/>
          <p:cNvSpPr txBox="1"/>
          <p:nvPr/>
        </p:nvSpPr>
        <p:spPr>
          <a:xfrm rot="18378042">
            <a:off x="3949621" y="3379547"/>
            <a:ext cx="23266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FF0000"/>
                </a:solidFill>
                <a:latin typeface="Times"/>
                <a:cs typeface="Times"/>
              </a:rPr>
              <a:t>Horse Breeder</a:t>
            </a:r>
            <a:endParaRPr lang="en-US" sz="2000" dirty="0">
              <a:solidFill>
                <a:srgbClr val="FF0000"/>
              </a:solidFill>
              <a:latin typeface="Times"/>
              <a:cs typeface="Times"/>
            </a:endParaRPr>
          </a:p>
        </p:txBody>
      </p:sp>
      <p:sp>
        <p:nvSpPr>
          <p:cNvPr id="23" name="TextBox 22"/>
          <p:cNvSpPr txBox="1"/>
          <p:nvPr/>
        </p:nvSpPr>
        <p:spPr>
          <a:xfrm rot="20757877">
            <a:off x="4714338" y="3838545"/>
            <a:ext cx="23266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FF0000"/>
                </a:solidFill>
                <a:latin typeface="Times"/>
                <a:cs typeface="Times"/>
              </a:rPr>
              <a:t>Sheep Farmer</a:t>
            </a:r>
            <a:endParaRPr lang="en-US" sz="2000" dirty="0">
              <a:solidFill>
                <a:srgbClr val="FF0000"/>
              </a:solidFill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513608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latin typeface="Cooper Black"/>
                <a:cs typeface="Cooper Black"/>
              </a:rPr>
              <a:t>Career Clusters</a:t>
            </a:r>
            <a:endParaRPr lang="en-US" sz="5400" dirty="0">
              <a:latin typeface="Cooper Black"/>
              <a:cs typeface="Cooper Black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1"/>
            <a:ext cx="8229600" cy="4216400"/>
          </a:xfrm>
        </p:spPr>
        <p:txBody>
          <a:bodyPr/>
          <a:lstStyle/>
          <a:p>
            <a:r>
              <a:rPr lang="en-US" sz="4800" b="1" dirty="0" smtClean="0">
                <a:solidFill>
                  <a:srgbClr val="00009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Times"/>
                <a:cs typeface="Times"/>
              </a:rPr>
              <a:t>Sales &amp; Marketing</a:t>
            </a:r>
          </a:p>
          <a:p>
            <a:pPr lvl="1"/>
            <a:r>
              <a:rPr lang="en-US" dirty="0" smtClean="0">
                <a:latin typeface="Times"/>
                <a:cs typeface="Times"/>
              </a:rPr>
              <a:t>Sells animals &amp; their products produced by farmers &amp; ranchers</a:t>
            </a:r>
          </a:p>
          <a:p>
            <a:pPr lvl="1"/>
            <a:r>
              <a:rPr lang="en-US" dirty="0" smtClean="0">
                <a:latin typeface="Times"/>
                <a:cs typeface="Times"/>
              </a:rPr>
              <a:t>Develops advertising to promote agricultural products</a:t>
            </a:r>
          </a:p>
          <a:p>
            <a:pPr lvl="1"/>
            <a:r>
              <a:rPr lang="en-US" dirty="0" smtClean="0">
                <a:latin typeface="Times"/>
                <a:cs typeface="Times"/>
              </a:rPr>
              <a:t>Sells products to farmers and ranchers</a:t>
            </a:r>
          </a:p>
          <a:p>
            <a:pPr lvl="1"/>
            <a:endParaRPr lang="en-US" dirty="0">
              <a:latin typeface="Times"/>
              <a:cs typeface="Times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7518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lphaUcPeriod"/>
            </a:pPr>
            <a:r>
              <a:rPr lang="en-US" dirty="0">
                <a:latin typeface="Times"/>
                <a:cs typeface="Times"/>
              </a:rPr>
              <a:t>Identify career clusters within the animal science industry</a:t>
            </a:r>
          </a:p>
        </p:txBody>
      </p:sp>
    </p:spTree>
    <p:extLst>
      <p:ext uri="{BB962C8B-B14F-4D97-AF65-F5344CB8AC3E}">
        <p14:creationId xmlns:p14="http://schemas.microsoft.com/office/powerpoint/2010/main" xmlns="" val="36486091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652" y="2396193"/>
            <a:ext cx="2461548" cy="174244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latin typeface="Cooper Black"/>
                <a:cs typeface="Cooper Black"/>
              </a:rPr>
              <a:t>Career Clusters</a:t>
            </a:r>
            <a:endParaRPr lang="en-US" sz="5400" dirty="0">
              <a:latin typeface="Cooper Black"/>
              <a:cs typeface="Cooper Black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0" y="4749799"/>
            <a:ext cx="8229600" cy="812801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4800" b="1" dirty="0" smtClean="0">
                <a:solidFill>
                  <a:srgbClr val="00009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Times"/>
                <a:cs typeface="Times"/>
              </a:rPr>
              <a:t>Sales &amp; Marketing</a:t>
            </a:r>
          </a:p>
          <a:p>
            <a:pPr marL="457200" lvl="1" indent="0">
              <a:buNone/>
            </a:pPr>
            <a:endParaRPr lang="en-US" dirty="0">
              <a:latin typeface="Times"/>
              <a:cs typeface="Times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7518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lphaUcPeriod"/>
            </a:pPr>
            <a:r>
              <a:rPr lang="en-US" dirty="0">
                <a:latin typeface="Times"/>
                <a:cs typeface="Times"/>
              </a:rPr>
              <a:t>Identify career clusters within the animal science industry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3429000" y="2954159"/>
            <a:ext cx="1143000" cy="1617841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V="1">
            <a:off x="4572000" y="2832418"/>
            <a:ext cx="1403924" cy="1739582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V="1">
            <a:off x="4572000" y="3867826"/>
            <a:ext cx="2861503" cy="704176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 rot="868197">
            <a:off x="2103279" y="3880127"/>
            <a:ext cx="25236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  <a:latin typeface="Times"/>
                <a:cs typeface="Times"/>
              </a:rPr>
              <a:t>Equipment Salesman</a:t>
            </a:r>
            <a:endParaRPr lang="en-US" dirty="0">
              <a:solidFill>
                <a:srgbClr val="FF0000"/>
              </a:solidFill>
              <a:latin typeface="Times"/>
              <a:cs typeface="Times"/>
            </a:endParaRPr>
          </a:p>
        </p:txBody>
      </p:sp>
      <p:sp>
        <p:nvSpPr>
          <p:cNvPr id="9" name="TextBox 8"/>
          <p:cNvSpPr txBox="1"/>
          <p:nvPr/>
        </p:nvSpPr>
        <p:spPr>
          <a:xfrm rot="3389682">
            <a:off x="3008307" y="3460761"/>
            <a:ext cx="23266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FF0000"/>
                </a:solidFill>
                <a:latin typeface="Times"/>
                <a:cs typeface="Times"/>
              </a:rPr>
              <a:t>Feed Salesman</a:t>
            </a:r>
            <a:endParaRPr lang="en-US" sz="2000" dirty="0">
              <a:solidFill>
                <a:srgbClr val="FF0000"/>
              </a:solidFill>
              <a:latin typeface="Times"/>
              <a:cs typeface="Times"/>
            </a:endParaRPr>
          </a:p>
        </p:txBody>
      </p:sp>
      <p:sp>
        <p:nvSpPr>
          <p:cNvPr id="10" name="TextBox 9"/>
          <p:cNvSpPr txBox="1"/>
          <p:nvPr/>
        </p:nvSpPr>
        <p:spPr>
          <a:xfrm rot="18378042">
            <a:off x="3975021" y="3344136"/>
            <a:ext cx="23266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  <a:latin typeface="Times"/>
                <a:cs typeface="Times"/>
              </a:rPr>
              <a:t>Marketing Director</a:t>
            </a:r>
            <a:endParaRPr lang="en-US" dirty="0">
              <a:solidFill>
                <a:srgbClr val="FF0000"/>
              </a:solidFill>
              <a:latin typeface="Times"/>
              <a:cs typeface="Times"/>
            </a:endParaRPr>
          </a:p>
        </p:txBody>
      </p:sp>
      <p:sp>
        <p:nvSpPr>
          <p:cNvPr id="11" name="TextBox 10"/>
          <p:cNvSpPr txBox="1"/>
          <p:nvPr/>
        </p:nvSpPr>
        <p:spPr>
          <a:xfrm rot="20710032">
            <a:off x="4527879" y="3808993"/>
            <a:ext cx="29067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  <a:latin typeface="Times"/>
                <a:cs typeface="Times"/>
              </a:rPr>
              <a:t>Graphic/Video Designer</a:t>
            </a:r>
            <a:endParaRPr lang="en-US" dirty="0">
              <a:solidFill>
                <a:srgbClr val="FF0000"/>
              </a:solidFill>
              <a:latin typeface="Times"/>
              <a:cs typeface="Times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2260600" y="3937000"/>
            <a:ext cx="2311400" cy="63500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47044" y="1239838"/>
            <a:ext cx="2286000" cy="171229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81800" y="2531786"/>
            <a:ext cx="2311400" cy="138684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53000" y="1244600"/>
            <a:ext cx="2353503" cy="161214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33865871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latin typeface="Cooper Black"/>
                <a:cs typeface="Cooper Black"/>
              </a:rPr>
              <a:t>Career Clusters</a:t>
            </a:r>
            <a:endParaRPr lang="en-US" sz="5400" dirty="0">
              <a:latin typeface="Cooper Black"/>
              <a:cs typeface="Cooper Black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1"/>
            <a:ext cx="8229600" cy="4216400"/>
          </a:xfrm>
        </p:spPr>
        <p:txBody>
          <a:bodyPr/>
          <a:lstStyle/>
          <a:p>
            <a:r>
              <a:rPr lang="en-US" sz="4800" b="1" dirty="0" smtClean="0">
                <a:solidFill>
                  <a:srgbClr val="00009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Times"/>
                <a:cs typeface="Times"/>
              </a:rPr>
              <a:t>Services</a:t>
            </a:r>
          </a:p>
          <a:p>
            <a:pPr lvl="1"/>
            <a:r>
              <a:rPr lang="en-US" dirty="0" smtClean="0">
                <a:latin typeface="Times"/>
                <a:cs typeface="Times"/>
              </a:rPr>
              <a:t>Provides services to farmers and ranchers</a:t>
            </a:r>
          </a:p>
          <a:p>
            <a:pPr lvl="1"/>
            <a:r>
              <a:rPr lang="en-US" dirty="0" smtClean="0">
                <a:latin typeface="Times"/>
                <a:cs typeface="Times"/>
              </a:rPr>
              <a:t>Ensures safety of animal derived products</a:t>
            </a:r>
          </a:p>
          <a:p>
            <a:pPr lvl="1"/>
            <a:endParaRPr lang="en-US" dirty="0">
              <a:latin typeface="Times"/>
              <a:cs typeface="Times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7518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lphaUcPeriod"/>
            </a:pPr>
            <a:r>
              <a:rPr lang="en-US" dirty="0">
                <a:latin typeface="Times"/>
                <a:cs typeface="Times"/>
              </a:rPr>
              <a:t>Identify career clusters within the animal science industry</a:t>
            </a:r>
          </a:p>
        </p:txBody>
      </p:sp>
    </p:spTree>
    <p:extLst>
      <p:ext uri="{BB962C8B-B14F-4D97-AF65-F5344CB8AC3E}">
        <p14:creationId xmlns:p14="http://schemas.microsoft.com/office/powerpoint/2010/main" xmlns="" val="19249116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latin typeface="Cooper Black"/>
                <a:cs typeface="Cooper Black"/>
              </a:rPr>
              <a:t>Career Clusters</a:t>
            </a:r>
            <a:endParaRPr lang="en-US" sz="5400" dirty="0">
              <a:latin typeface="Cooper Black"/>
              <a:cs typeface="Cooper Black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97399"/>
            <a:ext cx="8229600" cy="838201"/>
          </a:xfrm>
        </p:spPr>
        <p:txBody>
          <a:bodyPr/>
          <a:lstStyle/>
          <a:p>
            <a:pPr marL="0" indent="0" algn="ctr">
              <a:buNone/>
            </a:pPr>
            <a:r>
              <a:rPr lang="en-US" sz="4800" b="1" dirty="0" smtClean="0">
                <a:solidFill>
                  <a:srgbClr val="00009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Times"/>
                <a:cs typeface="Times"/>
              </a:rPr>
              <a:t>Services</a:t>
            </a:r>
          </a:p>
          <a:p>
            <a:pPr marL="457200" lvl="1" indent="0">
              <a:buNone/>
            </a:pPr>
            <a:endParaRPr lang="en-US" dirty="0">
              <a:latin typeface="Times"/>
              <a:cs typeface="Times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7518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lphaUcPeriod"/>
            </a:pPr>
            <a:r>
              <a:rPr lang="en-US" dirty="0">
                <a:latin typeface="Times"/>
                <a:cs typeface="Times"/>
              </a:rPr>
              <a:t>Identify career clusters within the animal science industry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3282356" y="2819400"/>
            <a:ext cx="1298111" cy="175260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V="1">
            <a:off x="4572000" y="2954160"/>
            <a:ext cx="1219200" cy="161784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V="1">
            <a:off x="4572000" y="3891213"/>
            <a:ext cx="2553725" cy="680787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 rot="868197">
            <a:off x="2195507" y="3863944"/>
            <a:ext cx="23266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FF0000"/>
                </a:solidFill>
                <a:latin typeface="Times"/>
                <a:cs typeface="Times"/>
              </a:rPr>
              <a:t>Veterinarian</a:t>
            </a:r>
            <a:endParaRPr lang="en-US" sz="2000" dirty="0">
              <a:solidFill>
                <a:srgbClr val="FF0000"/>
              </a:solidFill>
              <a:latin typeface="Times"/>
              <a:cs typeface="Times"/>
            </a:endParaRPr>
          </a:p>
        </p:txBody>
      </p:sp>
      <p:sp>
        <p:nvSpPr>
          <p:cNvPr id="9" name="TextBox 8"/>
          <p:cNvSpPr txBox="1"/>
          <p:nvPr/>
        </p:nvSpPr>
        <p:spPr>
          <a:xfrm rot="3389682">
            <a:off x="2906707" y="3323750"/>
            <a:ext cx="23266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  <a:latin typeface="Times"/>
                <a:cs typeface="Times"/>
              </a:rPr>
              <a:t>Breeding Services</a:t>
            </a:r>
            <a:endParaRPr lang="en-US" dirty="0">
              <a:solidFill>
                <a:srgbClr val="FF0000"/>
              </a:solidFill>
              <a:latin typeface="Times"/>
              <a:cs typeface="Times"/>
            </a:endParaRPr>
          </a:p>
        </p:txBody>
      </p:sp>
      <p:sp>
        <p:nvSpPr>
          <p:cNvPr id="10" name="TextBox 9"/>
          <p:cNvSpPr txBox="1"/>
          <p:nvPr/>
        </p:nvSpPr>
        <p:spPr>
          <a:xfrm rot="18378042">
            <a:off x="3949621" y="3394936"/>
            <a:ext cx="23266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  <a:latin typeface="Times"/>
                <a:cs typeface="Times"/>
              </a:rPr>
              <a:t>Health Inspector</a:t>
            </a:r>
            <a:endParaRPr lang="en-US" dirty="0">
              <a:solidFill>
                <a:srgbClr val="FF0000"/>
              </a:solidFill>
              <a:latin typeface="Times"/>
              <a:cs typeface="Times"/>
            </a:endParaRPr>
          </a:p>
        </p:txBody>
      </p:sp>
      <p:sp>
        <p:nvSpPr>
          <p:cNvPr id="11" name="TextBox 10"/>
          <p:cNvSpPr txBox="1"/>
          <p:nvPr/>
        </p:nvSpPr>
        <p:spPr>
          <a:xfrm rot="20757877">
            <a:off x="4500852" y="3910223"/>
            <a:ext cx="23266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FF0000"/>
                </a:solidFill>
                <a:latin typeface="Times"/>
                <a:cs typeface="Times"/>
              </a:rPr>
              <a:t>Brand Inspector</a:t>
            </a:r>
            <a:endParaRPr lang="en-US" sz="2000" dirty="0">
              <a:solidFill>
                <a:srgbClr val="FF0000"/>
              </a:solidFill>
              <a:latin typeface="Times"/>
              <a:cs typeface="Times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2269067" y="3937000"/>
            <a:ext cx="2311400" cy="63500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5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79" y="2649776"/>
            <a:ext cx="2735911" cy="182062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35667" y="1267931"/>
            <a:ext cx="2808088" cy="155146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75200" y="1295400"/>
            <a:ext cx="2527300" cy="168180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39126" y="2683523"/>
            <a:ext cx="2545902" cy="167350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38491170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1877</TotalTime>
  <Words>845</Words>
  <Application>Microsoft Office PowerPoint</Application>
  <PresentationFormat>On-screen Show (4:3)</PresentationFormat>
  <Paragraphs>173</Paragraphs>
  <Slides>23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Office Theme</vt:lpstr>
      <vt:lpstr>Careers  in Animal Science</vt:lpstr>
      <vt:lpstr>Meal Career Web</vt:lpstr>
      <vt:lpstr>Meal Career Web</vt:lpstr>
      <vt:lpstr>Career Clusters</vt:lpstr>
      <vt:lpstr>Career Clusters</vt:lpstr>
      <vt:lpstr>Career Clusters</vt:lpstr>
      <vt:lpstr>Career Clusters</vt:lpstr>
      <vt:lpstr>Career Clusters</vt:lpstr>
      <vt:lpstr>Career Clusters</vt:lpstr>
      <vt:lpstr>Career Clusters</vt:lpstr>
      <vt:lpstr>Career Clusters</vt:lpstr>
      <vt:lpstr>Career Clusters</vt:lpstr>
      <vt:lpstr>Career Clusters</vt:lpstr>
      <vt:lpstr>Trends</vt:lpstr>
      <vt:lpstr>Trends</vt:lpstr>
      <vt:lpstr>Trends</vt:lpstr>
      <vt:lpstr>Trends</vt:lpstr>
      <vt:lpstr>Trends</vt:lpstr>
      <vt:lpstr>Trends</vt:lpstr>
      <vt:lpstr>Trends</vt:lpstr>
      <vt:lpstr>Trends</vt:lpstr>
      <vt:lpstr>Career Plan</vt:lpstr>
      <vt:lpstr>Career Plan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Careers in Animal Science</dc:title>
  <dc:creator>Andrea Clark</dc:creator>
  <cp:lastModifiedBy>Denton</cp:lastModifiedBy>
  <cp:revision>50</cp:revision>
  <cp:lastPrinted>2013-12-17T00:13:47Z</cp:lastPrinted>
  <dcterms:created xsi:type="dcterms:W3CDTF">2013-12-16T20:50:54Z</dcterms:created>
  <dcterms:modified xsi:type="dcterms:W3CDTF">2017-06-12T04:03:56Z</dcterms:modified>
</cp:coreProperties>
</file>