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25" r:id="rId3"/>
    <p:sldId id="330" r:id="rId4"/>
    <p:sldId id="341" r:id="rId5"/>
    <p:sldId id="333" r:id="rId6"/>
    <p:sldId id="346" r:id="rId7"/>
    <p:sldId id="365" r:id="rId8"/>
    <p:sldId id="377" r:id="rId9"/>
    <p:sldId id="363" r:id="rId10"/>
    <p:sldId id="362" r:id="rId11"/>
    <p:sldId id="361" r:id="rId12"/>
    <p:sldId id="348" r:id="rId13"/>
    <p:sldId id="332" r:id="rId14"/>
    <p:sldId id="349" r:id="rId15"/>
    <p:sldId id="353" r:id="rId16"/>
    <p:sldId id="347" r:id="rId17"/>
    <p:sldId id="366" r:id="rId18"/>
    <p:sldId id="369" r:id="rId19"/>
    <p:sldId id="368" r:id="rId20"/>
    <p:sldId id="370" r:id="rId21"/>
    <p:sldId id="375" r:id="rId22"/>
    <p:sldId id="273" r:id="rId23"/>
  </p:sldIdLst>
  <p:sldSz cx="9144000" cy="6858000" type="screen4x3"/>
  <p:notesSz cx="7077075" cy="9393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enlypro@gmail.com" initials="a" lastIdx="4" clrIdx="0">
    <p:extLst>
      <p:ext uri="{19B8F6BF-5375-455C-9EA6-DF929625EA0E}">
        <p15:presenceInfo xmlns:p15="http://schemas.microsoft.com/office/powerpoint/2012/main" userId="be6eef6944ebb53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5" autoAdjust="0"/>
    <p:restoredTop sz="76703" autoAdjust="0"/>
  </p:normalViewPr>
  <p:slideViewPr>
    <p:cSldViewPr>
      <p:cViewPr>
        <p:scale>
          <a:sx n="80" d="100"/>
          <a:sy n="80" d="100"/>
        </p:scale>
        <p:origin x="8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872" y="-90"/>
      </p:cViewPr>
      <p:guideLst>
        <p:guide orient="horz" pos="295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05" y="0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05" y="8921946"/>
            <a:ext cx="3066733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0" tIns="47055" rIns="94110" bIns="470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2DFDCED-F626-4615-8DA2-2CCC23A800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2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E02F1364-FDBA-4A56-B887-54BF898D4827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0" tIns="47055" rIns="94110" bIns="4705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61788"/>
            <a:ext cx="5661660" cy="4226957"/>
          </a:xfrm>
          <a:prstGeom prst="rect">
            <a:avLst/>
          </a:prstGeom>
        </p:spPr>
        <p:txBody>
          <a:bodyPr vert="horz" lIns="94110" tIns="47055" rIns="94110" bIns="470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7DF6EEC8-B095-4241-BDEC-DE5068C9C8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48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78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0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36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8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83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58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5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147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9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</a:t>
            </a:r>
            <a:r>
              <a:rPr lang="en-US" baseline="0" dirty="0" smtClean="0"/>
              <a:t> presentation will focus on </a:t>
            </a:r>
            <a:r>
              <a:rPr lang="en-US" b="1" baseline="0" dirty="0" smtClean="0"/>
              <a:t>What MISSE-6 is</a:t>
            </a:r>
            <a:r>
              <a:rPr lang="en-US" baseline="0" dirty="0" smtClean="0"/>
              <a:t>. The </a:t>
            </a:r>
            <a:r>
              <a:rPr lang="en-US" b="1" baseline="0" dirty="0" smtClean="0"/>
              <a:t>environment </a:t>
            </a:r>
            <a:r>
              <a:rPr lang="en-US" baseline="0" dirty="0" smtClean="0"/>
              <a:t>the samples were exposed to. Analyzing how that environment </a:t>
            </a:r>
            <a:r>
              <a:rPr lang="en-US" b="1" baseline="0" dirty="0" smtClean="0"/>
              <a:t>degraded </a:t>
            </a:r>
            <a:r>
              <a:rPr lang="en-US" baseline="0" dirty="0" smtClean="0"/>
              <a:t>materials. </a:t>
            </a:r>
            <a:r>
              <a:rPr lang="en-US" b="1" baseline="0" dirty="0" smtClean="0"/>
              <a:t>Simulating</a:t>
            </a:r>
            <a:r>
              <a:rPr lang="en-US" baseline="0" dirty="0" smtClean="0"/>
              <a:t> the space environment to get an idea of when things happened. And how this </a:t>
            </a:r>
            <a:r>
              <a:rPr lang="en-US" b="1" baseline="0" dirty="0" smtClean="0"/>
              <a:t>impacts</a:t>
            </a:r>
            <a:r>
              <a:rPr lang="en-US" baseline="0" dirty="0" smtClean="0"/>
              <a:t> future space component design.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8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73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AD71C-DC52-4255-A052-F15A7FDB75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458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long it takes for space suit to degrade</a:t>
            </a:r>
            <a:r>
              <a:rPr lang="en-US" baseline="0" dirty="0" smtClean="0"/>
              <a:t> and probabilities. What will happen and how serious it will be. Micro penetration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astro</a:t>
            </a:r>
            <a:r>
              <a:rPr lang="en-US" baseline="0" dirty="0" smtClean="0"/>
              <a:t> penetration. </a:t>
            </a:r>
            <a:r>
              <a:rPr lang="en-US" baseline="0" smtClean="0"/>
              <a:t>Results.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7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76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5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90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Elliptical reflector</a:t>
            </a:r>
            <a:r>
              <a:rPr lang="en-US" b="1" baseline="0" dirty="0" smtClean="0"/>
              <a:t> </a:t>
            </a:r>
            <a:r>
              <a:rPr lang="en-US" baseline="0" dirty="0" smtClean="0"/>
              <a:t>designed to maximize the exposure of the samples by directing the light to a focal point where the samples can be placed. The bluish portion of the solid model on the right demonstrates the </a:t>
            </a:r>
            <a:r>
              <a:rPr lang="en-US" b="1" baseline="0" dirty="0" smtClean="0"/>
              <a:t>light cone </a:t>
            </a:r>
            <a:r>
              <a:rPr lang="en-US" baseline="0" dirty="0" smtClean="0"/>
              <a:t>and focal point of the reflector. The array on the left is an image of the </a:t>
            </a:r>
            <a:r>
              <a:rPr lang="en-US" b="1" baseline="0" dirty="0" smtClean="0"/>
              <a:t>deuterium lamp configuration </a:t>
            </a:r>
            <a:r>
              <a:rPr lang="en-US" baseline="0" dirty="0" smtClean="0"/>
              <a:t>that allows for even light exposure at the increased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6EEC8-B095-4241-BDEC-DE5068C9C8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0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499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49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0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0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50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50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50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50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035775-092F-45F8-B38C-030784BFC34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5008" name="Group 16"/>
          <p:cNvGrpSpPr>
            <a:grpSpLocks/>
          </p:cNvGrpSpPr>
          <p:nvPr userDrawn="1"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85009" name="Rectangle 17"/>
            <p:cNvSpPr>
              <a:spLocks noChangeArrowheads="1"/>
            </p:cNvSpPr>
            <p:nvPr userDrawn="1"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010" name="Picture 18" descr="USU logo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/>
      <p:bldP spid="8500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0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50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64528B-86CF-44ED-A1FD-BA2FD1D2CD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1BA3F0-1E74-4343-A8E1-ABC4CDF7AAC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F6ACE4-1001-41C7-9082-7D5EEF9F5E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2DEA43-D80F-45AC-9C45-D45EEB59C4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C57924-80BD-4372-AFC1-D8E5835D788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8E004-CC2F-4E72-BE2A-E68246B9D5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6B13B0-834A-4D1A-A2F9-DA13E30980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7B389D-DCB6-4B6E-8EE6-666EC04618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EAA126-6A83-4F3B-8DD1-EE76224E4D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4382BB-BAE7-4D77-A79E-B09E0DAC19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8F95D186-E908-4512-9A2B-629DDC8820D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8397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397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39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39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39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1" grpId="0"/>
      <p:bldP spid="8398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39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314700" y="137342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2013 APS 4 Corners</a:t>
            </a:r>
            <a:b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University of Denver, Denver, CO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533400" y="1966462"/>
            <a:ext cx="7924800" cy="1997075"/>
          </a:xfrm>
          <a:noFill/>
          <a:ln/>
        </p:spPr>
        <p:txBody>
          <a:bodyPr/>
          <a:lstStyle/>
          <a:p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Pre-breakdown Arcing in Dielectrics </a:t>
            </a:r>
            <a:b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under Electric Field Stress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104900" y="4486757"/>
            <a:ext cx="6781800" cy="838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Allen Andersen and JR Dennison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Physics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Utah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Logan, Utah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Z:\Archive Folders\Individual Archives+++\Kelby Peterson\Posters on the Hill\materials Physics Group-02.jpg"/>
          <p:cNvPicPr>
            <a:picLocks noChangeAspect="1" noChangeArrowheads="1"/>
          </p:cNvPicPr>
          <p:nvPr/>
        </p:nvPicPr>
        <p:blipFill>
          <a:blip r:embed="rId3" cstate="print"/>
          <a:srcRect t="8177" b="6925"/>
          <a:stretch>
            <a:fillRect/>
          </a:stretch>
        </p:blipFill>
        <p:spPr bwMode="auto">
          <a:xfrm>
            <a:off x="-12700" y="0"/>
            <a:ext cx="2971800" cy="129572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23" y="0"/>
            <a:ext cx="2199177" cy="18189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	</a:t>
            </a:r>
            <a:endParaRPr lang="en-US" dirty="0">
              <a:solidFill>
                <a:srgbClr val="8282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Endurance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- Polyimide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12900"/>
            <a:ext cx="8610600" cy="42254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62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~320 MV/m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9400" y="2438400"/>
            <a:ext cx="160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wait time and higher current arcs indicate differences in defect populations.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400" y="17848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25µm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885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Pre-Breakdown Arcs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" y="1330186"/>
            <a:ext cx="5715000" cy="547473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397098" y="1330186"/>
            <a:ext cx="5301804" cy="5672138"/>
            <a:chOff x="1828800" y="533400"/>
            <a:chExt cx="5301804" cy="5672138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14538" y="652463"/>
              <a:ext cx="5114925" cy="555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9" name="Straight Connector 78"/>
            <p:cNvCxnSpPr/>
            <p:nvPr/>
          </p:nvCxnSpPr>
          <p:spPr>
            <a:xfrm>
              <a:off x="3200400" y="4935070"/>
              <a:ext cx="28194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3200400" y="3886200"/>
              <a:ext cx="0" cy="105156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V="1">
              <a:off x="4114800" y="3733800"/>
              <a:ext cx="0" cy="118782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4155140" y="981635"/>
              <a:ext cx="0" cy="118782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5105400" y="3541061"/>
              <a:ext cx="0" cy="141193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V="1">
              <a:off x="6001870" y="4572000"/>
              <a:ext cx="0" cy="36576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>
              <a:off x="2362200" y="3352800"/>
              <a:ext cx="1295400" cy="0"/>
            </a:xfrm>
            <a:prstGeom prst="straightConnector1">
              <a:avLst/>
            </a:prstGeom>
            <a:ln w="38100">
              <a:solidFill>
                <a:srgbClr val="262FE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1981200" y="838200"/>
              <a:ext cx="0" cy="4800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981200" y="5638800"/>
              <a:ext cx="4953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352800" y="2819400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262FE0"/>
                  </a:solidFill>
                </a:rPr>
                <a:t>F</a:t>
              </a:r>
              <a:endParaRPr lang="en-US" sz="2400" b="1" dirty="0">
                <a:solidFill>
                  <a:srgbClr val="262FE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828800" y="533400"/>
              <a:ext cx="832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Energy</a:t>
              </a:r>
              <a:endParaRPr lang="en-US" b="1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172200" y="5638800"/>
              <a:ext cx="958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Position</a:t>
              </a:r>
              <a:endParaRPr lang="en-US" b="1" dirty="0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123765" y="1098175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87905" y="3810000"/>
              <a:ext cx="465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/>
                <a:t>Δ</a:t>
              </a:r>
              <a:r>
                <a:rPr lang="en-US" b="1" dirty="0" smtClean="0"/>
                <a:t>G</a:t>
              </a:r>
              <a:endParaRPr lang="en-US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133074" y="3935504"/>
              <a:ext cx="1115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Δ</a:t>
              </a:r>
              <a:r>
                <a:rPr lang="en-US" b="1" dirty="0" err="1" smtClean="0"/>
                <a:t>G+q</a:t>
              </a:r>
              <a:r>
                <a:rPr lang="en-US" b="1" baseline="-25000" dirty="0" err="1" smtClean="0"/>
                <a:t>e</a:t>
              </a:r>
              <a:r>
                <a:rPr lang="en-US" b="1" dirty="0" err="1" smtClean="0"/>
                <a:t>a</a:t>
              </a:r>
              <a:r>
                <a:rPr lang="en-US" b="1" baseline="-25000" dirty="0" err="1" smtClean="0"/>
                <a:t>o</a:t>
              </a:r>
              <a:r>
                <a:rPr lang="en-US" b="1" dirty="0" err="1" smtClean="0"/>
                <a:t>F</a:t>
              </a:r>
              <a:endParaRPr lang="en-US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017591" y="4545105"/>
              <a:ext cx="68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q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e</a:t>
              </a:r>
              <a:r>
                <a:rPr lang="en-US" b="1" dirty="0" err="1" smtClean="0">
                  <a:solidFill>
                    <a:srgbClr val="FF0000"/>
                  </a:solidFill>
                </a:rPr>
                <a:t>a</a:t>
              </a:r>
              <a:r>
                <a:rPr lang="en-US" b="1" baseline="-25000" dirty="0" err="1" smtClean="0">
                  <a:solidFill>
                    <a:srgbClr val="FF0000"/>
                  </a:solidFill>
                </a:rPr>
                <a:t>o</a:t>
              </a:r>
              <a:r>
                <a:rPr lang="en-US" b="1" dirty="0" err="1" smtClean="0">
                  <a:solidFill>
                    <a:srgbClr val="FF0000"/>
                  </a:solidFill>
                </a:rPr>
                <a:t>F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962400" y="5269468"/>
              <a:ext cx="3818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/>
                <a:t>a</a:t>
              </a:r>
              <a:r>
                <a:rPr lang="en-US" b="1" baseline="-25000" dirty="0" err="1" smtClean="0"/>
                <a:t>o</a:t>
              </a:r>
              <a:endParaRPr lang="en-US" dirty="0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3200400" y="5345668"/>
              <a:ext cx="1905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061885" y="4431268"/>
              <a:ext cx="11153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/>
                <a:t>Δ</a:t>
              </a:r>
              <a:r>
                <a:rPr lang="en-US" b="1" dirty="0" smtClean="0"/>
                <a:t>G-</a:t>
              </a:r>
              <a:r>
                <a:rPr lang="en-US" b="1" dirty="0" err="1" smtClean="0"/>
                <a:t>q</a:t>
              </a:r>
              <a:r>
                <a:rPr lang="en-US" b="1" baseline="-25000" dirty="0" err="1" smtClean="0"/>
                <a:t>e</a:t>
              </a:r>
              <a:r>
                <a:rPr lang="en-US" b="1" dirty="0" err="1" smtClean="0"/>
                <a:t>a</a:t>
              </a:r>
              <a:r>
                <a:rPr lang="en-US" b="1" baseline="-25000" dirty="0" err="1" smtClean="0"/>
                <a:t>o</a:t>
              </a:r>
              <a:r>
                <a:rPr lang="en-US" b="1" dirty="0" err="1" smtClean="0"/>
                <a:t>F</a:t>
              </a:r>
              <a:endParaRPr 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62415" y="1846530"/>
            <a:ext cx="251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 an applied electric field, charge can ‘hop’ between defect sites. The probability of a transition in a given time step depends upon temperature, well depth, and applied field.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60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Pre-Breakdown Arcs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784866"/>
            <a:ext cx="3048000" cy="42825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58" y="1784866"/>
            <a:ext cx="3076542" cy="42952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6942" y="1632466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a) Defect sites can form in kinks of polymer chains. These low-energy defects can be thermally repaired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</a:p>
          <a:p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kinks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≥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303455"/>
            <a:ext cx="28670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b) At higher voltages, electrons have enough energy to break bonds, creating permanent defect sites. </a:t>
            </a:r>
          </a:p>
          <a:p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&gt;&gt;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64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685800" y="1701800"/>
            <a:ext cx="7620000" cy="1066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2540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2540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55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711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Conductivity Model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78000"/>
            <a:ext cx="7315201" cy="1158140"/>
          </a:xfrm>
          <a:prstGeom prst="rect">
            <a:avLst/>
          </a:prstGeom>
          <a:noFill/>
        </p:spPr>
      </p:pic>
      <p:sp>
        <p:nvSpPr>
          <p:cNvPr id="24" name="Bent-Up Arrow 23"/>
          <p:cNvSpPr/>
          <p:nvPr/>
        </p:nvSpPr>
        <p:spPr bwMode="auto">
          <a:xfrm>
            <a:off x="2438400" y="2768600"/>
            <a:ext cx="1371600" cy="10668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ent-Up Arrow 24"/>
          <p:cNvSpPr/>
          <p:nvPr/>
        </p:nvSpPr>
        <p:spPr bwMode="auto">
          <a:xfrm>
            <a:off x="2438400" y="2768600"/>
            <a:ext cx="3429000" cy="1981200"/>
          </a:xfrm>
          <a:prstGeom prst="bentUpArrow">
            <a:avLst>
              <a:gd name="adj1" fmla="val 17207"/>
              <a:gd name="adj2" fmla="val 25000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ent-Up Arrow 25"/>
          <p:cNvSpPr/>
          <p:nvPr/>
        </p:nvSpPr>
        <p:spPr bwMode="auto">
          <a:xfrm>
            <a:off x="2438400" y="2921000"/>
            <a:ext cx="5486400" cy="2743200"/>
          </a:xfrm>
          <a:prstGeom prst="bentUpArrow">
            <a:avLst>
              <a:gd name="adj1" fmla="val 14357"/>
              <a:gd name="adj2" fmla="val 20629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2997200"/>
            <a:ext cx="1828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Trap-to-trap Tunneling frequency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Well depth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Density of Defects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365" y="6057344"/>
            <a:ext cx="9167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Tests lasting only days can predict decades of behavior!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275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Endurance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3" y="1516797"/>
            <a:ext cx="8649143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21493" y="1658212"/>
            <a:ext cx="1676400" cy="45273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4830" y="4672780"/>
            <a:ext cx="74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min.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4830" y="3596332"/>
            <a:ext cx="74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hr.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34830" y="2866167"/>
            <a:ext cx="747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day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2130" y="2365464"/>
            <a:ext cx="950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week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752600" y="2209800"/>
            <a:ext cx="0" cy="3733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746112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Fused Silica Data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" y="1728450"/>
            <a:ext cx="8137217" cy="4488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799" y="374523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Voltage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31895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slope 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278497" y="4355755"/>
            <a:ext cx="753911" cy="10973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4571999" y="2743200"/>
            <a:ext cx="228601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204196" y="2754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80µm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4196" y="4199235"/>
            <a:ext cx="135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≈1000V</a:t>
            </a:r>
            <a:endParaRPr lang="en-US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760692" y="4552090"/>
            <a:ext cx="14414" cy="10105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943600" y="4455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&gt;R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FS4_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75018" y="1916907"/>
            <a:ext cx="1002763" cy="8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38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Fused Silica Data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746766"/>
            <a:ext cx="8150059" cy="4495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6137" y="505305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Voltage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3021" y="298690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slope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514600" y="5376217"/>
            <a:ext cx="1601538" cy="2694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657600" y="3604919"/>
            <a:ext cx="0" cy="8069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641850" y="208125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slope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75250" y="2686487"/>
            <a:ext cx="266700" cy="6068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749758" y="4576981"/>
            <a:ext cx="2251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going on?!</a:t>
            </a:r>
            <a:endParaRPr 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4134366"/>
            <a:ext cx="209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&gt;R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&gt;R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38286" y="4314483"/>
            <a:ext cx="1354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≈200V</a:t>
            </a:r>
          </a:p>
          <a:p>
            <a:endParaRPr lang="en-US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1250615" y="4591482"/>
            <a:ext cx="120985" cy="10541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1815432" y="5118574"/>
            <a:ext cx="212223" cy="527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389576" y="4707235"/>
            <a:ext cx="1354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≈1000V</a:t>
            </a:r>
          </a:p>
          <a:p>
            <a:endParaRPr lang="en-US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800" y="270784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80µm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FS4_1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095375" y="1905725"/>
            <a:ext cx="1002763" cy="84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5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	</a:t>
            </a:r>
            <a:endParaRPr lang="en-US" dirty="0">
              <a:solidFill>
                <a:srgbClr val="8282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Fused Silica Data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5" y="1821597"/>
            <a:ext cx="8288749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19200" y="413402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coating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6043" y="4447759"/>
            <a:ext cx="1354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≈80V</a:t>
            </a:r>
          </a:p>
          <a:p>
            <a:endParaRPr lang="en-US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1728372" y="4724758"/>
            <a:ext cx="120985" cy="10541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544479" y="5172218"/>
            <a:ext cx="66210" cy="6067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867333" y="4840511"/>
            <a:ext cx="1354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≈200V</a:t>
            </a:r>
          </a:p>
          <a:p>
            <a:endParaRPr lang="en-US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7161" y="5112604"/>
            <a:ext cx="2098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&gt;R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&gt;R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45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Fused Silica Data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8991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Relatively low critical field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we can deal with that.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Tunneling current seems to be a bigger factor for thinner coatings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noticeable pre-breakdown arcs – for SiO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not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polymer chains to “kink.”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post breakdown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slope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possibly only broken down part way through the sample.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Transitions to secondary slopes – marks increasing partial breakdowns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45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shouldn’t expect the same behavior for different structures!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3759200" cy="2819400"/>
          </a:xfrm>
          <a:prstGeom prst="rect">
            <a:avLst/>
          </a:prstGeom>
        </p:spPr>
      </p:pic>
      <p:sp>
        <p:nvSpPr>
          <p:cNvPr id="4" name="&quot;No&quot; Symbol 3"/>
          <p:cNvSpPr/>
          <p:nvPr/>
        </p:nvSpPr>
        <p:spPr bwMode="auto">
          <a:xfrm>
            <a:off x="279400" y="2476500"/>
            <a:ext cx="3962400" cy="3657600"/>
          </a:xfrm>
          <a:prstGeom prst="noSmoking">
            <a:avLst/>
          </a:prstGeom>
          <a:solidFill>
            <a:srgbClr val="FF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86062"/>
            <a:ext cx="3924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6131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0"/>
            <a:ext cx="781656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Instrumentation and Procedures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Determining material properties.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and Modeling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Understanding and comparing material behavior.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Quantitative descriptions of microscopic physics.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Analysis		Conclusion	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685800" y="685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Density of States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918"/>
          <a:stretch/>
        </p:blipFill>
        <p:spPr>
          <a:xfrm>
            <a:off x="152401" y="1516797"/>
            <a:ext cx="5867400" cy="509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46802" y="1529497"/>
            <a:ext cx="266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Delta function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Constant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c) Linear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d) Power law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e) Exponential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f) Gaussian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Each of these has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transport properties.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1" y="5099904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LDPE – Linear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Polyimide – Exponential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Exponential+Gaussian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91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4836397" y="2407307"/>
            <a:ext cx="3581400" cy="152400"/>
          </a:xfrm>
          <a:prstGeom prst="rect">
            <a:avLst/>
          </a:prstGeom>
          <a:solidFill>
            <a:srgbClr val="FF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1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605" y="1645307"/>
            <a:ext cx="4417766" cy="519999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8522" y="1867715"/>
            <a:ext cx="382706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</a:t>
            </a:r>
            <a:r>
              <a:rPr lang="en-US" sz="16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Joblonski</a:t>
            </a: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diagram</a:t>
            </a:r>
          </a:p>
          <a:p>
            <a:pPr algn="just"/>
            <a:r>
              <a:rPr lang="en-US" sz="1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VB electrons excited into CB by the high energy incident electron radiation. 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They relax into shallow trap (ST) states, then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thermalize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into lower available long-lived ST. 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paths are possible: </a:t>
            </a:r>
          </a:p>
          <a:p>
            <a:pPr algn="just">
              <a:buFont typeface="Arial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romanLcParenBoth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relaxation to deep traps (DT), with concomitant photon emission; </a:t>
            </a:r>
          </a:p>
          <a:p>
            <a:pPr marL="342900" indent="-342900" algn="just">
              <a:buAutoNum type="romanLcParenBoth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radiation induced conductivity (RIC), with thermal re-excitation into the CB;  </a:t>
            </a:r>
          </a:p>
          <a:p>
            <a:pPr marL="342900" indent="-342900" algn="just">
              <a:buAutoNum type="romanLcParenBoth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transitions or e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-h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recombination into VB holes; or </a:t>
            </a:r>
          </a:p>
          <a:p>
            <a:pPr marL="342900" indent="-342900" algn="just">
              <a:buAutoNum type="romanLcParenBoth"/>
            </a:pPr>
            <a:r>
              <a:rPr lang="en-US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avalanche effect as CB electrons excite more VB electrons into the CB, causing ESD.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4500" y="532696"/>
            <a:ext cx="8161186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Complementary Responses to Radiation and Electric Field Stress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218371" y="3550307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253627" y="4013195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7267275" y="4236107"/>
            <a:ext cx="86549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272963" y="4693307"/>
            <a:ext cx="838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8005014" y="3397907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1.92 </a:t>
            </a:r>
            <a:r>
              <a:rPr lang="en-US" sz="1600" b="1" dirty="0" err="1" smtClean="0">
                <a:solidFill>
                  <a:srgbClr val="C00000"/>
                </a:solidFill>
              </a:rPr>
              <a:t>eV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64093" y="3855107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2.48 </a:t>
            </a:r>
            <a:r>
              <a:rPr lang="en-US" sz="1600" b="1" dirty="0" err="1" smtClean="0">
                <a:solidFill>
                  <a:srgbClr val="00B050"/>
                </a:solidFill>
              </a:rPr>
              <a:t>eV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82285" y="4083707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6FF"/>
                </a:solidFill>
              </a:rPr>
              <a:t>2.73 </a:t>
            </a:r>
            <a:r>
              <a:rPr lang="en-US" sz="1600" b="1" dirty="0" err="1" smtClean="0">
                <a:solidFill>
                  <a:srgbClr val="0066FF"/>
                </a:solidFill>
              </a:rPr>
              <a:t>eV</a:t>
            </a:r>
            <a:endParaRPr lang="en-US" sz="1600" b="1" dirty="0">
              <a:solidFill>
                <a:srgbClr val="0066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58405" y="4527259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7030A0"/>
                </a:solidFill>
              </a:rPr>
              <a:t>4.51 </a:t>
            </a:r>
            <a:r>
              <a:rPr lang="en-US" sz="1600" b="1" dirty="0" err="1" smtClean="0">
                <a:solidFill>
                  <a:srgbClr val="7030A0"/>
                </a:solidFill>
              </a:rPr>
              <a:t>eV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2205" y="5988707"/>
            <a:ext cx="9906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--8.9 </a:t>
            </a:r>
            <a:r>
              <a:rPr lang="en-US" sz="1600" b="1" dirty="0" err="1" smtClean="0"/>
              <a:t>eV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269941" y="2366363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--41 </a:t>
            </a:r>
            <a:r>
              <a:rPr lang="en-US" sz="1600" b="1" dirty="0" err="1" smtClean="0"/>
              <a:t>meV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757487" y="3667451"/>
            <a:ext cx="533766" cy="481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F</a:t>
            </a:r>
            <a:endParaRPr lang="en-US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8972806" y="3550307"/>
            <a:ext cx="304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baseline="-25000" dirty="0" err="1" smtClean="0"/>
              <a:t>eff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4781805" y="3855107"/>
            <a:ext cx="4038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287005" y="2178707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3399"/>
                </a:solidFill>
              </a:rPr>
              <a:t>--24 </a:t>
            </a:r>
            <a:r>
              <a:rPr lang="en-US" sz="1600" b="1" dirty="0" err="1" smtClean="0">
                <a:solidFill>
                  <a:srgbClr val="FF3399"/>
                </a:solidFill>
              </a:rPr>
              <a:t>meV</a:t>
            </a:r>
            <a:endParaRPr lang="en-US" sz="1600" b="1" dirty="0">
              <a:solidFill>
                <a:srgbClr val="FF3399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248405" y="1054100"/>
            <a:ext cx="1981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82005" y="9017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E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72840" y="1282700"/>
            <a:ext cx="3581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543805" y="1473200"/>
            <a:ext cx="76200" cy="47244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543805" y="1459195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391405" y="1444625"/>
            <a:ext cx="15240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24805" y="1387475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924805" y="15494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34405" y="1330325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534405" y="14351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534405" y="1511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534405" y="15875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5924805" y="1539875"/>
            <a:ext cx="66675" cy="469582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6610605" y="1416050"/>
            <a:ext cx="76200" cy="48196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6534405" y="1587500"/>
            <a:ext cx="76200" cy="4648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867655" y="1377950"/>
            <a:ext cx="76200" cy="76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873433" y="1455790"/>
            <a:ext cx="51372" cy="13171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6229605" y="1511300"/>
            <a:ext cx="333934" cy="76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29605" y="1511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6229605" y="1358900"/>
            <a:ext cx="333934" cy="76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6229605" y="1325566"/>
            <a:ext cx="333934" cy="762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ight Arrow 78"/>
          <p:cNvSpPr/>
          <p:nvPr/>
        </p:nvSpPr>
        <p:spPr>
          <a:xfrm>
            <a:off x="6991605" y="1435100"/>
            <a:ext cx="381000" cy="76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/>
          <a:srcRect l="34101" t="33279" r="38933" b="25162"/>
          <a:stretch>
            <a:fillRect/>
          </a:stretch>
        </p:blipFill>
        <p:spPr>
          <a:xfrm>
            <a:off x="7448805" y="1282700"/>
            <a:ext cx="428625" cy="457200"/>
          </a:xfrm>
          <a:prstGeom prst="rect">
            <a:avLst/>
          </a:prstGeom>
        </p:spPr>
      </p:pic>
      <p:sp>
        <p:nvSpPr>
          <p:cNvPr id="81" name="Oval 80"/>
          <p:cNvSpPr/>
          <p:nvPr/>
        </p:nvSpPr>
        <p:spPr>
          <a:xfrm>
            <a:off x="5887875" y="617072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506875" y="618194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03085" y="618194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582555" y="618521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Arrow 86"/>
          <p:cNvSpPr/>
          <p:nvPr/>
        </p:nvSpPr>
        <p:spPr>
          <a:xfrm>
            <a:off x="5086605" y="11303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467605" y="9779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E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59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61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4" descr="USU 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</p:spTree>
    <p:extLst>
      <p:ext uri="{BB962C8B-B14F-4D97-AF65-F5344CB8AC3E}">
        <p14:creationId xmlns:p14="http://schemas.microsoft.com/office/powerpoint/2010/main" val="284968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79" grpId="0" animBg="1"/>
      <p:bldP spid="81" grpId="0" animBg="1"/>
      <p:bldP spid="82" grpId="0" animBg="1"/>
      <p:bldP spid="83" grpId="0" animBg="1"/>
      <p:bldP spid="84" grpId="0" animBg="1"/>
      <p:bldP spid="87" grpId="0" animBg="1"/>
      <p:bldP spid="8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2643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2644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Analysis		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57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731" y="1408149"/>
            <a:ext cx="8349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Polymer and glass structural differences are manifest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 of pre-breakdown arcing and post-breakdown slopes.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Pre-breakdown arcing can be understood in terms of thermally recoverable and irrecoverable defect generation.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74" y="3341588"/>
            <a:ext cx="3296510" cy="3296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731" y="3314700"/>
            <a:ext cx="5219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onset, magnitude, and frequency of pre-breakdown arcing depends on the density of states for a given material.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performance of insulating materials under electric field stress over time also depends on the density of defects.</a:t>
            </a:r>
          </a:p>
          <a:p>
            <a:endParaRPr lang="en-US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45411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5412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Analysis		Conclusion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914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ESD SYSTEM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45" descr="ESD diagram v1.1.jpg"/>
          <p:cNvPicPr>
            <a:picLocks noChangeAspect="1" noChangeArrowheads="1"/>
          </p:cNvPicPr>
          <p:nvPr/>
        </p:nvPicPr>
        <p:blipFill>
          <a:blip r:embed="rId4" cstate="print"/>
          <a:srcRect l="14157" t="8742" r="12199" b="17909"/>
          <a:stretch>
            <a:fillRect/>
          </a:stretch>
        </p:blipFill>
        <p:spPr bwMode="auto">
          <a:xfrm>
            <a:off x="95581" y="1524575"/>
            <a:ext cx="635602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77001" y="914400"/>
            <a:ext cx="2667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Simple parallel plate capacitor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Vacuum ~10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-6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Fully automated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0.25Hz system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Applies up to 30 kV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~150 K&lt;T&lt;300K       with ℓ-N</a:t>
            </a:r>
            <a:r>
              <a:rPr lang="en-US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reservoir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1.98 cm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sample electrodes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electrode carousel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65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45411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5412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Analysis		Conclusion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9144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‘Typical’ Results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346" y="1600200"/>
            <a:ext cx="7479507" cy="4922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46" y="1600200"/>
            <a:ext cx="7466807" cy="4950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35052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voltage is first applied to the sample no current flows through it. The insulator is doing its job. 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046" y="1597607"/>
            <a:ext cx="7477426" cy="4953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2860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critical voltage is reached the sample breaks down and current flows freely through the material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general THIS IS VERY BAD! </a:t>
            </a:r>
          </a:p>
          <a:p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slope of the graph is just the inverse of the current limiting resistance in the circuit. </a:t>
            </a:r>
          </a:p>
          <a:p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V=IR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I/V = R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baseline="30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36576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discontinuity marks our breakdown voltage.</a:t>
            </a:r>
          </a:p>
          <a:p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-250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</a:t>
            </a:r>
          </a:p>
          <a:p>
            <a:endParaRPr lang="en-US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638800" y="4343400"/>
            <a:ext cx="457200" cy="13455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213340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LDPE Data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 descr="LDPEr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524000"/>
            <a:ext cx="8424862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81800" y="4038600"/>
            <a:ext cx="1416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 voltage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8288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slope</a:t>
            </a:r>
          </a:p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= V/R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x-intercept at origin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3733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 breakdown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rcing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105400" y="2209800"/>
            <a:ext cx="14478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334000" y="3733801"/>
            <a:ext cx="1219200" cy="1523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105400" y="4648200"/>
            <a:ext cx="5334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858000" y="4800600"/>
            <a:ext cx="533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999254" y="3987027"/>
            <a:ext cx="135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0V</a:t>
            </a:r>
            <a:endParaRPr lang="en-US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1128046" y="4339882"/>
            <a:ext cx="427704" cy="1134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99254" y="301089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25µm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143" descr="LDPE"/>
          <p:cNvPicPr>
            <a:picLocks noChangeAspect="1" noChangeArrowheads="1"/>
          </p:cNvPicPr>
          <p:nvPr/>
        </p:nvPicPr>
        <p:blipFill>
          <a:blip r:embed="rId5" cstate="print"/>
          <a:srcRect r="34119"/>
          <a:stretch>
            <a:fillRect/>
          </a:stretch>
        </p:blipFill>
        <p:spPr bwMode="auto">
          <a:xfrm>
            <a:off x="1128046" y="1768811"/>
            <a:ext cx="798698" cy="1247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46" name="Line 179"/>
          <p:cNvSpPr>
            <a:spLocks noChangeShapeType="1"/>
          </p:cNvSpPr>
          <p:nvPr/>
        </p:nvSpPr>
        <p:spPr bwMode="auto">
          <a:xfrm>
            <a:off x="1441894" y="2758742"/>
            <a:ext cx="352278" cy="0"/>
          </a:xfrm>
          <a:prstGeom prst="roundRect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180"/>
          <p:cNvSpPr txBox="1">
            <a:spLocks noChangeArrowheads="1"/>
          </p:cNvSpPr>
          <p:nvPr/>
        </p:nvSpPr>
        <p:spPr bwMode="auto">
          <a:xfrm>
            <a:off x="1441435" y="2750695"/>
            <a:ext cx="316959" cy="18012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µm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1" y="1524001"/>
            <a:ext cx="8606498" cy="4223427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Polyimide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403860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 voltage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182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Ohmic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slope</a:t>
            </a:r>
          </a:p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= V/R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1151" y="3733800"/>
            <a:ext cx="1331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 breakdown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rcing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5105400" y="1953167"/>
            <a:ext cx="1828800" cy="2566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334000" y="2482335"/>
            <a:ext cx="1295400" cy="14038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5105400" y="4372749"/>
            <a:ext cx="1219200" cy="5831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6958574" y="4657130"/>
            <a:ext cx="412750" cy="3597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954551" y="3617953"/>
            <a:ext cx="135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baseline="30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aseline="-25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0V</a:t>
            </a:r>
            <a:endParaRPr lang="en-US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1083343" y="3970808"/>
            <a:ext cx="427704" cy="1134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64731" y="304126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25µm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42" descr="kapt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2493" y="1742500"/>
            <a:ext cx="1094825" cy="1247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  <p:sp>
        <p:nvSpPr>
          <p:cNvPr id="23" name="Line 175"/>
          <p:cNvSpPr>
            <a:spLocks noChangeShapeType="1"/>
          </p:cNvSpPr>
          <p:nvPr/>
        </p:nvSpPr>
        <p:spPr bwMode="auto">
          <a:xfrm>
            <a:off x="1431548" y="2732522"/>
            <a:ext cx="436050" cy="0"/>
          </a:xfrm>
          <a:prstGeom prst="roundRect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76"/>
          <p:cNvSpPr txBox="1">
            <a:spLocks noChangeArrowheads="1"/>
          </p:cNvSpPr>
          <p:nvPr/>
        </p:nvSpPr>
        <p:spPr bwMode="auto">
          <a:xfrm>
            <a:off x="1448013" y="2724860"/>
            <a:ext cx="316818" cy="1800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µm</a:t>
            </a:r>
          </a:p>
        </p:txBody>
      </p:sp>
    </p:spTree>
    <p:extLst>
      <p:ext uri="{BB962C8B-B14F-4D97-AF65-F5344CB8AC3E}">
        <p14:creationId xmlns:p14="http://schemas.microsoft.com/office/powerpoint/2010/main" val="6422217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" y="1524707"/>
            <a:ext cx="8927533" cy="4380967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34652" y="654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Pre-Breakdown Arcs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10kHz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Oscilloscope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64632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LDPE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080078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 breakdown </a:t>
            </a:r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rcing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029200" y="4648200"/>
            <a:ext cx="2057400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 flipV="1">
            <a:off x="6019802" y="4186797"/>
            <a:ext cx="1066798" cy="42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07739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3813" y="9275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Pre-Breakdown Arc Field vs. Breakdown Field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150976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7" y="2094537"/>
            <a:ext cx="85582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field where arcing begins marks the field where the material will eventually break down over time.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LDPE the average electric field for the onset of arcing 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(60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±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15)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 of its critical breakdown field.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Polyimide the average electric field for the onset of arcing is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(70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±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15)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critical breakdown field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7911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0"/>
            <a:ext cx="1219200" cy="381000"/>
            <a:chOff x="-48" y="0"/>
            <a:chExt cx="768" cy="240"/>
          </a:xfrm>
        </p:grpSpPr>
        <p:sp>
          <p:nvSpPr>
            <p:cNvPr id="116739" name="Rectangle 3"/>
            <p:cNvSpPr>
              <a:spLocks noChangeArrowheads="1"/>
            </p:cNvSpPr>
            <p:nvPr/>
          </p:nvSpPr>
          <p:spPr bwMode="auto">
            <a:xfrm>
              <a:off x="33" y="0"/>
              <a:ext cx="687" cy="240"/>
            </a:xfrm>
            <a:prstGeom prst="rect">
              <a:avLst/>
            </a:prstGeom>
            <a:solidFill>
              <a:srgbClr val="0A52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740" name="Picture 4" descr="USU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8" y="0"/>
              <a:ext cx="768" cy="240"/>
            </a:xfrm>
            <a:prstGeom prst="rect">
              <a:avLst/>
            </a:prstGeom>
            <a:noFill/>
          </p:spPr>
        </p:pic>
      </p:grp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676400" y="0"/>
            <a:ext cx="769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n-US" dirty="0">
                <a:solidFill>
                  <a:srgbClr val="8282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Conclusion	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8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Endurance - LDPE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5" y="1600200"/>
            <a:ext cx="8764570" cy="430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62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~325 MV/m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3147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Breakdown time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191000" y="3684032"/>
            <a:ext cx="1905000" cy="14975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924442" y="2307967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Pre-breakdown arcs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1562885" y="3177553"/>
            <a:ext cx="723115" cy="12552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2590800" y="3231297"/>
            <a:ext cx="685800" cy="17203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6300" y="177368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25µm</a:t>
            </a:r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3805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7677</TotalTime>
  <Words>2009</Words>
  <Application>Microsoft Office PowerPoint</Application>
  <PresentationFormat>On-screen Show (4:3)</PresentationFormat>
  <Paragraphs>236</Paragraphs>
  <Slides>22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Wingdings</vt:lpstr>
      <vt:lpstr>Stream</vt:lpstr>
      <vt:lpstr>Pre-breakdown Arcing in Dielectrics  under Electric Field Stress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USU Surface Physics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Transient Conductivity of Kapton HN</dc:title>
  <dc:creator>Surface Physics</dc:creator>
  <cp:lastModifiedBy>allenlypro@gmail.com</cp:lastModifiedBy>
  <cp:revision>372</cp:revision>
  <dcterms:created xsi:type="dcterms:W3CDTF">2008-10-11T18:52:20Z</dcterms:created>
  <dcterms:modified xsi:type="dcterms:W3CDTF">2013-10-16T19:10:06Z</dcterms:modified>
</cp:coreProperties>
</file>