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5" r:id="rId3"/>
    <p:sldId id="257" r:id="rId4"/>
    <p:sldId id="313" r:id="rId5"/>
    <p:sldId id="326" r:id="rId6"/>
    <p:sldId id="327" r:id="rId7"/>
    <p:sldId id="328" r:id="rId8"/>
    <p:sldId id="258" r:id="rId9"/>
    <p:sldId id="303" r:id="rId10"/>
    <p:sldId id="330" r:id="rId11"/>
    <p:sldId id="331" r:id="rId12"/>
    <p:sldId id="259" r:id="rId13"/>
    <p:sldId id="333" r:id="rId14"/>
    <p:sldId id="334" r:id="rId15"/>
    <p:sldId id="335" r:id="rId16"/>
    <p:sldId id="332" r:id="rId17"/>
    <p:sldId id="269" r:id="rId18"/>
    <p:sldId id="273" r:id="rId19"/>
  </p:sldIdLst>
  <p:sldSz cx="9144000" cy="6858000" type="screen4x3"/>
  <p:notesSz cx="7077075" cy="9393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2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5" autoAdjust="0"/>
    <p:restoredTop sz="76703" autoAdjust="0"/>
  </p:normalViewPr>
  <p:slideViewPr>
    <p:cSldViewPr>
      <p:cViewPr>
        <p:scale>
          <a:sx n="80" d="100"/>
          <a:sy n="80" d="100"/>
        </p:scale>
        <p:origin x="-2816" y="-2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872" y="-90"/>
      </p:cViewPr>
      <p:guideLst>
        <p:guide orient="horz" pos="29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2DFDCED-F626-4615-8DA2-2CCC23A80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E02F1364-FDBA-4A56-B887-54BF898D4827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7DF6EEC8-B095-4241-BDEC-DE5068C9C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it takes for space suit to degrade</a:t>
            </a:r>
            <a:r>
              <a:rPr lang="en-US" baseline="0" dirty="0" smtClean="0"/>
              <a:t> and probabilities. What will happen and how serious it will be. Micro penetration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astro</a:t>
            </a:r>
            <a:r>
              <a:rPr lang="en-US" baseline="0" dirty="0" smtClean="0"/>
              <a:t> penetration. </a:t>
            </a:r>
            <a:r>
              <a:rPr lang="en-US" baseline="0" smtClean="0"/>
              <a:t>Results.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</a:t>
            </a:r>
            <a:r>
              <a:rPr lang="en-US" baseline="0" dirty="0" smtClean="0"/>
              <a:t> presentation will focus on </a:t>
            </a:r>
            <a:r>
              <a:rPr lang="en-US" b="1" baseline="0" dirty="0" smtClean="0"/>
              <a:t>What MISSE-6 is</a:t>
            </a:r>
            <a:r>
              <a:rPr lang="en-US" baseline="0" dirty="0" smtClean="0"/>
              <a:t>. The </a:t>
            </a:r>
            <a:r>
              <a:rPr lang="en-US" b="1" baseline="0" dirty="0" smtClean="0"/>
              <a:t>environment </a:t>
            </a:r>
            <a:r>
              <a:rPr lang="en-US" baseline="0" dirty="0" smtClean="0"/>
              <a:t>the samples were exposed to. Analyzing how that environment </a:t>
            </a:r>
            <a:r>
              <a:rPr lang="en-US" b="1" baseline="0" dirty="0" smtClean="0"/>
              <a:t>degraded </a:t>
            </a:r>
            <a:r>
              <a:rPr lang="en-US" baseline="0" dirty="0" smtClean="0"/>
              <a:t>materials. </a:t>
            </a:r>
            <a:r>
              <a:rPr lang="en-US" b="1" baseline="0" dirty="0" smtClean="0"/>
              <a:t>Simulating</a:t>
            </a:r>
            <a:r>
              <a:rPr lang="en-US" baseline="0" dirty="0" smtClean="0"/>
              <a:t> the space environment to get an idea of when things happened. And how this </a:t>
            </a:r>
            <a:r>
              <a:rPr lang="en-US" b="1" baseline="0" dirty="0" smtClean="0"/>
              <a:t>impacts</a:t>
            </a:r>
            <a:r>
              <a:rPr lang="en-US" baseline="0" dirty="0" smtClean="0"/>
              <a:t> future space component design.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understanding gained from this analysis will allow for </a:t>
            </a:r>
            <a:r>
              <a:rPr lang="en-US" b="1" baseline="0" dirty="0" smtClean="0"/>
              <a:t>proper material choice </a:t>
            </a:r>
            <a:r>
              <a:rPr lang="en-US" baseline="0" dirty="0" smtClean="0"/>
              <a:t>to allow for space components with lengthened durability and less frequent repairs</a:t>
            </a:r>
            <a:r>
              <a:rPr lang="en-US" b="1" baseline="0" dirty="0" smtClean="0"/>
              <a:t>. </a:t>
            </a:r>
            <a:r>
              <a:rPr lang="en-US" b="1" dirty="0" smtClean="0"/>
              <a:t>James Webb</a:t>
            </a:r>
            <a:r>
              <a:rPr lang="en-US" b="1" baseline="0" dirty="0" smtClean="0"/>
              <a:t> Space Telescope</a:t>
            </a:r>
            <a:r>
              <a:rPr lang="en-US" baseline="0" dirty="0" smtClean="0"/>
              <a:t>, NASA’s current project, hoping to replace the Hubble, beyond repairable range. The two large blue panels here are each about the size of a tennis court and are made of metal coated polymers, like my sample of interest. </a:t>
            </a:r>
            <a:endParaRPr lang="en-US" dirty="0" smtClean="0"/>
          </a:p>
          <a:p>
            <a:r>
              <a:rPr lang="en-US" dirty="0" smtClean="0"/>
              <a:t>MISSE samples are also used in other</a:t>
            </a:r>
            <a:r>
              <a:rPr lang="en-US" baseline="0" dirty="0" smtClean="0"/>
              <a:t> space component designs such as </a:t>
            </a:r>
            <a:r>
              <a:rPr lang="en-US" b="1" baseline="0" dirty="0" smtClean="0"/>
              <a:t>astronaut’s space suits</a:t>
            </a:r>
            <a:r>
              <a:rPr lang="en-US" baseline="0" dirty="0" smtClean="0"/>
              <a:t>. 7 layers 3 are </a:t>
            </a:r>
            <a:r>
              <a:rPr lang="en-US" baseline="0" dirty="0" err="1" smtClean="0"/>
              <a:t>mylar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understanding gained from this analysis will allow for </a:t>
            </a:r>
            <a:r>
              <a:rPr lang="en-US" b="1" baseline="0" dirty="0" smtClean="0"/>
              <a:t>proper material choice </a:t>
            </a:r>
            <a:r>
              <a:rPr lang="en-US" baseline="0" dirty="0" smtClean="0"/>
              <a:t>to allow for space components with lengthened durability and less frequent repairs</a:t>
            </a:r>
            <a:r>
              <a:rPr lang="en-US" b="1" baseline="0" dirty="0" smtClean="0"/>
              <a:t>. </a:t>
            </a:r>
            <a:r>
              <a:rPr lang="en-US" b="1" dirty="0" smtClean="0"/>
              <a:t>James Webb</a:t>
            </a:r>
            <a:r>
              <a:rPr lang="en-US" b="1" baseline="0" dirty="0" smtClean="0"/>
              <a:t> Space Telescope</a:t>
            </a:r>
            <a:r>
              <a:rPr lang="en-US" baseline="0" dirty="0" smtClean="0"/>
              <a:t>, NASA’s current project, hoping to replace the Hubble, beyond repairable range. The two large blue panels here are each about the size of a tennis court and are made of metal coated polymers, like my sample of interest. </a:t>
            </a:r>
            <a:endParaRPr lang="en-US" dirty="0" smtClean="0"/>
          </a:p>
          <a:p>
            <a:r>
              <a:rPr lang="en-US" dirty="0" smtClean="0"/>
              <a:t>MISSE samples are also used in other</a:t>
            </a:r>
            <a:r>
              <a:rPr lang="en-US" baseline="0" dirty="0" smtClean="0"/>
              <a:t> space component designs such as </a:t>
            </a:r>
            <a:r>
              <a:rPr lang="en-US" b="1" baseline="0" dirty="0" smtClean="0"/>
              <a:t>astronaut’s space suits</a:t>
            </a:r>
            <a:r>
              <a:rPr lang="en-US" baseline="0" dirty="0" smtClean="0"/>
              <a:t>. 7 layers 3 are </a:t>
            </a:r>
            <a:r>
              <a:rPr lang="en-US" baseline="0" dirty="0" err="1" smtClean="0"/>
              <a:t>mylar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understanding gained from this analysis will allow for </a:t>
            </a:r>
            <a:r>
              <a:rPr lang="en-US" b="1" baseline="0" dirty="0" smtClean="0"/>
              <a:t>proper material choice </a:t>
            </a:r>
            <a:r>
              <a:rPr lang="en-US" baseline="0" dirty="0" smtClean="0"/>
              <a:t>to allow for space components with lengthened durability and less frequent repairs</a:t>
            </a:r>
            <a:r>
              <a:rPr lang="en-US" b="1" baseline="0" dirty="0" smtClean="0"/>
              <a:t>. </a:t>
            </a:r>
            <a:r>
              <a:rPr lang="en-US" b="1" dirty="0" smtClean="0"/>
              <a:t>James Webb</a:t>
            </a:r>
            <a:r>
              <a:rPr lang="en-US" b="1" baseline="0" dirty="0" smtClean="0"/>
              <a:t> Space Telescope</a:t>
            </a:r>
            <a:r>
              <a:rPr lang="en-US" baseline="0" dirty="0" smtClean="0"/>
              <a:t>, NASA’s current project, hoping to replace the Hubble, beyond repairable range. The two large blue panels here are each about the size of a tennis court and are made of metal coated polymers, like my sample of interest. </a:t>
            </a:r>
            <a:endParaRPr lang="en-US" dirty="0" smtClean="0"/>
          </a:p>
          <a:p>
            <a:r>
              <a:rPr lang="en-US" dirty="0" smtClean="0"/>
              <a:t>MISSE samples are also used in other</a:t>
            </a:r>
            <a:r>
              <a:rPr lang="en-US" baseline="0" dirty="0" smtClean="0"/>
              <a:t> space component designs such as </a:t>
            </a:r>
            <a:r>
              <a:rPr lang="en-US" b="1" baseline="0" dirty="0" smtClean="0"/>
              <a:t>astronaut’s space suits</a:t>
            </a:r>
            <a:r>
              <a:rPr lang="en-US" baseline="0" dirty="0" smtClean="0"/>
              <a:t>. 7 layers 3 are </a:t>
            </a:r>
            <a:r>
              <a:rPr lang="en-US" baseline="0" dirty="0" err="1" smtClean="0"/>
              <a:t>mylar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understanding gained from this analysis will allow for </a:t>
            </a:r>
            <a:r>
              <a:rPr lang="en-US" b="1" baseline="0" dirty="0" smtClean="0"/>
              <a:t>proper material choice </a:t>
            </a:r>
            <a:r>
              <a:rPr lang="en-US" baseline="0" dirty="0" smtClean="0"/>
              <a:t>to allow for space components with lengthened durability and less frequent repairs</a:t>
            </a:r>
            <a:r>
              <a:rPr lang="en-US" b="1" baseline="0" dirty="0" smtClean="0"/>
              <a:t>. </a:t>
            </a:r>
            <a:r>
              <a:rPr lang="en-US" b="1" dirty="0" smtClean="0"/>
              <a:t>James Webb</a:t>
            </a:r>
            <a:r>
              <a:rPr lang="en-US" b="1" baseline="0" dirty="0" smtClean="0"/>
              <a:t> Space Telescope</a:t>
            </a:r>
            <a:r>
              <a:rPr lang="en-US" baseline="0" dirty="0" smtClean="0"/>
              <a:t>, NASA’s current project, hoping to replace the Hubble, beyond repairable range. The two large blue panels here are each about the size of a tennis court and are made of metal coated polymers, like my sample of interest. </a:t>
            </a:r>
            <a:endParaRPr lang="en-US" dirty="0" smtClean="0"/>
          </a:p>
          <a:p>
            <a:r>
              <a:rPr lang="en-US" dirty="0" smtClean="0"/>
              <a:t>MISSE samples are also used in other</a:t>
            </a:r>
            <a:r>
              <a:rPr lang="en-US" baseline="0" dirty="0" smtClean="0"/>
              <a:t> space component designs such as </a:t>
            </a:r>
            <a:r>
              <a:rPr lang="en-US" b="1" baseline="0" dirty="0" smtClean="0"/>
              <a:t>astronaut’s space suits</a:t>
            </a:r>
            <a:r>
              <a:rPr lang="en-US" baseline="0" dirty="0" smtClean="0"/>
              <a:t>. 7 layers 3 are </a:t>
            </a:r>
            <a:r>
              <a:rPr lang="en-US" baseline="0" dirty="0" err="1" smtClean="0"/>
              <a:t>mylar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49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49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035775-092F-45F8-B38C-030784BFC34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5008" name="Group 16"/>
          <p:cNvGrpSpPr>
            <a:grpSpLocks/>
          </p:cNvGrpSpPr>
          <p:nvPr userDrawn="1"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5009" name="Rectangle 17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010" name="Picture 18" descr="USU 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/>
      <p:bldP spid="85004" grpId="0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0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50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64528B-86CF-44ED-A1FD-BA2FD1D2CD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1BA3F0-1E74-4343-A8E1-ABC4CDF7AA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F6ACE4-1001-41C7-9082-7D5EEF9F5E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2DEA43-D80F-45AC-9C45-D45EEB59C4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57924-80BD-4372-AFC1-D8E5835D78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8E004-CC2F-4E72-BE2A-E68246B9D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B13B0-834A-4D1A-A2F9-DA13E30980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7B389D-DCB6-4B6E-8EE6-666EC04618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EAA126-6A83-4F3B-8DD1-EE76224E4D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382BB-BAE7-4D77-A79E-B09E0DAC19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F95D186-E908-4512-9A2B-629DDC8820D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39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39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/>
      <p:bldP spid="83983" grpId="0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724400" y="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2013 USU Graduate Student Research Symposium</a:t>
            </a:r>
            <a:b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Utah State University, Logan, UT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89125"/>
            <a:ext cx="7772400" cy="1920875"/>
          </a:xfrm>
          <a:noFill/>
          <a:ln/>
        </p:spPr>
        <p:txBody>
          <a:bodyPr/>
          <a:lstStyle/>
          <a:p>
            <a:r>
              <a:rPr lang="en-US" sz="3600" i="1" dirty="0" smtClean="0"/>
              <a:t>Charge Transport and Electrical Degradation Research for Power Grid Applications </a:t>
            </a:r>
            <a:endParaRPr lang="en-US" sz="3600" i="1" dirty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91000"/>
            <a:ext cx="6781800" cy="83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Allen Andersen and JR Dennison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Physics </a:t>
            </a:r>
            <a:r>
              <a:rPr lang="en-US" sz="2000" dirty="0" smtClean="0"/>
              <a:t>Department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Utah </a:t>
            </a:r>
            <a:r>
              <a:rPr lang="en-US" sz="2000" dirty="0"/>
              <a:t>State University, </a:t>
            </a:r>
            <a:r>
              <a:rPr lang="en-US" sz="2000" dirty="0" smtClean="0"/>
              <a:t>Logan, Utah</a:t>
            </a:r>
            <a:endParaRPr lang="en-US" sz="2000" dirty="0"/>
          </a:p>
        </p:txBody>
      </p:sp>
      <p:pic>
        <p:nvPicPr>
          <p:cNvPr id="17" name="Picture 4" descr="Z:\Archive Folders\Individual Archives+++\Kelby Peterson\Posters on the Hill\materials Physics Group-02.jpg"/>
          <p:cNvPicPr>
            <a:picLocks noChangeAspect="1" noChangeArrowheads="1"/>
          </p:cNvPicPr>
          <p:nvPr/>
        </p:nvPicPr>
        <p:blipFill>
          <a:blip r:embed="rId3" cstate="print"/>
          <a:srcRect t="8177" b="6925"/>
          <a:stretch>
            <a:fillRect/>
          </a:stretch>
        </p:blipFill>
        <p:spPr bwMode="auto">
          <a:xfrm>
            <a:off x="0" y="0"/>
            <a:ext cx="2971800" cy="12957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5412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	</a:t>
            </a:r>
            <a:r>
              <a:rPr lang="en-US" dirty="0">
                <a:solidFill>
                  <a:srgbClr val="FFFFFF"/>
                </a:solidFill>
              </a:rPr>
              <a:t>Procedure</a:t>
            </a:r>
            <a:r>
              <a:rPr lang="en-US" dirty="0">
                <a:solidFill>
                  <a:srgbClr val="828282"/>
                </a:solidFill>
              </a:rPr>
              <a:t>		Analysis		Conclusion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914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ESD SYSTEM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l="26666" t="12165" r="8736" b="4166"/>
          <a:stretch>
            <a:fillRect/>
          </a:stretch>
        </p:blipFill>
        <p:spPr bwMode="auto">
          <a:xfrm>
            <a:off x="5755696" y="1524000"/>
            <a:ext cx="33883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5" descr="ESD diagram v1.1.jpg"/>
          <p:cNvPicPr>
            <a:picLocks noChangeAspect="1" noChangeArrowheads="1"/>
          </p:cNvPicPr>
          <p:nvPr/>
        </p:nvPicPr>
        <p:blipFill>
          <a:blip r:embed="rId5" cstate="print"/>
          <a:srcRect l="14157" t="8742" r="12199" b="17909"/>
          <a:stretch>
            <a:fillRect/>
          </a:stretch>
        </p:blipFill>
        <p:spPr bwMode="auto">
          <a:xfrm>
            <a:off x="228599" y="1524000"/>
            <a:ext cx="570964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9800" y="45720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Simple parallel plate capacitor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Applies up to 30 kV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~150 K&lt;T&lt;300K       with ℓ-N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reservoir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92659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5412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	</a:t>
            </a:r>
            <a:r>
              <a:rPr lang="en-US" dirty="0">
                <a:solidFill>
                  <a:srgbClr val="FFFFFF"/>
                </a:solidFill>
              </a:rPr>
              <a:t>Procedure</a:t>
            </a:r>
            <a:r>
              <a:rPr lang="en-US" dirty="0">
                <a:solidFill>
                  <a:srgbClr val="828282"/>
                </a:solidFill>
              </a:rPr>
              <a:t>		Analysis		Conclusion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914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CVC SYSTEM</a:t>
            </a:r>
            <a:endParaRPr lang="en-US" sz="3200" dirty="0"/>
          </a:p>
        </p:txBody>
      </p:sp>
      <p:pic>
        <p:nvPicPr>
          <p:cNvPr id="7" name="Picture 30" descr="SFL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1676400"/>
            <a:ext cx="398693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05400" y="16764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Same geometry as ESD system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Applied electric field well below critical breakdown field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Measures &lt;200 </a:t>
            </a:r>
            <a:r>
              <a:rPr lang="en-US" sz="2400" dirty="0" err="1" smtClean="0"/>
              <a:t>aT</a:t>
            </a:r>
            <a:r>
              <a:rPr lang="en-US" sz="2400" dirty="0" smtClean="0"/>
              <a:t> </a:t>
            </a:r>
            <a:r>
              <a:rPr lang="en-US" sz="2400" dirty="0" err="1" smtClean="0"/>
              <a:t>at</a:t>
            </a:r>
            <a:r>
              <a:rPr lang="en-US" sz="2400" dirty="0" smtClean="0"/>
              <a:t> &lt;8kV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495341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116" name="Picture 4" descr="USU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Procedure		</a:t>
            </a:r>
            <a:r>
              <a:rPr lang="en-US">
                <a:solidFill>
                  <a:srgbClr val="FFFFFF"/>
                </a:solidFill>
              </a:rPr>
              <a:t>Analysis</a:t>
            </a:r>
            <a:r>
              <a:rPr lang="en-US">
                <a:solidFill>
                  <a:srgbClr val="828282"/>
                </a:solidFill>
              </a:rPr>
              <a:t>		Conclusion	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276600" y="3048000"/>
            <a:ext cx="213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Analysis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	Procedure		</a:t>
            </a:r>
            <a:r>
              <a:rPr lang="en-US" dirty="0"/>
              <a:t>Analysis</a:t>
            </a:r>
            <a:r>
              <a:rPr lang="en-US" dirty="0">
                <a:solidFill>
                  <a:srgbClr val="828282"/>
                </a:solidFill>
              </a:rPr>
              <a:t>		Conclusion	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 -0.5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18" grpId="1"/>
      <p:bldP spid="9011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Procedure		</a:t>
            </a:r>
            <a:r>
              <a:rPr lang="en-US"/>
              <a:t>Analysis</a:t>
            </a:r>
            <a:r>
              <a:rPr lang="en-US">
                <a:solidFill>
                  <a:srgbClr val="828282"/>
                </a:solidFill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ESD Data</a:t>
            </a:r>
            <a:endParaRPr lang="en-US" sz="4800" b="1" dirty="0"/>
          </a:p>
        </p:txBody>
      </p:sp>
      <p:pic>
        <p:nvPicPr>
          <p:cNvPr id="39" name="Picture 38" descr="LDPEr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8424862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1800" y="4038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Breakdown  voltage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82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Ohmic</a:t>
            </a:r>
            <a:r>
              <a:rPr lang="en-US" dirty="0" smtClean="0">
                <a:solidFill>
                  <a:schemeClr val="bg2"/>
                </a:solidFill>
              </a:rPr>
              <a:t> slope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 = V/R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3733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Pre- Breakdown Arcing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105400" y="2209800"/>
            <a:ext cx="14478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334000" y="3733801"/>
            <a:ext cx="1219200" cy="152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105400" y="4648200"/>
            <a:ext cx="533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858000" y="4800600"/>
            <a:ext cx="533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Procedure		</a:t>
            </a:r>
            <a:r>
              <a:rPr lang="en-US"/>
              <a:t>Analysis</a:t>
            </a:r>
            <a:r>
              <a:rPr lang="en-US">
                <a:solidFill>
                  <a:srgbClr val="828282"/>
                </a:solidFill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ESD data tells us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Frequency of pre-breakdown current spikes corresponds to the rate of induced material defects.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The breakdown voltage corresponds to a critical electric field.</a:t>
            </a:r>
          </a:p>
          <a:p>
            <a:pPr algn="ctr"/>
            <a:r>
              <a:rPr lang="en-US" sz="3200" dirty="0" err="1" smtClean="0"/>
              <a:t>E</a:t>
            </a:r>
            <a:r>
              <a:rPr lang="en-US" sz="3200" baseline="-25000" dirty="0" err="1" smtClean="0"/>
              <a:t>esd</a:t>
            </a:r>
            <a:r>
              <a:rPr lang="en-US" sz="3200" dirty="0" smtClean="0"/>
              <a:t>=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esd</a:t>
            </a:r>
            <a:r>
              <a:rPr lang="en-US" sz="3200" dirty="0" smtClean="0"/>
              <a:t>/d</a:t>
            </a:r>
          </a:p>
          <a:p>
            <a:endParaRPr lang="en-US" sz="2400" dirty="0"/>
          </a:p>
        </p:txBody>
      </p:sp>
      <p:grpSp>
        <p:nvGrpSpPr>
          <p:cNvPr id="12" name="Group 191"/>
          <p:cNvGrpSpPr/>
          <p:nvPr/>
        </p:nvGrpSpPr>
        <p:grpSpPr>
          <a:xfrm>
            <a:off x="2133600" y="5181600"/>
            <a:ext cx="4755116" cy="1305686"/>
            <a:chOff x="1219200" y="29894837"/>
            <a:chExt cx="4939428" cy="1479594"/>
          </a:xfrm>
        </p:grpSpPr>
        <p:grpSp>
          <p:nvGrpSpPr>
            <p:cNvPr id="13" name="Group 124"/>
            <p:cNvGrpSpPr>
              <a:grpSpLocks noChangeAspect="1"/>
            </p:cNvGrpSpPr>
            <p:nvPr/>
          </p:nvGrpSpPr>
          <p:grpSpPr>
            <a:xfrm>
              <a:off x="1219200" y="29895580"/>
              <a:ext cx="1730942" cy="1478563"/>
              <a:chOff x="-19583404" y="-214467"/>
              <a:chExt cx="3061138" cy="2614807"/>
            </a:xfrm>
          </p:grpSpPr>
          <p:pic>
            <p:nvPicPr>
              <p:cNvPr id="25" name="Picture 142" descr="kapton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9583404" y="-214467"/>
                <a:ext cx="3061138" cy="258554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/>
            </p:spPr>
          </p:pic>
          <p:grpSp>
            <p:nvGrpSpPr>
              <p:cNvPr id="26" name="Group 177"/>
              <p:cNvGrpSpPr>
                <a:grpSpLocks/>
              </p:cNvGrpSpPr>
              <p:nvPr/>
            </p:nvGrpSpPr>
            <p:grpSpPr bwMode="auto">
              <a:xfrm>
                <a:off x="-18551525" y="1820900"/>
                <a:ext cx="1219200" cy="579440"/>
                <a:chOff x="9386" y="5755"/>
                <a:chExt cx="768" cy="365"/>
              </a:xfrm>
            </p:grpSpPr>
            <p:sp>
              <p:nvSpPr>
                <p:cNvPr id="27" name="Line 175"/>
                <p:cNvSpPr>
                  <a:spLocks noChangeShapeType="1"/>
                </p:cNvSpPr>
                <p:nvPr/>
              </p:nvSpPr>
              <p:spPr bwMode="auto">
                <a:xfrm>
                  <a:off x="9386" y="5765"/>
                  <a:ext cx="768" cy="0"/>
                </a:xfrm>
                <a:prstGeom prst="roundRect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rmAutofit fontScale="25000" lnSpcReduction="20000"/>
                </a:bodyPr>
                <a:lstStyle/>
                <a:p>
                  <a:pPr>
                    <a:defRPr/>
                  </a:pPr>
                  <a:endParaRPr lang="en-US" sz="1000"/>
                </a:p>
              </p:txBody>
            </p:sp>
            <p:sp>
              <p:nvSpPr>
                <p:cNvPr id="2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9415" y="5755"/>
                  <a:ext cx="706" cy="365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>
                      <a:solidFill>
                        <a:srgbClr val="0000FF"/>
                      </a:solidFill>
                    </a:rPr>
                    <a:t>20 </a:t>
                  </a:r>
                  <a:r>
                    <a:rPr lang="en-US" sz="1100" dirty="0">
                      <a:solidFill>
                        <a:srgbClr val="0000FF"/>
                      </a:solidFill>
                      <a:cs typeface="Arial" charset="0"/>
                    </a:rPr>
                    <a:t>µm</a:t>
                  </a:r>
                </a:p>
              </p:txBody>
            </p:sp>
          </p:grpSp>
        </p:grpSp>
        <p:grpSp>
          <p:nvGrpSpPr>
            <p:cNvPr id="14" name="Group 126"/>
            <p:cNvGrpSpPr/>
            <p:nvPr/>
          </p:nvGrpSpPr>
          <p:grpSpPr>
            <a:xfrm>
              <a:off x="2950144" y="29895570"/>
              <a:ext cx="1262759" cy="1478147"/>
              <a:chOff x="-15345107" y="-265470"/>
              <a:chExt cx="2764221" cy="3235711"/>
            </a:xfrm>
          </p:grpSpPr>
          <p:pic>
            <p:nvPicPr>
              <p:cNvPr id="21" name="Picture 143" descr="LDP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34119"/>
              <a:stretch>
                <a:fillRect/>
              </a:stretch>
            </p:blipFill>
            <p:spPr bwMode="auto">
              <a:xfrm>
                <a:off x="-15345107" y="-265470"/>
                <a:ext cx="2764221" cy="319881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/>
            </p:spPr>
          </p:pic>
          <p:grpSp>
            <p:nvGrpSpPr>
              <p:cNvPr id="22" name="Group 178"/>
              <p:cNvGrpSpPr>
                <a:grpSpLocks/>
              </p:cNvGrpSpPr>
              <p:nvPr/>
            </p:nvGrpSpPr>
            <p:grpSpPr bwMode="auto">
              <a:xfrm>
                <a:off x="-14404962" y="2252689"/>
                <a:ext cx="1385889" cy="717552"/>
                <a:chOff x="8470" y="6027"/>
                <a:chExt cx="873" cy="452"/>
              </a:xfrm>
            </p:grpSpPr>
            <p:sp>
              <p:nvSpPr>
                <p:cNvPr id="23" name="Line 179"/>
                <p:cNvSpPr>
                  <a:spLocks noChangeShapeType="1"/>
                </p:cNvSpPr>
                <p:nvPr/>
              </p:nvSpPr>
              <p:spPr bwMode="auto">
                <a:xfrm>
                  <a:off x="8562" y="6040"/>
                  <a:ext cx="768" cy="0"/>
                </a:xfrm>
                <a:prstGeom prst="roundRect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rmAutofit fontScale="25000" lnSpcReduction="20000"/>
                </a:bodyPr>
                <a:lstStyle/>
                <a:p>
                  <a:pPr>
                    <a:defRPr/>
                  </a:pPr>
                  <a:endParaRPr lang="en-US" sz="1000"/>
                </a:p>
              </p:txBody>
            </p:sp>
            <p:sp>
              <p:nvSpPr>
                <p:cNvPr id="2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8470" y="6027"/>
                  <a:ext cx="873" cy="452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FF"/>
                      </a:solidFill>
                    </a:rPr>
                    <a:t>20 </a:t>
                  </a:r>
                  <a:r>
                    <a:rPr lang="en-US" sz="1100" dirty="0">
                      <a:solidFill>
                        <a:srgbClr val="0000FF"/>
                      </a:solidFill>
                      <a:cs typeface="Arial" charset="0"/>
                    </a:rPr>
                    <a:t>µm</a:t>
                  </a:r>
                </a:p>
              </p:txBody>
            </p:sp>
          </p:grpSp>
        </p:grpSp>
        <p:grpSp>
          <p:nvGrpSpPr>
            <p:cNvPr id="15" name="Group 127"/>
            <p:cNvGrpSpPr/>
            <p:nvPr/>
          </p:nvGrpSpPr>
          <p:grpSpPr>
            <a:xfrm>
              <a:off x="4212901" y="29894837"/>
              <a:ext cx="1945727" cy="1479594"/>
              <a:chOff x="-11119948" y="-265480"/>
              <a:chExt cx="4259263" cy="3238881"/>
            </a:xfrm>
          </p:grpSpPr>
          <p:pic>
            <p:nvPicPr>
              <p:cNvPr id="16" name="Picture 144" descr="EPTF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11119948" y="-265480"/>
                <a:ext cx="4259263" cy="320039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/>
            </p:spPr>
          </p:pic>
          <p:grpSp>
            <p:nvGrpSpPr>
              <p:cNvPr id="17" name="Group 181"/>
              <p:cNvGrpSpPr>
                <a:grpSpLocks/>
              </p:cNvGrpSpPr>
              <p:nvPr/>
            </p:nvGrpSpPr>
            <p:grpSpPr bwMode="auto">
              <a:xfrm>
                <a:off x="-9705975" y="2255850"/>
                <a:ext cx="1489075" cy="717551"/>
                <a:chOff x="7734" y="5981"/>
                <a:chExt cx="938" cy="452"/>
              </a:xfrm>
            </p:grpSpPr>
            <p:sp>
              <p:nvSpPr>
                <p:cNvPr id="18" name="Line 182"/>
                <p:cNvSpPr>
                  <a:spLocks noChangeShapeType="1"/>
                </p:cNvSpPr>
                <p:nvPr/>
              </p:nvSpPr>
              <p:spPr bwMode="auto">
                <a:xfrm>
                  <a:off x="7827" y="5993"/>
                  <a:ext cx="768" cy="0"/>
                </a:xfrm>
                <a:prstGeom prst="roundRect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rmAutofit fontScale="25000" lnSpcReduction="20000"/>
                </a:bodyPr>
                <a:lstStyle/>
                <a:p>
                  <a:pPr>
                    <a:defRPr/>
                  </a:pPr>
                  <a:endParaRPr lang="en-US" sz="1000"/>
                </a:p>
              </p:txBody>
            </p:sp>
            <p:sp>
              <p:nvSpPr>
                <p:cNvPr id="1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7734" y="5981"/>
                  <a:ext cx="938" cy="452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FF"/>
                      </a:solidFill>
                    </a:rPr>
                    <a:t>10 m</a:t>
                  </a:r>
                  <a:r>
                    <a:rPr lang="en-US" sz="1100" dirty="0">
                      <a:solidFill>
                        <a:srgbClr val="0000FF"/>
                      </a:solidFill>
                      <a:cs typeface="Arial" charset="0"/>
                    </a:rPr>
                    <a:t>m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Procedure		</a:t>
            </a:r>
            <a:r>
              <a:rPr lang="en-US"/>
              <a:t>Analysis</a:t>
            </a:r>
            <a:r>
              <a:rPr lang="en-US">
                <a:solidFill>
                  <a:srgbClr val="828282"/>
                </a:solidFill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CVC data tells us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Polarization – initial response of material to applied field.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Charge Transport – motion of charge across sample &amp; charge rearrangement.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Defect Density – equilibrium ‘dark current’ proportional to density of defects in material. </a:t>
            </a:r>
            <a:endParaRPr lang="en-US" sz="2800" dirty="0"/>
          </a:p>
        </p:txBody>
      </p:sp>
      <p:pic>
        <p:nvPicPr>
          <p:cNvPr id="10" name="Picture 14" descr="polarization 2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114800"/>
            <a:ext cx="1828800" cy="2606675"/>
          </a:xfrm>
          <a:prstGeom prst="rect">
            <a:avLst/>
          </a:prstGeom>
          <a:noFill/>
        </p:spPr>
      </p:pic>
      <p:pic>
        <p:nvPicPr>
          <p:cNvPr id="12" name="Picture 17" descr="Justin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2190750" cy="16478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4267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Polarization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4191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Dark  Current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85800" y="1676400"/>
            <a:ext cx="7620000" cy="1066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Procedure		</a:t>
            </a:r>
            <a:r>
              <a:rPr lang="en-US"/>
              <a:t>Analysis</a:t>
            </a:r>
            <a:r>
              <a:rPr lang="en-US">
                <a:solidFill>
                  <a:srgbClr val="828282"/>
                </a:solidFill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Conductivity Model</a:t>
            </a:r>
            <a:endParaRPr lang="en-US" sz="4800" b="1" dirty="0"/>
          </a:p>
        </p:txBody>
      </p:sp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52600"/>
            <a:ext cx="7315201" cy="1158140"/>
          </a:xfrm>
          <a:prstGeom prst="rect">
            <a:avLst/>
          </a:prstGeom>
          <a:noFill/>
        </p:spPr>
      </p:pic>
      <p:sp>
        <p:nvSpPr>
          <p:cNvPr id="24" name="Bent-Up Arrow 23"/>
          <p:cNvSpPr/>
          <p:nvPr/>
        </p:nvSpPr>
        <p:spPr bwMode="auto">
          <a:xfrm>
            <a:off x="2438400" y="2743200"/>
            <a:ext cx="1371600" cy="10668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Bent-Up Arrow 24"/>
          <p:cNvSpPr/>
          <p:nvPr/>
        </p:nvSpPr>
        <p:spPr bwMode="auto">
          <a:xfrm>
            <a:off x="2438400" y="2743200"/>
            <a:ext cx="3429000" cy="1981200"/>
          </a:xfrm>
          <a:prstGeom prst="bentUpArrow">
            <a:avLst>
              <a:gd name="adj1" fmla="val 17207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Bent-Up Arrow 25"/>
          <p:cNvSpPr/>
          <p:nvPr/>
        </p:nvSpPr>
        <p:spPr bwMode="auto">
          <a:xfrm>
            <a:off x="2438400" y="2895600"/>
            <a:ext cx="5486400" cy="2743200"/>
          </a:xfrm>
          <a:prstGeom prst="bentUpArrow">
            <a:avLst>
              <a:gd name="adj1" fmla="val 14357"/>
              <a:gd name="adj2" fmla="val 20629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2971800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Tunneling frequency</a:t>
            </a:r>
          </a:p>
          <a:p>
            <a:endParaRPr lang="en-US" sz="2400" dirty="0" smtClean="0"/>
          </a:p>
          <a:p>
            <a:r>
              <a:rPr lang="en-US" sz="2400" dirty="0" smtClean="0"/>
              <a:t>Well depth</a:t>
            </a:r>
          </a:p>
          <a:p>
            <a:endParaRPr lang="en-US" sz="2400" dirty="0" smtClean="0"/>
          </a:p>
          <a:p>
            <a:r>
              <a:rPr lang="en-US" sz="2400" dirty="0" smtClean="0"/>
              <a:t>Electric Field</a:t>
            </a:r>
          </a:p>
          <a:p>
            <a:r>
              <a:rPr lang="en-US" sz="2400" dirty="0" smtClean="0"/>
              <a:t>Contribution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19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Tests lasting only days can predict decades of behavior!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69275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04454" name="Rectangle 6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4455" name="Picture 7" descr="USU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Procedure		Analysis		</a:t>
            </a:r>
            <a:r>
              <a:rPr lang="en-US">
                <a:solidFill>
                  <a:srgbClr val="FFFFFF"/>
                </a:solidFill>
              </a:rPr>
              <a:t>Conclusion</a:t>
            </a:r>
            <a:r>
              <a:rPr lang="en-US">
                <a:solidFill>
                  <a:srgbClr val="828282"/>
                </a:solidFill>
              </a:rPr>
              <a:t>	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3124200" y="3124200"/>
            <a:ext cx="287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	Procedure		Analysis		</a:t>
            </a:r>
            <a:r>
              <a:rPr lang="en-US" dirty="0"/>
              <a:t>Conclusion</a:t>
            </a:r>
            <a:r>
              <a:rPr lang="en-US" dirty="0">
                <a:solidFill>
                  <a:srgbClr val="828282"/>
                </a:solidFill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40972 -0.5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57" grpId="1"/>
      <p:bldP spid="10445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2643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644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Procedure		Analysis		</a:t>
            </a:r>
            <a:r>
              <a:rPr lang="en-US">
                <a:solidFill>
                  <a:srgbClr val="FFFFFF"/>
                </a:solidFill>
              </a:rPr>
              <a:t>Conclusion</a:t>
            </a:r>
            <a:r>
              <a:rPr lang="en-US">
                <a:solidFill>
                  <a:srgbClr val="828282"/>
                </a:solidFill>
              </a:rPr>
              <a:t>	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	Procedure		Analysis		</a:t>
            </a:r>
            <a:r>
              <a:rPr lang="en-US" dirty="0"/>
              <a:t>Conclusion</a:t>
            </a:r>
            <a:r>
              <a:rPr lang="en-US" dirty="0">
                <a:solidFill>
                  <a:srgbClr val="828282"/>
                </a:solidFill>
              </a:rPr>
              <a:t>	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Conclusions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1" y="1066800"/>
            <a:ext cx="8077200" cy="604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HVDC transmission improves efficiency.</a:t>
            </a:r>
          </a:p>
          <a:p>
            <a:r>
              <a:rPr lang="en-US" sz="2800" dirty="0" smtClean="0"/>
              <a:t>	</a:t>
            </a:r>
            <a:r>
              <a:rPr lang="en-US" sz="2400" dirty="0" smtClean="0"/>
              <a:t>Transmission loss effectively halved. </a:t>
            </a:r>
          </a:p>
          <a:p>
            <a:r>
              <a:rPr lang="en-US" sz="2400" dirty="0" smtClean="0"/>
              <a:t>	500kV/1000kV ≈ ½</a:t>
            </a:r>
          </a:p>
          <a:p>
            <a:r>
              <a:rPr lang="en-US" sz="2800" dirty="0" smtClean="0"/>
              <a:t>High Voltage – High Stress</a:t>
            </a:r>
          </a:p>
          <a:p>
            <a:r>
              <a:rPr lang="en-US" sz="2400" dirty="0" smtClean="0"/>
              <a:t>	Electrons move through and pile up in permanent and 	recoverable defect sites until the material  breaks down.</a:t>
            </a:r>
          </a:p>
          <a:p>
            <a:r>
              <a:rPr lang="en-US" sz="2800" dirty="0" smtClean="0"/>
              <a:t>Physics helps predict long term behavior.</a:t>
            </a:r>
          </a:p>
          <a:p>
            <a:r>
              <a:rPr lang="en-US" sz="3200" dirty="0" smtClean="0"/>
              <a:t>	</a:t>
            </a:r>
            <a:r>
              <a:rPr lang="en-US" sz="2400" dirty="0" smtClean="0"/>
              <a:t>Measurements over reasonable time scales help us predict 	behavior over decades which allows testing and perfecting 	designer materials.</a:t>
            </a:r>
            <a:endParaRPr lang="en-US" sz="3200" dirty="0" smtClean="0"/>
          </a:p>
          <a:p>
            <a:r>
              <a:rPr lang="en-US" sz="2800" dirty="0" smtClean="0"/>
              <a:t>Impact on power grid</a:t>
            </a:r>
          </a:p>
          <a:p>
            <a:r>
              <a:rPr lang="en-US" sz="3200" dirty="0" smtClean="0"/>
              <a:t>	</a:t>
            </a:r>
            <a:r>
              <a:rPr lang="en-US" sz="2400" dirty="0" smtClean="0"/>
              <a:t>The energy saved if transmission losses were halved 	nationwide ~30 large coal burning power plants. Such 	reductions in loss are quite possible!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76983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Power Grid Overview</a:t>
            </a:r>
          </a:p>
          <a:p>
            <a:r>
              <a:rPr lang="en-US" sz="3200" dirty="0" smtClean="0"/>
              <a:t>	</a:t>
            </a:r>
            <a:r>
              <a:rPr lang="en-US" sz="2400" dirty="0" smtClean="0"/>
              <a:t>Power grid problems and solutions.</a:t>
            </a:r>
          </a:p>
          <a:p>
            <a:r>
              <a:rPr lang="en-US" sz="3200" dirty="0" smtClean="0"/>
              <a:t>USU Material Physics Group</a:t>
            </a:r>
          </a:p>
          <a:p>
            <a:r>
              <a:rPr lang="en-US" sz="2400" dirty="0" smtClean="0"/>
              <a:t>	Applying spacecraft charging science to the power grid.</a:t>
            </a:r>
          </a:p>
          <a:p>
            <a:r>
              <a:rPr lang="en-US" sz="3200" dirty="0" smtClean="0"/>
              <a:t>Instrumentation</a:t>
            </a:r>
          </a:p>
          <a:p>
            <a:r>
              <a:rPr lang="en-US" sz="3200" dirty="0" smtClean="0"/>
              <a:t>	</a:t>
            </a:r>
            <a:r>
              <a:rPr lang="en-US" sz="2400" dirty="0" smtClean="0"/>
              <a:t>Determining material properties.</a:t>
            </a:r>
            <a:endParaRPr lang="en-US" sz="3200" dirty="0" smtClean="0"/>
          </a:p>
          <a:p>
            <a:r>
              <a:rPr lang="en-US" sz="3200" dirty="0" smtClean="0"/>
              <a:t>Analysis and Modeling</a:t>
            </a:r>
          </a:p>
          <a:p>
            <a:r>
              <a:rPr lang="en-US" sz="3200" dirty="0" smtClean="0"/>
              <a:t>	</a:t>
            </a:r>
            <a:r>
              <a:rPr lang="en-US" sz="2400" dirty="0" smtClean="0"/>
              <a:t>Using material properties to predict performance.</a:t>
            </a:r>
            <a:endParaRPr lang="en-US" sz="3200" dirty="0" smtClean="0"/>
          </a:p>
          <a:p>
            <a:r>
              <a:rPr lang="en-US" sz="3200" smtClean="0"/>
              <a:t>Impacts on Future </a:t>
            </a:r>
            <a:r>
              <a:rPr lang="en-US" sz="3200" dirty="0" smtClean="0"/>
              <a:t>Power Grid Development</a:t>
            </a:r>
          </a:p>
          <a:p>
            <a:r>
              <a:rPr lang="en-US" sz="3200" dirty="0" smtClean="0"/>
              <a:t>	</a:t>
            </a:r>
            <a:r>
              <a:rPr lang="en-US" sz="2400" dirty="0" smtClean="0"/>
              <a:t>Why we care. </a:t>
            </a:r>
            <a:endParaRPr lang="en-US" sz="3200" dirty="0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	Procedure		Analysis		Conclusion	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6858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45" name="Picture 5" descr="USU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  <a:r>
              <a:rPr lang="en-US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Motivation</a:t>
            </a:r>
            <a:r>
              <a:rPr lang="en-US" dirty="0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3276600" y="3048000"/>
            <a:ext cx="279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2778 -0.5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7" grpId="0"/>
      <p:bldP spid="87074" grpId="0"/>
      <p:bldP spid="87074" grpId="1"/>
      <p:bldP spid="8707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45" name="Picture 5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  <a:r>
              <a:rPr lang="en-US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Motivation</a:t>
            </a:r>
            <a:r>
              <a:rPr lang="en-US" dirty="0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914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Problems with Existing Grid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828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1.   &gt;10 % Power loss in transmission due to radiation and heating 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2.   The Nation uses several separate out of phase regional power grids.</a:t>
            </a:r>
          </a:p>
          <a:p>
            <a:endParaRPr lang="en-US" sz="2400" dirty="0" smtClean="0"/>
          </a:p>
          <a:p>
            <a:r>
              <a:rPr lang="en-US" sz="2400" dirty="0" smtClean="0"/>
              <a:t>3.   Existing grids are ageing and already being pushed past their limits. </a:t>
            </a:r>
          </a:p>
          <a:p>
            <a:endParaRPr lang="en-US" sz="2400" dirty="0" smtClean="0"/>
          </a:p>
        </p:txBody>
      </p:sp>
      <p:pic>
        <p:nvPicPr>
          <p:cNvPr id="13" name="Picture 12" descr="UnitedStatesPowerGr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810000"/>
            <a:ext cx="4418658" cy="2895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45" name="Picture 5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  <a:r>
              <a:rPr lang="en-US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Motivation</a:t>
            </a:r>
            <a:r>
              <a:rPr lang="en-US" dirty="0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" name="Picture 14" descr="296px-Pylon_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609600"/>
            <a:ext cx="2894584" cy="586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914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Possible Solutions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828800"/>
            <a:ext cx="5105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Operate at Higher Voltages</a:t>
            </a:r>
          </a:p>
          <a:p>
            <a:r>
              <a:rPr lang="en-US" sz="2000" dirty="0" smtClean="0"/>
              <a:t>Currently HV wires operate at ~500kV.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Advantages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Much higher efficiency for MV transmission.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Disadvantages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Higher stress on insulating components resulting in leaks or failures.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Coronal discharge for AC lines.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/>
          </a:p>
          <a:p>
            <a:endParaRPr lang="en-US" sz="2400" b="1" dirty="0" smtClean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45" name="Picture 5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  <a:r>
              <a:rPr lang="en-US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Motivation</a:t>
            </a:r>
            <a:r>
              <a:rPr lang="en-US" dirty="0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914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Possible Solutions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0"/>
            <a:ext cx="609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Use DC Transmission</a:t>
            </a:r>
          </a:p>
          <a:p>
            <a:endParaRPr lang="en-US" sz="2000" b="1" dirty="0" smtClean="0"/>
          </a:p>
          <a:p>
            <a:r>
              <a:rPr lang="en-US" sz="2000" dirty="0"/>
              <a:t>Advantages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Reduces radiation and thermal resistance.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More cost effective than AC over distances &gt;350 miles.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Allows for high voltage transmission without coronal discharge at 1-3 MV.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Could connect the Nation’s out of phase power grids. 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Disadvantages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Requires expensive DC/AC converter stations.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DC components in general are more expensive than AC.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Higher stress on materials.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Tradition – War of the Currents. </a:t>
            </a:r>
            <a:endParaRPr lang="en-US" sz="2000" dirty="0"/>
          </a:p>
          <a:p>
            <a:r>
              <a:rPr lang="en-US" sz="2400" b="1" dirty="0" smtClean="0"/>
              <a:t> </a:t>
            </a:r>
          </a:p>
        </p:txBody>
      </p:sp>
      <p:pic>
        <p:nvPicPr>
          <p:cNvPr id="24578" name="Picture 2" descr="http://www.pbs.org/wgbh/amex/edison/sfeature/images/acdc_anim_d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2238375" cy="2657476"/>
          </a:xfrm>
          <a:prstGeom prst="rect">
            <a:avLst/>
          </a:prstGeom>
          <a:noFill/>
        </p:spPr>
      </p:pic>
      <p:pic>
        <p:nvPicPr>
          <p:cNvPr id="24580" name="Picture 4" descr="http://www.pbs.org/wgbh/amex/edison/sfeature/images/acdc_anim_a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00524"/>
            <a:ext cx="2238375" cy="26574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77000" y="838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157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lectric_power_transmission_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267199"/>
            <a:ext cx="3708400" cy="2479993"/>
          </a:xfrm>
          <a:prstGeom prst="rect">
            <a:avLst/>
          </a:prstGeo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45" name="Picture 5" descr="USU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  <a:r>
              <a:rPr lang="en-US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Motivation</a:t>
            </a:r>
            <a:r>
              <a:rPr lang="en-US" dirty="0">
                <a:solidFill>
                  <a:srgbClr val="828282"/>
                </a:solidFill>
              </a:rPr>
              <a:t>	Procedure		Analysis		Conclusion	</a:t>
            </a: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914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USU MPG</a:t>
            </a:r>
            <a:endParaRPr lang="en-US" sz="3200" dirty="0"/>
          </a:p>
        </p:txBody>
      </p:sp>
      <p:pic>
        <p:nvPicPr>
          <p:cNvPr id="12" name="Picture 11" descr="525022main_FAQ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0"/>
            <a:ext cx="5026967" cy="2514600"/>
          </a:xfrm>
          <a:prstGeom prst="rect">
            <a:avLst/>
          </a:prstGeom>
        </p:spPr>
      </p:pic>
      <p:pic>
        <p:nvPicPr>
          <p:cNvPr id="11" name="Picture 10" descr="600px-James_Webb_Space_Telescope_2009_t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1524000"/>
            <a:ext cx="200025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3276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Spacecraft Charging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600200" y="3810000"/>
            <a:ext cx="990600" cy="838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429000" y="3962400"/>
            <a:ext cx="838200" cy="685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724400" y="2895600"/>
            <a:ext cx="1371600" cy="1143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600200" y="4953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Charging of power grid components.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14478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Environment Simulations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Physics Models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631244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092" name="Picture 4" descr="USU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28282"/>
                </a:solidFill>
              </a:rPr>
              <a:t>Motivation	</a:t>
            </a:r>
            <a:r>
              <a:rPr lang="en-US">
                <a:solidFill>
                  <a:srgbClr val="FFFFFF"/>
                </a:solidFill>
              </a:rPr>
              <a:t>Procedure</a:t>
            </a:r>
            <a:r>
              <a:rPr lang="en-US">
                <a:solidFill>
                  <a:srgbClr val="828282"/>
                </a:solidFill>
              </a:rPr>
              <a:t>		Analysis		Conclusion	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276600" y="3048000"/>
            <a:ext cx="2609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</a:t>
            </a:r>
            <a:r>
              <a:rPr lang="en-US" dirty="0"/>
              <a:t>	Procedure</a:t>
            </a:r>
            <a:r>
              <a:rPr lang="en-US" dirty="0">
                <a:solidFill>
                  <a:srgbClr val="828282"/>
                </a:solidFill>
              </a:rPr>
              <a:t>		Analysis		Conclusion	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514600" y="2259013"/>
            <a:ext cx="403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771 -0.5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4" grpId="1"/>
      <p:bldP spid="8909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5412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828282"/>
                </a:solidFill>
              </a:rPr>
              <a:t>Motivation	</a:t>
            </a:r>
            <a:r>
              <a:rPr lang="en-US" dirty="0">
                <a:solidFill>
                  <a:srgbClr val="FFFFFF"/>
                </a:solidFill>
              </a:rPr>
              <a:t>Procedure</a:t>
            </a:r>
            <a:r>
              <a:rPr lang="en-US" dirty="0">
                <a:solidFill>
                  <a:srgbClr val="828282"/>
                </a:solidFill>
              </a:rPr>
              <a:t>		Analysis		Conclusion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914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LDPE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Density Polyethylene – highly electrically insulating material.</a:t>
            </a:r>
          </a:p>
          <a:p>
            <a:r>
              <a:rPr lang="en-US" sz="2400" dirty="0" smtClean="0"/>
              <a:t> Inexpensive and comes in many forms.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Common spacecraft insulator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Common power line insulator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Common everyday material.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 descr="640px-Hochspannungskabel_110kV_400k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819400"/>
            <a:ext cx="4491790" cy="3200400"/>
          </a:xfrm>
          <a:prstGeom prst="rect">
            <a:avLst/>
          </a:prstGeom>
        </p:spPr>
      </p:pic>
      <p:pic>
        <p:nvPicPr>
          <p:cNvPr id="9" name="Picture 8" descr="800px-1pastry_b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645800"/>
            <a:ext cx="2949600" cy="221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3863</TotalTime>
  <Words>1215</Words>
  <Application>Microsoft Macintosh PowerPoint</Application>
  <PresentationFormat>On-screen Show (4:3)</PresentationFormat>
  <Paragraphs>179</Paragraphs>
  <Slides>18</Slides>
  <Notes>14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Stream</vt:lpstr>
      <vt:lpstr>Charge Transport and Electrical Degradation Research for Power Grid Applications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USU Surface Physics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 Conductivity of Kapton HN</dc:title>
  <dc:creator>Surface Physics</dc:creator>
  <cp:lastModifiedBy>Merrill-Cazier Library</cp:lastModifiedBy>
  <cp:revision>190</cp:revision>
  <dcterms:created xsi:type="dcterms:W3CDTF">2008-10-11T18:52:20Z</dcterms:created>
  <dcterms:modified xsi:type="dcterms:W3CDTF">2014-01-16T20:24:44Z</dcterms:modified>
</cp:coreProperties>
</file>