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gray"/>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790" autoAdjust="0"/>
  </p:normalViewPr>
  <p:slideViewPr>
    <p:cSldViewPr snapToGrid="0" snapToObjects="1">
      <p:cViewPr varScale="1">
        <p:scale>
          <a:sx n="89" d="100"/>
          <a:sy n="89" d="100"/>
        </p:scale>
        <p:origin x="-227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2232380298"/>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
        <p:cNvGrpSpPr/>
        <p:nvPr/>
      </p:nvGrpSpPr>
      <p:grpSpPr>
        <a:xfrm>
          <a:off x="0" y="0"/>
          <a:ext cx="0" cy="0"/>
          <a:chOff x="0" y="0"/>
          <a:chExt cx="0" cy="0"/>
        </a:xfrm>
      </p:grpSpPr>
      <p:sp>
        <p:nvSpPr>
          <p:cNvPr id="27" name="Shape 2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 name="Shape 2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3" name="Shape 9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
        <p:cNvGrpSpPr/>
        <p:nvPr/>
      </p:nvGrpSpPr>
      <p:grpSpPr>
        <a:xfrm>
          <a:off x="0" y="0"/>
          <a:ext cx="0" cy="0"/>
          <a:chOff x="0" y="0"/>
          <a:chExt cx="0" cy="0"/>
        </a:xfrm>
      </p:grpSpPr>
      <p:sp>
        <p:nvSpPr>
          <p:cNvPr id="34" name="Shape 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5" name="Shape 3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0" indent="0">
              <a:buFont typeface="Arial"/>
              <a:buNone/>
            </a:pPr>
            <a:r>
              <a:rPr lang="en-US" sz="1200" baseline="0" dirty="0" smtClean="0">
                <a:solidFill>
                  <a:schemeClr val="dk2"/>
                </a:solidFill>
                <a:latin typeface="Georgia"/>
                <a:ea typeface="Georgia"/>
                <a:cs typeface="Georgia"/>
                <a:sym typeface="Georgia"/>
              </a:rPr>
              <a:t>History of the project began with concerns about plagiarism:</a:t>
            </a:r>
            <a:br>
              <a:rPr lang="en-US" sz="1200" baseline="0" dirty="0" smtClean="0">
                <a:solidFill>
                  <a:schemeClr val="dk2"/>
                </a:solidFill>
                <a:latin typeface="Georgia"/>
                <a:ea typeface="Georgia"/>
                <a:cs typeface="Georgia"/>
                <a:sym typeface="Georgia"/>
              </a:rPr>
            </a:br>
            <a:r>
              <a:rPr lang="en-US" sz="1200" baseline="0" dirty="0" smtClean="0">
                <a:solidFill>
                  <a:schemeClr val="dk2"/>
                </a:solidFill>
                <a:latin typeface="Georgia"/>
                <a:ea typeface="Georgia"/>
                <a:cs typeface="Georgia"/>
                <a:sym typeface="Georgia"/>
              </a:rPr>
              <a:t/>
            </a:r>
            <a:br>
              <a:rPr lang="en-US" sz="1200" baseline="0" dirty="0" smtClean="0">
                <a:solidFill>
                  <a:schemeClr val="dk2"/>
                </a:solidFill>
                <a:latin typeface="Georgia"/>
                <a:ea typeface="Georgia"/>
                <a:cs typeface="Georgia"/>
                <a:sym typeface="Georgia"/>
              </a:rPr>
            </a:br>
            <a:r>
              <a:rPr lang="en-US" sz="1200" baseline="0" dirty="0" smtClean="0">
                <a:solidFill>
                  <a:schemeClr val="dk2"/>
                </a:solidFill>
                <a:latin typeface="Georgia"/>
                <a:ea typeface="Georgia"/>
                <a:cs typeface="Georgia"/>
                <a:sym typeface="Georgia"/>
              </a:rPr>
              <a:t> “Although much has been written on this topic and many have expressed concerns, little empirical data is available to describe what students are actually doing with their sources. At present, therefore, educators must make policy decisions and pedagogy based on anecdote, personal observation, media reports, and the claims of corporations that sell “solutions.”(http://</a:t>
            </a:r>
            <a:r>
              <a:rPr lang="en-US" sz="1200" baseline="0" dirty="0" err="1" smtClean="0">
                <a:solidFill>
                  <a:schemeClr val="dk2"/>
                </a:solidFill>
                <a:latin typeface="Georgia"/>
                <a:ea typeface="Georgia"/>
                <a:cs typeface="Georgia"/>
                <a:sym typeface="Georgia"/>
              </a:rPr>
              <a:t>site.citationproject.net</a:t>
            </a:r>
            <a:r>
              <a:rPr lang="en-US" sz="1200" baseline="0" dirty="0" smtClean="0">
                <a:solidFill>
                  <a:schemeClr val="dk2"/>
                </a:solidFill>
                <a:latin typeface="Georgia"/>
                <a:ea typeface="Georgia"/>
                <a:cs typeface="Georgia"/>
                <a:sym typeface="Georgia"/>
              </a:rPr>
              <a:t>/)</a:t>
            </a:r>
          </a:p>
          <a:p>
            <a:pPr marL="0" indent="0">
              <a:buFont typeface="Arial"/>
              <a:buNone/>
            </a:pPr>
            <a:endParaRPr lang="en-US" sz="1200" dirty="0" smtClean="0">
              <a:solidFill>
                <a:schemeClr val="dk2"/>
              </a:solidFill>
              <a:latin typeface="Georgia"/>
              <a:ea typeface="Georgia"/>
              <a:cs typeface="Georgia"/>
              <a:sym typeface="Georgia"/>
            </a:endParaRPr>
          </a:p>
          <a:p>
            <a:pPr marL="457200" indent="-457200">
              <a:buFont typeface="Arial"/>
              <a:buChar char="•"/>
            </a:pPr>
            <a:r>
              <a:rPr lang="en-US" sz="1200" dirty="0" smtClean="0">
                <a:solidFill>
                  <a:schemeClr val="dk2"/>
                </a:solidFill>
                <a:latin typeface="Georgia"/>
                <a:ea typeface="Georgia"/>
                <a:cs typeface="Georgia"/>
                <a:sym typeface="Georgia"/>
              </a:rPr>
              <a:t>biggest conversation starter I’ve had with faculty in</a:t>
            </a:r>
            <a:r>
              <a:rPr lang="en-US" sz="1200" baseline="0" dirty="0" smtClean="0">
                <a:solidFill>
                  <a:schemeClr val="dk2"/>
                </a:solidFill>
                <a:latin typeface="Georgia"/>
                <a:ea typeface="Georgia"/>
                <a:cs typeface="Georgia"/>
                <a:sym typeface="Georgia"/>
              </a:rPr>
              <a:t> entire career as an academic librarian</a:t>
            </a:r>
          </a:p>
          <a:p>
            <a:pPr marL="457200" indent="-457200">
              <a:buFont typeface="Arial"/>
              <a:buChar char="•"/>
            </a:pPr>
            <a:r>
              <a:rPr lang="en-US" sz="1200" baseline="0" dirty="0" smtClean="0">
                <a:solidFill>
                  <a:schemeClr val="dk2"/>
                </a:solidFill>
                <a:latin typeface="Georgia"/>
                <a:ea typeface="Georgia"/>
                <a:cs typeface="Georgia"/>
                <a:sym typeface="Georgia"/>
              </a:rPr>
              <a:t>stories and anecdotes are useful; data can be really powerful in helping explain and deepen that narrative (“students doing superficial research”  &gt;&gt;&gt; heads nod &gt;&gt;&gt; “the Citation Project tells me that 77% of the students are citing from only the first 3 pages of a source, not matter how long.” &gt;&gt;&gt;  Aha!</a:t>
            </a:r>
          </a:p>
          <a:p>
            <a:pPr marL="457200" indent="-457200">
              <a:buFont typeface="Arial"/>
              <a:buChar char="•"/>
            </a:pPr>
            <a:endParaRPr lang="en-US" sz="1200" dirty="0" smtClean="0">
              <a:solidFill>
                <a:schemeClr val="dk2"/>
              </a:solidFill>
              <a:latin typeface="Georgia"/>
              <a:ea typeface="Georgia"/>
              <a:cs typeface="Georgia"/>
              <a:sym typeface="Georgia"/>
            </a:endParaRPr>
          </a:p>
          <a:p>
            <a:pPr marL="0" indent="0">
              <a:buFont typeface="Arial"/>
              <a:buNone/>
            </a:pPr>
            <a:r>
              <a:rPr lang="en-US" sz="1200" dirty="0" smtClean="0">
                <a:solidFill>
                  <a:schemeClr val="dk2"/>
                </a:solidFill>
                <a:latin typeface="Georgia"/>
                <a:ea typeface="Georgia"/>
                <a:cs typeface="Georgia"/>
                <a:sym typeface="Georgia"/>
              </a:rPr>
              <a:t>“If instructors know how shallowly students are engaging with their research source—and that is what the Citation Project research reveals—</a:t>
            </a:r>
            <a:r>
              <a:rPr lang="en-US" sz="1200" b="1" dirty="0" smtClean="0">
                <a:solidFill>
                  <a:schemeClr val="dk2"/>
                </a:solidFill>
                <a:latin typeface="Georgia"/>
                <a:ea typeface="Georgia"/>
                <a:cs typeface="Georgia"/>
                <a:sym typeface="Georgia"/>
              </a:rPr>
              <a:t>then they know what responsible pedagogy needs to address</a:t>
            </a:r>
            <a:r>
              <a:rPr lang="en-US" sz="1200" dirty="0" smtClean="0">
                <a:solidFill>
                  <a:schemeClr val="dk2"/>
                </a:solidFill>
                <a:latin typeface="Georgia"/>
                <a:ea typeface="Georgia"/>
                <a:cs typeface="Georgia"/>
                <a:sym typeface="Georgia"/>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Shape 41"/>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2" name="Shape 4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 name="Shape 5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2" name="Shape 6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7"/>
        <p:cNvGrpSpPr/>
        <p:nvPr/>
      </p:nvGrpSpPr>
      <p:grpSpPr>
        <a:xfrm>
          <a:off x="0" y="0"/>
          <a:ext cx="0" cy="0"/>
          <a:chOff x="0" y="0"/>
          <a:chExt cx="0" cy="0"/>
        </a:xfrm>
      </p:grpSpPr>
      <p:sp>
        <p:nvSpPr>
          <p:cNvPr id="8" name="Shape 8"/>
          <p:cNvSpPr txBox="1">
            <a:spLocks noGrp="1"/>
          </p:cNvSpPr>
          <p:nvPr>
            <p:ph type="subTitle" idx="1"/>
          </p:nvPr>
        </p:nvSpPr>
        <p:spPr>
          <a:xfrm>
            <a:off x="685800" y="3786737"/>
            <a:ext cx="7772400" cy="1046400"/>
          </a:xfrm>
          <a:prstGeom prst="rect">
            <a:avLst/>
          </a:prstGeom>
          <a:noFill/>
          <a:ln>
            <a:noFill/>
          </a:ln>
        </p:spPr>
        <p:txBody>
          <a:bodyPr lIns="91425" tIns="91425" rIns="91425" bIns="91425" anchor="t" anchorCtr="0"/>
          <a:lstStyle>
            <a:lvl1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1pPr>
            <a:lvl2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2pPr>
            <a:lvl3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3pPr>
            <a:lvl4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4pPr>
            <a:lvl5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5pPr>
            <a:lvl6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6pPr>
            <a:lvl7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7pPr>
            <a:lvl8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8pPr>
            <a:lvl9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9pPr>
          </a:lstStyle>
          <a:p>
            <a:endParaRPr/>
          </a:p>
        </p:txBody>
      </p:sp>
      <p:sp>
        <p:nvSpPr>
          <p:cNvPr id="9" name="Shape 9"/>
          <p:cNvSpPr txBox="1">
            <a:spLocks noGrp="1"/>
          </p:cNvSpPr>
          <p:nvPr>
            <p:ph type="ctrTitle"/>
          </p:nvPr>
        </p:nvSpPr>
        <p:spPr>
          <a:xfrm>
            <a:off x="685800" y="2111123"/>
            <a:ext cx="7772400" cy="1546500"/>
          </a:xfrm>
          <a:prstGeom prst="rect">
            <a:avLst/>
          </a:prstGeom>
          <a:noFill/>
          <a:ln>
            <a:noFill/>
          </a:ln>
        </p:spPr>
        <p:txBody>
          <a:bodyPr lIns="91425" tIns="91425" rIns="91425" bIns="91425" anchor="b" anchorCtr="0"/>
          <a:lstStyle>
            <a:lvl1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1pPr>
            <a:lvl2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2pPr>
            <a:lvl3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3pPr>
            <a:lvl4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4pPr>
            <a:lvl5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5pPr>
            <a:lvl6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6pPr>
            <a:lvl7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7pPr>
            <a:lvl8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8pPr>
            <a:lvl9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12" name="Shape 12"/>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15" name="Shape 15"/>
          <p:cNvSpPr txBox="1">
            <a:spLocks noGrp="1"/>
          </p:cNvSpPr>
          <p:nvPr>
            <p:ph type="body" idx="1"/>
          </p:nvPr>
        </p:nvSpPr>
        <p:spPr>
          <a:xfrm>
            <a:off x="457200"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
        <p:nvSpPr>
          <p:cNvPr id="16" name="Shape 16"/>
          <p:cNvSpPr txBox="1">
            <a:spLocks noGrp="1"/>
          </p:cNvSpPr>
          <p:nvPr>
            <p:ph type="body" idx="2"/>
          </p:nvPr>
        </p:nvSpPr>
        <p:spPr>
          <a:xfrm>
            <a:off x="4692273"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19"/>
        <p:cNvGrpSpPr/>
        <p:nvPr/>
      </p:nvGrpSpPr>
      <p:grpSpPr>
        <a:xfrm>
          <a:off x="0" y="0"/>
          <a:ext cx="0" cy="0"/>
          <a:chOff x="0" y="0"/>
          <a:chExt cx="0" cy="0"/>
        </a:xfrm>
      </p:grpSpPr>
      <p:sp>
        <p:nvSpPr>
          <p:cNvPr id="20" name="Shape 20"/>
          <p:cNvSpPr txBox="1">
            <a:spLocks noGrp="1"/>
          </p:cNvSpPr>
          <p:nvPr>
            <p:ph type="body" idx="1"/>
          </p:nvPr>
        </p:nvSpPr>
        <p:spPr>
          <a:xfrm>
            <a:off x="457200" y="5875078"/>
            <a:ext cx="8229600" cy="692700"/>
          </a:xfrm>
          <a:prstGeom prst="rect">
            <a:avLst/>
          </a:prstGeom>
          <a:noFill/>
          <a:ln>
            <a:noFill/>
          </a:ln>
        </p:spPr>
        <p:txBody>
          <a:bodyPr lIns="91425" tIns="91425" rIns="91425" bIns="91425" anchor="t" anchorCtr="0"/>
          <a:lstStyle>
            <a:lvl1pPr marL="285750" indent="-285750" algn="ctr" rtl="0">
              <a:lnSpc>
                <a:spcPct val="100000"/>
              </a:lnSpc>
              <a:spcBef>
                <a:spcPts val="0"/>
              </a:spcBef>
              <a:spcAft>
                <a:spcPts val="0"/>
              </a:spcAft>
              <a:buClr>
                <a:schemeClr val="dk1"/>
              </a:buClr>
              <a:buSzPct val="166666"/>
              <a:buFont typeface="Arial"/>
              <a:buChar char="•"/>
              <a:defRPr sz="1800">
                <a:solidFill>
                  <a:schemeClr val="dk1"/>
                </a:solidFill>
              </a:defRPr>
            </a:lvl1pPr>
            <a:lvl2pPr marL="285750" indent="-285750" algn="ctr" rtl="0">
              <a:lnSpc>
                <a:spcPct val="100000"/>
              </a:lnSpc>
              <a:spcBef>
                <a:spcPts val="0"/>
              </a:spcBef>
              <a:spcAft>
                <a:spcPts val="0"/>
              </a:spcAft>
              <a:buClr>
                <a:schemeClr val="dk1"/>
              </a:buClr>
              <a:buSzPct val="100000"/>
              <a:buFont typeface="Courier New"/>
              <a:buChar char="o"/>
              <a:defRPr sz="1800">
                <a:solidFill>
                  <a:schemeClr val="dk1"/>
                </a:solidFill>
              </a:defRPr>
            </a:lvl2pPr>
            <a:lvl3pPr marL="285750" indent="-285750" algn="ctr" rtl="0">
              <a:lnSpc>
                <a:spcPct val="100000"/>
              </a:lnSpc>
              <a:spcBef>
                <a:spcPts val="0"/>
              </a:spcBef>
              <a:spcAft>
                <a:spcPts val="0"/>
              </a:spcAft>
              <a:buClr>
                <a:schemeClr val="dk1"/>
              </a:buClr>
              <a:buSzPct val="100000"/>
              <a:buFont typeface="Wingdings"/>
              <a:buChar char="§"/>
              <a:defRPr sz="1800">
                <a:solidFill>
                  <a:schemeClr val="dk1"/>
                </a:solidFill>
              </a:defRPr>
            </a:lvl3pPr>
            <a:lvl4pPr marL="285750" indent="-285750" algn="ctr" rtl="0">
              <a:lnSpc>
                <a:spcPct val="100000"/>
              </a:lnSpc>
              <a:spcBef>
                <a:spcPts val="0"/>
              </a:spcBef>
              <a:spcAft>
                <a:spcPts val="0"/>
              </a:spcAft>
              <a:buClr>
                <a:schemeClr val="dk1"/>
              </a:buClr>
              <a:buSzPct val="166666"/>
              <a:buFont typeface="Arial"/>
              <a:buChar char="•"/>
              <a:defRPr sz="1800">
                <a:solidFill>
                  <a:schemeClr val="dk1"/>
                </a:solidFill>
              </a:defRPr>
            </a:lvl4pPr>
            <a:lvl5pPr marL="285750" indent="-285750" algn="ctr" rtl="0">
              <a:lnSpc>
                <a:spcPct val="100000"/>
              </a:lnSpc>
              <a:spcBef>
                <a:spcPts val="0"/>
              </a:spcBef>
              <a:spcAft>
                <a:spcPts val="0"/>
              </a:spcAft>
              <a:buClr>
                <a:schemeClr val="dk1"/>
              </a:buClr>
              <a:buSzPct val="100000"/>
              <a:buFont typeface="Courier New"/>
              <a:buChar char="o"/>
              <a:defRPr sz="1800">
                <a:solidFill>
                  <a:schemeClr val="dk1"/>
                </a:solidFill>
              </a:defRPr>
            </a:lvl5pPr>
            <a:lvl6pPr marL="285750" indent="-285750" algn="ctr" rtl="0">
              <a:lnSpc>
                <a:spcPct val="100000"/>
              </a:lnSpc>
              <a:spcBef>
                <a:spcPts val="0"/>
              </a:spcBef>
              <a:spcAft>
                <a:spcPts val="0"/>
              </a:spcAft>
              <a:buClr>
                <a:schemeClr val="dk1"/>
              </a:buClr>
              <a:buSzPct val="100000"/>
              <a:buFont typeface="Wingdings"/>
              <a:buChar char="§"/>
              <a:defRPr sz="1800">
                <a:solidFill>
                  <a:schemeClr val="dk1"/>
                </a:solidFill>
              </a:defRPr>
            </a:lvl6pPr>
            <a:lvl7pPr marL="285750" indent="-285750" algn="ctr" rtl="0">
              <a:lnSpc>
                <a:spcPct val="100000"/>
              </a:lnSpc>
              <a:spcBef>
                <a:spcPts val="0"/>
              </a:spcBef>
              <a:spcAft>
                <a:spcPts val="0"/>
              </a:spcAft>
              <a:buClr>
                <a:schemeClr val="dk1"/>
              </a:buClr>
              <a:buSzPct val="166666"/>
              <a:buFont typeface="Arial"/>
              <a:buChar char="•"/>
              <a:defRPr sz="1800">
                <a:solidFill>
                  <a:schemeClr val="dk1"/>
                </a:solidFill>
              </a:defRPr>
            </a:lvl7pPr>
            <a:lvl8pPr marL="285750" indent="-285750" algn="ctr" rtl="0">
              <a:lnSpc>
                <a:spcPct val="100000"/>
              </a:lnSpc>
              <a:spcBef>
                <a:spcPts val="0"/>
              </a:spcBef>
              <a:spcAft>
                <a:spcPts val="0"/>
              </a:spcAft>
              <a:buClr>
                <a:schemeClr val="dk1"/>
              </a:buClr>
              <a:buSzPct val="100000"/>
              <a:buFont typeface="Courier New"/>
              <a:buChar char="o"/>
              <a:defRPr sz="1800">
                <a:solidFill>
                  <a:schemeClr val="dk1"/>
                </a:solidFill>
              </a:defRPr>
            </a:lvl8pPr>
            <a:lvl9pPr marL="285750" indent="-285750" algn="ctr" rtl="0">
              <a:lnSpc>
                <a:spcPct val="100000"/>
              </a:lnSpc>
              <a:spcBef>
                <a:spcPts val="0"/>
              </a:spcBef>
              <a:spcAft>
                <a:spcPts val="0"/>
              </a:spcAft>
              <a:buClr>
                <a:schemeClr val="dk1"/>
              </a:buClr>
              <a:buSzPct val="100000"/>
              <a:buFont typeface="Wingdings"/>
              <a:buChar char="§"/>
              <a:defRPr sz="1800">
                <a:solidFill>
                  <a:schemeClr val="dk1"/>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1"/>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30000">
              <a:schemeClr val="lt1"/>
            </a:gs>
            <a:gs pos="100000">
              <a:schemeClr val="lt2"/>
            </a:gs>
          </a:gsLst>
          <a:path path="circle">
            <a:fillToRect l="50000" t="50000" r="50000" b="50000"/>
          </a:path>
          <a:tileRect/>
        </a:gra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1pPr>
            <a:lvl2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2pPr>
            <a:lvl3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3pPr>
            <a:lvl4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4pPr>
            <a:lvl5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5pPr>
            <a:lvl6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6pPr>
            <a:lvl7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7pPr>
            <a:lvl8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8pPr>
            <a:lvl9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9pPr>
          </a:lstStyle>
          <a:p>
            <a:endParaRPr/>
          </a:p>
        </p:txBody>
      </p:sp>
      <p:sp>
        <p:nvSpPr>
          <p:cNvPr id="6" name="Shape 6"/>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marL="342900" indent="-342900" algn="l" rtl="0">
              <a:spcBef>
                <a:spcPts val="600"/>
              </a:spcBef>
              <a:buClr>
                <a:srgbClr val="000000"/>
              </a:buClr>
              <a:buSzPct val="166666"/>
              <a:buFont typeface="Arial"/>
              <a:buChar char="•"/>
              <a:defRPr sz="3000" b="0" i="0" u="none" strike="noStrike" cap="none" baseline="0">
                <a:solidFill>
                  <a:srgbClr val="000000"/>
                </a:solidFill>
                <a:latin typeface="Arial"/>
                <a:ea typeface="Arial"/>
                <a:cs typeface="Arial"/>
                <a:sym typeface="Arial"/>
              </a:defRPr>
            </a:lvl1pPr>
            <a:lvl2pPr marL="742950" indent="-285750" algn="l" rtl="0">
              <a:spcBef>
                <a:spcPts val="480"/>
              </a:spcBef>
              <a:buClr>
                <a:srgbClr val="000000"/>
              </a:buClr>
              <a:buSzPct val="100000"/>
              <a:buFont typeface="Courier New"/>
              <a:buChar char="o"/>
              <a:defRPr sz="2400" b="0" i="0" u="none" strike="noStrike" cap="none" baseline="0">
                <a:solidFill>
                  <a:srgbClr val="000000"/>
                </a:solidFill>
                <a:latin typeface="Arial"/>
                <a:ea typeface="Arial"/>
                <a:cs typeface="Arial"/>
                <a:sym typeface="Arial"/>
              </a:defRPr>
            </a:lvl2pPr>
            <a:lvl3pPr marL="1143000" indent="-228600" algn="l" rtl="0">
              <a:spcBef>
                <a:spcPts val="480"/>
              </a:spcBef>
              <a:buClr>
                <a:srgbClr val="000000"/>
              </a:buClr>
              <a:buSzPct val="100000"/>
              <a:buFont typeface="Wingdings"/>
              <a:buChar char="§"/>
              <a:defRPr sz="2400" b="0" i="0" u="none" strike="noStrike" cap="none" baseline="0">
                <a:solidFill>
                  <a:srgbClr val="000000"/>
                </a:solidFill>
                <a:latin typeface="Arial"/>
                <a:ea typeface="Arial"/>
                <a:cs typeface="Arial"/>
                <a:sym typeface="Arial"/>
              </a:defRPr>
            </a:lvl3pPr>
            <a:lvl4pPr marL="1600200" indent="-228600" algn="l" rtl="0">
              <a:spcBef>
                <a:spcPts val="360"/>
              </a:spcBef>
              <a:buClr>
                <a:srgbClr val="000000"/>
              </a:buClr>
              <a:buSzPct val="166666"/>
              <a:buFont typeface="Arial"/>
              <a:buChar char="•"/>
              <a:defRPr sz="1800" b="0" i="0" u="none" strike="noStrike" cap="none" baseline="0">
                <a:solidFill>
                  <a:srgbClr val="000000"/>
                </a:solidFill>
                <a:latin typeface="Arial"/>
                <a:ea typeface="Arial"/>
                <a:cs typeface="Arial"/>
                <a:sym typeface="Arial"/>
              </a:defRPr>
            </a:lvl4pPr>
            <a:lvl5pPr marL="2057400" indent="-228600" algn="l" rtl="0">
              <a:spcBef>
                <a:spcPts val="360"/>
              </a:spcBef>
              <a:buClr>
                <a:srgbClr val="000000"/>
              </a:buClr>
              <a:buSzPct val="100000"/>
              <a:buFont typeface="Courier New"/>
              <a:buChar char="o"/>
              <a:defRPr sz="1800" b="0" i="0" u="none" strike="noStrike" cap="none" baseline="0">
                <a:solidFill>
                  <a:srgbClr val="000000"/>
                </a:solidFill>
                <a:latin typeface="Arial"/>
                <a:ea typeface="Arial"/>
                <a:cs typeface="Arial"/>
                <a:sym typeface="Arial"/>
              </a:defRPr>
            </a:lvl5pPr>
            <a:lvl6pPr marL="2514600" indent="-228600" algn="l" rtl="0">
              <a:spcBef>
                <a:spcPts val="360"/>
              </a:spcBef>
              <a:buClr>
                <a:srgbClr val="000000"/>
              </a:buClr>
              <a:buSzPct val="100000"/>
              <a:buFont typeface="Wingdings"/>
              <a:buChar char="§"/>
              <a:defRPr sz="1800" b="0" i="0" u="none" strike="noStrike" cap="none" baseline="0">
                <a:solidFill>
                  <a:srgbClr val="000000"/>
                </a:solidFill>
                <a:latin typeface="Arial"/>
                <a:ea typeface="Arial"/>
                <a:cs typeface="Arial"/>
                <a:sym typeface="Arial"/>
              </a:defRPr>
            </a:lvl6pPr>
            <a:lvl7pPr marL="2971800" indent="-228600" algn="l" rtl="0">
              <a:spcBef>
                <a:spcPts val="360"/>
              </a:spcBef>
              <a:buClr>
                <a:srgbClr val="000000"/>
              </a:buClr>
              <a:buSzPct val="166666"/>
              <a:buFont typeface="Arial"/>
              <a:buChar char="•"/>
              <a:defRPr sz="1800" b="0" i="0" u="none" strike="noStrike" cap="none" baseline="0">
                <a:solidFill>
                  <a:srgbClr val="000000"/>
                </a:solidFill>
                <a:latin typeface="Arial"/>
                <a:ea typeface="Arial"/>
                <a:cs typeface="Arial"/>
                <a:sym typeface="Arial"/>
              </a:defRPr>
            </a:lvl7pPr>
            <a:lvl8pPr marL="3429000" indent="-228600" algn="l" rtl="0">
              <a:spcBef>
                <a:spcPts val="360"/>
              </a:spcBef>
              <a:buClr>
                <a:srgbClr val="000000"/>
              </a:buClr>
              <a:buSzPct val="100000"/>
              <a:buFont typeface="Courier New"/>
              <a:buChar char="o"/>
              <a:defRPr sz="1800" b="0" i="0" u="none" strike="noStrike" cap="none" baseline="0">
                <a:solidFill>
                  <a:srgbClr val="000000"/>
                </a:solidFill>
                <a:latin typeface="Arial"/>
                <a:ea typeface="Arial"/>
                <a:cs typeface="Arial"/>
                <a:sym typeface="Arial"/>
              </a:defRPr>
            </a:lvl8pPr>
            <a:lvl9pPr marL="3886200" indent="-228600" algn="l" rtl="0">
              <a:spcBef>
                <a:spcPts val="360"/>
              </a:spcBef>
              <a:buClr>
                <a:srgbClr val="000000"/>
              </a:buClr>
              <a:buSzPct val="100000"/>
              <a:buFont typeface="Wingdings"/>
              <a:buChar char="§"/>
              <a:defRPr sz="1800" b="0" i="0" u="none" strike="noStrike" cap="none" baseline="0">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5.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sp>
        <p:nvSpPr>
          <p:cNvPr id="23" name="Shape 23"/>
          <p:cNvSpPr txBox="1"/>
          <p:nvPr/>
        </p:nvSpPr>
        <p:spPr>
          <a:xfrm>
            <a:off x="495075" y="632600"/>
            <a:ext cx="8416799" cy="4048200"/>
          </a:xfrm>
          <a:prstGeom prst="rect">
            <a:avLst/>
          </a:prstGeom>
          <a:noFill/>
        </p:spPr>
        <p:txBody>
          <a:bodyPr lIns="91425" tIns="91425" rIns="91425" bIns="91425" anchor="t" anchorCtr="0">
            <a:noAutofit/>
          </a:bodyPr>
          <a:lstStyle/>
          <a:p>
            <a:pPr lvl="0" algn="ctr" rtl="0">
              <a:buNone/>
            </a:pPr>
            <a:r>
              <a:rPr lang="en" sz="4800">
                <a:latin typeface="Georgia"/>
                <a:ea typeface="Georgia"/>
                <a:cs typeface="Georgia"/>
                <a:sym typeface="Georgia"/>
              </a:rPr>
              <a:t>The Next Information Literacy Challenge: </a:t>
            </a:r>
            <a:r>
              <a:rPr lang="en" sz="3600">
                <a:latin typeface="Georgia"/>
                <a:ea typeface="Georgia"/>
                <a:cs typeface="Georgia"/>
                <a:sym typeface="Georgia"/>
              </a:rPr>
              <a:t>Partnering to Promote Deeper Engagement with Information and Better Writing</a:t>
            </a:r>
          </a:p>
          <a:p>
            <a:pPr algn="ctr">
              <a:buNone/>
            </a:pPr>
            <a:r>
              <a:rPr lang="en" sz="2400">
                <a:latin typeface="Georgia"/>
                <a:ea typeface="Georgia"/>
                <a:cs typeface="Georgia"/>
                <a:sym typeface="Georgia"/>
              </a:rPr>
              <a:t>Utah Library Association Annual Conference</a:t>
            </a:r>
            <a:br>
              <a:rPr lang="en" sz="2400">
                <a:latin typeface="Georgia"/>
                <a:ea typeface="Georgia"/>
                <a:cs typeface="Georgia"/>
                <a:sym typeface="Georgia"/>
              </a:rPr>
            </a:br>
            <a:r>
              <a:rPr lang="en" sz="2400">
                <a:latin typeface="Georgia"/>
                <a:ea typeface="Georgia"/>
                <a:cs typeface="Georgia"/>
                <a:sym typeface="Georgia"/>
              </a:rPr>
              <a:t>May 2, 2013</a:t>
            </a:r>
          </a:p>
        </p:txBody>
      </p:sp>
      <p:sp>
        <p:nvSpPr>
          <p:cNvPr id="24" name="Shape 24"/>
          <p:cNvSpPr/>
          <p:nvPr/>
        </p:nvSpPr>
        <p:spPr>
          <a:xfrm>
            <a:off x="5576550" y="5419300"/>
            <a:ext cx="3505200" cy="1308099"/>
          </a:xfrm>
          <a:prstGeom prst="rect">
            <a:avLst/>
          </a:prstGeom>
          <a:blipFill>
            <a:blip r:embed="rId3"/>
            <a:stretch>
              <a:fillRect/>
            </a:stretch>
          </a:blipFill>
        </p:spPr>
      </p:sp>
      <p:sp>
        <p:nvSpPr>
          <p:cNvPr id="25" name="Shape 25"/>
          <p:cNvSpPr/>
          <p:nvPr/>
        </p:nvSpPr>
        <p:spPr>
          <a:xfrm>
            <a:off x="427475" y="5470100"/>
            <a:ext cx="1333416" cy="1085850"/>
          </a:xfrm>
          <a:prstGeom prst="rect">
            <a:avLst/>
          </a:prstGeom>
          <a:blipFill>
            <a:blip r:embed="rId4"/>
            <a:stretch>
              <a:fillRect/>
            </a:stretch>
          </a:blipFill>
        </p:spPr>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latin typeface="Georgia"/>
                <a:ea typeface="Georgia"/>
                <a:cs typeface="Georgia"/>
                <a:sym typeface="Georgia"/>
              </a:rPr>
              <a:t>Talk to us!</a:t>
            </a:r>
          </a:p>
        </p:txBody>
      </p:sp>
      <p:sp>
        <p:nvSpPr>
          <p:cNvPr id="84" name="Shape 8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latin typeface="Georgia"/>
                <a:ea typeface="Georgia"/>
                <a:cs typeface="Georgia"/>
                <a:sym typeface="Georgia"/>
              </a:rPr>
              <a:t>anne.diekema@usu.edu</a:t>
            </a:r>
          </a:p>
          <a:p>
            <a:pPr lvl="0" rtl="0">
              <a:buNone/>
            </a:pPr>
            <a:r>
              <a:rPr lang="en">
                <a:latin typeface="Georgia"/>
                <a:ea typeface="Georgia"/>
                <a:cs typeface="Georgia"/>
                <a:sym typeface="Georgia"/>
              </a:rPr>
              <a:t>heather.leary@gmail.com</a:t>
            </a:r>
          </a:p>
          <a:p>
            <a:pPr lvl="0" rtl="0">
              <a:buNone/>
            </a:pPr>
            <a:r>
              <a:rPr lang="en">
                <a:latin typeface="Georgia"/>
                <a:ea typeface="Georgia"/>
                <a:cs typeface="Georgia"/>
                <a:sym typeface="Georgia"/>
              </a:rPr>
              <a:t>kacy.lundstrom@usu.edu</a:t>
            </a:r>
          </a:p>
          <a:p>
            <a:pPr lvl="0" rtl="0">
              <a:buNone/>
            </a:pPr>
            <a:r>
              <a:rPr lang="en">
                <a:latin typeface="Georgia"/>
                <a:ea typeface="Georgia"/>
                <a:cs typeface="Georgia"/>
                <a:sym typeface="Georgia"/>
              </a:rPr>
              <a:t>sheri.haderlie@usu.edu</a:t>
            </a:r>
          </a:p>
          <a:p>
            <a:pPr lvl="0" rtl="0">
              <a:buNone/>
            </a:pPr>
            <a:r>
              <a:rPr lang="en">
                <a:latin typeface="Georgia"/>
                <a:ea typeface="Georgia"/>
                <a:cs typeface="Georgia"/>
                <a:sym typeface="Georgia"/>
              </a:rPr>
              <a:t>wendy.holliday@gmail.com</a:t>
            </a:r>
          </a:p>
          <a:p>
            <a:endParaRPr lang="en">
              <a:latin typeface="Georgia"/>
              <a:ea typeface="Georgia"/>
              <a:cs typeface="Georgia"/>
              <a:sym typeface="Georgia"/>
            </a:endParaRPr>
          </a:p>
          <a:p>
            <a:endParaRPr lang="en">
              <a:latin typeface="Georgia"/>
              <a:ea typeface="Georgia"/>
              <a:cs typeface="Georgia"/>
              <a:sym typeface="Georgia"/>
            </a:endParaRPr>
          </a:p>
          <a:p>
            <a:pPr lvl="0" rtl="0">
              <a:buNone/>
            </a:pPr>
            <a:r>
              <a:rPr lang="en">
                <a:latin typeface="Georgia"/>
                <a:ea typeface="Georgia"/>
                <a:cs typeface="Georgia"/>
                <a:sym typeface="Georgia"/>
              </a:rPr>
              <a:t>Our presentation can be downloaded here:</a:t>
            </a:r>
          </a:p>
          <a:p>
            <a:pPr>
              <a:buNone/>
            </a:pPr>
            <a:r>
              <a:rPr lang="en" sz="2400" b="1">
                <a:latin typeface="Georgia"/>
                <a:ea typeface="Georgia"/>
                <a:cs typeface="Georgia"/>
                <a:sym typeface="Georgia"/>
              </a:rPr>
              <a:t>http://digitalcommons.usu.edu/itls_facpub/254</a:t>
            </a:r>
          </a:p>
        </p:txBody>
      </p:sp>
    </p:spTree>
  </p:cSld>
  <p:clrMapOvr>
    <a:masterClrMapping/>
  </p:clrMapOvr>
  <p:transition xmlns:p14="http://schemas.microsoft.com/office/powerpoint/2010/mai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body" idx="1"/>
          </p:nvPr>
        </p:nvSpPr>
        <p:spPr>
          <a:xfrm>
            <a:off x="819680" y="1600200"/>
            <a:ext cx="7629600" cy="4967700"/>
          </a:xfrm>
          <a:prstGeom prst="rect">
            <a:avLst/>
          </a:prstGeom>
        </p:spPr>
        <p:txBody>
          <a:bodyPr lIns="91425" tIns="91425" rIns="91425" bIns="91425" anchor="t" anchorCtr="0">
            <a:noAutofit/>
          </a:bodyPr>
          <a:lstStyle/>
          <a:p>
            <a:pPr lvl="0" rtl="0">
              <a:buNone/>
            </a:pPr>
            <a:r>
              <a:rPr lang="en" sz="1800" baseline="30000">
                <a:latin typeface="Georgia"/>
                <a:ea typeface="Georgia"/>
                <a:cs typeface="Georgia"/>
                <a:sym typeface="Georgia"/>
              </a:rPr>
              <a:t>1</a:t>
            </a:r>
            <a:r>
              <a:rPr lang="en" sz="1800">
                <a:latin typeface="Georgia"/>
                <a:ea typeface="Georgia"/>
                <a:cs typeface="Georgia"/>
                <a:sym typeface="Georgia"/>
              </a:rPr>
              <a:t> Jamieson, S. &amp; Howard, R.M. (2011). "Datasheet #1: Source use in the paper." </a:t>
            </a:r>
            <a:r>
              <a:rPr lang="en" sz="1800" i="1">
                <a:latin typeface="Georgia"/>
                <a:ea typeface="Georgia"/>
                <a:cs typeface="Georgia"/>
                <a:sym typeface="Georgia"/>
              </a:rPr>
              <a:t>The Citation Project</a:t>
            </a:r>
            <a:r>
              <a:rPr lang="en" sz="1800">
                <a:latin typeface="Georgia"/>
                <a:ea typeface="Georgia"/>
                <a:cs typeface="Georgia"/>
                <a:sym typeface="Georgia"/>
              </a:rPr>
              <a:t>. Retrieved from http://site.citationproject.net/wp-content/uploads/2011/08/Source-Use-in-the-Paper.pdf</a:t>
            </a:r>
          </a:p>
          <a:p>
            <a:endParaRPr lang="en" sz="1800">
              <a:latin typeface="Georgia"/>
              <a:ea typeface="Georgia"/>
              <a:cs typeface="Georgia"/>
              <a:sym typeface="Georgia"/>
            </a:endParaRPr>
          </a:p>
          <a:p>
            <a:pPr lvl="0" rtl="0">
              <a:buNone/>
            </a:pPr>
            <a:r>
              <a:rPr lang="en" sz="1800" baseline="30000">
                <a:latin typeface="Georgia"/>
                <a:ea typeface="Georgia"/>
                <a:cs typeface="Georgia"/>
                <a:sym typeface="Georgia"/>
              </a:rPr>
              <a:t>2</a:t>
            </a:r>
            <a:r>
              <a:rPr lang="en" sz="1800">
                <a:latin typeface="Georgia"/>
                <a:ea typeface="Georgia"/>
                <a:cs typeface="Georgia"/>
                <a:sym typeface="Georgia"/>
              </a:rPr>
              <a:t> Jamieson, S. &amp; Howard, R.M. (2011). "Datasheet # 2: Sources cited in the paper." </a:t>
            </a:r>
            <a:r>
              <a:rPr lang="en" sz="1800" i="1">
                <a:latin typeface="Georgia"/>
                <a:ea typeface="Georgia"/>
                <a:cs typeface="Georgia"/>
                <a:sym typeface="Georgia"/>
              </a:rPr>
              <a:t>The Citation Project</a:t>
            </a:r>
            <a:r>
              <a:rPr lang="en" sz="1800">
                <a:latin typeface="Georgia"/>
                <a:ea typeface="Georgia"/>
                <a:cs typeface="Georgia"/>
                <a:sym typeface="Georgia"/>
              </a:rPr>
              <a:t>. Retrieved from http://site.citationproject.net/wp-content/uploads/2011/08/Sources-Cited-in-the-Paper.pdf</a:t>
            </a:r>
          </a:p>
          <a:p>
            <a:endParaRPr lang="en" sz="1800">
              <a:latin typeface="Georgia"/>
              <a:ea typeface="Georgia"/>
              <a:cs typeface="Georgia"/>
              <a:sym typeface="Georgia"/>
            </a:endParaRPr>
          </a:p>
          <a:p>
            <a:pPr>
              <a:buNone/>
            </a:pPr>
            <a:r>
              <a:rPr lang="en" sz="1800" baseline="30000">
                <a:latin typeface="Georgia"/>
                <a:ea typeface="Georgia"/>
                <a:cs typeface="Georgia"/>
                <a:sym typeface="Georgia"/>
              </a:rPr>
              <a:t>3</a:t>
            </a:r>
            <a:r>
              <a:rPr lang="en" sz="1800">
                <a:latin typeface="Georgia"/>
                <a:ea typeface="Georgia"/>
                <a:cs typeface="Georgia"/>
                <a:sym typeface="Georgia"/>
              </a:rPr>
              <a:t> Johnson, C. R. (2003). </a:t>
            </a:r>
            <a:r>
              <a:rPr lang="en" sz="1800" i="1">
                <a:latin typeface="Georgia"/>
                <a:ea typeface="Georgia"/>
                <a:cs typeface="Georgia"/>
                <a:sym typeface="Georgia"/>
              </a:rPr>
              <a:t>Synthesizing information</a:t>
            </a:r>
            <a:r>
              <a:rPr lang="en" sz="1800">
                <a:latin typeface="Georgia"/>
                <a:ea typeface="Georgia"/>
                <a:cs typeface="Georgia"/>
                <a:sym typeface="Georgia"/>
              </a:rPr>
              <a:t>. Unpublished workshop materials. Arizona State University West. Retrieved from http://www.west.asu.edu/johnso/synthesis/synthesis.html#examples</a:t>
            </a:r>
          </a:p>
        </p:txBody>
      </p:sp>
      <p:sp>
        <p:nvSpPr>
          <p:cNvPr id="90" name="Shape 90"/>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latin typeface="Georgia"/>
                <a:ea typeface="Georgia"/>
                <a:cs typeface="Georgia"/>
                <a:sym typeface="Georgia"/>
              </a:rPr>
              <a:t>Works Cited</a:t>
            </a:r>
          </a:p>
        </p:txBody>
      </p:sp>
    </p:spTree>
  </p:cSld>
  <p:clrMapOvr>
    <a:masterClrMapping/>
  </p:clrMapOvr>
  <p:transition xmlns:p14="http://schemas.microsoft.com/office/powerpoint/2010/mai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2600313" y="325908"/>
            <a:ext cx="6039600" cy="1338899"/>
          </a:xfrm>
          <a:prstGeom prst="rect">
            <a:avLst/>
          </a:prstGeom>
        </p:spPr>
        <p:txBody>
          <a:bodyPr lIns="91425" tIns="91425" rIns="91425" bIns="91425" anchor="b" anchorCtr="0">
            <a:noAutofit/>
          </a:bodyPr>
          <a:lstStyle/>
          <a:p>
            <a:pPr lvl="0" algn="ctr" rtl="0">
              <a:buNone/>
            </a:pPr>
            <a:r>
              <a:rPr lang="en" dirty="0">
                <a:latin typeface="Georgia"/>
                <a:ea typeface="Georgia"/>
                <a:cs typeface="Georgia"/>
                <a:sym typeface="Georgia"/>
              </a:rPr>
              <a:t>The Citation </a:t>
            </a:r>
            <a:r>
              <a:rPr lang="en" dirty="0" smtClean="0">
                <a:latin typeface="Georgia"/>
                <a:ea typeface="Georgia"/>
                <a:cs typeface="Georgia"/>
                <a:sym typeface="Georgia"/>
              </a:rPr>
              <a:t>Project</a:t>
            </a:r>
            <a:r>
              <a:rPr lang="en-US" dirty="0" smtClean="0">
                <a:latin typeface="Georgia"/>
                <a:ea typeface="Georgia"/>
                <a:cs typeface="Georgia"/>
                <a:sym typeface="Georgia"/>
              </a:rPr>
              <a:t/>
            </a:r>
            <a:br>
              <a:rPr lang="en-US" dirty="0" smtClean="0">
                <a:latin typeface="Georgia"/>
                <a:ea typeface="Georgia"/>
                <a:cs typeface="Georgia"/>
                <a:sym typeface="Georgia"/>
              </a:rPr>
            </a:br>
            <a:r>
              <a:rPr lang="en" sz="2400" b="0" dirty="0" smtClean="0">
                <a:solidFill>
                  <a:schemeClr val="dk2"/>
                </a:solidFill>
                <a:latin typeface="Georgia"/>
                <a:ea typeface="Georgia"/>
                <a:cs typeface="Georgia"/>
                <a:sym typeface="Georgia"/>
              </a:rPr>
              <a:t>http</a:t>
            </a:r>
            <a:r>
              <a:rPr lang="en" sz="2400" b="0" dirty="0">
                <a:solidFill>
                  <a:schemeClr val="dk2"/>
                </a:solidFill>
                <a:latin typeface="Georgia"/>
                <a:ea typeface="Georgia"/>
                <a:cs typeface="Georgia"/>
                <a:sym typeface="Georgia"/>
              </a:rPr>
              <a:t>://site.citationproject.net/</a:t>
            </a:r>
            <a:r>
              <a:rPr lang="en" dirty="0">
                <a:latin typeface="Georgia"/>
                <a:ea typeface="Georgia"/>
                <a:cs typeface="Georgia"/>
                <a:sym typeface="Georgia"/>
              </a:rPr>
              <a:t> </a:t>
            </a:r>
          </a:p>
        </p:txBody>
      </p:sp>
      <p:sp>
        <p:nvSpPr>
          <p:cNvPr id="31" name="Shape 31"/>
          <p:cNvSpPr/>
          <p:nvPr/>
        </p:nvSpPr>
        <p:spPr>
          <a:xfrm>
            <a:off x="621900" y="257850"/>
            <a:ext cx="1658553" cy="1596162"/>
          </a:xfrm>
          <a:prstGeom prst="rect">
            <a:avLst/>
          </a:prstGeom>
          <a:blipFill>
            <a:blip r:embed="rId3"/>
            <a:stretch>
              <a:fillRect/>
            </a:stretch>
          </a:blipFill>
        </p:spPr>
      </p:sp>
      <p:sp>
        <p:nvSpPr>
          <p:cNvPr id="32" name="Shape 32"/>
          <p:cNvSpPr txBox="1"/>
          <p:nvPr/>
        </p:nvSpPr>
        <p:spPr>
          <a:xfrm>
            <a:off x="692822" y="2065412"/>
            <a:ext cx="7897499" cy="4644299"/>
          </a:xfrm>
          <a:prstGeom prst="rect">
            <a:avLst/>
          </a:prstGeom>
          <a:noFill/>
        </p:spPr>
        <p:txBody>
          <a:bodyPr lIns="91425" tIns="91425" rIns="91425" bIns="91425" anchor="t" anchorCtr="0">
            <a:noAutofit/>
          </a:bodyPr>
          <a:lstStyle/>
          <a:p>
            <a:pPr marL="457200" lvl="0" indent="-381000" rtl="0">
              <a:buClr>
                <a:srgbClr val="000000"/>
              </a:buClr>
              <a:buSzPct val="166666"/>
              <a:buFont typeface="Arial"/>
              <a:buChar char="•"/>
            </a:pPr>
            <a:r>
              <a:rPr lang="en" sz="2400">
                <a:latin typeface="Georgia"/>
                <a:ea typeface="Georgia"/>
                <a:cs typeface="Georgia"/>
                <a:sym typeface="Georgia"/>
              </a:rPr>
              <a:t>1,911 incidences of source use:</a:t>
            </a:r>
          </a:p>
          <a:p>
            <a:pPr marL="914400" lvl="1" indent="-381000" rtl="0">
              <a:buClr>
                <a:srgbClr val="000000"/>
              </a:buClr>
              <a:buSzPct val="100000"/>
              <a:buFont typeface="Courier New"/>
              <a:buChar char="o"/>
            </a:pPr>
            <a:r>
              <a:rPr lang="en" sz="2400" b="1">
                <a:latin typeface="Georgia"/>
                <a:ea typeface="Georgia"/>
                <a:cs typeface="Georgia"/>
                <a:sym typeface="Georgia"/>
              </a:rPr>
              <a:t>42%</a:t>
            </a:r>
            <a:r>
              <a:rPr lang="en" sz="2400">
                <a:latin typeface="Georgia"/>
                <a:ea typeface="Georgia"/>
                <a:cs typeface="Georgia"/>
                <a:sym typeface="Georgia"/>
              </a:rPr>
              <a:t> copied and marked as </a:t>
            </a:r>
            <a:r>
              <a:rPr lang="en" sz="2400" b="1">
                <a:latin typeface="Georgia"/>
                <a:ea typeface="Georgia"/>
                <a:cs typeface="Georgia"/>
                <a:sym typeface="Georgia"/>
              </a:rPr>
              <a:t>quotation</a:t>
            </a:r>
          </a:p>
          <a:p>
            <a:pPr marL="914400" lvl="1" indent="-381000" rtl="0">
              <a:buClr>
                <a:srgbClr val="000000"/>
              </a:buClr>
              <a:buSzPct val="100000"/>
              <a:buFont typeface="Courier New"/>
              <a:buChar char="o"/>
            </a:pPr>
            <a:r>
              <a:rPr lang="en" sz="2400">
                <a:latin typeface="Georgia"/>
                <a:ea typeface="Georgia"/>
                <a:cs typeface="Georgia"/>
                <a:sym typeface="Georgia"/>
              </a:rPr>
              <a:t>16% patchwritten</a:t>
            </a:r>
          </a:p>
          <a:p>
            <a:pPr marL="914400" lvl="1" indent="-381000" rtl="0">
              <a:buClr>
                <a:srgbClr val="000000"/>
              </a:buClr>
              <a:buSzPct val="100000"/>
              <a:buFont typeface="Courier New"/>
              <a:buChar char="o"/>
            </a:pPr>
            <a:r>
              <a:rPr lang="en" sz="2400">
                <a:latin typeface="Georgia"/>
                <a:ea typeface="Georgia"/>
                <a:cs typeface="Georgia"/>
                <a:sym typeface="Georgia"/>
              </a:rPr>
              <a:t>32% paraphrased </a:t>
            </a:r>
          </a:p>
          <a:p>
            <a:pPr marL="914400" lvl="1" indent="-381000" rtl="0">
              <a:buClr>
                <a:srgbClr val="000000"/>
              </a:buClr>
              <a:buSzPct val="100000"/>
              <a:buFont typeface="Courier New"/>
              <a:buChar char="o"/>
            </a:pPr>
            <a:r>
              <a:rPr lang="en" sz="2400" b="1">
                <a:latin typeface="Georgia"/>
                <a:ea typeface="Georgia"/>
                <a:cs typeface="Georgia"/>
                <a:sym typeface="Georgia"/>
              </a:rPr>
              <a:t>6% summaries</a:t>
            </a:r>
            <a:r>
              <a:rPr lang="en" sz="2400" baseline="30000">
                <a:latin typeface="Georgia"/>
                <a:ea typeface="Georgia"/>
                <a:cs typeface="Georgia"/>
                <a:sym typeface="Georgia"/>
              </a:rPr>
              <a:t>1</a:t>
            </a:r>
          </a:p>
          <a:p>
            <a:endParaRPr lang="en" sz="2400" baseline="30000">
              <a:latin typeface="Georgia"/>
              <a:ea typeface="Georgia"/>
              <a:cs typeface="Georgia"/>
              <a:sym typeface="Georgia"/>
            </a:endParaRPr>
          </a:p>
          <a:p>
            <a:pPr marL="457200" lvl="0" indent="-381000" rtl="0">
              <a:buClr>
                <a:srgbClr val="000000"/>
              </a:buClr>
              <a:buSzPct val="166666"/>
              <a:buFont typeface="Arial"/>
              <a:buChar char="•"/>
            </a:pPr>
            <a:r>
              <a:rPr lang="en" sz="2400">
                <a:latin typeface="Georgia"/>
                <a:ea typeface="Georgia"/>
                <a:cs typeface="Georgia"/>
                <a:sym typeface="Georgia"/>
              </a:rPr>
              <a:t>"</a:t>
            </a:r>
            <a:r>
              <a:rPr lang="en" sz="2400" b="1">
                <a:latin typeface="Georgia"/>
                <a:ea typeface="Georgia"/>
                <a:cs typeface="Georgia"/>
                <a:sym typeface="Georgia"/>
              </a:rPr>
              <a:t>96% worked with two or fewer sentences</a:t>
            </a:r>
            <a:r>
              <a:rPr lang="en" sz="2400">
                <a:latin typeface="Georgia"/>
                <a:ea typeface="Georgia"/>
                <a:cs typeface="Georgia"/>
                <a:sym typeface="Georgia"/>
              </a:rPr>
              <a:t> from the source"</a:t>
            </a:r>
            <a:r>
              <a:rPr lang="en" sz="2400" baseline="30000">
                <a:latin typeface="Georgia"/>
                <a:ea typeface="Georgia"/>
                <a:cs typeface="Georgia"/>
                <a:sym typeface="Georgia"/>
              </a:rPr>
              <a:t>1</a:t>
            </a:r>
          </a:p>
          <a:p>
            <a:endParaRPr lang="en" sz="2400" baseline="30000">
              <a:latin typeface="Georgia"/>
              <a:ea typeface="Georgia"/>
              <a:cs typeface="Georgia"/>
              <a:sym typeface="Georgia"/>
            </a:endParaRPr>
          </a:p>
          <a:p>
            <a:pPr marL="457200" lvl="0" indent="-381000" rtl="0">
              <a:buClr>
                <a:srgbClr val="000000"/>
              </a:buClr>
              <a:buSzPct val="166666"/>
              <a:buFont typeface="Arial"/>
              <a:buChar char="•"/>
            </a:pPr>
            <a:r>
              <a:rPr lang="en" sz="2400" b="1">
                <a:latin typeface="Georgia"/>
                <a:ea typeface="Georgia"/>
                <a:cs typeface="Georgia"/>
                <a:sym typeface="Georgia"/>
              </a:rPr>
              <a:t>46%</a:t>
            </a:r>
            <a:r>
              <a:rPr lang="en" sz="2400">
                <a:latin typeface="Georgia"/>
                <a:ea typeface="Georgia"/>
                <a:cs typeface="Georgia"/>
                <a:sym typeface="Georgia"/>
              </a:rPr>
              <a:t> of citations are to </a:t>
            </a:r>
            <a:r>
              <a:rPr lang="en" sz="2400" b="1">
                <a:latin typeface="Georgia"/>
                <a:ea typeface="Georgia"/>
                <a:cs typeface="Georgia"/>
                <a:sym typeface="Georgia"/>
              </a:rPr>
              <a:t>the first page</a:t>
            </a:r>
            <a:r>
              <a:rPr lang="en" sz="2400">
                <a:latin typeface="Georgia"/>
                <a:ea typeface="Georgia"/>
                <a:cs typeface="Georgia"/>
                <a:sym typeface="Georgia"/>
              </a:rPr>
              <a:t> of the source and </a:t>
            </a:r>
            <a:r>
              <a:rPr lang="en" sz="2400" b="1">
                <a:latin typeface="Georgia"/>
                <a:ea typeface="Georgia"/>
                <a:cs typeface="Georgia"/>
                <a:sym typeface="Georgia"/>
              </a:rPr>
              <a:t>77% </a:t>
            </a:r>
            <a:r>
              <a:rPr lang="en" sz="2400">
                <a:latin typeface="Georgia"/>
                <a:ea typeface="Georgia"/>
                <a:cs typeface="Georgia"/>
                <a:sym typeface="Georgia"/>
              </a:rPr>
              <a:t>are to the </a:t>
            </a:r>
            <a:r>
              <a:rPr lang="en" sz="2400" b="1">
                <a:latin typeface="Georgia"/>
                <a:ea typeface="Georgia"/>
                <a:cs typeface="Georgia"/>
                <a:sym typeface="Georgia"/>
              </a:rPr>
              <a:t>first three pages</a:t>
            </a:r>
            <a:r>
              <a:rPr lang="en" sz="2400" baseline="30000">
                <a:latin typeface="Georgia"/>
                <a:ea typeface="Georgia"/>
                <a:cs typeface="Georgia"/>
                <a:sym typeface="Georgia"/>
              </a:rPr>
              <a:t>2</a:t>
            </a:r>
          </a:p>
          <a:p>
            <a:endParaRPr lang="en" sz="2400" baseline="30000">
              <a:latin typeface="Georgia"/>
              <a:ea typeface="Georgia"/>
              <a:cs typeface="Georgia"/>
              <a:sym typeface="Georgia"/>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6"/>
        <p:cNvGrpSpPr/>
        <p:nvPr/>
      </p:nvGrpSpPr>
      <p:grpSpPr>
        <a:xfrm>
          <a:off x="0" y="0"/>
          <a:ext cx="0" cy="0"/>
          <a:chOff x="0" y="0"/>
          <a:chExt cx="0" cy="0"/>
        </a:xfrm>
      </p:grpSpPr>
      <p:sp>
        <p:nvSpPr>
          <p:cNvPr id="37" name="Shape 37"/>
          <p:cNvSpPr txBox="1">
            <a:spLocks noGrp="1"/>
          </p:cNvSpPr>
          <p:nvPr>
            <p:ph type="ctrTitle"/>
          </p:nvPr>
        </p:nvSpPr>
        <p:spPr>
          <a:xfrm>
            <a:off x="685800" y="461227"/>
            <a:ext cx="7772400" cy="1349700"/>
          </a:xfrm>
          <a:prstGeom prst="rect">
            <a:avLst/>
          </a:prstGeom>
        </p:spPr>
        <p:txBody>
          <a:bodyPr lIns="91425" tIns="91425" rIns="91425" bIns="91425" anchor="b" anchorCtr="0">
            <a:noAutofit/>
          </a:bodyPr>
          <a:lstStyle/>
          <a:p>
            <a:pPr lvl="0" rtl="0">
              <a:buNone/>
            </a:pPr>
            <a:r>
              <a:rPr lang="en" sz="3600" b="0">
                <a:solidFill>
                  <a:srgbClr val="000000"/>
                </a:solidFill>
                <a:latin typeface="Georgia"/>
                <a:ea typeface="Georgia"/>
                <a:cs typeface="Georgia"/>
                <a:sym typeface="Georgia"/>
              </a:rPr>
              <a:t>Studying Teaching and Learning Information Synthesis</a:t>
            </a:r>
          </a:p>
        </p:txBody>
      </p:sp>
      <p:sp>
        <p:nvSpPr>
          <p:cNvPr id="38" name="Shape 38"/>
          <p:cNvSpPr txBox="1">
            <a:spLocks noGrp="1"/>
          </p:cNvSpPr>
          <p:nvPr>
            <p:ph type="subTitle" idx="1"/>
          </p:nvPr>
        </p:nvSpPr>
        <p:spPr>
          <a:xfrm>
            <a:off x="685799" y="2340977"/>
            <a:ext cx="7772400" cy="2666699"/>
          </a:xfrm>
          <a:prstGeom prst="rect">
            <a:avLst/>
          </a:prstGeom>
        </p:spPr>
        <p:txBody>
          <a:bodyPr lIns="91425" tIns="91425" rIns="91425" bIns="91425" anchor="t" anchorCtr="0">
            <a:noAutofit/>
          </a:bodyPr>
          <a:lstStyle/>
          <a:p>
            <a:pPr lvl="0" algn="l" rtl="0">
              <a:buNone/>
            </a:pPr>
            <a:r>
              <a:rPr lang="en" sz="2400" i="1">
                <a:solidFill>
                  <a:srgbClr val="51535D"/>
                </a:solidFill>
                <a:latin typeface="Georgia"/>
                <a:ea typeface="Georgia"/>
                <a:cs typeface="Georgia"/>
                <a:sym typeface="Georgia"/>
              </a:rPr>
              <a:t>Anne R. Diekema and Sheri Haderlie, Instructional Technology &amp; Learning Sciences, USU</a:t>
            </a:r>
          </a:p>
          <a:p>
            <a:endParaRPr lang="en" sz="2400" i="1">
              <a:solidFill>
                <a:srgbClr val="51535D"/>
              </a:solidFill>
              <a:latin typeface="Georgia"/>
              <a:ea typeface="Georgia"/>
              <a:cs typeface="Georgia"/>
              <a:sym typeface="Georgia"/>
            </a:endParaRPr>
          </a:p>
          <a:p>
            <a:pPr lvl="0" algn="l" rtl="0">
              <a:buNone/>
            </a:pPr>
            <a:r>
              <a:rPr lang="en" sz="2400" i="1">
                <a:solidFill>
                  <a:srgbClr val="51535D"/>
                </a:solidFill>
                <a:latin typeface="Georgia"/>
                <a:ea typeface="Georgia"/>
                <a:cs typeface="Georgia"/>
                <a:sym typeface="Georgia"/>
              </a:rPr>
              <a:t>Wendy Holliday and Kacy Lundstrom, Merrill-Cazier Library, USU</a:t>
            </a:r>
          </a:p>
          <a:p>
            <a:endParaRPr lang="en" sz="2400" i="1">
              <a:solidFill>
                <a:srgbClr val="51535D"/>
              </a:solidFill>
              <a:latin typeface="Georgia"/>
              <a:ea typeface="Georgia"/>
              <a:cs typeface="Georgia"/>
              <a:sym typeface="Georgia"/>
            </a:endParaRPr>
          </a:p>
          <a:p>
            <a:pPr lvl="0" algn="l" rtl="0">
              <a:buNone/>
            </a:pPr>
            <a:r>
              <a:rPr lang="en" sz="2400" i="1">
                <a:solidFill>
                  <a:srgbClr val="51535D"/>
                </a:solidFill>
                <a:latin typeface="Georgia"/>
                <a:ea typeface="Georgia"/>
                <a:cs typeface="Georgia"/>
                <a:sym typeface="Georgia"/>
              </a:rPr>
              <a:t>Heather Leary, University of Colorado - Boulder</a:t>
            </a:r>
          </a:p>
        </p:txBody>
      </p:sp>
      <p:sp>
        <p:nvSpPr>
          <p:cNvPr id="39" name="Shape 39"/>
          <p:cNvSpPr/>
          <p:nvPr/>
        </p:nvSpPr>
        <p:spPr>
          <a:xfrm>
            <a:off x="5405100" y="5636822"/>
            <a:ext cx="3505200" cy="932327"/>
          </a:xfrm>
          <a:prstGeom prst="rect">
            <a:avLst/>
          </a:prstGeom>
          <a:blipFill>
            <a:blip r:embed="rId3"/>
            <a:stretch>
              <a:fillRect/>
            </a:stretch>
          </a:blipFill>
        </p:spPr>
      </p:sp>
    </p:spTree>
  </p:cSld>
  <p:clrMapOvr>
    <a:masterClrMapping/>
  </p:clrMapOvr>
  <p:transition xmlns:p14="http://schemas.microsoft.com/office/powerpoint/2010/mai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3"/>
        <p:cNvGrpSpPr/>
        <p:nvPr/>
      </p:nvGrpSpPr>
      <p:grpSpPr>
        <a:xfrm>
          <a:off x="0" y="0"/>
          <a:ext cx="0" cy="0"/>
          <a:chOff x="0" y="0"/>
          <a:chExt cx="0" cy="0"/>
        </a:xfrm>
      </p:grpSpPr>
      <p:sp>
        <p:nvSpPr>
          <p:cNvPr id="44" name="Shape 44"/>
          <p:cNvSpPr txBox="1">
            <a:spLocks noGrp="1"/>
          </p:cNvSpPr>
          <p:nvPr>
            <p:ph type="subTitle" idx="1"/>
          </p:nvPr>
        </p:nvSpPr>
        <p:spPr>
          <a:xfrm>
            <a:off x="685800" y="3786737"/>
            <a:ext cx="7772400" cy="1046400"/>
          </a:xfrm>
          <a:prstGeom prst="rect">
            <a:avLst/>
          </a:prstGeom>
        </p:spPr>
        <p:txBody>
          <a:bodyPr lIns="91425" tIns="91425" rIns="91425" bIns="91425" anchor="t" anchorCtr="0">
            <a:noAutofit/>
          </a:bodyPr>
          <a:lstStyle/>
          <a:p>
            <a:endParaRPr/>
          </a:p>
        </p:txBody>
      </p:sp>
      <p:sp>
        <p:nvSpPr>
          <p:cNvPr id="45" name="Shape 45"/>
          <p:cNvSpPr txBox="1">
            <a:spLocks noGrp="1"/>
          </p:cNvSpPr>
          <p:nvPr>
            <p:ph type="ctrTitle"/>
          </p:nvPr>
        </p:nvSpPr>
        <p:spPr>
          <a:xfrm>
            <a:off x="685800" y="2111123"/>
            <a:ext cx="7772400" cy="1546500"/>
          </a:xfrm>
          <a:prstGeom prst="rect">
            <a:avLst/>
          </a:prstGeom>
        </p:spPr>
        <p:txBody>
          <a:bodyPr lIns="91425" tIns="91425" rIns="91425" bIns="91425" anchor="b" anchorCtr="0">
            <a:noAutofit/>
          </a:bodyPr>
          <a:lstStyle/>
          <a:p>
            <a:endParaRPr/>
          </a:p>
        </p:txBody>
      </p:sp>
      <p:sp>
        <p:nvSpPr>
          <p:cNvPr id="46" name="Shape 46"/>
          <p:cNvSpPr/>
          <p:nvPr/>
        </p:nvSpPr>
        <p:spPr>
          <a:xfrm>
            <a:off x="153469" y="1108682"/>
            <a:ext cx="8837061" cy="5251647"/>
          </a:xfrm>
          <a:prstGeom prst="rect">
            <a:avLst/>
          </a:prstGeom>
          <a:blipFill>
            <a:blip r:embed="rId3"/>
            <a:stretch>
              <a:fillRect/>
            </a:stretch>
          </a:blipFill>
          <a:ln>
            <a:noFill/>
          </a:ln>
        </p:spPr>
      </p:sp>
      <p:sp>
        <p:nvSpPr>
          <p:cNvPr id="47" name="Shape 47"/>
          <p:cNvSpPr txBox="1"/>
          <p:nvPr/>
        </p:nvSpPr>
        <p:spPr>
          <a:xfrm>
            <a:off x="1422200" y="182325"/>
            <a:ext cx="6901200" cy="829499"/>
          </a:xfrm>
          <a:prstGeom prst="rect">
            <a:avLst/>
          </a:prstGeom>
          <a:noFill/>
        </p:spPr>
        <p:txBody>
          <a:bodyPr lIns="91425" tIns="91425" rIns="91425" bIns="91425" anchor="t" anchorCtr="0">
            <a:noAutofit/>
          </a:bodyPr>
          <a:lstStyle/>
          <a:p>
            <a:pPr algn="ctr">
              <a:buNone/>
            </a:pPr>
            <a:r>
              <a:rPr lang="en" sz="2400"/>
              <a:t>Library Assessments</a:t>
            </a:r>
          </a:p>
        </p:txBody>
      </p:sp>
    </p:spTree>
  </p:cSld>
  <p:clrMapOvr>
    <a:masterClrMapping/>
  </p:clrMapOvr>
  <p:transition xmlns:p14="http://schemas.microsoft.com/office/powerpoint/2010/mai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latin typeface="Georgia"/>
                <a:ea typeface="Georgia"/>
                <a:cs typeface="Georgia"/>
                <a:sym typeface="Georgia"/>
              </a:rPr>
              <a:t>Origin of synthesis intervention</a:t>
            </a:r>
          </a:p>
        </p:txBody>
      </p:sp>
      <p:sp>
        <p:nvSpPr>
          <p:cNvPr id="53" name="Shape 53"/>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rgbClr val="000000"/>
              </a:buClr>
              <a:buSzPct val="166666"/>
              <a:buFont typeface="Arial"/>
              <a:buChar char="•"/>
            </a:pPr>
            <a:r>
              <a:rPr lang="en">
                <a:latin typeface="Georgia"/>
                <a:ea typeface="Georgia"/>
                <a:cs typeface="Georgia"/>
                <a:sym typeface="Georgia"/>
              </a:rPr>
              <a:t>Carolyn Johnson</a:t>
            </a:r>
          </a:p>
          <a:p>
            <a:pPr marL="914400" lvl="1" indent="-381000" rtl="0">
              <a:buClr>
                <a:srgbClr val="000000"/>
              </a:buClr>
              <a:buSzPct val="80000"/>
              <a:buFont typeface="Courier New"/>
              <a:buChar char="o"/>
            </a:pPr>
            <a:r>
              <a:rPr lang="en">
                <a:latin typeface="Georgia"/>
                <a:ea typeface="Georgia"/>
                <a:cs typeface="Georgia"/>
                <a:sym typeface="Georgia"/>
              </a:rPr>
              <a:t>Librarian at Arizona State University West</a:t>
            </a:r>
          </a:p>
          <a:p>
            <a:pPr marL="914400" lvl="1" indent="-381000" rtl="0">
              <a:buClr>
                <a:srgbClr val="000000"/>
              </a:buClr>
              <a:buSzPct val="80000"/>
              <a:buFont typeface="Courier New"/>
              <a:buChar char="o"/>
            </a:pPr>
            <a:r>
              <a:rPr lang="en">
                <a:latin typeface="Georgia"/>
                <a:ea typeface="Georgia"/>
                <a:cs typeface="Georgia"/>
                <a:sym typeface="Georgia"/>
              </a:rPr>
              <a:t>http://www.west.asu.edu/johnso/synthesis/synthesis.html</a:t>
            </a:r>
            <a:r>
              <a:rPr lang="en" baseline="30000">
                <a:latin typeface="Georgia"/>
                <a:ea typeface="Georgia"/>
                <a:cs typeface="Georgia"/>
                <a:sym typeface="Georgia"/>
              </a:rPr>
              <a:t>3</a:t>
            </a:r>
          </a:p>
          <a:p>
            <a:pPr marL="457200" lvl="0" indent="-419100" rtl="0">
              <a:buClr>
                <a:srgbClr val="000000"/>
              </a:buClr>
              <a:buSzPct val="166666"/>
              <a:buFont typeface="Arial"/>
              <a:buChar char="•"/>
            </a:pPr>
            <a:r>
              <a:rPr lang="en">
                <a:latin typeface="Georgia"/>
                <a:ea typeface="Georgia"/>
                <a:cs typeface="Georgia"/>
                <a:sym typeface="Georgia"/>
              </a:rPr>
              <a:t>Workshop materials adapted for</a:t>
            </a:r>
          </a:p>
          <a:p>
            <a:pPr marL="914400" lvl="1" indent="-381000" rtl="0">
              <a:buClr>
                <a:srgbClr val="000000"/>
              </a:buClr>
              <a:buSzPct val="80000"/>
              <a:buFont typeface="Courier New"/>
              <a:buChar char="o"/>
            </a:pPr>
            <a:r>
              <a:rPr lang="en">
                <a:latin typeface="Georgia"/>
                <a:ea typeface="Georgia"/>
                <a:cs typeface="Georgia"/>
                <a:sym typeface="Georgia"/>
              </a:rPr>
              <a:t>UELMA 2012 presentation</a:t>
            </a:r>
          </a:p>
          <a:p>
            <a:pPr marL="914400" lvl="1" indent="-381000" rtl="0">
              <a:buClr>
                <a:srgbClr val="000000"/>
              </a:buClr>
              <a:buSzPct val="80000"/>
              <a:buFont typeface="Courier New"/>
              <a:buChar char="o"/>
            </a:pPr>
            <a:r>
              <a:rPr lang="en">
                <a:latin typeface="Georgia"/>
                <a:ea typeface="Georgia"/>
                <a:cs typeface="Georgia"/>
                <a:sym typeface="Georgia"/>
              </a:rPr>
              <a:t>Several English Department presentations</a:t>
            </a:r>
          </a:p>
          <a:p>
            <a:pPr marL="914400" lvl="1" indent="-381000" rtl="0">
              <a:buClr>
                <a:srgbClr val="000000"/>
              </a:buClr>
              <a:buSzPct val="80000"/>
              <a:buFont typeface="Courier New"/>
              <a:buChar char="o"/>
            </a:pPr>
            <a:r>
              <a:rPr lang="en">
                <a:latin typeface="Georgia"/>
                <a:ea typeface="Georgia"/>
                <a:cs typeface="Georgia"/>
                <a:sym typeface="Georgia"/>
              </a:rPr>
              <a:t>Study intervention lesson on synthesis</a:t>
            </a:r>
          </a:p>
          <a:p>
            <a:endParaRPr lang="en">
              <a:latin typeface="Georgia"/>
              <a:ea typeface="Georgia"/>
              <a:cs typeface="Georgia"/>
              <a:sym typeface="Georgia"/>
            </a:endParaRPr>
          </a:p>
        </p:txBody>
      </p:sp>
    </p:spTree>
  </p:cSld>
  <p:clrMapOvr>
    <a:masterClrMapping/>
  </p:clrMapOvr>
  <p:transition xmlns:p14="http://schemas.microsoft.com/office/powerpoint/2010/mai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74637"/>
            <a:ext cx="8229600" cy="912300"/>
          </a:xfrm>
          <a:prstGeom prst="rect">
            <a:avLst/>
          </a:prstGeom>
        </p:spPr>
        <p:txBody>
          <a:bodyPr lIns="91425" tIns="91425" rIns="91425" bIns="91425" anchor="b" anchorCtr="0">
            <a:noAutofit/>
          </a:bodyPr>
          <a:lstStyle/>
          <a:p>
            <a:pPr>
              <a:buNone/>
            </a:pPr>
            <a:r>
              <a:rPr lang="en" dirty="0" smtClean="0">
                <a:latin typeface="Georgia"/>
                <a:ea typeface="Georgia"/>
                <a:cs typeface="Georgia"/>
                <a:sym typeface="Georgia"/>
              </a:rPr>
              <a:t>Synthesis Lesson</a:t>
            </a:r>
            <a:endParaRPr lang="en" dirty="0">
              <a:latin typeface="Georgia"/>
              <a:ea typeface="Georgia"/>
              <a:cs typeface="Georgia"/>
              <a:sym typeface="Georgia"/>
            </a:endParaRPr>
          </a:p>
        </p:txBody>
      </p:sp>
      <p:sp>
        <p:nvSpPr>
          <p:cNvPr id="59" name="Shape 59"/>
          <p:cNvSpPr txBox="1">
            <a:spLocks noGrp="1"/>
          </p:cNvSpPr>
          <p:nvPr>
            <p:ph type="body" idx="1"/>
          </p:nvPr>
        </p:nvSpPr>
        <p:spPr>
          <a:xfrm>
            <a:off x="457200" y="1323389"/>
            <a:ext cx="8229600" cy="5194796"/>
          </a:xfrm>
          <a:prstGeom prst="rect">
            <a:avLst/>
          </a:prstGeom>
        </p:spPr>
        <p:txBody>
          <a:bodyPr lIns="91425" tIns="91425" rIns="91425" bIns="91425" anchor="t" anchorCtr="0">
            <a:noAutofit/>
          </a:bodyPr>
          <a:lstStyle/>
          <a:p>
            <a:pPr marL="457200" lvl="0" indent="-419100" rtl="0">
              <a:buClr>
                <a:srgbClr val="000000"/>
              </a:buClr>
              <a:buSzPct val="166666"/>
              <a:buFont typeface="Arial"/>
              <a:buChar char="•"/>
            </a:pPr>
            <a:r>
              <a:rPr lang="en" sz="2200" smtClean="0">
                <a:latin typeface="Georgia"/>
                <a:ea typeface="Georgia"/>
                <a:cs typeface="Georgia"/>
                <a:sym typeface="Georgia"/>
              </a:rPr>
              <a:t>Met with 4 sections of ENG 2010 students</a:t>
            </a:r>
          </a:p>
          <a:p>
            <a:pPr marL="457200" lvl="0" indent="-419100" rtl="0">
              <a:buClr>
                <a:srgbClr val="000000"/>
              </a:buClr>
              <a:buSzPct val="166666"/>
              <a:buFont typeface="Arial"/>
              <a:buChar char="•"/>
            </a:pPr>
            <a:r>
              <a:rPr lang="en" sz="2200" smtClean="0">
                <a:latin typeface="Georgia"/>
                <a:ea typeface="Georgia"/>
                <a:cs typeface="Georgia"/>
                <a:sym typeface="Georgia"/>
              </a:rPr>
              <a:t>Brief introduction</a:t>
            </a:r>
          </a:p>
          <a:p>
            <a:pPr marL="457200" lvl="0" indent="-419100" rtl="0">
              <a:buClr>
                <a:srgbClr val="000000"/>
              </a:buClr>
              <a:buSzPct val="166666"/>
              <a:buFont typeface="Arial"/>
              <a:buChar char="•"/>
            </a:pPr>
            <a:r>
              <a:rPr lang="en" sz="2200" smtClean="0">
                <a:latin typeface="Georgia"/>
                <a:ea typeface="Georgia"/>
                <a:cs typeface="Georgia"/>
                <a:sym typeface="Georgia"/>
              </a:rPr>
              <a:t>Timed guided practice - in groups of 3-4</a:t>
            </a:r>
          </a:p>
          <a:p>
            <a:pPr marL="914400" lvl="1" indent="-381000" rtl="0">
              <a:buClr>
                <a:srgbClr val="000000"/>
              </a:buClr>
              <a:buSzPct val="80000"/>
              <a:buFont typeface="Courier New"/>
              <a:buChar char="o"/>
            </a:pPr>
            <a:r>
              <a:rPr lang="en" sz="2200" smtClean="0">
                <a:latin typeface="Georgia"/>
                <a:ea typeface="Georgia"/>
                <a:cs typeface="Georgia"/>
                <a:sym typeface="Georgia"/>
              </a:rPr>
              <a:t>individually read 2 articles</a:t>
            </a:r>
          </a:p>
          <a:p>
            <a:pPr marL="914400" lvl="1" indent="-381000" rtl="0">
              <a:buClr>
                <a:srgbClr val="000000"/>
              </a:buClr>
              <a:buSzPct val="80000"/>
              <a:buFont typeface="Courier New"/>
              <a:buChar char="o"/>
            </a:pPr>
            <a:r>
              <a:rPr lang="en" sz="2200" smtClean="0">
                <a:latin typeface="Georgia"/>
                <a:ea typeface="Georgia"/>
                <a:cs typeface="Georgia"/>
                <a:sym typeface="Georgia"/>
              </a:rPr>
              <a:t>shared with team members what they learned</a:t>
            </a:r>
          </a:p>
          <a:p>
            <a:pPr marL="914400" lvl="1" indent="-381000" rtl="0">
              <a:buClr>
                <a:srgbClr val="000000"/>
              </a:buClr>
              <a:buSzPct val="80000"/>
              <a:buFont typeface="Courier New"/>
              <a:buChar char="o"/>
            </a:pPr>
            <a:r>
              <a:rPr lang="en" sz="2200" smtClean="0">
                <a:latin typeface="Georgia"/>
                <a:ea typeface="Georgia"/>
                <a:cs typeface="Georgia"/>
                <a:sym typeface="Georgia"/>
              </a:rPr>
              <a:t>individually organized information on Post-Its</a:t>
            </a:r>
          </a:p>
          <a:p>
            <a:pPr marL="914400" lvl="1" indent="-381000" rtl="0">
              <a:buClr>
                <a:srgbClr val="000000"/>
              </a:buClr>
              <a:buSzPct val="80000"/>
              <a:buFont typeface="Courier New"/>
              <a:buChar char="o"/>
            </a:pPr>
            <a:r>
              <a:rPr lang="en" sz="2200" smtClean="0">
                <a:latin typeface="Georgia"/>
                <a:ea typeface="Georgia"/>
                <a:cs typeface="Georgia"/>
                <a:sym typeface="Georgia"/>
              </a:rPr>
              <a:t>team clustering of Post-Its</a:t>
            </a:r>
          </a:p>
          <a:p>
            <a:pPr marL="914400" lvl="1" indent="-381000" rtl="0">
              <a:buClr>
                <a:srgbClr val="000000"/>
              </a:buClr>
              <a:buSzPct val="80000"/>
              <a:buFont typeface="Courier New"/>
              <a:buChar char="o"/>
            </a:pPr>
            <a:r>
              <a:rPr lang="en" sz="2200" smtClean="0">
                <a:latin typeface="Georgia"/>
                <a:ea typeface="Georgia"/>
                <a:cs typeface="Georgia"/>
                <a:sym typeface="Georgia"/>
              </a:rPr>
              <a:t>team naming of clusters</a:t>
            </a:r>
          </a:p>
          <a:p>
            <a:pPr marL="914400" lvl="1" indent="-381000" rtl="0">
              <a:buClr>
                <a:srgbClr val="000000"/>
              </a:buClr>
              <a:buSzPct val="80000"/>
              <a:buFont typeface="Courier New"/>
              <a:buChar char="o"/>
            </a:pPr>
            <a:r>
              <a:rPr lang="en" sz="2200" smtClean="0">
                <a:latin typeface="Georgia"/>
                <a:ea typeface="Georgia"/>
                <a:cs typeface="Georgia"/>
                <a:sym typeface="Georgia"/>
              </a:rPr>
              <a:t>team review - too much, too little, just right</a:t>
            </a:r>
          </a:p>
          <a:p>
            <a:pPr marL="914400" lvl="1" indent="-381000" rtl="0">
              <a:buClr>
                <a:srgbClr val="000000"/>
              </a:buClr>
              <a:buSzPct val="80000"/>
              <a:buFont typeface="Courier New"/>
              <a:buChar char="o"/>
            </a:pPr>
            <a:r>
              <a:rPr lang="en" sz="2200" smtClean="0">
                <a:latin typeface="Georgia"/>
                <a:ea typeface="Georgia"/>
                <a:cs typeface="Georgia"/>
                <a:sym typeface="Georgia"/>
              </a:rPr>
              <a:t>team - define scope &amp; decide sequence</a:t>
            </a:r>
          </a:p>
          <a:p>
            <a:pPr marL="914400" lvl="1" indent="-381000" rtl="0">
              <a:buClr>
                <a:srgbClr val="000000"/>
              </a:buClr>
              <a:buSzPct val="80000"/>
              <a:buFont typeface="Courier New"/>
              <a:buChar char="o"/>
            </a:pPr>
            <a:r>
              <a:rPr lang="en" sz="2200" smtClean="0">
                <a:latin typeface="Georgia"/>
                <a:ea typeface="Georgia"/>
                <a:cs typeface="Georgia"/>
                <a:sym typeface="Georgia"/>
              </a:rPr>
              <a:t>individually write a paragraph</a:t>
            </a:r>
          </a:p>
          <a:p>
            <a:pPr marL="1371600" lvl="2" indent="-381000" rtl="0">
              <a:buClr>
                <a:srgbClr val="000000"/>
              </a:buClr>
              <a:buSzPct val="80000"/>
              <a:buFont typeface="Wingdings"/>
              <a:buChar char="§"/>
            </a:pPr>
            <a:r>
              <a:rPr lang="en" sz="2200" smtClean="0">
                <a:latin typeface="Georgia"/>
                <a:ea typeface="Georgia"/>
                <a:cs typeface="Georgia"/>
                <a:sym typeface="Georgia"/>
              </a:rPr>
              <a:t>put articles aside</a:t>
            </a:r>
          </a:p>
          <a:p>
            <a:pPr marL="1371600" lvl="2" indent="-381000">
              <a:buClr>
                <a:srgbClr val="000000"/>
              </a:buClr>
              <a:buSzPct val="80000"/>
              <a:buFont typeface="Wingdings"/>
              <a:buChar char="§"/>
            </a:pPr>
            <a:r>
              <a:rPr lang="en" sz="2000" smtClean="0">
                <a:latin typeface="Georgia"/>
                <a:ea typeface="Georgia"/>
                <a:cs typeface="Georgia"/>
                <a:sym typeface="Georgia"/>
              </a:rPr>
              <a:t>use </a:t>
            </a:r>
            <a:r>
              <a:rPr lang="en" sz="2000" dirty="0">
                <a:latin typeface="Georgia"/>
                <a:ea typeface="Georgia"/>
                <a:cs typeface="Georgia"/>
                <a:sym typeface="Georgia"/>
              </a:rPr>
              <a:t>1 cluster of Post-Its</a:t>
            </a:r>
          </a:p>
        </p:txBody>
      </p:sp>
    </p:spTree>
  </p:cSld>
  <p:clrMapOvr>
    <a:masterClrMapping/>
  </p:clrMapOvr>
  <p:transition xmlns:p14="http://schemas.microsoft.com/office/powerpoint/2010/mai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Research in action</a:t>
            </a:r>
          </a:p>
        </p:txBody>
      </p:sp>
      <p:sp>
        <p:nvSpPr>
          <p:cNvPr id="65" name="Shape 65"/>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endParaRPr/>
          </a:p>
        </p:txBody>
      </p:sp>
      <p:sp>
        <p:nvSpPr>
          <p:cNvPr id="66" name="Shape 66"/>
          <p:cNvSpPr/>
          <p:nvPr/>
        </p:nvSpPr>
        <p:spPr>
          <a:xfrm>
            <a:off x="-1574" y="-1311"/>
            <a:ext cx="9145579" cy="6859315"/>
          </a:xfrm>
          <a:prstGeom prst="rect">
            <a:avLst/>
          </a:prstGeom>
          <a:blipFill>
            <a:blip r:embed="rId3"/>
            <a:stretch>
              <a:fillRect/>
            </a:stretch>
          </a:blipFill>
          <a:ln>
            <a:noFill/>
          </a:ln>
        </p:spPr>
      </p:sp>
    </p:spTree>
  </p:cSld>
  <p:clrMapOvr>
    <a:masterClrMapping/>
  </p:clrMapOvr>
  <p:transition xmlns:p14="http://schemas.microsoft.com/office/powerpoint/2010/mai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457200" y="325383"/>
            <a:ext cx="8229600" cy="882327"/>
          </a:xfrm>
          <a:prstGeom prst="rect">
            <a:avLst/>
          </a:prstGeom>
        </p:spPr>
        <p:txBody>
          <a:bodyPr lIns="91425" tIns="91425" rIns="91425" bIns="91425" anchor="b" anchorCtr="0">
            <a:noAutofit/>
          </a:bodyPr>
          <a:lstStyle/>
          <a:p>
            <a:pPr>
              <a:buNone/>
            </a:pPr>
            <a:r>
              <a:rPr lang="en" dirty="0">
                <a:latin typeface="Georgia"/>
                <a:ea typeface="Georgia"/>
                <a:cs typeface="Georgia"/>
                <a:sym typeface="Georgia"/>
              </a:rPr>
              <a:t>Research Questions</a:t>
            </a:r>
          </a:p>
        </p:txBody>
      </p:sp>
      <p:sp>
        <p:nvSpPr>
          <p:cNvPr id="72" name="Shape 72"/>
          <p:cNvSpPr txBox="1">
            <a:spLocks noGrp="1"/>
          </p:cNvSpPr>
          <p:nvPr>
            <p:ph type="body" idx="1"/>
          </p:nvPr>
        </p:nvSpPr>
        <p:spPr>
          <a:xfrm>
            <a:off x="457200" y="1207710"/>
            <a:ext cx="8229600" cy="5295849"/>
          </a:xfrm>
          <a:prstGeom prst="rect">
            <a:avLst/>
          </a:prstGeom>
        </p:spPr>
        <p:txBody>
          <a:bodyPr lIns="91425" tIns="91425" rIns="91425" bIns="91425" anchor="t" anchorCtr="0">
            <a:noAutofit/>
          </a:bodyPr>
          <a:lstStyle/>
          <a:p>
            <a:pPr lvl="0" indent="0" rtl="0">
              <a:buNone/>
            </a:pPr>
            <a:r>
              <a:rPr lang="en" dirty="0">
                <a:latin typeface="Georgia"/>
                <a:ea typeface="Georgia"/>
                <a:cs typeface="Georgia"/>
                <a:sym typeface="Georgia"/>
              </a:rPr>
              <a:t>1.     Can information synthesis be broken down into steps that help identify and scaffold complex cognitive tasks for students?  </a:t>
            </a:r>
          </a:p>
          <a:p>
            <a:pPr lvl="0" indent="0" rtl="0">
              <a:buNone/>
            </a:pPr>
            <a:r>
              <a:rPr lang="en" dirty="0">
                <a:latin typeface="Georgia"/>
                <a:ea typeface="Georgia"/>
                <a:cs typeface="Georgia"/>
                <a:sym typeface="Georgia"/>
              </a:rPr>
              <a:t>2.     Do students improve their information synthesis skills and apply it to their writing after participating in an in-class group-based synthesis lesson?</a:t>
            </a:r>
          </a:p>
          <a:p>
            <a:pPr lvl="0" indent="0" rtl="0">
              <a:buNone/>
            </a:pPr>
            <a:r>
              <a:rPr lang="en" dirty="0">
                <a:latin typeface="Georgia"/>
                <a:ea typeface="Georgia"/>
                <a:cs typeface="Georgia"/>
                <a:sym typeface="Georgia"/>
              </a:rPr>
              <a:t>3.     Can </a:t>
            </a:r>
            <a:r>
              <a:rPr lang="en-US" dirty="0" smtClean="0">
                <a:latin typeface="Georgia"/>
                <a:ea typeface="Georgia"/>
                <a:cs typeface="Georgia"/>
                <a:sym typeface="Georgia"/>
              </a:rPr>
              <a:t>coding methods inspired by the Citation Project</a:t>
            </a:r>
            <a:r>
              <a:rPr lang="en" dirty="0" smtClean="0">
                <a:latin typeface="Georgia"/>
                <a:ea typeface="Georgia"/>
                <a:cs typeface="Georgia"/>
                <a:sym typeface="Georgia"/>
              </a:rPr>
              <a:t>, </a:t>
            </a:r>
            <a:r>
              <a:rPr lang="en" dirty="0">
                <a:latin typeface="Georgia"/>
                <a:ea typeface="Georgia"/>
                <a:cs typeface="Georgia"/>
                <a:sym typeface="Georgia"/>
              </a:rPr>
              <a:t>such as number of sources cited per paragraph, effectively measure the level of synthesis in student writing?</a:t>
            </a:r>
          </a:p>
          <a:p>
            <a:endParaRPr lang="en" dirty="0">
              <a:latin typeface="Georgia"/>
              <a:ea typeface="Georgia"/>
              <a:cs typeface="Georgia"/>
              <a:sym typeface="Georgia"/>
            </a:endParaRPr>
          </a:p>
        </p:txBody>
      </p:sp>
    </p:spTree>
  </p:cSld>
  <p:clrMapOvr>
    <a:masterClrMapping/>
  </p:clrMapOvr>
  <p:transition xmlns:p14="http://schemas.microsoft.com/office/powerpoint/2010/mai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latin typeface="Georgia"/>
                <a:ea typeface="Georgia"/>
                <a:cs typeface="Georgia"/>
                <a:sym typeface="Georgia"/>
              </a:rPr>
              <a:t>Current status of project</a:t>
            </a:r>
          </a:p>
        </p:txBody>
      </p:sp>
      <p:sp>
        <p:nvSpPr>
          <p:cNvPr id="78" name="Shape 7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rgbClr val="000000"/>
              </a:buClr>
              <a:buSzPct val="166666"/>
              <a:buFont typeface="Arial"/>
              <a:buChar char="•"/>
            </a:pPr>
            <a:r>
              <a:rPr lang="en" dirty="0">
                <a:latin typeface="Georgia"/>
                <a:ea typeface="Georgia"/>
                <a:cs typeface="Georgia"/>
                <a:sym typeface="Georgia"/>
              </a:rPr>
              <a:t>All data collected</a:t>
            </a:r>
          </a:p>
          <a:p>
            <a:pPr marL="457200" lvl="0" indent="-419100" rtl="0">
              <a:buClr>
                <a:srgbClr val="000000"/>
              </a:buClr>
              <a:buSzPct val="166666"/>
              <a:buFont typeface="Arial"/>
              <a:buChar char="•"/>
            </a:pPr>
            <a:r>
              <a:rPr lang="en" dirty="0">
                <a:latin typeface="Georgia"/>
                <a:ea typeface="Georgia"/>
                <a:cs typeface="Georgia"/>
                <a:sym typeface="Georgia"/>
              </a:rPr>
              <a:t>Working on how to capture synthesis</a:t>
            </a:r>
          </a:p>
          <a:p>
            <a:pPr marL="457200" lvl="0" indent="-419100" rtl="0">
              <a:buClr>
                <a:srgbClr val="000000"/>
              </a:buClr>
              <a:buSzPct val="166666"/>
              <a:buFont typeface="Arial"/>
              <a:buChar char="•"/>
            </a:pPr>
            <a:r>
              <a:rPr lang="en" dirty="0">
                <a:latin typeface="Georgia"/>
                <a:ea typeface="Georgia"/>
                <a:cs typeface="Georgia"/>
                <a:sym typeface="Georgia"/>
              </a:rPr>
              <a:t>Quantitatively</a:t>
            </a:r>
          </a:p>
          <a:p>
            <a:pPr marL="914400" lvl="1" indent="-381000" rtl="0">
              <a:buClr>
                <a:srgbClr val="000000"/>
              </a:buClr>
              <a:buSzPct val="80000"/>
              <a:buFont typeface="Courier New"/>
              <a:buChar char="o"/>
            </a:pPr>
            <a:r>
              <a:rPr lang="en" dirty="0">
                <a:latin typeface="Georgia"/>
                <a:ea typeface="Georgia"/>
                <a:cs typeface="Georgia"/>
                <a:sym typeface="Georgia"/>
              </a:rPr>
              <a:t>e.g. number of sources per paragraph</a:t>
            </a:r>
          </a:p>
          <a:p>
            <a:pPr marL="914400" lvl="1" indent="-381000" rtl="0">
              <a:buClr>
                <a:srgbClr val="000000"/>
              </a:buClr>
              <a:buSzPct val="80000"/>
              <a:buFont typeface="Courier New"/>
              <a:buChar char="o"/>
            </a:pPr>
            <a:r>
              <a:rPr lang="en" dirty="0">
                <a:latin typeface="Georgia"/>
                <a:ea typeface="Georgia"/>
                <a:cs typeface="Georgia"/>
                <a:sym typeface="Georgia"/>
              </a:rPr>
              <a:t>e.g. number of connection between sources</a:t>
            </a:r>
          </a:p>
          <a:p>
            <a:pPr marL="457200" lvl="0" indent="-419100" rtl="0">
              <a:buClr>
                <a:srgbClr val="000000"/>
              </a:buClr>
              <a:buSzPct val="166666"/>
              <a:buFont typeface="Arial"/>
              <a:buChar char="•"/>
            </a:pPr>
            <a:r>
              <a:rPr lang="en" dirty="0">
                <a:latin typeface="Georgia"/>
                <a:ea typeface="Georgia"/>
                <a:cs typeface="Georgia"/>
                <a:sym typeface="Georgia"/>
              </a:rPr>
              <a:t>Qualitatively</a:t>
            </a:r>
          </a:p>
          <a:p>
            <a:pPr marL="914400" lvl="1" indent="-381000" rtl="0">
              <a:buClr>
                <a:srgbClr val="000000"/>
              </a:buClr>
              <a:buSzPct val="80000"/>
              <a:buFont typeface="Courier New"/>
              <a:buChar char="o"/>
            </a:pPr>
            <a:r>
              <a:rPr lang="en" dirty="0">
                <a:latin typeface="Georgia"/>
                <a:ea typeface="Georgia"/>
                <a:cs typeface="Georgia"/>
                <a:sym typeface="Georgia"/>
              </a:rPr>
              <a:t>Rubric</a:t>
            </a:r>
          </a:p>
          <a:p>
            <a:pPr marL="914400" lvl="1" indent="-381000" rtl="0">
              <a:buClr>
                <a:srgbClr val="000000"/>
              </a:buClr>
              <a:buSzPct val="80000"/>
              <a:buFont typeface="Courier New"/>
              <a:buChar char="o"/>
            </a:pPr>
            <a:r>
              <a:rPr lang="en" dirty="0">
                <a:latin typeface="Georgia"/>
                <a:ea typeface="Georgia"/>
                <a:cs typeface="Georgia"/>
                <a:sym typeface="Georgia"/>
              </a:rPr>
              <a:t>Explore existing rubrics</a:t>
            </a:r>
          </a:p>
          <a:p>
            <a:pPr marL="914400" lvl="1" indent="-381000" rtl="0">
              <a:buClr>
                <a:srgbClr val="000000"/>
              </a:buClr>
              <a:buSzPct val="80000"/>
              <a:buFont typeface="Courier New"/>
              <a:buChar char="o"/>
            </a:pPr>
            <a:r>
              <a:rPr lang="en" dirty="0">
                <a:latin typeface="Georgia"/>
                <a:ea typeface="Georgia"/>
                <a:cs typeface="Georgia"/>
                <a:sym typeface="Georgia"/>
              </a:rPr>
              <a:t>Create new items based on synthesis definition</a:t>
            </a:r>
          </a:p>
          <a:p>
            <a:endParaRPr lang="en" dirty="0">
              <a:latin typeface="Georgia"/>
              <a:ea typeface="Georgia"/>
              <a:cs typeface="Georgia"/>
              <a:sym typeface="Georgia"/>
            </a:endParaRPr>
          </a:p>
        </p:txBody>
      </p:sp>
    </p:spTree>
  </p:cSld>
  <p:clrMapOvr>
    <a:masterClrMapping/>
  </p:clrMapOvr>
  <p:transition xmlns:p14="http://schemas.microsoft.com/office/powerpoint/2010/main" spd="slow">
    <p:cut/>
  </p:transition>
</p:sld>
</file>

<file path=ppt/theme/theme1.xml><?xml version="1.0" encoding="utf-8"?>
<a:theme xmlns:a="http://schemas.openxmlformats.org/drawingml/2006/main">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469</Words>
  <Application>Microsoft Macintosh PowerPoint</Application>
  <PresentationFormat>On-screen Show (4:3)</PresentationFormat>
  <Paragraphs>78</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
      <vt:lpstr>PowerPoint Presentation</vt:lpstr>
      <vt:lpstr>The Citation Project http://site.citationproject.net/ </vt:lpstr>
      <vt:lpstr>Studying Teaching and Learning Information Synthesis</vt:lpstr>
      <vt:lpstr>PowerPoint Presentation</vt:lpstr>
      <vt:lpstr>Origin of synthesis intervention</vt:lpstr>
      <vt:lpstr>Synthesis Lesson</vt:lpstr>
      <vt:lpstr>Research in action</vt:lpstr>
      <vt:lpstr>Research Questions</vt:lpstr>
      <vt:lpstr>Current status of project</vt:lpstr>
      <vt:lpstr>Talk to us!</vt:lpstr>
      <vt:lpstr>Works Cited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Wendy Holliday</cp:lastModifiedBy>
  <cp:revision>5</cp:revision>
  <cp:lastPrinted>2013-05-01T21:00:21Z</cp:lastPrinted>
  <dcterms:modified xsi:type="dcterms:W3CDTF">2013-05-01T21:08:20Z</dcterms:modified>
</cp:coreProperties>
</file>