
<file path=[Content_Types].xml><?xml version="1.0" encoding="utf-8"?>
<Types xmlns="http://schemas.openxmlformats.org/package/2006/content-types">
  <Override PartName="/ppt/diagrams/layout2.xml" ContentType="application/vnd.openxmlformats-officedocument.drawingml.diagramLayout+xml"/>
  <Override PartName="/ppt/diagrams/data10.xml" ContentType="application/vnd.openxmlformats-officedocument.drawingml.diagramData+xml"/>
  <Override PartName="/ppt/slides/slide14.xml" ContentType="application/vnd.openxmlformats-officedocument.presentationml.slide+xml"/>
  <Default Extension="rels" ContentType="application/vnd.openxmlformats-package.relationships+xml"/>
  <Override PartName="/ppt/diagrams/colors8.xml" ContentType="application/vnd.openxmlformats-officedocument.drawingml.diagramColors+xml"/>
  <Override PartName="/ppt/diagrams/quickStyle5.xml" ContentType="application/vnd.openxmlformats-officedocument.drawingml.diagramStyl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diagrams/drawing7.xml" ContentType="application/vnd.ms-office.drawingml.diagramDrawing+xml"/>
  <Override PartName="/ppt/slides/slide5.xml" ContentType="application/vnd.openxmlformats-officedocument.presentationml.slide+xml"/>
  <Override PartName="/ppt/diagrams/layout8.xml" ContentType="application/vnd.openxmlformats-officedocument.drawingml.diagramLayout+xml"/>
  <Override PartName="/ppt/slideLayouts/slideLayout5.xml" ContentType="application/vnd.openxmlformats-officedocument.presentationml.slide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diagrams/colors7.xml" ContentType="application/vnd.openxmlformats-officedocument.drawingml.diagramColors+xml"/>
  <Override PartName="/docProps/core.xml" ContentType="application/vnd.openxmlformats-package.core-properties+xml"/>
  <Override PartName="/ppt/diagrams/quickStyle4.xml" ContentType="application/vnd.openxmlformats-officedocument.drawingml.diagramStyle+xml"/>
  <Override PartName="/ppt/notesSlides/notesSlide7.xml" ContentType="application/vnd.openxmlformats-officedocument.presentationml.notesSlide+xml"/>
  <Override PartName="/ppt/diagrams/drawing6.xml" ContentType="application/vnd.ms-office.drawingml.diagramDrawing+xml"/>
  <Override PartName="/ppt/slides/slide4.xml" ContentType="application/vnd.openxmlformats-officedocument.presentationml.slide+xml"/>
  <Override PartName="/ppt/diagrams/layout7.xml" ContentType="application/vnd.openxmlformats-officedocument.drawingml.diagramLayout+xml"/>
  <Override PartName="/ppt/diagrams/data3.xml" ContentType="application/vnd.openxmlformats-officedocument.drawingml.diagramData+xml"/>
  <Override PartName="/ppt/slideLayouts/slideLayout4.xml" ContentType="application/vnd.openxmlformats-officedocument.presentationml.slideLayout+xml"/>
  <Default Extension="png" ContentType="image/png"/>
  <Override PartName="/ppt/diagrams/colors10.xml" ContentType="application/vnd.openxmlformats-officedocument.drawingml.diagramColors+xml"/>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diagrams/colors6.xml" ContentType="application/vnd.openxmlformats-officedocument.drawingml.diagramColors+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diagrams/drawing5.xml" ContentType="application/vnd.ms-office.drawingml.diagramDrawing+xml"/>
  <Override PartName="/ppt/diagrams/data9.xml" ContentType="application/vnd.openxmlformats-officedocument.drawingml.diagramData+xml"/>
  <Override PartName="/ppt/diagrams/layout6.xml" ContentType="application/vnd.openxmlformats-officedocument.drawingml.diagramLayout+xml"/>
  <Override PartName="/ppt/slides/slide3.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diagrams/quickStyle9.xml" ContentType="application/vnd.openxmlformats-officedocument.drawingml.diagramStyle+xml"/>
  <Override PartName="/ppt/diagrams/colors5.xml" ContentType="application/vnd.openxmlformats-officedocument.drawingml.diagramColors+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diagrams/data8.xml" ContentType="application/vnd.openxmlformats-officedocument.drawingml.diagramData+xml"/>
  <Override PartName="/ppt/diagrams/layout10.xml" ContentType="application/vnd.openxmlformats-officedocument.drawingml.diagramLayout+xml"/>
  <Override PartName="/ppt/diagrams/layout5.xml" ContentType="application/vnd.openxmlformats-officedocument.drawingml.diagramLayout+xml"/>
  <Override PartName="/ppt/slides/slide2.xml" ContentType="application/vnd.openxmlformats-officedocument.presentationml.slide+xml"/>
  <Override PartName="/ppt/slideLayouts/slideLayout2.xml" ContentType="application/vnd.openxmlformats-officedocument.presentationml.slideLayout+xml"/>
  <Override PartName="/ppt/diagrams/data1.xml" ContentType="application/vnd.openxmlformats-officedocument.drawingml.diagramData+xml"/>
  <Override PartName="/ppt/diagrams/quickStyle10.xml" ContentType="application/vnd.openxmlformats-officedocument.drawingml.diagramStyle+xml"/>
  <Override PartName="/ppt/slides/slide10.xml" ContentType="application/vnd.openxmlformats-officedocument.presentationml.slide+xml"/>
  <Override PartName="/ppt/diagrams/quickStyle8.xml" ContentType="application/vnd.openxmlformats-officedocument.drawingml.diagramStyle+xml"/>
  <Override PartName="/ppt/diagrams/colors4.xml" ContentType="application/vnd.openxmlformats-officedocument.drawingml.diagramColors+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notesSlides/notesSlide10.xml" ContentType="application/vnd.openxmlformats-officedocument.presentationml.notesSlide+xml"/>
  <Override PartName="/ppt/diagrams/drawing3.xml" ContentType="application/vnd.ms-office.drawingml.diagramDrawing+xml"/>
  <Override PartName="/ppt/slides/slide8.xml" ContentType="application/vnd.openxmlformats-officedocument.presentationml.slide+xml"/>
  <Override PartName="/ppt/diagrams/data7.xml" ContentType="application/vnd.openxmlformats-officedocument.drawingml.diagramData+xml"/>
  <Override PartName="/ppt/slideLayouts/slideLayout8.xml" ContentType="application/vnd.openxmlformats-officedocument.presentationml.slideLayout+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diagrams/quickStyle7.xml" ContentType="application/vnd.openxmlformats-officedocument.drawingml.diagramStyle+xml"/>
  <Override PartName="/ppt/diagrams/colors3.xml" ContentType="application/vnd.openxmlformats-officedocument.drawingml.diagramColor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diagrams/drawing9.xml" ContentType="application/vnd.ms-office.drawingml.diagramDrawing+xml"/>
  <Override PartName="/ppt/diagrams/drawing10.xml" ContentType="application/vnd.ms-office.drawingml.diagramDrawing+xml"/>
  <Override PartName="/ppt/slideLayouts/slideLayout11.xml" ContentType="application/vnd.openxmlformats-officedocument.presentationml.slideLayout+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diagrams/data6.xml" ContentType="application/vnd.openxmlformats-officedocument.drawingml.diagramData+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diagrams/colors9.xml" ContentType="application/vnd.openxmlformats-officedocument.drawingml.diagramColors+xml"/>
  <Override PartName="/ppt/diagrams/quickStyle6.xml" ContentType="application/vnd.openxmlformats-officedocument.drawingml.diagramStyle+xml"/>
  <Override PartName="/ppt/diagrams/colors2.xml" ContentType="application/vnd.openxmlformats-officedocument.drawingml.diagramColors+xml"/>
  <Override PartName="/ppt/notesSlides/notesSlide2.xml" ContentType="application/vnd.openxmlformats-officedocument.presentationml.notesSlide+xml"/>
  <Override PartName="/ppt/theme/theme1.xml" ContentType="application/vnd.openxmlformats-officedocument.theme+xml"/>
  <Override PartName="/ppt/diagrams/drawing8.xml" ContentType="application/vnd.ms-office.drawingml.diagramDrawing+xml"/>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diagrams/data5.xml" ContentType="application/vnd.openxmlformats-officedocument.drawingml.diagramData+xml"/>
  <Override PartName="/ppt/diagrams/layout9.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6" r:id="rId1"/>
  </p:sldMasterIdLst>
  <p:notesMasterIdLst>
    <p:notesMasterId r:id="rId18"/>
  </p:notesMasterIdLst>
  <p:sldIdLst>
    <p:sldId id="256" r:id="rId2"/>
    <p:sldId id="257" r:id="rId3"/>
    <p:sldId id="261" r:id="rId4"/>
    <p:sldId id="279" r:id="rId5"/>
    <p:sldId id="259" r:id="rId6"/>
    <p:sldId id="277" r:id="rId7"/>
    <p:sldId id="260" r:id="rId8"/>
    <p:sldId id="262" r:id="rId9"/>
    <p:sldId id="276" r:id="rId10"/>
    <p:sldId id="272" r:id="rId11"/>
    <p:sldId id="273" r:id="rId12"/>
    <p:sldId id="274" r:id="rId13"/>
    <p:sldId id="275" r:id="rId14"/>
    <p:sldId id="265" r:id="rId15"/>
    <p:sldId id="278" r:id="rId16"/>
    <p:sldId id="26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9422" autoAdjust="0"/>
  </p:normalViewPr>
  <p:slideViewPr>
    <p:cSldViewPr snapToGrid="0" snapToObjects="1">
      <p:cViewPr>
        <p:scale>
          <a:sx n="150" d="100"/>
          <a:sy n="150" d="100"/>
        </p:scale>
        <p:origin x="-1256" y="5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480FE-A8EC-084E-91C0-9F62FB9DF343}"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F588B57-7DE5-5E4F-A4FF-6806A1270896}">
      <dgm:prSet/>
      <dgm:spPr/>
      <dgm:t>
        <a:bodyPr/>
        <a:lstStyle/>
        <a:p>
          <a:pPr rtl="0"/>
          <a:r>
            <a:rPr lang="en-US" b="0" i="1" dirty="0" smtClean="0">
              <a:solidFill>
                <a:schemeClr val="bg1"/>
              </a:solidFill>
            </a:rPr>
            <a:t>This prevents you from contracting with multiple publishers … It may also prevent you from posting to your website or IR</a:t>
          </a:r>
          <a:r>
            <a:rPr lang="en-US" dirty="0" smtClean="0"/>
            <a:t>.</a:t>
          </a:r>
          <a:endParaRPr lang="en-US" dirty="0"/>
        </a:p>
      </dgm:t>
    </dgm:pt>
    <dgm:pt modelId="{58D3DB89-6180-B94B-8653-3387CBE8F4F8}" type="parTrans" cxnId="{AC666E9F-89D8-0C4E-B363-4BCDB5114F10}">
      <dgm:prSet/>
      <dgm:spPr/>
      <dgm:t>
        <a:bodyPr/>
        <a:lstStyle/>
        <a:p>
          <a:endParaRPr lang="en-US"/>
        </a:p>
      </dgm:t>
    </dgm:pt>
    <dgm:pt modelId="{AEA23FDE-8C43-2643-BBDF-93E72427B7D9}" type="sibTrans" cxnId="{AC666E9F-89D8-0C4E-B363-4BCDB5114F10}">
      <dgm:prSet/>
      <dgm:spPr/>
      <dgm:t>
        <a:bodyPr/>
        <a:lstStyle/>
        <a:p>
          <a:endParaRPr lang="en-US"/>
        </a:p>
      </dgm:t>
    </dgm:pt>
    <dgm:pt modelId="{CBF2C281-E291-7C44-A0FA-ACCD26A1A789}" type="pres">
      <dgm:prSet presAssocID="{7CE480FE-A8EC-084E-91C0-9F62FB9DF343}" presName="diagram" presStyleCnt="0">
        <dgm:presLayoutVars>
          <dgm:dir/>
          <dgm:resizeHandles val="exact"/>
        </dgm:presLayoutVars>
      </dgm:prSet>
      <dgm:spPr/>
      <dgm:t>
        <a:bodyPr/>
        <a:lstStyle/>
        <a:p>
          <a:endParaRPr lang="en-US"/>
        </a:p>
      </dgm:t>
    </dgm:pt>
    <dgm:pt modelId="{23CBA88C-73CC-C441-8935-EF3D5B9FDDB9}" type="pres">
      <dgm:prSet presAssocID="{9F588B57-7DE5-5E4F-A4FF-6806A1270896}" presName="node" presStyleLbl="node1" presStyleIdx="0" presStyleCnt="1" custScaleX="297242">
        <dgm:presLayoutVars>
          <dgm:bulletEnabled val="1"/>
        </dgm:presLayoutVars>
      </dgm:prSet>
      <dgm:spPr/>
      <dgm:t>
        <a:bodyPr/>
        <a:lstStyle/>
        <a:p>
          <a:endParaRPr lang="en-US"/>
        </a:p>
      </dgm:t>
    </dgm:pt>
  </dgm:ptLst>
  <dgm:cxnLst>
    <dgm:cxn modelId="{46C030C9-4E03-E84C-8258-A19D93E0E4C8}" type="presOf" srcId="{9F588B57-7DE5-5E4F-A4FF-6806A1270896}" destId="{23CBA88C-73CC-C441-8935-EF3D5B9FDDB9}" srcOrd="0" destOrd="0" presId="urn:microsoft.com/office/officeart/2005/8/layout/default"/>
    <dgm:cxn modelId="{AC666E9F-89D8-0C4E-B363-4BCDB5114F10}" srcId="{7CE480FE-A8EC-084E-91C0-9F62FB9DF343}" destId="{9F588B57-7DE5-5E4F-A4FF-6806A1270896}" srcOrd="0" destOrd="0" parTransId="{58D3DB89-6180-B94B-8653-3387CBE8F4F8}" sibTransId="{AEA23FDE-8C43-2643-BBDF-93E72427B7D9}"/>
    <dgm:cxn modelId="{459DCC88-C44E-924A-999D-848D410BA228}" type="presOf" srcId="{7CE480FE-A8EC-084E-91C0-9F62FB9DF343}" destId="{CBF2C281-E291-7C44-A0FA-ACCD26A1A789}" srcOrd="0" destOrd="0" presId="urn:microsoft.com/office/officeart/2005/8/layout/default"/>
    <dgm:cxn modelId="{2E744C08-6E2C-6F47-85C7-4B6421F690B4}" type="presParOf" srcId="{CBF2C281-E291-7C44-A0FA-ACCD26A1A789}" destId="{23CBA88C-73CC-C441-8935-EF3D5B9FDDB9}" srcOrd="0"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AD9A85-2DC0-834D-AAA6-6CBC9935B4A8}"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51F3804-5FF3-BF44-9D0F-934EFDAE7B45}">
      <dgm:prSet phldrT="[Text]" custT="1"/>
      <dgm:spPr/>
      <dgm:t>
        <a:bodyPr/>
        <a:lstStyle/>
        <a:p>
          <a:r>
            <a:rPr lang="en-US" sz="1600" b="0" i="1" dirty="0" smtClean="0">
              <a:solidFill>
                <a:schemeClr val="bg1"/>
              </a:solidFill>
            </a:rPr>
            <a:t>As your publisher to add this.</a:t>
          </a:r>
          <a:endParaRPr lang="en-US" sz="1600" b="0" i="1" dirty="0">
            <a:solidFill>
              <a:schemeClr val="bg1"/>
            </a:solidFill>
          </a:endParaRPr>
        </a:p>
      </dgm:t>
    </dgm:pt>
    <dgm:pt modelId="{BECC13CE-BF9F-CD43-9F61-A53893E8C5C8}" type="parTrans" cxnId="{473C8BCB-1B14-1D44-9190-79B96A40763B}">
      <dgm:prSet/>
      <dgm:spPr/>
      <dgm:t>
        <a:bodyPr/>
        <a:lstStyle/>
        <a:p>
          <a:endParaRPr lang="en-US"/>
        </a:p>
      </dgm:t>
    </dgm:pt>
    <dgm:pt modelId="{FE38A5BC-353C-F647-A95D-C63589CF1126}" type="sibTrans" cxnId="{473C8BCB-1B14-1D44-9190-79B96A40763B}">
      <dgm:prSet/>
      <dgm:spPr/>
      <dgm:t>
        <a:bodyPr/>
        <a:lstStyle/>
        <a:p>
          <a:endParaRPr lang="en-US"/>
        </a:p>
      </dgm:t>
    </dgm:pt>
    <dgm:pt modelId="{02AF839B-680A-624D-951E-0E07F2665EE6}" type="pres">
      <dgm:prSet presAssocID="{EAAD9A85-2DC0-834D-AAA6-6CBC9935B4A8}" presName="diagram" presStyleCnt="0">
        <dgm:presLayoutVars>
          <dgm:dir/>
          <dgm:resizeHandles val="exact"/>
        </dgm:presLayoutVars>
      </dgm:prSet>
      <dgm:spPr/>
      <dgm:t>
        <a:bodyPr/>
        <a:lstStyle/>
        <a:p>
          <a:endParaRPr lang="en-US"/>
        </a:p>
      </dgm:t>
    </dgm:pt>
    <dgm:pt modelId="{5B0ADC5F-DECC-B14A-A8FE-33C15D0DD10F}" type="pres">
      <dgm:prSet presAssocID="{751F3804-5FF3-BF44-9D0F-934EFDAE7B45}" presName="node" presStyleLbl="node1" presStyleIdx="0" presStyleCnt="1" custScaleX="383521" custLinFactX="24820" custLinFactNeighborX="100000" custLinFactNeighborY="119">
        <dgm:presLayoutVars>
          <dgm:bulletEnabled val="1"/>
        </dgm:presLayoutVars>
      </dgm:prSet>
      <dgm:spPr/>
      <dgm:t>
        <a:bodyPr/>
        <a:lstStyle/>
        <a:p>
          <a:endParaRPr lang="en-US"/>
        </a:p>
      </dgm:t>
    </dgm:pt>
  </dgm:ptLst>
  <dgm:cxnLst>
    <dgm:cxn modelId="{9372405A-33DB-2543-BA70-FAAB8F7353BA}" type="presOf" srcId="{751F3804-5FF3-BF44-9D0F-934EFDAE7B45}" destId="{5B0ADC5F-DECC-B14A-A8FE-33C15D0DD10F}" srcOrd="0" destOrd="0" presId="urn:microsoft.com/office/officeart/2005/8/layout/default"/>
    <dgm:cxn modelId="{473C8BCB-1B14-1D44-9190-79B96A40763B}" srcId="{EAAD9A85-2DC0-834D-AAA6-6CBC9935B4A8}" destId="{751F3804-5FF3-BF44-9D0F-934EFDAE7B45}" srcOrd="0" destOrd="0" parTransId="{BECC13CE-BF9F-CD43-9F61-A53893E8C5C8}" sibTransId="{FE38A5BC-353C-F647-A95D-C63589CF1126}"/>
    <dgm:cxn modelId="{C63DCAC2-75B6-A541-9BA9-23E96A96ECB2}" type="presOf" srcId="{EAAD9A85-2DC0-834D-AAA6-6CBC9935B4A8}" destId="{02AF839B-680A-624D-951E-0E07F2665EE6}" srcOrd="0" destOrd="0" presId="urn:microsoft.com/office/officeart/2005/8/layout/default"/>
    <dgm:cxn modelId="{D9B8446C-9AFA-DC4D-8C59-BD9CBD4BB6CD}" type="presParOf" srcId="{02AF839B-680A-624D-951E-0E07F2665EE6}" destId="{5B0ADC5F-DECC-B14A-A8FE-33C15D0DD10F}" srcOrd="0"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D44AE-8768-B54A-9F82-AF1EB1957F3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B12C43F-C650-A44A-B892-382061DCC073}">
      <dgm:prSet/>
      <dgm:spPr/>
      <dgm:t>
        <a:bodyPr/>
        <a:lstStyle/>
        <a:p>
          <a:pPr rtl="0"/>
          <a:r>
            <a:rPr lang="en-US" i="1" dirty="0" smtClean="0">
              <a:solidFill>
                <a:schemeClr val="bg1"/>
              </a:solidFill>
            </a:rPr>
            <a:t>You may want the publisher to secure copyright in YOUR name.</a:t>
          </a:r>
          <a:endParaRPr lang="en-US" dirty="0">
            <a:solidFill>
              <a:schemeClr val="bg1"/>
            </a:solidFill>
          </a:endParaRPr>
        </a:p>
      </dgm:t>
    </dgm:pt>
    <dgm:pt modelId="{186250F5-6A31-C748-BD79-FDB99B67EA08}" type="parTrans" cxnId="{B9A96BE2-5757-664C-9F04-9C2C3B4BA71D}">
      <dgm:prSet/>
      <dgm:spPr/>
      <dgm:t>
        <a:bodyPr/>
        <a:lstStyle/>
        <a:p>
          <a:endParaRPr lang="en-US"/>
        </a:p>
      </dgm:t>
    </dgm:pt>
    <dgm:pt modelId="{6038BDD6-AF4B-1D4F-B36D-94A59A1BB008}" type="sibTrans" cxnId="{B9A96BE2-5757-664C-9F04-9C2C3B4BA71D}">
      <dgm:prSet/>
      <dgm:spPr/>
      <dgm:t>
        <a:bodyPr/>
        <a:lstStyle/>
        <a:p>
          <a:endParaRPr lang="en-US"/>
        </a:p>
      </dgm:t>
    </dgm:pt>
    <dgm:pt modelId="{BB8DC1D1-B891-6547-A4ED-F99AB90CCEC4}" type="pres">
      <dgm:prSet presAssocID="{86FD44AE-8768-B54A-9F82-AF1EB1957F39}" presName="diagram" presStyleCnt="0">
        <dgm:presLayoutVars>
          <dgm:dir/>
          <dgm:resizeHandles val="exact"/>
        </dgm:presLayoutVars>
      </dgm:prSet>
      <dgm:spPr/>
      <dgm:t>
        <a:bodyPr/>
        <a:lstStyle/>
        <a:p>
          <a:endParaRPr lang="en-US"/>
        </a:p>
      </dgm:t>
    </dgm:pt>
    <dgm:pt modelId="{81CE11DF-0771-1A48-B0F5-137D617AF5B4}" type="pres">
      <dgm:prSet presAssocID="{1B12C43F-C650-A44A-B892-382061DCC073}" presName="node" presStyleLbl="node1" presStyleIdx="0" presStyleCnt="1" custScaleX="232508" custLinFactNeighborX="110" custLinFactNeighborY="-8086">
        <dgm:presLayoutVars>
          <dgm:bulletEnabled val="1"/>
        </dgm:presLayoutVars>
      </dgm:prSet>
      <dgm:spPr/>
      <dgm:t>
        <a:bodyPr/>
        <a:lstStyle/>
        <a:p>
          <a:endParaRPr lang="en-US"/>
        </a:p>
      </dgm:t>
    </dgm:pt>
  </dgm:ptLst>
  <dgm:cxnLst>
    <dgm:cxn modelId="{B9A96BE2-5757-664C-9F04-9C2C3B4BA71D}" srcId="{86FD44AE-8768-B54A-9F82-AF1EB1957F39}" destId="{1B12C43F-C650-A44A-B892-382061DCC073}" srcOrd="0" destOrd="0" parTransId="{186250F5-6A31-C748-BD79-FDB99B67EA08}" sibTransId="{6038BDD6-AF4B-1D4F-B36D-94A59A1BB008}"/>
    <dgm:cxn modelId="{260641EF-66A5-E54B-998D-0FDA7AE9FDD3}" type="presOf" srcId="{1B12C43F-C650-A44A-B892-382061DCC073}" destId="{81CE11DF-0771-1A48-B0F5-137D617AF5B4}" srcOrd="0" destOrd="0" presId="urn:microsoft.com/office/officeart/2005/8/layout/default"/>
    <dgm:cxn modelId="{845AA205-6854-C349-BF18-793C66BDD5B5}" type="presOf" srcId="{86FD44AE-8768-B54A-9F82-AF1EB1957F39}" destId="{BB8DC1D1-B891-6547-A4ED-F99AB90CCEC4}" srcOrd="0" destOrd="0" presId="urn:microsoft.com/office/officeart/2005/8/layout/default"/>
    <dgm:cxn modelId="{74B9C222-1DCD-6C4D-B375-8924C3FC4286}" type="presParOf" srcId="{BB8DC1D1-B891-6547-A4ED-F99AB90CCEC4}" destId="{81CE11DF-0771-1A48-B0F5-137D617AF5B4}" srcOrd="0" destOrd="0" presId="urn:microsoft.com/office/officeart/2005/8/layout/default"/>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A670EE-E522-4140-9379-866402E7300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E2A1094-63D1-5C41-98B9-0598087B569C}">
      <dgm:prSet phldrT="[Text]" custT="1"/>
      <dgm:spPr/>
      <dgm:t>
        <a:bodyPr/>
        <a:lstStyle/>
        <a:p>
          <a:r>
            <a:rPr lang="en-US" sz="2000" b="0" i="1" dirty="0" smtClean="0">
              <a:solidFill>
                <a:schemeClr val="bg1"/>
              </a:solidFill>
            </a:rPr>
            <a:t>So YOU don’t have to reply to the permissions requests.                </a:t>
          </a:r>
          <a:endParaRPr lang="en-US" sz="2000" b="0" i="1" dirty="0">
            <a:solidFill>
              <a:schemeClr val="bg1"/>
            </a:solidFill>
          </a:endParaRPr>
        </a:p>
      </dgm:t>
    </dgm:pt>
    <dgm:pt modelId="{C5A0440F-00FE-0B46-B00F-76D523E8DD05}" type="sibTrans" cxnId="{A286BE26-BD04-7D40-8E32-402C91498543}">
      <dgm:prSet/>
      <dgm:spPr/>
      <dgm:t>
        <a:bodyPr/>
        <a:lstStyle/>
        <a:p>
          <a:endParaRPr lang="en-US"/>
        </a:p>
      </dgm:t>
    </dgm:pt>
    <dgm:pt modelId="{A8929835-9A23-4148-9989-A81AE7968F53}" type="parTrans" cxnId="{A286BE26-BD04-7D40-8E32-402C91498543}">
      <dgm:prSet/>
      <dgm:spPr/>
      <dgm:t>
        <a:bodyPr/>
        <a:lstStyle/>
        <a:p>
          <a:endParaRPr lang="en-US"/>
        </a:p>
      </dgm:t>
    </dgm:pt>
    <dgm:pt modelId="{323AB822-29AD-2F4D-B5D7-85048390AD5D}" type="pres">
      <dgm:prSet presAssocID="{1EA670EE-E522-4140-9379-866402E73000}" presName="linear" presStyleCnt="0">
        <dgm:presLayoutVars>
          <dgm:animLvl val="lvl"/>
          <dgm:resizeHandles val="exact"/>
        </dgm:presLayoutVars>
      </dgm:prSet>
      <dgm:spPr/>
      <dgm:t>
        <a:bodyPr/>
        <a:lstStyle/>
        <a:p>
          <a:endParaRPr lang="en-US"/>
        </a:p>
      </dgm:t>
    </dgm:pt>
    <dgm:pt modelId="{2C7AEDBE-0C16-EB41-9221-77018A8417DA}" type="pres">
      <dgm:prSet presAssocID="{BE2A1094-63D1-5C41-98B9-0598087B569C}" presName="parentText" presStyleLbl="node1" presStyleIdx="0" presStyleCnt="1" custLinFactY="62749" custLinFactNeighborX="54262" custLinFactNeighborY="100000">
        <dgm:presLayoutVars>
          <dgm:chMax val="0"/>
          <dgm:bulletEnabled val="1"/>
        </dgm:presLayoutVars>
      </dgm:prSet>
      <dgm:spPr/>
      <dgm:t>
        <a:bodyPr/>
        <a:lstStyle/>
        <a:p>
          <a:endParaRPr lang="en-US"/>
        </a:p>
      </dgm:t>
    </dgm:pt>
  </dgm:ptLst>
  <dgm:cxnLst>
    <dgm:cxn modelId="{AE1F2B7C-C18F-8D46-B669-208904B270B4}" type="presOf" srcId="{BE2A1094-63D1-5C41-98B9-0598087B569C}" destId="{2C7AEDBE-0C16-EB41-9221-77018A8417DA}" srcOrd="0" destOrd="0" presId="urn:microsoft.com/office/officeart/2005/8/layout/vList2"/>
    <dgm:cxn modelId="{A286BE26-BD04-7D40-8E32-402C91498543}" srcId="{1EA670EE-E522-4140-9379-866402E73000}" destId="{BE2A1094-63D1-5C41-98B9-0598087B569C}" srcOrd="0" destOrd="0" parTransId="{A8929835-9A23-4148-9989-A81AE7968F53}" sibTransId="{C5A0440F-00FE-0B46-B00F-76D523E8DD05}"/>
    <dgm:cxn modelId="{80014932-919A-AF48-B4A5-9B6D8305B611}" type="presOf" srcId="{1EA670EE-E522-4140-9379-866402E73000}" destId="{323AB822-29AD-2F4D-B5D7-85048390AD5D}" srcOrd="0" destOrd="0" presId="urn:microsoft.com/office/officeart/2005/8/layout/vList2"/>
    <dgm:cxn modelId="{94E83912-AADA-7A4C-A98D-1B631F618193}" type="presParOf" srcId="{323AB822-29AD-2F4D-B5D7-85048390AD5D}" destId="{2C7AEDBE-0C16-EB41-9221-77018A8417DA}"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FF3C1D-B909-644B-AC19-0DD8C817C52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90301F5-C098-E845-9B81-5A46CEFCC58F}">
      <dgm:prSet phldrT="[Text]" custT="1"/>
      <dgm:spPr/>
      <dgm:t>
        <a:bodyPr/>
        <a:lstStyle/>
        <a:p>
          <a:r>
            <a:rPr lang="en-US" sz="2000" b="0" i="1" dirty="0" smtClean="0">
              <a:solidFill>
                <a:schemeClr val="bg1"/>
              </a:solidFill>
            </a:rPr>
            <a:t>Stranger things have happened … </a:t>
          </a:r>
          <a:endParaRPr lang="en-US" sz="2000" b="0" i="1" dirty="0">
            <a:solidFill>
              <a:schemeClr val="bg1"/>
            </a:solidFill>
          </a:endParaRPr>
        </a:p>
      </dgm:t>
    </dgm:pt>
    <dgm:pt modelId="{C11A9C1B-9038-9B40-8795-E62FDAF534A0}" type="parTrans" cxnId="{618E796A-064B-644E-842B-72A77B97A37B}">
      <dgm:prSet/>
      <dgm:spPr/>
      <dgm:t>
        <a:bodyPr/>
        <a:lstStyle/>
        <a:p>
          <a:endParaRPr lang="en-US"/>
        </a:p>
      </dgm:t>
    </dgm:pt>
    <dgm:pt modelId="{BF88F916-6463-A54A-8BB9-D5027AAE1243}" type="sibTrans" cxnId="{618E796A-064B-644E-842B-72A77B97A37B}">
      <dgm:prSet/>
      <dgm:spPr/>
      <dgm:t>
        <a:bodyPr/>
        <a:lstStyle/>
        <a:p>
          <a:endParaRPr lang="en-US"/>
        </a:p>
      </dgm:t>
    </dgm:pt>
    <dgm:pt modelId="{DF1578DF-C003-524C-90BE-7602589DB2EE}" type="pres">
      <dgm:prSet presAssocID="{07FF3C1D-B909-644B-AC19-0DD8C817C524}" presName="linear" presStyleCnt="0">
        <dgm:presLayoutVars>
          <dgm:animLvl val="lvl"/>
          <dgm:resizeHandles val="exact"/>
        </dgm:presLayoutVars>
      </dgm:prSet>
      <dgm:spPr/>
      <dgm:t>
        <a:bodyPr/>
        <a:lstStyle/>
        <a:p>
          <a:endParaRPr lang="en-US"/>
        </a:p>
      </dgm:t>
    </dgm:pt>
    <dgm:pt modelId="{D6D479C9-D768-864A-AB93-4ABFE81E5AF7}" type="pres">
      <dgm:prSet presAssocID="{490301F5-C098-E845-9B81-5A46CEFCC58F}" presName="parentText" presStyleLbl="node1" presStyleIdx="0" presStyleCnt="1" custLinFactNeighborX="-11772">
        <dgm:presLayoutVars>
          <dgm:chMax val="0"/>
          <dgm:bulletEnabled val="1"/>
        </dgm:presLayoutVars>
      </dgm:prSet>
      <dgm:spPr/>
      <dgm:t>
        <a:bodyPr/>
        <a:lstStyle/>
        <a:p>
          <a:endParaRPr lang="en-US"/>
        </a:p>
      </dgm:t>
    </dgm:pt>
  </dgm:ptLst>
  <dgm:cxnLst>
    <dgm:cxn modelId="{DB0CDBF0-C796-3D4B-B621-6217142AA7DD}" type="presOf" srcId="{490301F5-C098-E845-9B81-5A46CEFCC58F}" destId="{D6D479C9-D768-864A-AB93-4ABFE81E5AF7}" srcOrd="0" destOrd="0" presId="urn:microsoft.com/office/officeart/2005/8/layout/vList2"/>
    <dgm:cxn modelId="{AF8977F1-E545-5747-9FBB-946CEC4800CC}" type="presOf" srcId="{07FF3C1D-B909-644B-AC19-0DD8C817C524}" destId="{DF1578DF-C003-524C-90BE-7602589DB2EE}" srcOrd="0" destOrd="0" presId="urn:microsoft.com/office/officeart/2005/8/layout/vList2"/>
    <dgm:cxn modelId="{618E796A-064B-644E-842B-72A77B97A37B}" srcId="{07FF3C1D-B909-644B-AC19-0DD8C817C524}" destId="{490301F5-C098-E845-9B81-5A46CEFCC58F}" srcOrd="0" destOrd="0" parTransId="{C11A9C1B-9038-9B40-8795-E62FDAF534A0}" sibTransId="{BF88F916-6463-A54A-8BB9-D5027AAE1243}"/>
    <dgm:cxn modelId="{745228EA-D4F9-E947-8411-275197D78797}" type="presParOf" srcId="{DF1578DF-C003-524C-90BE-7602589DB2EE}" destId="{D6D479C9-D768-864A-AB93-4ABFE81E5AF7}"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C98B0-CFA2-C24B-BFAE-72F9953E4CE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FFD0293-6EED-334C-92AF-5F46458D5F2F}">
      <dgm:prSet phldrT="[Text]" custT="1"/>
      <dgm:spPr/>
      <dgm:t>
        <a:bodyPr/>
        <a:lstStyle/>
        <a:p>
          <a:r>
            <a:rPr lang="en-US" sz="2000" b="0" i="1" dirty="0" smtClean="0">
              <a:solidFill>
                <a:schemeClr val="bg1"/>
              </a:solidFill>
            </a:rPr>
            <a:t>It’s truly your own work, not your grad student’s.</a:t>
          </a:r>
          <a:endParaRPr lang="en-US" sz="2000" b="0" i="1" dirty="0">
            <a:solidFill>
              <a:schemeClr val="bg1"/>
            </a:solidFill>
          </a:endParaRPr>
        </a:p>
      </dgm:t>
    </dgm:pt>
    <dgm:pt modelId="{5F711BB9-CA30-CB47-A6E2-683416437477}" type="parTrans" cxnId="{0930F0AF-1251-324B-A75A-303D2357B28C}">
      <dgm:prSet/>
      <dgm:spPr/>
      <dgm:t>
        <a:bodyPr/>
        <a:lstStyle/>
        <a:p>
          <a:endParaRPr lang="en-US"/>
        </a:p>
      </dgm:t>
    </dgm:pt>
    <dgm:pt modelId="{A0DC89E4-427C-F343-811E-E3062F6E0B2A}" type="sibTrans" cxnId="{0930F0AF-1251-324B-A75A-303D2357B28C}">
      <dgm:prSet/>
      <dgm:spPr/>
      <dgm:t>
        <a:bodyPr/>
        <a:lstStyle/>
        <a:p>
          <a:endParaRPr lang="en-US"/>
        </a:p>
      </dgm:t>
    </dgm:pt>
    <dgm:pt modelId="{8E576A34-756C-8F4C-B799-DCB7463059AA}" type="pres">
      <dgm:prSet presAssocID="{FD2C98B0-CFA2-C24B-BFAE-72F9953E4CE7}" presName="diagram" presStyleCnt="0">
        <dgm:presLayoutVars>
          <dgm:dir/>
          <dgm:resizeHandles val="exact"/>
        </dgm:presLayoutVars>
      </dgm:prSet>
      <dgm:spPr/>
      <dgm:t>
        <a:bodyPr/>
        <a:lstStyle/>
        <a:p>
          <a:endParaRPr lang="en-US"/>
        </a:p>
      </dgm:t>
    </dgm:pt>
    <dgm:pt modelId="{623CB4CF-1360-A548-8EFC-AF3CB60862AA}" type="pres">
      <dgm:prSet presAssocID="{1FFD0293-6EED-334C-92AF-5F46458D5F2F}" presName="node" presStyleLbl="node1" presStyleIdx="0" presStyleCnt="1" custScaleX="300734" custScaleY="156861" custLinFactNeighborX="0" custLinFactNeighborY="48259">
        <dgm:presLayoutVars>
          <dgm:bulletEnabled val="1"/>
        </dgm:presLayoutVars>
      </dgm:prSet>
      <dgm:spPr/>
      <dgm:t>
        <a:bodyPr/>
        <a:lstStyle/>
        <a:p>
          <a:endParaRPr lang="en-US"/>
        </a:p>
      </dgm:t>
    </dgm:pt>
  </dgm:ptLst>
  <dgm:cxnLst>
    <dgm:cxn modelId="{0930F0AF-1251-324B-A75A-303D2357B28C}" srcId="{FD2C98B0-CFA2-C24B-BFAE-72F9953E4CE7}" destId="{1FFD0293-6EED-334C-92AF-5F46458D5F2F}" srcOrd="0" destOrd="0" parTransId="{5F711BB9-CA30-CB47-A6E2-683416437477}" sibTransId="{A0DC89E4-427C-F343-811E-E3062F6E0B2A}"/>
    <dgm:cxn modelId="{113A98CF-F5AD-DD4B-9D8C-9AB9F54A918B}" type="presOf" srcId="{FD2C98B0-CFA2-C24B-BFAE-72F9953E4CE7}" destId="{8E576A34-756C-8F4C-B799-DCB7463059AA}" srcOrd="0" destOrd="0" presId="urn:microsoft.com/office/officeart/2005/8/layout/default"/>
    <dgm:cxn modelId="{8F98E4F9-4F98-A14F-8895-96FD0137CB8F}" type="presOf" srcId="{1FFD0293-6EED-334C-92AF-5F46458D5F2F}" destId="{623CB4CF-1360-A548-8EFC-AF3CB60862AA}" srcOrd="0" destOrd="0" presId="urn:microsoft.com/office/officeart/2005/8/layout/default"/>
    <dgm:cxn modelId="{F4A47CEC-69D7-0C46-B1FB-FB0B744F0C13}" type="presParOf" srcId="{8E576A34-756C-8F4C-B799-DCB7463059AA}" destId="{623CB4CF-1360-A548-8EFC-AF3CB60862AA}" srcOrd="0"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2B0DF2-5CDB-664B-8969-5FFDDEC814C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D22883D-B057-344F-BC31-C1B09E4524A5}">
      <dgm:prSet phldrT="[Text]" custT="1"/>
      <dgm:spPr/>
      <dgm:t>
        <a:bodyPr/>
        <a:lstStyle/>
        <a:p>
          <a:r>
            <a:rPr lang="en-US" sz="1600" b="0" i="1" dirty="0" smtClean="0">
              <a:solidFill>
                <a:schemeClr val="bg1"/>
              </a:solidFill>
            </a:rPr>
            <a:t>You didn’t lose the rights to a former spouse or publisher.</a:t>
          </a:r>
          <a:endParaRPr lang="en-US" sz="1600" b="0" i="1" dirty="0">
            <a:solidFill>
              <a:schemeClr val="bg1"/>
            </a:solidFill>
          </a:endParaRPr>
        </a:p>
      </dgm:t>
    </dgm:pt>
    <dgm:pt modelId="{0F80FF1E-1432-4147-A66A-F43861F95841}" type="parTrans" cxnId="{6F79807B-D91B-CB43-967F-BEE1078B7CCB}">
      <dgm:prSet/>
      <dgm:spPr/>
      <dgm:t>
        <a:bodyPr/>
        <a:lstStyle/>
        <a:p>
          <a:endParaRPr lang="en-US"/>
        </a:p>
      </dgm:t>
    </dgm:pt>
    <dgm:pt modelId="{80C4845B-E79C-1941-A598-CE51451F7B46}" type="sibTrans" cxnId="{6F79807B-D91B-CB43-967F-BEE1078B7CCB}">
      <dgm:prSet/>
      <dgm:spPr/>
      <dgm:t>
        <a:bodyPr/>
        <a:lstStyle/>
        <a:p>
          <a:endParaRPr lang="en-US"/>
        </a:p>
      </dgm:t>
    </dgm:pt>
    <dgm:pt modelId="{E45B0989-D90F-D449-8E3B-8785742F8AA6}" type="pres">
      <dgm:prSet presAssocID="{192B0DF2-5CDB-664B-8969-5FFDDEC814CD}" presName="diagram" presStyleCnt="0">
        <dgm:presLayoutVars>
          <dgm:dir/>
          <dgm:resizeHandles val="exact"/>
        </dgm:presLayoutVars>
      </dgm:prSet>
      <dgm:spPr/>
      <dgm:t>
        <a:bodyPr/>
        <a:lstStyle/>
        <a:p>
          <a:endParaRPr lang="en-US"/>
        </a:p>
      </dgm:t>
    </dgm:pt>
    <dgm:pt modelId="{4A730775-58A6-2F48-B2EE-DFDA8EBF0A61}" type="pres">
      <dgm:prSet presAssocID="{FD22883D-B057-344F-BC31-C1B09E4524A5}" presName="node" presStyleLbl="node1" presStyleIdx="0" presStyleCnt="1" custLinFactNeighborX="44944">
        <dgm:presLayoutVars>
          <dgm:bulletEnabled val="1"/>
        </dgm:presLayoutVars>
      </dgm:prSet>
      <dgm:spPr/>
      <dgm:t>
        <a:bodyPr/>
        <a:lstStyle/>
        <a:p>
          <a:endParaRPr lang="en-US"/>
        </a:p>
      </dgm:t>
    </dgm:pt>
  </dgm:ptLst>
  <dgm:cxnLst>
    <dgm:cxn modelId="{6F79807B-D91B-CB43-967F-BEE1078B7CCB}" srcId="{192B0DF2-5CDB-664B-8969-5FFDDEC814CD}" destId="{FD22883D-B057-344F-BC31-C1B09E4524A5}" srcOrd="0" destOrd="0" parTransId="{0F80FF1E-1432-4147-A66A-F43861F95841}" sibTransId="{80C4845B-E79C-1941-A598-CE51451F7B46}"/>
    <dgm:cxn modelId="{59CB636A-F71A-304A-B75A-990EBEEC4562}" type="presOf" srcId="{192B0DF2-5CDB-664B-8969-5FFDDEC814CD}" destId="{E45B0989-D90F-D449-8E3B-8785742F8AA6}" srcOrd="0" destOrd="0" presId="urn:microsoft.com/office/officeart/2005/8/layout/default"/>
    <dgm:cxn modelId="{F3F8CE55-0509-8444-A165-452DA4C8724E}" type="presOf" srcId="{FD22883D-B057-344F-BC31-C1B09E4524A5}" destId="{4A730775-58A6-2F48-B2EE-DFDA8EBF0A61}" srcOrd="0" destOrd="0" presId="urn:microsoft.com/office/officeart/2005/8/layout/default"/>
    <dgm:cxn modelId="{4DA2EB95-0CFF-F642-9168-FCCDE9FA4FFA}" type="presParOf" srcId="{E45B0989-D90F-D449-8E3B-8785742F8AA6}" destId="{4A730775-58A6-2F48-B2EE-DFDA8EBF0A61}" srcOrd="0" destOrd="0" presId="urn:microsoft.com/office/officeart/2005/8/layout/default"/>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7FCEB3-BD48-B64F-9B05-A2A16020EE7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3C3F012E-D7B1-F24A-B3C9-6E0AE685C00F}">
      <dgm:prSet phldrT="[Text]" custT="1"/>
      <dgm:spPr/>
      <dgm:t>
        <a:bodyPr/>
        <a:lstStyle/>
        <a:p>
          <a:r>
            <a:rPr lang="en-US" sz="1600" b="0" i="1" dirty="0" smtClean="0">
              <a:solidFill>
                <a:schemeClr val="bg1"/>
              </a:solidFill>
            </a:rPr>
            <a:t>You know what libel is, and you’re not going to do it</a:t>
          </a:r>
          <a:r>
            <a:rPr lang="en-US" sz="1800" b="0" i="1" dirty="0" smtClean="0">
              <a:solidFill>
                <a:schemeClr val="bg1"/>
              </a:solidFill>
            </a:rPr>
            <a:t>.</a:t>
          </a:r>
          <a:endParaRPr lang="en-US" sz="1800" b="0" i="1" dirty="0">
            <a:solidFill>
              <a:schemeClr val="bg1"/>
            </a:solidFill>
          </a:endParaRPr>
        </a:p>
      </dgm:t>
    </dgm:pt>
    <dgm:pt modelId="{1F48AD57-CA51-8C42-A464-37003851E614}" type="parTrans" cxnId="{C50D291C-EDD0-6D4A-B563-24CAAD5AD5FB}">
      <dgm:prSet/>
      <dgm:spPr/>
      <dgm:t>
        <a:bodyPr/>
        <a:lstStyle/>
        <a:p>
          <a:endParaRPr lang="en-US"/>
        </a:p>
      </dgm:t>
    </dgm:pt>
    <dgm:pt modelId="{79B0B719-03A5-384E-8355-02FBA86E31B5}" type="sibTrans" cxnId="{C50D291C-EDD0-6D4A-B563-24CAAD5AD5FB}">
      <dgm:prSet/>
      <dgm:spPr/>
      <dgm:t>
        <a:bodyPr/>
        <a:lstStyle/>
        <a:p>
          <a:endParaRPr lang="en-US"/>
        </a:p>
      </dgm:t>
    </dgm:pt>
    <dgm:pt modelId="{D0123A78-AAA1-0844-884A-D187BA1F88E0}" type="pres">
      <dgm:prSet presAssocID="{AB7FCEB3-BD48-B64F-9B05-A2A16020EE77}" presName="diagram" presStyleCnt="0">
        <dgm:presLayoutVars>
          <dgm:dir/>
          <dgm:resizeHandles val="exact"/>
        </dgm:presLayoutVars>
      </dgm:prSet>
      <dgm:spPr/>
      <dgm:t>
        <a:bodyPr/>
        <a:lstStyle/>
        <a:p>
          <a:endParaRPr lang="en-US"/>
        </a:p>
      </dgm:t>
    </dgm:pt>
    <dgm:pt modelId="{AC52DA79-A28F-E94B-85C8-90A27FC9A303}" type="pres">
      <dgm:prSet presAssocID="{3C3F012E-D7B1-F24A-B3C9-6E0AE685C00F}" presName="node" presStyleLbl="node1" presStyleIdx="0" presStyleCnt="1" custScaleY="187977">
        <dgm:presLayoutVars>
          <dgm:bulletEnabled val="1"/>
        </dgm:presLayoutVars>
      </dgm:prSet>
      <dgm:spPr/>
      <dgm:t>
        <a:bodyPr/>
        <a:lstStyle/>
        <a:p>
          <a:endParaRPr lang="en-US"/>
        </a:p>
      </dgm:t>
    </dgm:pt>
  </dgm:ptLst>
  <dgm:cxnLst>
    <dgm:cxn modelId="{06A638CB-E246-A843-B4C2-F66468C1B45E}" type="presOf" srcId="{AB7FCEB3-BD48-B64F-9B05-A2A16020EE77}" destId="{D0123A78-AAA1-0844-884A-D187BA1F88E0}" srcOrd="0" destOrd="0" presId="urn:microsoft.com/office/officeart/2005/8/layout/default"/>
    <dgm:cxn modelId="{C50D291C-EDD0-6D4A-B563-24CAAD5AD5FB}" srcId="{AB7FCEB3-BD48-B64F-9B05-A2A16020EE77}" destId="{3C3F012E-D7B1-F24A-B3C9-6E0AE685C00F}" srcOrd="0" destOrd="0" parTransId="{1F48AD57-CA51-8C42-A464-37003851E614}" sibTransId="{79B0B719-03A5-384E-8355-02FBA86E31B5}"/>
    <dgm:cxn modelId="{E987DB8B-8BF3-1C4C-A86B-901A53E06CE9}" type="presOf" srcId="{3C3F012E-D7B1-F24A-B3C9-6E0AE685C00F}" destId="{AC52DA79-A28F-E94B-85C8-90A27FC9A303}" srcOrd="0" destOrd="0" presId="urn:microsoft.com/office/officeart/2005/8/layout/default"/>
    <dgm:cxn modelId="{AFDED722-EC57-234C-94F0-32A31BE3CE1F}" type="presParOf" srcId="{D0123A78-AAA1-0844-884A-D187BA1F88E0}" destId="{AC52DA79-A28F-E94B-85C8-90A27FC9A303}" srcOrd="0" destOrd="0" presId="urn:microsoft.com/office/officeart/2005/8/layout/default"/>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9C5AC9-EE3C-324E-BEA7-233109D59A60}"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27232A13-E49F-8743-903E-DE820630716D}">
      <dgm:prSet phldrT="[Text]" custT="1"/>
      <dgm:spPr/>
      <dgm:t>
        <a:bodyPr/>
        <a:lstStyle/>
        <a:p>
          <a:r>
            <a:rPr lang="en-US" sz="1600" b="0" i="1" dirty="0" smtClean="0">
              <a:solidFill>
                <a:schemeClr val="bg1"/>
              </a:solidFill>
            </a:rPr>
            <a:t>You obtained permissions where needed.</a:t>
          </a:r>
          <a:endParaRPr lang="en-US" sz="1600" b="0" i="1" dirty="0">
            <a:solidFill>
              <a:schemeClr val="bg1"/>
            </a:solidFill>
          </a:endParaRPr>
        </a:p>
      </dgm:t>
    </dgm:pt>
    <dgm:pt modelId="{86F51ED3-FBF3-5645-892E-EFDA5E60AFDA}" type="parTrans" cxnId="{3BE92813-B6D7-4846-A176-C8B80D4DCAC4}">
      <dgm:prSet/>
      <dgm:spPr/>
      <dgm:t>
        <a:bodyPr/>
        <a:lstStyle/>
        <a:p>
          <a:endParaRPr lang="en-US"/>
        </a:p>
      </dgm:t>
    </dgm:pt>
    <dgm:pt modelId="{1748DFD4-F32D-B94A-B636-173D7E0834C9}" type="sibTrans" cxnId="{3BE92813-B6D7-4846-A176-C8B80D4DCAC4}">
      <dgm:prSet/>
      <dgm:spPr/>
      <dgm:t>
        <a:bodyPr/>
        <a:lstStyle/>
        <a:p>
          <a:endParaRPr lang="en-US"/>
        </a:p>
      </dgm:t>
    </dgm:pt>
    <dgm:pt modelId="{99239032-D516-5943-9876-84A7A8284F72}" type="pres">
      <dgm:prSet presAssocID="{3F9C5AC9-EE3C-324E-BEA7-233109D59A60}" presName="diagram" presStyleCnt="0">
        <dgm:presLayoutVars>
          <dgm:dir/>
          <dgm:resizeHandles val="exact"/>
        </dgm:presLayoutVars>
      </dgm:prSet>
      <dgm:spPr/>
      <dgm:t>
        <a:bodyPr/>
        <a:lstStyle/>
        <a:p>
          <a:endParaRPr lang="en-US"/>
        </a:p>
      </dgm:t>
    </dgm:pt>
    <dgm:pt modelId="{FC1A711C-F792-284A-BC61-22ECDC4AE149}" type="pres">
      <dgm:prSet presAssocID="{27232A13-E49F-8743-903E-DE820630716D}" presName="node" presStyleLbl="node1" presStyleIdx="0" presStyleCnt="1" custScaleX="165166" custLinFactNeighborX="4607" custLinFactNeighborY="-24169">
        <dgm:presLayoutVars>
          <dgm:bulletEnabled val="1"/>
        </dgm:presLayoutVars>
      </dgm:prSet>
      <dgm:spPr/>
      <dgm:t>
        <a:bodyPr/>
        <a:lstStyle/>
        <a:p>
          <a:endParaRPr lang="en-US"/>
        </a:p>
      </dgm:t>
    </dgm:pt>
  </dgm:ptLst>
  <dgm:cxnLst>
    <dgm:cxn modelId="{D15582FA-5A60-1D46-90E5-C61ECD394AFF}" type="presOf" srcId="{3F9C5AC9-EE3C-324E-BEA7-233109D59A60}" destId="{99239032-D516-5943-9876-84A7A8284F72}" srcOrd="0" destOrd="0" presId="urn:microsoft.com/office/officeart/2005/8/layout/default"/>
    <dgm:cxn modelId="{3BE92813-B6D7-4846-A176-C8B80D4DCAC4}" srcId="{3F9C5AC9-EE3C-324E-BEA7-233109D59A60}" destId="{27232A13-E49F-8743-903E-DE820630716D}" srcOrd="0" destOrd="0" parTransId="{86F51ED3-FBF3-5645-892E-EFDA5E60AFDA}" sibTransId="{1748DFD4-F32D-B94A-B636-173D7E0834C9}"/>
    <dgm:cxn modelId="{B9857208-4004-0F4A-9801-010F8943CB9F}" type="presOf" srcId="{27232A13-E49F-8743-903E-DE820630716D}" destId="{FC1A711C-F792-284A-BC61-22ECDC4AE149}" srcOrd="0" destOrd="0" presId="urn:microsoft.com/office/officeart/2005/8/layout/default"/>
    <dgm:cxn modelId="{E7E2489C-BA6C-0243-9DF8-771146793A43}" type="presParOf" srcId="{99239032-D516-5943-9876-84A7A8284F72}" destId="{FC1A711C-F792-284A-BC61-22ECDC4AE149}" srcOrd="0" destOrd="0" presId="urn:microsoft.com/office/officeart/2005/8/layout/default"/>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3B8E11-AA57-194B-920C-626D19FE8E1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0293453C-46B5-0042-A34B-535BE47E48DF}">
      <dgm:prSet phldrT="[Text]" custT="1"/>
      <dgm:spPr/>
      <dgm:t>
        <a:bodyPr/>
        <a:lstStyle/>
        <a:p>
          <a:r>
            <a:rPr lang="en-US" sz="1800" b="0" i="1" dirty="0" smtClean="0">
              <a:solidFill>
                <a:schemeClr val="bg1"/>
              </a:solidFill>
            </a:rPr>
            <a:t>If anyone sues, you’ll cover it, not the publisher.</a:t>
          </a:r>
          <a:endParaRPr lang="en-US" sz="1800" b="0" i="1" dirty="0">
            <a:solidFill>
              <a:schemeClr val="bg1"/>
            </a:solidFill>
          </a:endParaRPr>
        </a:p>
      </dgm:t>
    </dgm:pt>
    <dgm:pt modelId="{DA61503A-44B5-AD4F-B044-EA2606ACB6CA}" type="parTrans" cxnId="{313E4904-A02E-E74A-A726-19D0606E3F00}">
      <dgm:prSet/>
      <dgm:spPr/>
      <dgm:t>
        <a:bodyPr/>
        <a:lstStyle/>
        <a:p>
          <a:endParaRPr lang="en-US"/>
        </a:p>
      </dgm:t>
    </dgm:pt>
    <dgm:pt modelId="{C1B99E5B-EF0E-0342-A198-6B338CC2F2E8}" type="sibTrans" cxnId="{313E4904-A02E-E74A-A726-19D0606E3F00}">
      <dgm:prSet/>
      <dgm:spPr/>
      <dgm:t>
        <a:bodyPr/>
        <a:lstStyle/>
        <a:p>
          <a:endParaRPr lang="en-US"/>
        </a:p>
      </dgm:t>
    </dgm:pt>
    <dgm:pt modelId="{8D0AC3B5-C739-894E-B404-71CA7FFED956}" type="pres">
      <dgm:prSet presAssocID="{443B8E11-AA57-194B-920C-626D19FE8E17}" presName="diagram" presStyleCnt="0">
        <dgm:presLayoutVars>
          <dgm:dir/>
          <dgm:resizeHandles val="exact"/>
        </dgm:presLayoutVars>
      </dgm:prSet>
      <dgm:spPr/>
      <dgm:t>
        <a:bodyPr/>
        <a:lstStyle/>
        <a:p>
          <a:endParaRPr lang="en-US"/>
        </a:p>
      </dgm:t>
    </dgm:pt>
    <dgm:pt modelId="{EB023467-E90B-FD45-BEB4-3B7828E28278}" type="pres">
      <dgm:prSet presAssocID="{0293453C-46B5-0042-A34B-535BE47E48DF}" presName="node" presStyleLbl="node1" presStyleIdx="0" presStyleCnt="1" custScaleX="363206">
        <dgm:presLayoutVars>
          <dgm:bulletEnabled val="1"/>
        </dgm:presLayoutVars>
      </dgm:prSet>
      <dgm:spPr/>
      <dgm:t>
        <a:bodyPr/>
        <a:lstStyle/>
        <a:p>
          <a:endParaRPr lang="en-US"/>
        </a:p>
      </dgm:t>
    </dgm:pt>
  </dgm:ptLst>
  <dgm:cxnLst>
    <dgm:cxn modelId="{C5944D19-F695-9743-B639-816E0FE31CF8}" type="presOf" srcId="{0293453C-46B5-0042-A34B-535BE47E48DF}" destId="{EB023467-E90B-FD45-BEB4-3B7828E28278}" srcOrd="0" destOrd="0" presId="urn:microsoft.com/office/officeart/2005/8/layout/default"/>
    <dgm:cxn modelId="{8A826E56-9561-2644-94C4-F1965453116F}" type="presOf" srcId="{443B8E11-AA57-194B-920C-626D19FE8E17}" destId="{8D0AC3B5-C739-894E-B404-71CA7FFED956}" srcOrd="0" destOrd="0" presId="urn:microsoft.com/office/officeart/2005/8/layout/default"/>
    <dgm:cxn modelId="{313E4904-A02E-E74A-A726-19D0606E3F00}" srcId="{443B8E11-AA57-194B-920C-626D19FE8E17}" destId="{0293453C-46B5-0042-A34B-535BE47E48DF}" srcOrd="0" destOrd="0" parTransId="{DA61503A-44B5-AD4F-B044-EA2606ACB6CA}" sibTransId="{C1B99E5B-EF0E-0342-A198-6B338CC2F2E8}"/>
    <dgm:cxn modelId="{7B72066F-E703-ED47-AC51-74EF8CDC34BB}" type="presParOf" srcId="{8D0AC3B5-C739-894E-B404-71CA7FFED956}" destId="{EB023467-E90B-FD45-BEB4-3B7828E28278}" srcOrd="0"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CBA88C-73CC-C441-8935-EF3D5B9FDDB9}">
      <dsp:nvSpPr>
        <dsp:cNvPr id="0" name=""/>
        <dsp:cNvSpPr/>
      </dsp:nvSpPr>
      <dsp:spPr>
        <a:xfrm>
          <a:off x="2" y="102399"/>
          <a:ext cx="4571994" cy="922883"/>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1" kern="1200" dirty="0" smtClean="0">
              <a:solidFill>
                <a:schemeClr val="bg1"/>
              </a:solidFill>
            </a:rPr>
            <a:t>This prevents you from contracting with multiple publishers … It may also prevent you from posting to your website or IR</a:t>
          </a:r>
          <a:r>
            <a:rPr lang="en-US" sz="1800" kern="1200" dirty="0" smtClean="0"/>
            <a:t>.</a:t>
          </a:r>
          <a:endParaRPr lang="en-US" sz="1800" kern="1200" dirty="0"/>
        </a:p>
      </dsp:txBody>
      <dsp:txXfrm>
        <a:off x="2" y="102399"/>
        <a:ext cx="4571994" cy="92288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0ADC5F-DECC-B14A-A8FE-33C15D0DD10F}">
      <dsp:nvSpPr>
        <dsp:cNvPr id="0" name=""/>
        <dsp:cNvSpPr/>
      </dsp:nvSpPr>
      <dsp:spPr>
        <a:xfrm>
          <a:off x="5466" y="1079"/>
          <a:ext cx="2915533" cy="456120"/>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1" kern="1200" dirty="0" smtClean="0">
              <a:solidFill>
                <a:schemeClr val="bg1"/>
              </a:solidFill>
            </a:rPr>
            <a:t>As your publisher to add this.</a:t>
          </a:r>
          <a:endParaRPr lang="en-US" sz="1600" b="0" i="1" kern="1200" dirty="0">
            <a:solidFill>
              <a:schemeClr val="bg1"/>
            </a:solidFill>
          </a:endParaRPr>
        </a:p>
      </dsp:txBody>
      <dsp:txXfrm>
        <a:off x="5466" y="1079"/>
        <a:ext cx="2915533" cy="456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CE11DF-0771-1A48-B0F5-137D617AF5B4}">
      <dsp:nvSpPr>
        <dsp:cNvPr id="0" name=""/>
        <dsp:cNvSpPr/>
      </dsp:nvSpPr>
      <dsp:spPr>
        <a:xfrm>
          <a:off x="3425" y="0"/>
          <a:ext cx="3631893" cy="937230"/>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i="1" kern="1200" dirty="0" smtClean="0">
              <a:solidFill>
                <a:schemeClr val="bg1"/>
              </a:solidFill>
            </a:rPr>
            <a:t>You may want the publisher to secure copyright in YOUR name.</a:t>
          </a:r>
          <a:endParaRPr lang="en-US" sz="1900" kern="1200" dirty="0">
            <a:solidFill>
              <a:schemeClr val="bg1"/>
            </a:solidFill>
          </a:endParaRPr>
        </a:p>
      </dsp:txBody>
      <dsp:txXfrm>
        <a:off x="3425" y="0"/>
        <a:ext cx="3631893" cy="9372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7AEDBE-0C16-EB41-9221-77018A8417DA}">
      <dsp:nvSpPr>
        <dsp:cNvPr id="0" name=""/>
        <dsp:cNvSpPr/>
      </dsp:nvSpPr>
      <dsp:spPr>
        <a:xfrm>
          <a:off x="0" y="6047"/>
          <a:ext cx="3443755" cy="93600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1" kern="1200" dirty="0" smtClean="0">
              <a:solidFill>
                <a:schemeClr val="bg1"/>
              </a:solidFill>
            </a:rPr>
            <a:t>So YOU don’t have to reply to the permissions requests.                </a:t>
          </a:r>
          <a:endParaRPr lang="en-US" sz="2000" b="0" i="1" kern="1200" dirty="0">
            <a:solidFill>
              <a:schemeClr val="bg1"/>
            </a:solidFill>
          </a:endParaRPr>
        </a:p>
      </dsp:txBody>
      <dsp:txXfrm>
        <a:off x="0" y="6047"/>
        <a:ext cx="3443755" cy="936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479C9-D768-864A-AB93-4ABFE81E5AF7}">
      <dsp:nvSpPr>
        <dsp:cNvPr id="0" name=""/>
        <dsp:cNvSpPr/>
      </dsp:nvSpPr>
      <dsp:spPr>
        <a:xfrm>
          <a:off x="0" y="4913"/>
          <a:ext cx="4390892" cy="69264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1" kern="1200" dirty="0" smtClean="0">
              <a:solidFill>
                <a:schemeClr val="bg1"/>
              </a:solidFill>
            </a:rPr>
            <a:t>Stranger things have happened … </a:t>
          </a:r>
          <a:endParaRPr lang="en-US" sz="2000" b="0" i="1" kern="1200" dirty="0">
            <a:solidFill>
              <a:schemeClr val="bg1"/>
            </a:solidFill>
          </a:endParaRPr>
        </a:p>
      </dsp:txBody>
      <dsp:txXfrm>
        <a:off x="0" y="4913"/>
        <a:ext cx="4390892" cy="6926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3CB4CF-1360-A548-8EFC-AF3CB60862AA}">
      <dsp:nvSpPr>
        <dsp:cNvPr id="0" name=""/>
        <dsp:cNvSpPr/>
      </dsp:nvSpPr>
      <dsp:spPr>
        <a:xfrm>
          <a:off x="1" y="1042"/>
          <a:ext cx="2830463" cy="885811"/>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1" kern="1200" dirty="0" smtClean="0">
              <a:solidFill>
                <a:schemeClr val="bg1"/>
              </a:solidFill>
            </a:rPr>
            <a:t>It’s truly your own work, not your grad student’s.</a:t>
          </a:r>
          <a:endParaRPr lang="en-US" sz="2000" b="0" i="1" kern="1200" dirty="0">
            <a:solidFill>
              <a:schemeClr val="bg1"/>
            </a:solidFill>
          </a:endParaRPr>
        </a:p>
      </dsp:txBody>
      <dsp:txXfrm>
        <a:off x="1" y="1042"/>
        <a:ext cx="2830463" cy="88581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730775-58A6-2F48-B2EE-DFDA8EBF0A61}">
      <dsp:nvSpPr>
        <dsp:cNvPr id="0" name=""/>
        <dsp:cNvSpPr/>
      </dsp:nvSpPr>
      <dsp:spPr>
        <a:xfrm>
          <a:off x="0" y="18858"/>
          <a:ext cx="1742948" cy="1045768"/>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1" kern="1200" dirty="0" smtClean="0">
              <a:solidFill>
                <a:schemeClr val="bg1"/>
              </a:solidFill>
            </a:rPr>
            <a:t>You didn’t lose the rights to a former spouse or publisher.</a:t>
          </a:r>
          <a:endParaRPr lang="en-US" sz="1600" b="0" i="1" kern="1200" dirty="0">
            <a:solidFill>
              <a:schemeClr val="bg1"/>
            </a:solidFill>
          </a:endParaRPr>
        </a:p>
      </dsp:txBody>
      <dsp:txXfrm>
        <a:off x="0" y="18858"/>
        <a:ext cx="1742948" cy="104576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52DA79-A28F-E94B-85C8-90A27FC9A303}">
      <dsp:nvSpPr>
        <dsp:cNvPr id="0" name=""/>
        <dsp:cNvSpPr/>
      </dsp:nvSpPr>
      <dsp:spPr>
        <a:xfrm>
          <a:off x="1174" y="661"/>
          <a:ext cx="1199918" cy="1353342"/>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1" kern="1200" dirty="0" smtClean="0">
              <a:solidFill>
                <a:schemeClr val="bg1"/>
              </a:solidFill>
            </a:rPr>
            <a:t>You know what libel is, and you’re not going to do it</a:t>
          </a:r>
          <a:r>
            <a:rPr lang="en-US" sz="1800" b="0" i="1" kern="1200" dirty="0" smtClean="0">
              <a:solidFill>
                <a:schemeClr val="bg1"/>
              </a:solidFill>
            </a:rPr>
            <a:t>.</a:t>
          </a:r>
          <a:endParaRPr lang="en-US" sz="1800" b="0" i="1" kern="1200" dirty="0">
            <a:solidFill>
              <a:schemeClr val="bg1"/>
            </a:solidFill>
          </a:endParaRPr>
        </a:p>
      </dsp:txBody>
      <dsp:txXfrm>
        <a:off x="1174" y="661"/>
        <a:ext cx="1199918" cy="135334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1A711C-F792-284A-BC61-22ECDC4AE149}">
      <dsp:nvSpPr>
        <dsp:cNvPr id="0" name=""/>
        <dsp:cNvSpPr/>
      </dsp:nvSpPr>
      <dsp:spPr>
        <a:xfrm>
          <a:off x="766158" y="0"/>
          <a:ext cx="2188081" cy="794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1" kern="1200" dirty="0" smtClean="0">
              <a:solidFill>
                <a:schemeClr val="bg1"/>
              </a:solidFill>
            </a:rPr>
            <a:t>You obtained permissions where needed.</a:t>
          </a:r>
          <a:endParaRPr lang="en-US" sz="1600" b="0" i="1" kern="1200" dirty="0">
            <a:solidFill>
              <a:schemeClr val="bg1"/>
            </a:solidFill>
          </a:endParaRPr>
        </a:p>
      </dsp:txBody>
      <dsp:txXfrm>
        <a:off x="766158" y="0"/>
        <a:ext cx="2188081" cy="79486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023467-E90B-FD45-BEB4-3B7828E28278}">
      <dsp:nvSpPr>
        <dsp:cNvPr id="0" name=""/>
        <dsp:cNvSpPr/>
      </dsp:nvSpPr>
      <dsp:spPr>
        <a:xfrm>
          <a:off x="1028797" y="107"/>
          <a:ext cx="4201387" cy="694050"/>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1" kern="1200" dirty="0" smtClean="0">
              <a:solidFill>
                <a:schemeClr val="bg1"/>
              </a:solidFill>
            </a:rPr>
            <a:t>If anyone sues, you’ll cover it, not the publisher.</a:t>
          </a:r>
          <a:endParaRPr lang="en-US" sz="1800" b="0" i="1" kern="1200" dirty="0">
            <a:solidFill>
              <a:schemeClr val="bg1"/>
            </a:solidFill>
          </a:endParaRPr>
        </a:p>
      </dsp:txBody>
      <dsp:txXfrm>
        <a:off x="1028797" y="107"/>
        <a:ext cx="4201387" cy="694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96FAA-7249-0645-BFCB-6BC7F9911EFE}" type="datetimeFigureOut">
              <a:rPr lang="en-US" smtClean="0"/>
              <a:pPr/>
              <a:t>8/18/10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BB01B-6DBF-E042-B8E1-B15E2DFDCF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SPARC (Scholarly</a:t>
            </a:r>
            <a:r>
              <a:rPr lang="en-US" baseline="0" dirty="0" smtClean="0"/>
              <a:t> Publishing and Academic Resources Coalition—disseminates scholarly work and at the same time tries to alleviate the financial pressures on libraries—started in 1997—over 800 institutions worldwide who support)</a:t>
            </a:r>
            <a:r>
              <a:rPr lang="en-US" dirty="0" smtClean="0"/>
              <a:t> author addendum modifies the publisher’s agreement you receive when publishing. It empowers authors to retain specific rights with their work. It is easy to use, fill out the form online, print it and attach to your publishers agreement. Be sure to note you have done this in your cover letter to your publisher.</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EC139A-B32A-5648-A72B-BF78A37E0C54}" type="slidenum">
              <a:rPr lang="en-US">
                <a:ea typeface="ＭＳ Ｐゴシック" charset="-128"/>
                <a:cs typeface="ＭＳ Ｐゴシック" charset="-128"/>
              </a:rPr>
              <a:pPr fontAlgn="base">
                <a:spcBef>
                  <a:spcPct val="0"/>
                </a:spcBef>
                <a:spcAft>
                  <a:spcPct val="0"/>
                </a:spcAft>
              </a:pPr>
              <a:t>10</a:t>
            </a:fld>
            <a:endParaRPr lang="en-US">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Creative Commons is an organization built with the help of copyright attorneys that provides an alternative copyright license that allows a creator to choose how the work can be distributed, remixed, tweaked, and built upon (even for commercial work). It can be used on just about anything: posters, PP presentations, web pages, etc.</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F5B63A-7518-E147-A551-189A3D7BCE6C}" type="slidenum">
              <a:rPr lang="en-US">
                <a:ea typeface="ＭＳ Ｐゴシック" charset="-128"/>
                <a:cs typeface="ＭＳ Ｐゴシック" charset="-128"/>
              </a:rPr>
              <a:pPr fontAlgn="base">
                <a:spcBef>
                  <a:spcPct val="0"/>
                </a:spcBef>
                <a:spcAft>
                  <a:spcPct val="0"/>
                </a:spcAft>
              </a:pPr>
              <a:t>11</a:t>
            </a:fld>
            <a:endParaRPr lang="en-US">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SPARC supports this definition of open access.</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7D545A-CC73-B245-AC05-C4FA0C3AD42F}" type="slidenum">
              <a:rPr lang="en-US">
                <a:ea typeface="ＭＳ Ｐゴシック" charset="-128"/>
                <a:cs typeface="ＭＳ Ｐゴシック" charset="-128"/>
              </a:rPr>
              <a:pPr fontAlgn="base">
                <a:spcBef>
                  <a:spcPct val="0"/>
                </a:spcBef>
                <a:spcAft>
                  <a:spcPct val="0"/>
                </a:spcAft>
              </a:pPr>
              <a:t>12</a:t>
            </a:fld>
            <a:endParaRPr lang="en-US">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 that we know what Open Access means, why should you care? Open access materials are shown to be cited faster and more frequently allowing scholarship forward. For author rights it is important to know the licenses you are assigning to your works and how they are being distributed.</a:t>
            </a:r>
          </a:p>
          <a:p>
            <a:pPr>
              <a:spcBef>
                <a:spcPct val="0"/>
              </a:spcBef>
            </a:pPr>
            <a:endParaRPr lang="en-US" dirty="0" smtClean="0"/>
          </a:p>
          <a:p>
            <a:pPr>
              <a:spcBef>
                <a:spcPct val="0"/>
              </a:spcBef>
            </a:pPr>
            <a:r>
              <a:rPr lang="en-US" dirty="0" smtClean="0"/>
              <a:t>STATISTICS</a:t>
            </a:r>
            <a:r>
              <a:rPr lang="en-US" baseline="0" dirty="0" smtClean="0"/>
              <a:t> ABOUT THIS</a:t>
            </a:r>
          </a:p>
          <a:p>
            <a:pPr>
              <a:spcBef>
                <a:spcPct val="0"/>
              </a:spcBef>
            </a:pPr>
            <a:r>
              <a:rPr lang="en-US" baseline="0" dirty="0" smtClean="0"/>
              <a:t>IMPACT FACTORS</a:t>
            </a:r>
          </a:p>
          <a:p>
            <a:pPr>
              <a:spcBef>
                <a:spcPct val="0"/>
              </a:spcBef>
            </a:pPr>
            <a:r>
              <a:rPr lang="en-US" baseline="0" dirty="0" smtClean="0"/>
              <a:t>NOT EXCLUDING PEER REVIEW</a:t>
            </a:r>
          </a:p>
          <a:p>
            <a:pPr>
              <a:spcBef>
                <a:spcPct val="0"/>
              </a:spcBef>
            </a:pPr>
            <a:r>
              <a:rPr lang="en-US" sz="1200" kern="1200" dirty="0" smtClean="0">
                <a:solidFill>
                  <a:schemeClr val="tx1"/>
                </a:solidFill>
                <a:latin typeface="+mn-lt"/>
                <a:ea typeface="+mn-ea"/>
                <a:cs typeface="+mn-cs"/>
              </a:rPr>
              <a:t>From Norris, Oppenheim, Rowland, 2008:From sample of 4,633 articles 2,280 or 49% were OA with a mean citation count of 9.04; the rest, 2,353 or 51% required a fee with a mean citation count of 5.76. This varies among disciplines though.</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From Davis et al., 2008:In the first six months after publication, OA articles had 89% more full-text downloads than subscription articles.</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From </a:t>
            </a:r>
            <a:r>
              <a:rPr lang="en-US" sz="1200" kern="1200" dirty="0" err="1" smtClean="0">
                <a:solidFill>
                  <a:schemeClr val="tx1"/>
                </a:solidFill>
                <a:latin typeface="+mn-lt"/>
                <a:ea typeface="+mn-ea"/>
                <a:cs typeface="+mn-cs"/>
              </a:rPr>
              <a:t>Eysenbach</a:t>
            </a:r>
            <a:r>
              <a:rPr lang="en-US" sz="1200" kern="1200" dirty="0" smtClean="0">
                <a:solidFill>
                  <a:schemeClr val="tx1"/>
                </a:solidFill>
                <a:latin typeface="+mn-lt"/>
                <a:ea typeface="+mn-ea"/>
                <a:cs typeface="+mn-cs"/>
              </a:rPr>
              <a:t>, 2006:OA articles were twice as likely to be cited than non-OA articles. OA articles have a higher impact than self-archived articles.</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From </a:t>
            </a:r>
            <a:r>
              <a:rPr lang="en-US" sz="1200" kern="1200" dirty="0" err="1" smtClean="0">
                <a:solidFill>
                  <a:schemeClr val="tx1"/>
                </a:solidFill>
                <a:latin typeface="+mn-lt"/>
                <a:ea typeface="+mn-ea"/>
                <a:cs typeface="+mn-cs"/>
              </a:rPr>
              <a:t>Hajjem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Harnad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Gingras</a:t>
            </a:r>
            <a:r>
              <a:rPr lang="en-US" sz="1200" kern="1200" dirty="0" smtClean="0">
                <a:solidFill>
                  <a:schemeClr val="tx1"/>
                </a:solidFill>
                <a:latin typeface="+mn-lt"/>
                <a:ea typeface="+mn-ea"/>
                <a:cs typeface="+mn-cs"/>
              </a:rPr>
              <a:t>, 2005:Comparing OA and non-OA articles in the same year/year, OA articles had more citations, that advantage varying from 36%-172% by discipline and year.</a:t>
            </a: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r>
              <a:rPr lang="en-US" baseline="0" dirty="0" smtClean="0"/>
              <a:t>CITATION TO STUDY ABOUT THIS – OR AT VERY END</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94CF1A-F9D7-3846-B1DD-D3FA8A0AEE92}" type="slidenum">
              <a:rPr lang="en-US">
                <a:ea typeface="ＭＳ Ｐゴシック" charset="-128"/>
                <a:cs typeface="ＭＳ Ｐゴシック" charset="-128"/>
              </a:rPr>
              <a:pPr fontAlgn="base">
                <a:spcBef>
                  <a:spcPct val="0"/>
                </a:spcBef>
                <a:spcAft>
                  <a:spcPct val="0"/>
                </a:spcAft>
              </a:pPr>
              <a:t>13</a:t>
            </a:fld>
            <a:endParaRPr lang="en-US">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sz="1200" kern="1200" dirty="0" smtClean="0">
                <a:solidFill>
                  <a:schemeClr val="tx1"/>
                </a:solidFill>
                <a:latin typeface="+mn-lt"/>
                <a:ea typeface="+mn-ea"/>
                <a:cs typeface="+mn-cs"/>
              </a:rPr>
              <a:t>From Norris, Oppenheim, Rowland, 2008:From sample of 4,633 articles 2,280 or 49% were OA with a mean citation count of 9.04; the rest, 2,353 or 51% required a fee with a mean citation count of 5.76. This varies among disciplines though.</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From Davis et al., 2008:In the first six months after publication, OA articles had 89% more full-text downloads than subscription articles.</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From </a:t>
            </a:r>
            <a:r>
              <a:rPr lang="en-US" sz="1200" kern="1200" dirty="0" err="1" smtClean="0">
                <a:solidFill>
                  <a:schemeClr val="tx1"/>
                </a:solidFill>
                <a:latin typeface="+mn-lt"/>
                <a:ea typeface="+mn-ea"/>
                <a:cs typeface="+mn-cs"/>
              </a:rPr>
              <a:t>Eysenbach</a:t>
            </a:r>
            <a:r>
              <a:rPr lang="en-US" sz="1200" kern="1200" dirty="0" smtClean="0">
                <a:solidFill>
                  <a:schemeClr val="tx1"/>
                </a:solidFill>
                <a:latin typeface="+mn-lt"/>
                <a:ea typeface="+mn-ea"/>
                <a:cs typeface="+mn-cs"/>
              </a:rPr>
              <a:t>, 2006:OA articles were twice as likely to be cited than non-OA articles. OA articles have a higher impact than self-archived articles.</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From </a:t>
            </a:r>
            <a:r>
              <a:rPr lang="en-US" sz="1200" kern="1200" dirty="0" err="1" smtClean="0">
                <a:solidFill>
                  <a:schemeClr val="tx1"/>
                </a:solidFill>
                <a:latin typeface="+mn-lt"/>
                <a:ea typeface="+mn-ea"/>
                <a:cs typeface="+mn-cs"/>
              </a:rPr>
              <a:t>Hajjem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Harnad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Gingras</a:t>
            </a:r>
            <a:r>
              <a:rPr lang="en-US" sz="1200" kern="1200" dirty="0" smtClean="0">
                <a:solidFill>
                  <a:schemeClr val="tx1"/>
                </a:solidFill>
                <a:latin typeface="+mn-lt"/>
                <a:ea typeface="+mn-ea"/>
                <a:cs typeface="+mn-cs"/>
              </a:rPr>
              <a:t>, 2005:Comparing OA and non-OA articles in the same year/year, OA articles had more citations, that advantage varying from 36%-172% by discipline and year.</a:t>
            </a:r>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Image suggestions:  question marks surrounding copyright symbol</a:t>
            </a:r>
            <a:endParaRPr lang="en-US" b="1" dirty="0" smtClean="0"/>
          </a:p>
          <a:p>
            <a:endParaRPr lang="en-US" dirty="0" smtClean="0"/>
          </a:p>
          <a:p>
            <a:r>
              <a:rPr lang="en-US" dirty="0" smtClean="0"/>
              <a:t>You just published an</a:t>
            </a:r>
            <a:r>
              <a:rPr lang="en-US" baseline="0" dirty="0" smtClean="0"/>
              <a:t> article in Nature and want to post a copy of the article from the journal on your personal web site.  Are you allowed to do this?</a:t>
            </a:r>
          </a:p>
          <a:p>
            <a:endParaRPr lang="en-US" baseline="0" dirty="0" smtClean="0"/>
          </a:p>
          <a:p>
            <a:r>
              <a:rPr lang="en-US" baseline="0" dirty="0" smtClean="0"/>
              <a:t>You published a book with Wiley, and you want to scan it in and add it to your class web site.  Can you? </a:t>
            </a:r>
          </a:p>
          <a:p>
            <a:endParaRPr lang="en-US" baseline="0" dirty="0" smtClean="0"/>
          </a:p>
          <a:p>
            <a:r>
              <a:rPr lang="en-US" baseline="0" dirty="0" smtClean="0"/>
              <a:t>Whoever holds the copyright has the right to:</a:t>
            </a:r>
          </a:p>
          <a:p>
            <a:r>
              <a:rPr lang="en-US" baseline="0" dirty="0" smtClean="0"/>
              <a:t>Reproduce the work</a:t>
            </a:r>
          </a:p>
          <a:p>
            <a:r>
              <a:rPr lang="en-US" baseline="0" dirty="0" smtClean="0"/>
              <a:t>Prepare derivate work</a:t>
            </a:r>
          </a:p>
          <a:p>
            <a:r>
              <a:rPr lang="en-US" baseline="0" dirty="0" smtClean="0"/>
              <a:t>Distribute copies of the work</a:t>
            </a:r>
          </a:p>
          <a:p>
            <a:endParaRPr lang="en-US" baseline="0" dirty="0" smtClean="0"/>
          </a:p>
          <a:p>
            <a:r>
              <a:rPr lang="en-US" baseline="0" dirty="0" smtClean="0"/>
              <a:t>If you signed your right away, you no longer have the right to do this and it is now your publisher’s exclusive right to these actions.</a:t>
            </a:r>
          </a:p>
          <a:p>
            <a:endParaRPr lang="en-US" baseline="0" dirty="0" smtClean="0"/>
          </a:p>
          <a:p>
            <a:r>
              <a:rPr lang="en-US" baseline="0" dirty="0" smtClean="0"/>
              <a:t>Do you want to have these rights, or do you want to give it away?</a:t>
            </a:r>
          </a:p>
          <a:p>
            <a:endParaRPr lang="en-US" baseline="0" dirty="0" smtClean="0"/>
          </a:p>
        </p:txBody>
      </p:sp>
      <p:sp>
        <p:nvSpPr>
          <p:cNvPr id="4" name="Slide Number Placeholder 3"/>
          <p:cNvSpPr>
            <a:spLocks noGrp="1"/>
          </p:cNvSpPr>
          <p:nvPr>
            <p:ph type="sldNum" sz="quarter" idx="10"/>
          </p:nvPr>
        </p:nvSpPr>
        <p:spPr/>
        <p:txBody>
          <a:bodyPr/>
          <a:lstStyle/>
          <a:p>
            <a:fld id="{F35BB01B-6DBF-E042-B8E1-B15E2DFDCF7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i="1" kern="1200" dirty="0" smtClean="0">
                <a:solidFill>
                  <a:schemeClr val="tx1"/>
                </a:solidFill>
                <a:latin typeface="+mn-lt"/>
                <a:ea typeface="+mn-ea"/>
                <a:cs typeface="+mn-cs"/>
              </a:rPr>
              <a:t>What rights are you granting?</a:t>
            </a:r>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Copyright </a:t>
            </a:r>
          </a:p>
          <a:p>
            <a:r>
              <a:rPr lang="en-US" sz="1200" kern="1200" dirty="0" smtClean="0">
                <a:solidFill>
                  <a:schemeClr val="tx1"/>
                </a:solidFill>
                <a:latin typeface="+mn-lt"/>
                <a:ea typeface="+mn-ea"/>
                <a:cs typeface="+mn-cs"/>
              </a:rPr>
              <a:t>It is very common in scholarly book contracts for copyright to be granted/transferred to the publisher. For articles and book chapters, it is not as common. If your copyright is transferred to your publisher, all is </a:t>
            </a:r>
            <a:r>
              <a:rPr lang="en-US" sz="1200" i="1"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lost; there are often good reasons to do this. And if you “retain” copyright, you </a:t>
            </a:r>
            <a:r>
              <a:rPr lang="en-US" sz="1200" i="1" kern="1200" dirty="0" smtClean="0">
                <a:solidFill>
                  <a:schemeClr val="tx1"/>
                </a:solidFill>
                <a:latin typeface="+mn-lt"/>
                <a:ea typeface="+mn-ea"/>
                <a:cs typeface="+mn-cs"/>
              </a:rPr>
              <a:t>may or may not </a:t>
            </a:r>
            <a:r>
              <a:rPr lang="en-US" sz="1200" kern="1200" dirty="0" smtClean="0">
                <a:solidFill>
                  <a:schemeClr val="tx1"/>
                </a:solidFill>
                <a:latin typeface="+mn-lt"/>
                <a:ea typeface="+mn-ea"/>
                <a:cs typeface="+mn-cs"/>
              </a:rPr>
              <a:t>be retaining secondary rights that allow you to do anything with it.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a:t>
            </a:r>
            <a:r>
              <a:rPr lang="en-US" sz="1200" kern="1200" dirty="0" smtClean="0">
                <a:solidFill>
                  <a:schemeClr val="tx1"/>
                </a:solidFill>
                <a:latin typeface="+mn-lt"/>
                <a:ea typeface="+mn-ea"/>
                <a:cs typeface="+mn-cs"/>
              </a:rPr>
              <a:t> “author hereby grants, assigns, and transfers . . . all copyrights and the right to secure copyright in the name of the [author or publisher].” </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Right to publish and sell</a:t>
            </a:r>
          </a:p>
          <a:p>
            <a:r>
              <a:rPr lang="en-US" sz="1200" kern="1200" dirty="0" smtClean="0">
                <a:solidFill>
                  <a:schemeClr val="tx1"/>
                </a:solidFill>
                <a:latin typeface="+mn-lt"/>
                <a:ea typeface="+mn-ea"/>
                <a:cs typeface="+mn-cs"/>
              </a:rPr>
              <a:t>The right to publish is one of many rights included within copyright. Granting this right gives your publisher your clear permission to publish your work, even in cases where copyright is registered in your name.</a:t>
            </a:r>
          </a:p>
          <a:p>
            <a:r>
              <a:rPr lang="en-US" sz="1200" kern="1200" dirty="0" smtClean="0">
                <a:solidFill>
                  <a:schemeClr val="tx1"/>
                </a:solidFill>
                <a:latin typeface="+mn-lt"/>
                <a:ea typeface="+mn-ea"/>
                <a:cs typeface="+mn-cs"/>
              </a:rPr>
              <a:t>Often, the contract will grant the publisher </a:t>
            </a:r>
            <a:r>
              <a:rPr lang="en-US" sz="1200" i="1" kern="1200" dirty="0" smtClean="0">
                <a:solidFill>
                  <a:schemeClr val="tx1"/>
                </a:solidFill>
                <a:latin typeface="+mn-lt"/>
                <a:ea typeface="+mn-ea"/>
                <a:cs typeface="+mn-cs"/>
              </a:rPr>
              <a:t>exclusive </a:t>
            </a:r>
            <a:r>
              <a:rPr lang="en-US" sz="1200" kern="1200" dirty="0" smtClean="0">
                <a:solidFill>
                  <a:schemeClr val="tx1"/>
                </a:solidFill>
                <a:latin typeface="+mn-lt"/>
                <a:ea typeface="+mn-ea"/>
                <a:cs typeface="+mn-cs"/>
              </a:rPr>
              <a:t>rights to publish. Sometimes, this grant is </a:t>
            </a:r>
            <a:r>
              <a:rPr lang="en-US" sz="1200" i="1" kern="1200" dirty="0" smtClean="0">
                <a:solidFill>
                  <a:schemeClr val="tx1"/>
                </a:solidFill>
                <a:latin typeface="+mn-lt"/>
                <a:ea typeface="+mn-ea"/>
                <a:cs typeface="+mn-cs"/>
              </a:rPr>
              <a:t>non-exclusive</a:t>
            </a:r>
            <a:r>
              <a:rPr lang="en-US" sz="1200" kern="1200" dirty="0" smtClean="0">
                <a:solidFill>
                  <a:schemeClr val="tx1"/>
                </a:solidFill>
                <a:latin typeface="+mn-lt"/>
                <a:ea typeface="+mn-ea"/>
                <a:cs typeface="+mn-cs"/>
              </a:rPr>
              <a:t>, meaning you are free to grant the same (non-exclusive) publishing rights to other publication venues, as well.  </a:t>
            </a:r>
          </a:p>
          <a:p>
            <a:r>
              <a:rPr lang="en-US" sz="1200" kern="1200" dirty="0" smtClean="0">
                <a:solidFill>
                  <a:schemeClr val="tx1"/>
                </a:solidFill>
                <a:latin typeface="+mn-lt"/>
                <a:ea typeface="+mn-ea"/>
                <a:cs typeface="+mn-cs"/>
              </a:rPr>
              <a:t>As a corollary of publishing rights, the contract will often grant the publisher the exclusive right to sell the work. That is, to protect the publisher’s investment in the work, the contract may disallow you from engaging others to sell the work, too, unless they have your publisher’s permission. For example, it might be a violation for you to sell copies of a PDF through your personal website, or to engage the local </a:t>
            </a:r>
            <a:r>
              <a:rPr lang="en-US" sz="1200" kern="1200" dirty="0" err="1" smtClean="0">
                <a:solidFill>
                  <a:schemeClr val="tx1"/>
                </a:solidFill>
                <a:latin typeface="+mn-lt"/>
                <a:ea typeface="+mn-ea"/>
                <a:cs typeface="+mn-cs"/>
              </a:rPr>
              <a:t>copyshop</a:t>
            </a:r>
            <a:r>
              <a:rPr lang="en-US" sz="1200" kern="1200" dirty="0" smtClean="0">
                <a:solidFill>
                  <a:schemeClr val="tx1"/>
                </a:solidFill>
                <a:latin typeface="+mn-lt"/>
                <a:ea typeface="+mn-ea"/>
                <a:cs typeface="+mn-cs"/>
              </a:rPr>
              <a:t> to print the work for sale to your students or family. Permission must be obtained from your publisher, because you have granted them the exclusive right to publish and sell the work.</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a:t>
            </a:r>
            <a:r>
              <a:rPr lang="en-US" sz="1200" kern="1200" dirty="0" smtClean="0">
                <a:solidFill>
                  <a:schemeClr val="tx1"/>
                </a:solidFill>
                <a:latin typeface="+mn-lt"/>
                <a:ea typeface="+mn-ea"/>
                <a:cs typeface="+mn-cs"/>
              </a:rPr>
              <a:t> “the exclusive right to publish, co-publish, or cause others to publish . . . and sell”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“one-time, non-exclusive right to publish.”</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Other rights</a:t>
            </a:r>
          </a:p>
          <a:p>
            <a:r>
              <a:rPr lang="en-US" sz="1200" kern="1200" dirty="0" smtClean="0">
                <a:solidFill>
                  <a:schemeClr val="tx1"/>
                </a:solidFill>
                <a:latin typeface="+mn-lt"/>
                <a:ea typeface="+mn-ea"/>
                <a:cs typeface="+mn-cs"/>
              </a:rPr>
              <a:t>The contract often will also address other rights, called subsidiary rights. These might include rights to grant permission for others to use the work (as in reprints by other publishers, </a:t>
            </a:r>
            <a:r>
              <a:rPr lang="en-US" sz="1200" kern="1200" dirty="0" err="1" smtClean="0">
                <a:solidFill>
                  <a:schemeClr val="tx1"/>
                </a:solidFill>
                <a:latin typeface="+mn-lt"/>
                <a:ea typeface="+mn-ea"/>
                <a:cs typeface="+mn-cs"/>
              </a:rPr>
              <a:t>coursepacks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-reserve, online “custom publications”), or the right to license translations or derivative works based on the publication. </a:t>
            </a:r>
          </a:p>
          <a:p>
            <a:r>
              <a:rPr lang="en-US" sz="1200" kern="1200" dirty="0" smtClean="0">
                <a:solidFill>
                  <a:schemeClr val="tx1"/>
                </a:solidFill>
                <a:latin typeface="+mn-lt"/>
                <a:ea typeface="+mn-ea"/>
                <a:cs typeface="+mn-cs"/>
              </a:rPr>
              <a:t>Especially when your work is in a literary or other artistic genre, these might include performance rights, dramatization rights, serial rights, musical adaptations, even theme park rights. </a:t>
            </a:r>
          </a:p>
          <a:p>
            <a:r>
              <a:rPr lang="en-US" sz="1200" kern="1200" dirty="0" smtClean="0">
                <a:solidFill>
                  <a:schemeClr val="tx1"/>
                </a:solidFill>
                <a:latin typeface="+mn-lt"/>
                <a:ea typeface="+mn-ea"/>
                <a:cs typeface="+mn-cs"/>
              </a:rPr>
              <a:t>With your grant of these rights, your publisher becomes your licensing agent, and they will handle correspondence, billing and collections, and income related to licensing these rights. In another clause, the contract will stipulate how any related income will be divided between you and your publisher.</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“the full, sole, and exclusive right to grant, sell or license the following rights.”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latin typeface="+mn-lt"/>
                <a:ea typeface="+mn-ea"/>
                <a:cs typeface="+mn-cs"/>
              </a:rPr>
              <a:t>Other rights</a:t>
            </a:r>
          </a:p>
          <a:p>
            <a:r>
              <a:rPr lang="en-US" sz="1200" kern="1200" dirty="0" smtClean="0">
                <a:solidFill>
                  <a:schemeClr val="tx1"/>
                </a:solidFill>
                <a:latin typeface="+mn-lt"/>
                <a:ea typeface="+mn-ea"/>
                <a:cs typeface="+mn-cs"/>
              </a:rPr>
              <a:t>The contract often will also address other rights, called subsidiary rights. These might include rights to grant permission for others to use the work (as in reprints by other publishers, </a:t>
            </a:r>
            <a:r>
              <a:rPr lang="en-US" sz="1200" kern="1200" dirty="0" err="1" smtClean="0">
                <a:solidFill>
                  <a:schemeClr val="tx1"/>
                </a:solidFill>
                <a:latin typeface="+mn-lt"/>
                <a:ea typeface="+mn-ea"/>
                <a:cs typeface="+mn-cs"/>
              </a:rPr>
              <a:t>coursepacks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-reserve, online “custom publications”), or the right to license translations or derivative works based on the publication. </a:t>
            </a:r>
          </a:p>
          <a:p>
            <a:r>
              <a:rPr lang="en-US" sz="1200" kern="1200" dirty="0" smtClean="0">
                <a:solidFill>
                  <a:schemeClr val="tx1"/>
                </a:solidFill>
                <a:latin typeface="+mn-lt"/>
                <a:ea typeface="+mn-ea"/>
                <a:cs typeface="+mn-cs"/>
              </a:rPr>
              <a:t>Especially when your work is in a literary or other artistic genre, these might include performance rights, dramatization rights, serial rights, musical adaptations, even theme park rights. </a:t>
            </a:r>
          </a:p>
          <a:p>
            <a:r>
              <a:rPr lang="en-US" sz="1200" kern="1200" dirty="0" smtClean="0">
                <a:solidFill>
                  <a:schemeClr val="tx1"/>
                </a:solidFill>
                <a:latin typeface="+mn-lt"/>
                <a:ea typeface="+mn-ea"/>
                <a:cs typeface="+mn-cs"/>
              </a:rPr>
              <a:t>With your grant of these rights, your publisher becomes your licensing agent, and they will handle correspondence, billing and collections, and income related to licensing these rights. In another clause, the contract will stipulate how any related income will be divided between you and your publisher.</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“the full, sole, and exclusive right to grant, sell or license the following rights.”</a:t>
            </a:r>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i="1" kern="1200" dirty="0" smtClean="0">
                <a:solidFill>
                  <a:schemeClr val="tx1"/>
                </a:solidFill>
                <a:latin typeface="+mn-lt"/>
                <a:ea typeface="+mn-ea"/>
                <a:cs typeface="+mn-cs"/>
              </a:rPr>
              <a:t>What are you warranting? </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Authorship</a:t>
            </a:r>
          </a:p>
          <a:p>
            <a:r>
              <a:rPr lang="en-US" sz="1200" kern="1200" dirty="0" smtClean="0">
                <a:solidFill>
                  <a:schemeClr val="tx1"/>
                </a:solidFill>
                <a:latin typeface="+mn-lt"/>
                <a:ea typeface="+mn-ea"/>
                <a:cs typeface="+mn-cs"/>
              </a:rPr>
              <a:t>Normally, the contract will ask you to warrant that you are the true “sole and original” creator of the work. In case of a future dispute over rights, this shows that your publisher acted in a good-faith belief that you were the author/creator—because you warranted it was so.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“Author warrants that the Work is original with [you] . . . that [you are] the sole and original creator thereof” </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Ownership </a:t>
            </a:r>
          </a:p>
          <a:p>
            <a:r>
              <a:rPr lang="en-US" sz="1200" kern="1200" dirty="0" smtClean="0">
                <a:solidFill>
                  <a:schemeClr val="tx1"/>
                </a:solidFill>
                <a:latin typeface="+mn-lt"/>
                <a:ea typeface="+mn-ea"/>
                <a:cs typeface="+mn-cs"/>
              </a:rPr>
              <a:t>This is different from authorship, because sometimes </a:t>
            </a:r>
            <a:r>
              <a:rPr lang="en-US" sz="1200" i="1" kern="1200" dirty="0" smtClean="0">
                <a:solidFill>
                  <a:schemeClr val="tx1"/>
                </a:solidFill>
                <a:latin typeface="+mn-lt"/>
                <a:ea typeface="+mn-ea"/>
                <a:cs typeface="+mn-cs"/>
              </a:rPr>
              <a:t>ownership </a:t>
            </a:r>
            <a:r>
              <a:rPr lang="en-US" sz="1200" kern="1200" dirty="0" smtClean="0">
                <a:solidFill>
                  <a:schemeClr val="tx1"/>
                </a:solidFill>
                <a:latin typeface="+mn-lt"/>
                <a:ea typeface="+mn-ea"/>
                <a:cs typeface="+mn-cs"/>
              </a:rPr>
              <a:t>of a work is not held by the person who created it. A common example is a work made for hire, in which the author is only an employee or contractor of the copyright owner. Ownership likewise might have been sold, bequeathed, granted, or otherwise transferred to someone beside the creator—like another publisher. Warranting ownership again indicates to your publisher that they are contracting in good faith.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“that the Author is the sole owner of the rights granted herein”</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Power/authority </a:t>
            </a:r>
          </a:p>
          <a:p>
            <a:r>
              <a:rPr lang="en-US" sz="1200" kern="1200" dirty="0" smtClean="0">
                <a:solidFill>
                  <a:schemeClr val="tx1"/>
                </a:solidFill>
                <a:latin typeface="+mn-lt"/>
                <a:ea typeface="+mn-ea"/>
                <a:cs typeface="+mn-cs"/>
              </a:rPr>
              <a:t>By warranting that you have the authority and power to make the agreement (to grant the rights you are granting in the contract), you are assuring your publisher that the work is not bound by legal constraints—as it would be if there were a lien on it, or if it were currently the subject of a legal dispute, like an inheritance or divorce.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“that the Author has full power and authority to make this agreement . . . that no right in the work has been sold, mortgaged, or otherwise disposed of; that the work is free from all liens and claims”</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Permissions </a:t>
            </a:r>
          </a:p>
          <a:p>
            <a:r>
              <a:rPr lang="en-US" sz="1200" kern="1200" dirty="0" smtClean="0">
                <a:solidFill>
                  <a:schemeClr val="tx1"/>
                </a:solidFill>
                <a:latin typeface="+mn-lt"/>
                <a:ea typeface="+mn-ea"/>
                <a:cs typeface="+mn-cs"/>
              </a:rPr>
              <a:t>Many scholarly and some creative publications include or embed work that was created by someone else (including students). By warranting that you have permission to use the embedded work, you are assuring your publisher that you have cleared permissions with whoever controls the rights to reprint, or that you have not exceeded the bounds of fair use under the Copyright Act. Normally, you will need to provide originals or copies of written permissions during the editorial process.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“that the Work does not infringe any copyright or violate any proprietary rights”</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Libel, unlawful, etc.</a:t>
            </a:r>
          </a:p>
          <a:p>
            <a:r>
              <a:rPr lang="en-US" sz="1200" kern="1200" dirty="0" smtClean="0">
                <a:solidFill>
                  <a:schemeClr val="tx1"/>
                </a:solidFill>
                <a:latin typeface="+mn-lt"/>
                <a:ea typeface="+mn-ea"/>
                <a:cs typeface="+mn-cs"/>
              </a:rPr>
              <a:t>Often, the contract will include your formal warrant that your work contains nothing libelous or unlawful, that it does not infringe any rights belonging to others, and is not an invasion of privacy. </a:t>
            </a:r>
          </a:p>
          <a:p>
            <a:r>
              <a:rPr lang="en-US" sz="1200" kern="1200" dirty="0" smtClean="0">
                <a:solidFill>
                  <a:schemeClr val="tx1"/>
                </a:solidFill>
                <a:latin typeface="+mn-lt"/>
                <a:ea typeface="+mn-ea"/>
                <a:cs typeface="+mn-cs"/>
              </a:rPr>
              <a:t>Exposure to a libel suit is one of the greater risks in publishing, so, in this clause, your publisher is asking for your formal warrant that what you have presented in the work </a:t>
            </a:r>
            <a:r>
              <a:rPr lang="en-US" sz="1200" i="1" kern="1200" dirty="0" smtClean="0">
                <a:solidFill>
                  <a:schemeClr val="tx1"/>
                </a:solidFill>
                <a:latin typeface="+mn-lt"/>
                <a:ea typeface="+mn-ea"/>
                <a:cs typeface="+mn-cs"/>
              </a:rPr>
              <a:t>as fact</a:t>
            </a:r>
            <a:r>
              <a:rPr lang="en-US" sz="1200" kern="1200" dirty="0" smtClean="0">
                <a:solidFill>
                  <a:schemeClr val="tx1"/>
                </a:solidFill>
                <a:latin typeface="+mn-lt"/>
                <a:ea typeface="+mn-ea"/>
                <a:cs typeface="+mn-cs"/>
              </a:rPr>
              <a:t> about other individuals or entities is indeed factual and documentable, and that where you are expressing opinions that might be objectionable, those are clearly represented </a:t>
            </a:r>
            <a:r>
              <a:rPr lang="en-US" sz="1200" i="1" kern="1200" dirty="0" smtClean="0">
                <a:solidFill>
                  <a:schemeClr val="tx1"/>
                </a:solidFill>
                <a:latin typeface="+mn-lt"/>
                <a:ea typeface="+mn-ea"/>
                <a:cs typeface="+mn-cs"/>
              </a:rPr>
              <a:t>as opinions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“does not contain any scandalous or libelous matter, or invade the privacy of any person”</a:t>
            </a:r>
          </a:p>
          <a:p>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Indemnity</a:t>
            </a:r>
          </a:p>
          <a:p>
            <a:r>
              <a:rPr lang="en-US" sz="1200" kern="1200" dirty="0" smtClean="0">
                <a:solidFill>
                  <a:schemeClr val="tx1"/>
                </a:solidFill>
                <a:latin typeface="+mn-lt"/>
                <a:ea typeface="+mn-ea"/>
                <a:cs typeface="+mn-cs"/>
              </a:rPr>
              <a:t>Here you agree to take full legal responsibility for the content of the work. You agree that, should a legal action be filed, you will indemnify your publisher against negative judgments.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“agrees to defend, indemnify, and hold harmless the publisher against all claims, demands, suits, losses, damages, costs, and expenses incurred by reason of” etc.</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i="1" kern="1200" dirty="0" smtClean="0">
                <a:solidFill>
                  <a:schemeClr val="tx1"/>
                </a:solidFill>
                <a:latin typeface="+mn-lt"/>
                <a:ea typeface="+mn-ea"/>
                <a:cs typeface="+mn-cs"/>
              </a:rPr>
              <a:t>What rights are you retaining? </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Copyright</a:t>
            </a:r>
          </a:p>
          <a:p>
            <a:r>
              <a:rPr lang="en-US" sz="1200" kern="1200" dirty="0" smtClean="0">
                <a:solidFill>
                  <a:schemeClr val="tx1"/>
                </a:solidFill>
                <a:latin typeface="+mn-lt"/>
                <a:ea typeface="+mn-ea"/>
                <a:cs typeface="+mn-cs"/>
              </a:rPr>
              <a:t>In some contracts—often in contracts on creative work—the author is said to </a:t>
            </a:r>
            <a:r>
              <a:rPr lang="en-US" sz="1200" i="1" kern="1200" dirty="0" smtClean="0">
                <a:solidFill>
                  <a:schemeClr val="tx1"/>
                </a:solidFill>
                <a:latin typeface="+mn-lt"/>
                <a:ea typeface="+mn-ea"/>
                <a:cs typeface="+mn-cs"/>
              </a:rPr>
              <a:t>retain copyright</a:t>
            </a:r>
            <a:r>
              <a:rPr lang="en-US" sz="1200" kern="1200" dirty="0" smtClean="0">
                <a:solidFill>
                  <a:schemeClr val="tx1"/>
                </a:solidFill>
                <a:latin typeface="+mn-lt"/>
                <a:ea typeface="+mn-ea"/>
                <a:cs typeface="+mn-cs"/>
              </a:rPr>
              <a:t>. This is achieved by registering copyright in the author’s name instead of the publisher’s, and it can be arranged by mutual consent in any publication contract. However, it is important not to over-interpret what this retains. </a:t>
            </a:r>
          </a:p>
          <a:p>
            <a:r>
              <a:rPr lang="en-US" sz="1200" kern="1200" dirty="0" smtClean="0">
                <a:solidFill>
                  <a:schemeClr val="tx1"/>
                </a:solidFill>
                <a:latin typeface="+mn-lt"/>
                <a:ea typeface="+mn-ea"/>
                <a:cs typeface="+mn-cs"/>
              </a:rPr>
              <a:t>Copyright is essentially a cover term for a bundle of specific rights (publishing, licensing, selling, etc.). Without an exclusive transfer of most of those specific rights, the publisher will have little incentive to publish the work. But if those rights are transferred, then registering the copyright in the author’s name becomes a mere courtesy, and actually retains little power over the work for the author.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“secure copyright and renewals thereof in the United States . . . in the name of the Author”</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Republication </a:t>
            </a:r>
          </a:p>
          <a:p>
            <a:r>
              <a:rPr lang="en-US" sz="1200" kern="1200" dirty="0" smtClean="0">
                <a:solidFill>
                  <a:schemeClr val="tx1"/>
                </a:solidFill>
                <a:latin typeface="+mn-lt"/>
                <a:ea typeface="+mn-ea"/>
                <a:cs typeface="+mn-cs"/>
              </a:rPr>
              <a:t>Sometimes, the contract will retain republication rights for the author. This is often the case, for example, when the work is a short contribution included along with contributions by other authors/creators—an article, a poem, a photo, a chapter in a book. In these cases, you will not need formal permission from your publisher to submit the work for publication elsewhere in the future. With this right often comes the contractual duty to acknowledge your original publisher and copyright date in any republication.</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“Author retains the right to republish . . . subject only to” etc.</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Competitive/derivative work </a:t>
            </a:r>
          </a:p>
          <a:p>
            <a:r>
              <a:rPr lang="en-US" sz="1200" kern="1200" dirty="0" smtClean="0">
                <a:solidFill>
                  <a:schemeClr val="tx1"/>
                </a:solidFill>
                <a:latin typeface="+mn-lt"/>
                <a:ea typeface="+mn-ea"/>
                <a:cs typeface="+mn-cs"/>
              </a:rPr>
              <a:t>Normally, a publisher will not agree to publish your work if you intend to release a competitive or derivative piece based on the same research, or an abridgement of the work. This is called “protection of the work,” because the second publication may reduce demand for the first. </a:t>
            </a:r>
          </a:p>
          <a:p>
            <a:r>
              <a:rPr lang="en-US" sz="1200" kern="1200" dirty="0" smtClean="0">
                <a:solidFill>
                  <a:schemeClr val="tx1"/>
                </a:solidFill>
                <a:latin typeface="+mn-lt"/>
                <a:ea typeface="+mn-ea"/>
                <a:cs typeface="+mn-cs"/>
              </a:rPr>
              <a:t>However, occasionally, the contract will also allow this.</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“Author retains the right to publish a work of similar character . . . subject only to” etc.</a:t>
            </a:r>
          </a:p>
          <a:p>
            <a:r>
              <a:rPr lang="en-US" sz="1200" kern="1200" dirty="0" smtClean="0">
                <a:solidFill>
                  <a:schemeClr val="tx1"/>
                </a:solidFill>
                <a:latin typeface="+mn-lt"/>
                <a:ea typeface="+mn-ea"/>
                <a:cs typeface="+mn-cs"/>
              </a:rPr>
              <a:t> </a:t>
            </a:r>
          </a:p>
          <a:p>
            <a:pPr lvl="1"/>
            <a:r>
              <a:rPr lang="en-US" sz="1200" kern="1200" dirty="0" smtClean="0">
                <a:solidFill>
                  <a:schemeClr val="tx1"/>
                </a:solidFill>
                <a:latin typeface="+mn-lt"/>
                <a:ea typeface="+mn-ea"/>
                <a:cs typeface="+mn-cs"/>
              </a:rPr>
              <a:t>Institutional Repository</a:t>
            </a:r>
          </a:p>
          <a:p>
            <a:r>
              <a:rPr lang="en-US" sz="1200" kern="1200" dirty="0" smtClean="0">
                <a:solidFill>
                  <a:schemeClr val="tx1"/>
                </a:solidFill>
                <a:latin typeface="+mn-lt"/>
                <a:ea typeface="+mn-ea"/>
                <a:cs typeface="+mn-cs"/>
              </a:rPr>
              <a:t>Newer publishing contracts increasingly are written to accommodate the need of academic authors to deposit their work with their local IR. Publishers sometimes see this as a risk to the work, especially where institutions have mutual access agreements with other institutions, or general open access policies. If language allowing this is not included in the contract, it is often possible to get the publisher to insert it or to include an addendum allowing deposit in the IR.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Language to look for: </a:t>
            </a:r>
            <a:r>
              <a:rPr lang="en-US" sz="1200" kern="1200" dirty="0" smtClean="0">
                <a:solidFill>
                  <a:schemeClr val="tx1"/>
                </a:solidFill>
                <a:latin typeface="+mn-lt"/>
                <a:ea typeface="+mn-ea"/>
                <a:cs typeface="+mn-cs"/>
              </a:rPr>
              <a:t>“author retains the right to deposit an electronic copy of the work in her/his institutional repository,” etc.</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Lost your contract?  What to do?</a:t>
            </a:r>
          </a:p>
          <a:p>
            <a:endParaRPr lang="en-US" dirty="0" smtClean="0"/>
          </a:p>
          <a:p>
            <a:r>
              <a:rPr lang="en-US" dirty="0" smtClean="0"/>
              <a:t>Sherpa Romeo</a:t>
            </a:r>
          </a:p>
          <a:p>
            <a:r>
              <a:rPr lang="en-US" dirty="0" smtClean="0"/>
              <a:t>Contact publisher</a:t>
            </a:r>
          </a:p>
          <a:p>
            <a:r>
              <a:rPr lang="en-US" dirty="0" smtClean="0"/>
              <a:t>Contact</a:t>
            </a:r>
            <a:r>
              <a:rPr lang="en-US" baseline="0" dirty="0" smtClean="0"/>
              <a:t> us</a:t>
            </a:r>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5BB01B-6DBF-E042-B8E1-B15E2DFDCF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F40B306-3713-BA42-A83D-68DF3E7DF7E2}" type="datetimeFigureOut">
              <a:rPr lang="en-US" smtClean="0"/>
              <a:pPr/>
              <a:t>8/18/10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F049012-9686-4944-B197-5E9A4DCE690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40B306-3713-BA42-A83D-68DF3E7DF7E2}" type="datetimeFigureOut">
              <a:rPr lang="en-US" smtClean="0"/>
              <a:pPr/>
              <a:t>8/18/10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49012-9686-4944-B197-5E9A4DCE69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F049012-9686-4944-B197-5E9A4DCE690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40B306-3713-BA42-A83D-68DF3E7DF7E2}" type="datetimeFigureOut">
              <a:rPr lang="en-US" smtClean="0"/>
              <a:pPr/>
              <a:t>8/18/10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40B306-3713-BA42-A83D-68DF3E7DF7E2}" type="datetimeFigureOut">
              <a:rPr lang="en-US" smtClean="0"/>
              <a:pPr/>
              <a:t>8/18/10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F049012-9686-4944-B197-5E9A4DCE690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F40B306-3713-BA42-A83D-68DF3E7DF7E2}" type="datetimeFigureOut">
              <a:rPr lang="en-US" smtClean="0"/>
              <a:pPr/>
              <a:t>8/18/10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F049012-9686-4944-B197-5E9A4DCE690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F40B306-3713-BA42-A83D-68DF3E7DF7E2}" type="datetimeFigureOut">
              <a:rPr lang="en-US" smtClean="0"/>
              <a:pPr/>
              <a:t>8/18/10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49012-9686-4944-B197-5E9A4DCE690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40B306-3713-BA42-A83D-68DF3E7DF7E2}" type="datetimeFigureOut">
              <a:rPr lang="en-US" smtClean="0"/>
              <a:pPr/>
              <a:t>8/18/10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F049012-9686-4944-B197-5E9A4DCE690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40B306-3713-BA42-A83D-68DF3E7DF7E2}" type="datetimeFigureOut">
              <a:rPr lang="en-US" smtClean="0"/>
              <a:pPr/>
              <a:t>8/18/10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F049012-9686-4944-B197-5E9A4DCE69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F40B306-3713-BA42-A83D-68DF3E7DF7E2}" type="datetimeFigureOut">
              <a:rPr lang="en-US" smtClean="0"/>
              <a:pPr/>
              <a:t>8/18/10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F049012-9686-4944-B197-5E9A4DCE69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F049012-9686-4944-B197-5E9A4DCE690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F40B306-3713-BA42-A83D-68DF3E7DF7E2}" type="datetimeFigureOut">
              <a:rPr lang="en-US" smtClean="0"/>
              <a:pPr/>
              <a:t>8/18/10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F049012-9686-4944-B197-5E9A4DCE690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F40B306-3713-BA42-A83D-68DF3E7DF7E2}" type="datetimeFigureOut">
              <a:rPr lang="en-US" smtClean="0"/>
              <a:pPr/>
              <a:t>8/18/10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40B306-3713-BA42-A83D-68DF3E7DF7E2}" type="datetimeFigureOut">
              <a:rPr lang="en-US" smtClean="0"/>
              <a:pPr/>
              <a:t>8/18/10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F049012-9686-4944-B197-5E9A4DCE690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l.org/sparc/author/"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about/licenses/"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oros.org/openaccess"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arl.org/sparc/openaccess/"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1" Type="http://schemas.openxmlformats.org/officeDocument/2006/relationships/diagramQuickStyle" Target="../diagrams/quickStyle4.xml"/><Relationship Id="rId12" Type="http://schemas.openxmlformats.org/officeDocument/2006/relationships/diagramColors" Target="../diagrams/colors4.xml"/><Relationship Id="rId13"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diagramData" Target="../diagrams/data4.xml"/><Relationship Id="rId10"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9" Type="http://schemas.openxmlformats.org/officeDocument/2006/relationships/diagramData" Target="../diagrams/data6.xml"/><Relationship Id="rId20" Type="http://schemas.openxmlformats.org/officeDocument/2006/relationships/diagramLayout" Target="../diagrams/layout8.xml"/><Relationship Id="rId21" Type="http://schemas.openxmlformats.org/officeDocument/2006/relationships/diagramQuickStyle" Target="../diagrams/quickStyle8.xml"/><Relationship Id="rId22" Type="http://schemas.openxmlformats.org/officeDocument/2006/relationships/diagramColors" Target="../diagrams/colors8.xml"/><Relationship Id="rId23" Type="http://schemas.microsoft.com/office/2007/relationships/diagramDrawing" Target="../diagrams/drawing8.xml"/><Relationship Id="rId10" Type="http://schemas.openxmlformats.org/officeDocument/2006/relationships/diagramLayout" Target="../diagrams/layout6.xml"/><Relationship Id="rId11" Type="http://schemas.openxmlformats.org/officeDocument/2006/relationships/diagramQuickStyle" Target="../diagrams/quickStyle6.xml"/><Relationship Id="rId12" Type="http://schemas.openxmlformats.org/officeDocument/2006/relationships/diagramColors" Target="../diagrams/colors6.xml"/><Relationship Id="rId13" Type="http://schemas.microsoft.com/office/2007/relationships/diagramDrawing" Target="../diagrams/drawing6.xml"/><Relationship Id="rId14" Type="http://schemas.openxmlformats.org/officeDocument/2006/relationships/diagramData" Target="../diagrams/data7.xml"/><Relationship Id="rId15" Type="http://schemas.openxmlformats.org/officeDocument/2006/relationships/diagramLayout" Target="../diagrams/layout7.xml"/><Relationship Id="rId16" Type="http://schemas.openxmlformats.org/officeDocument/2006/relationships/diagramQuickStyle" Target="../diagrams/quickStyle7.xml"/><Relationship Id="rId17" Type="http://schemas.openxmlformats.org/officeDocument/2006/relationships/diagramColors" Target="../diagrams/colors7.xml"/><Relationship Id="rId18" Type="http://schemas.microsoft.com/office/2007/relationships/diagramDrawing" Target="../diagrams/drawing7.xml"/><Relationship Id="rId19" Type="http://schemas.openxmlformats.org/officeDocument/2006/relationships/diagramData" Target="../diagrams/data8.xml"/><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diagramData" Target="../diagrams/data10.xml"/><Relationship Id="rId5" Type="http://schemas.openxmlformats.org/officeDocument/2006/relationships/diagramLayout" Target="../diagrams/layout10.xml"/><Relationship Id="rId6" Type="http://schemas.openxmlformats.org/officeDocument/2006/relationships/diagramQuickStyle" Target="../diagrams/quickStyle10.xml"/><Relationship Id="rId7" Type="http://schemas.openxmlformats.org/officeDocument/2006/relationships/diagramColors" Target="../diagrams/colors10.xml"/><Relationship Id="rId8"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1371600" y="3666329"/>
            <a:ext cx="6400800" cy="1089540"/>
          </a:xfrm>
        </p:spPr>
        <p:txBody>
          <a:bodyPr>
            <a:normAutofit/>
          </a:bodyPr>
          <a:lstStyle/>
          <a:p>
            <a:r>
              <a:rPr lang="en-US" sz="2800" dirty="0" smtClean="0">
                <a:solidFill>
                  <a:schemeClr val="accent1"/>
                </a:solidFill>
              </a:rPr>
              <a:t>Securing the scholarly record</a:t>
            </a:r>
            <a:endParaRPr lang="en-US" sz="2800" dirty="0">
              <a:solidFill>
                <a:schemeClr val="accent1"/>
              </a:solidFill>
            </a:endParaRPr>
          </a:p>
        </p:txBody>
      </p:sp>
      <p:pic>
        <p:nvPicPr>
          <p:cNvPr id="13" name="Picture 12" descr="copyrightlogo5copy.jpg"/>
          <p:cNvPicPr>
            <a:picLocks noChangeAspect="1"/>
          </p:cNvPicPr>
          <p:nvPr/>
        </p:nvPicPr>
        <p:blipFill>
          <a:blip r:embed="rId3"/>
          <a:stretch>
            <a:fillRect/>
          </a:stretch>
        </p:blipFill>
        <p:spPr>
          <a:xfrm>
            <a:off x="140208" y="150809"/>
            <a:ext cx="8863584" cy="2755392"/>
          </a:xfrm>
          <a:prstGeom prst="rect">
            <a:avLst/>
          </a:prstGeom>
        </p:spPr>
      </p:pic>
      <p:sp>
        <p:nvSpPr>
          <p:cNvPr id="4" name="TextBox 3"/>
          <p:cNvSpPr txBox="1"/>
          <p:nvPr/>
        </p:nvSpPr>
        <p:spPr>
          <a:xfrm>
            <a:off x="1484816" y="6284443"/>
            <a:ext cx="7231109" cy="400110"/>
          </a:xfrm>
          <a:prstGeom prst="rect">
            <a:avLst/>
          </a:prstGeom>
          <a:noFill/>
        </p:spPr>
        <p:txBody>
          <a:bodyPr wrap="square" rtlCol="0">
            <a:spAutoFit/>
          </a:bodyPr>
          <a:lstStyle/>
          <a:p>
            <a:r>
              <a:rPr lang="en-US" sz="1000" dirty="0" smtClean="0"/>
              <a:t>This work is licensed under the Creative Commons Attribution 3.0 </a:t>
            </a:r>
            <a:r>
              <a:rPr lang="en-US" sz="1000" dirty="0" err="1" smtClean="0"/>
              <a:t>Unported</a:t>
            </a:r>
            <a:r>
              <a:rPr lang="en-US" sz="1000" dirty="0" smtClean="0"/>
              <a:t> License. To view a copy of this license, visit http://creativecommons.org/licenses/by/3.0/</a:t>
            </a:r>
            <a:endParaRPr lang="en-US" sz="1000" dirty="0"/>
          </a:p>
        </p:txBody>
      </p:sp>
      <p:pic>
        <p:nvPicPr>
          <p:cNvPr id="5" name="Picture 4"/>
          <p:cNvPicPr>
            <a:picLocks noChangeAspect="1"/>
          </p:cNvPicPr>
          <p:nvPr/>
        </p:nvPicPr>
        <p:blipFill>
          <a:blip r:embed="rId4"/>
          <a:stretch>
            <a:fillRect/>
          </a:stretch>
        </p:blipFill>
        <p:spPr>
          <a:xfrm>
            <a:off x="397933" y="6335147"/>
            <a:ext cx="973667" cy="3429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2800" b="1" dirty="0" smtClean="0">
                <a:ea typeface="+mj-ea"/>
                <a:cs typeface="+mj-cs"/>
              </a:rPr>
              <a:t>Securing your rights:</a:t>
            </a:r>
            <a:br>
              <a:rPr lang="en-US" sz="2800" b="1" dirty="0" smtClean="0">
                <a:ea typeface="+mj-ea"/>
                <a:cs typeface="+mj-cs"/>
              </a:rPr>
            </a:br>
            <a:r>
              <a:rPr lang="en-US" sz="2800" b="1" dirty="0" smtClean="0">
                <a:ea typeface="+mj-ea"/>
                <a:cs typeface="+mj-cs"/>
              </a:rPr>
              <a:t>SPARC author addendum</a:t>
            </a:r>
          </a:p>
        </p:txBody>
      </p:sp>
      <p:sp>
        <p:nvSpPr>
          <p:cNvPr id="15363" name="Content Placeholder 2"/>
          <p:cNvSpPr>
            <a:spLocks noGrp="1"/>
          </p:cNvSpPr>
          <p:nvPr>
            <p:ph sz="quarter" idx="1"/>
          </p:nvPr>
        </p:nvSpPr>
        <p:spPr>
          <a:xfrm>
            <a:off x="457200" y="1773238"/>
            <a:ext cx="8229600" cy="4352925"/>
          </a:xfrm>
        </p:spPr>
        <p:txBody>
          <a:bodyPr/>
          <a:lstStyle/>
          <a:p>
            <a:r>
              <a:rPr lang="en-US" dirty="0" smtClean="0"/>
              <a:t>What is it?</a:t>
            </a:r>
          </a:p>
          <a:p>
            <a:r>
              <a:rPr lang="en-US" dirty="0" smtClean="0"/>
              <a:t>How do you use it?</a:t>
            </a:r>
          </a:p>
          <a:p>
            <a:pPr lvl="1">
              <a:buClr>
                <a:schemeClr val="tx2">
                  <a:lumMod val="25000"/>
                </a:schemeClr>
              </a:buClr>
            </a:pPr>
            <a:r>
              <a:rPr lang="en-US" dirty="0" smtClean="0">
                <a:solidFill>
                  <a:srgbClr val="000000"/>
                </a:solidFill>
              </a:rPr>
              <a:t>Complete the addendum</a:t>
            </a:r>
          </a:p>
          <a:p>
            <a:pPr lvl="1">
              <a:buClr>
                <a:schemeClr val="tx2">
                  <a:lumMod val="25000"/>
                </a:schemeClr>
              </a:buClr>
            </a:pPr>
            <a:r>
              <a:rPr lang="en-US" dirty="0" smtClean="0">
                <a:solidFill>
                  <a:srgbClr val="000000"/>
                </a:solidFill>
              </a:rPr>
              <a:t>Print and attach to agreement</a:t>
            </a:r>
          </a:p>
          <a:p>
            <a:pPr lvl="1">
              <a:buClr>
                <a:schemeClr val="tx2">
                  <a:lumMod val="25000"/>
                </a:schemeClr>
              </a:buClr>
            </a:pPr>
            <a:r>
              <a:rPr lang="en-US" dirty="0" smtClean="0">
                <a:solidFill>
                  <a:srgbClr val="000000"/>
                </a:solidFill>
              </a:rPr>
              <a:t>Note in cover letter</a:t>
            </a:r>
          </a:p>
          <a:p>
            <a:r>
              <a:rPr lang="en-US" b="1" dirty="0" smtClean="0">
                <a:solidFill>
                  <a:srgbClr val="000090"/>
                </a:solidFill>
                <a:hlinkClick r:id="rId3"/>
              </a:rPr>
              <a:t>http://www.arl.org/sparc/author/</a:t>
            </a:r>
            <a:endParaRPr lang="en-US" b="1" dirty="0" smtClean="0">
              <a:solidFill>
                <a:srgbClr val="000090"/>
              </a:solidFill>
            </a:endParaRPr>
          </a:p>
        </p:txBody>
      </p:sp>
      <p:pic>
        <p:nvPicPr>
          <p:cNvPr id="15364" name="Picture 3" descr="Screen shot 2010-07-16 at 12.13.33 PM.png"/>
          <p:cNvPicPr>
            <a:picLocks noChangeAspect="1"/>
          </p:cNvPicPr>
          <p:nvPr/>
        </p:nvPicPr>
        <p:blipFill>
          <a:blip r:embed="rId4"/>
          <a:srcRect/>
          <a:stretch>
            <a:fillRect/>
          </a:stretch>
        </p:blipFill>
        <p:spPr bwMode="auto">
          <a:xfrm>
            <a:off x="6931025" y="3295650"/>
            <a:ext cx="1397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marL="24161750" indent="-24161750" defTabSz="914400"/>
            <a:r>
              <a:rPr lang="en-US" sz="4000" b="1" dirty="0" smtClean="0">
                <a:solidFill>
                  <a:schemeClr val="accent3"/>
                </a:solidFill>
              </a:rPr>
              <a:t>Creative Commons (CC)</a:t>
            </a:r>
          </a:p>
        </p:txBody>
      </p:sp>
      <p:sp>
        <p:nvSpPr>
          <p:cNvPr id="17411" name="Content Placeholder 2"/>
          <p:cNvSpPr>
            <a:spLocks noGrp="1"/>
          </p:cNvSpPr>
          <p:nvPr>
            <p:ph sz="quarter" idx="1"/>
          </p:nvPr>
        </p:nvSpPr>
        <p:spPr>
          <a:xfrm>
            <a:off x="457200" y="1533525"/>
            <a:ext cx="8229600" cy="4592638"/>
          </a:xfrm>
        </p:spPr>
        <p:txBody>
          <a:bodyPr/>
          <a:lstStyle/>
          <a:p>
            <a:pPr marL="342900" lvl="1" indent="-342900">
              <a:spcAft>
                <a:spcPts val="1200"/>
              </a:spcAft>
              <a:buClr>
                <a:schemeClr val="accent1"/>
              </a:buClr>
              <a:buFont typeface="Arial"/>
              <a:buChar char="•"/>
            </a:pPr>
            <a:r>
              <a:rPr lang="en-US" sz="2900" dirty="0" smtClean="0"/>
              <a:t>For licensing all intellectual works</a:t>
            </a:r>
          </a:p>
          <a:p>
            <a:pPr marL="742950" lvl="2" indent="-342900">
              <a:spcAft>
                <a:spcPts val="1200"/>
              </a:spcAft>
            </a:pPr>
            <a:r>
              <a:rPr lang="en-US" dirty="0" smtClean="0"/>
              <a:t>Posters</a:t>
            </a:r>
          </a:p>
          <a:p>
            <a:pPr marL="742950" lvl="2" indent="-342900">
              <a:spcAft>
                <a:spcPts val="1200"/>
              </a:spcAft>
            </a:pPr>
            <a:r>
              <a:rPr lang="en-US" dirty="0" smtClean="0"/>
              <a:t>Power Point presentations</a:t>
            </a:r>
          </a:p>
          <a:p>
            <a:pPr marL="742950" lvl="2" indent="-342900">
              <a:spcAft>
                <a:spcPts val="1200"/>
              </a:spcAft>
            </a:pPr>
            <a:r>
              <a:rPr lang="en-US" dirty="0" smtClean="0"/>
              <a:t>Conference works</a:t>
            </a:r>
          </a:p>
          <a:p>
            <a:pPr marL="742950" lvl="2" indent="-342900">
              <a:spcAft>
                <a:spcPts val="1200"/>
              </a:spcAft>
            </a:pPr>
            <a:r>
              <a:rPr lang="en-US" dirty="0" smtClean="0"/>
              <a:t>Blogs</a:t>
            </a:r>
          </a:p>
          <a:p>
            <a:pPr marL="742950" lvl="2" indent="-342900">
              <a:spcAft>
                <a:spcPts val="1200"/>
              </a:spcAft>
            </a:pPr>
            <a:r>
              <a:rPr lang="en-US" dirty="0" err="1" smtClean="0"/>
              <a:t>Webpages</a:t>
            </a:r>
            <a:endParaRPr lang="en-US" dirty="0" smtClean="0"/>
          </a:p>
          <a:p>
            <a:pPr marL="342900" lvl="1" indent="-342900">
              <a:spcAft>
                <a:spcPts val="1200"/>
              </a:spcAft>
              <a:buClr>
                <a:schemeClr val="accent1"/>
              </a:buClr>
              <a:buFont typeface="Arial" charset="0"/>
              <a:buChar char="•"/>
            </a:pPr>
            <a:r>
              <a:rPr lang="en-US" sz="2400" b="1" dirty="0" smtClean="0">
                <a:solidFill>
                  <a:schemeClr val="accent2">
                    <a:lumMod val="50000"/>
                  </a:schemeClr>
                </a:solidFill>
                <a:hlinkClick r:id="rId3"/>
              </a:rPr>
              <a:t>http://creativecommons.org/about/licenses/</a:t>
            </a:r>
            <a:endParaRPr lang="en-US" sz="2400" b="1" dirty="0" smtClean="0">
              <a:solidFill>
                <a:schemeClr val="accent2">
                  <a:lumMod val="50000"/>
                </a:schemeClr>
              </a:solidFill>
            </a:endParaRPr>
          </a:p>
          <a:p>
            <a:pPr marL="342900" lvl="1" indent="-342900">
              <a:buFont typeface="Arial" charset="0"/>
              <a:buNone/>
            </a:pPr>
            <a:endParaRPr lang="en-US" dirty="0" smtClean="0"/>
          </a:p>
          <a:p>
            <a:endParaRPr lang="en-US" dirty="0" smtClean="0"/>
          </a:p>
        </p:txBody>
      </p:sp>
      <p:pic>
        <p:nvPicPr>
          <p:cNvPr id="17412" name="Picture 4" descr="Screen shot 2010-07-19 at 2.44.44 PM.png"/>
          <p:cNvPicPr>
            <a:picLocks noChangeAspect="1"/>
          </p:cNvPicPr>
          <p:nvPr/>
        </p:nvPicPr>
        <p:blipFill>
          <a:blip r:embed="rId4"/>
          <a:srcRect/>
          <a:stretch>
            <a:fillRect/>
          </a:stretch>
        </p:blipFill>
        <p:spPr bwMode="auto">
          <a:xfrm>
            <a:off x="565150" y="5610225"/>
            <a:ext cx="8005763" cy="515938"/>
          </a:xfrm>
          <a:prstGeom prst="rect">
            <a:avLst/>
          </a:prstGeom>
          <a:noFill/>
          <a:ln w="9525">
            <a:noFill/>
            <a:miter lim="800000"/>
            <a:headEnd/>
            <a:tailEnd/>
          </a:ln>
        </p:spPr>
      </p:pic>
      <p:sp>
        <p:nvSpPr>
          <p:cNvPr id="5" name="TextBox 4"/>
          <p:cNvSpPr txBox="1"/>
          <p:nvPr/>
        </p:nvSpPr>
        <p:spPr>
          <a:xfrm>
            <a:off x="372532" y="6319278"/>
            <a:ext cx="8314267" cy="400110"/>
          </a:xfrm>
          <a:prstGeom prst="rect">
            <a:avLst/>
          </a:prstGeom>
          <a:noFill/>
        </p:spPr>
        <p:txBody>
          <a:bodyPr wrap="square" rtlCol="0">
            <a:spAutoFit/>
          </a:bodyPr>
          <a:lstStyle/>
          <a:p>
            <a:r>
              <a:rPr lang="en-US" sz="1000" dirty="0" smtClean="0"/>
              <a:t>This work is licensed under the Creative Commons Attribution 3.0 </a:t>
            </a:r>
            <a:r>
              <a:rPr lang="en-US" sz="1000" dirty="0" err="1" smtClean="0"/>
              <a:t>Unported</a:t>
            </a:r>
            <a:r>
              <a:rPr lang="en-US" sz="1000" dirty="0" smtClean="0"/>
              <a:t> License. To view a copy of this license, visit http://creativecommons.org/licenses/by/3.0/</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t>Open Access</a:t>
            </a:r>
          </a:p>
        </p:txBody>
      </p:sp>
      <p:sp>
        <p:nvSpPr>
          <p:cNvPr id="19459" name="Content Placeholder 2"/>
          <p:cNvSpPr>
            <a:spLocks noGrp="1"/>
          </p:cNvSpPr>
          <p:nvPr>
            <p:ph sz="quarter" idx="1"/>
          </p:nvPr>
        </p:nvSpPr>
        <p:spPr>
          <a:xfrm>
            <a:off x="457200" y="1780789"/>
            <a:ext cx="8229600" cy="4031049"/>
          </a:xfrm>
        </p:spPr>
        <p:txBody>
          <a:bodyPr/>
          <a:lstStyle/>
          <a:p>
            <a:pPr>
              <a:buFont typeface="Arial" charset="0"/>
              <a:buNone/>
            </a:pPr>
            <a:r>
              <a:rPr lang="en-US" dirty="0" smtClean="0"/>
              <a:t>“By open access, we mean its immediate, free availability on the public internet, permitting any users to read, download, copy, distribute, print, search or link to the full text of these articles, crawl them for indexing, pass them as data to software or use them for any other lawful purpose…”</a:t>
            </a:r>
            <a:r>
              <a:rPr lang="en-US" sz="2800" dirty="0" smtClean="0"/>
              <a:t> </a:t>
            </a:r>
            <a:r>
              <a:rPr lang="en-US" sz="1800" dirty="0" smtClean="0"/>
              <a:t>	- </a:t>
            </a:r>
            <a:r>
              <a:rPr lang="en-US" sz="1800" dirty="0" smtClean="0">
                <a:hlinkClick r:id="rId3"/>
              </a:rPr>
              <a:t>The Budapest Open Access Initiative</a:t>
            </a:r>
            <a:endParaRPr lang="en-US" sz="1800" dirty="0" smtClean="0"/>
          </a:p>
        </p:txBody>
      </p:sp>
      <p:pic>
        <p:nvPicPr>
          <p:cNvPr id="19460" name="Picture 4" descr="Screen shot 2010-07-19 at 3.26.20 PM.png"/>
          <p:cNvPicPr>
            <a:picLocks noChangeAspect="1"/>
          </p:cNvPicPr>
          <p:nvPr/>
        </p:nvPicPr>
        <p:blipFill>
          <a:blip r:embed="rId4"/>
          <a:srcRect/>
          <a:stretch>
            <a:fillRect/>
          </a:stretch>
        </p:blipFill>
        <p:spPr bwMode="auto">
          <a:xfrm>
            <a:off x="0" y="4937125"/>
            <a:ext cx="9144000"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t>Open Access</a:t>
            </a:r>
          </a:p>
        </p:txBody>
      </p:sp>
      <p:sp>
        <p:nvSpPr>
          <p:cNvPr id="21507" name="Content Placeholder 2"/>
          <p:cNvSpPr>
            <a:spLocks noGrp="1"/>
          </p:cNvSpPr>
          <p:nvPr>
            <p:ph sz="quarter" idx="1"/>
          </p:nvPr>
        </p:nvSpPr>
        <p:spPr>
          <a:xfrm>
            <a:off x="457200" y="1417638"/>
            <a:ext cx="8229600" cy="4708525"/>
          </a:xfrm>
        </p:spPr>
        <p:txBody>
          <a:bodyPr/>
          <a:lstStyle/>
          <a:p>
            <a:pPr>
              <a:spcAft>
                <a:spcPts val="600"/>
              </a:spcAft>
            </a:pPr>
            <a:r>
              <a:rPr lang="en-US" dirty="0" smtClean="0"/>
              <a:t>Why should you care?</a:t>
            </a:r>
          </a:p>
          <a:p>
            <a:pPr>
              <a:spcAft>
                <a:spcPts val="600"/>
              </a:spcAft>
            </a:pPr>
            <a:r>
              <a:rPr lang="en-US" dirty="0" smtClean="0"/>
              <a:t>Open access materials are</a:t>
            </a:r>
          </a:p>
          <a:p>
            <a:pPr lvl="1">
              <a:spcAft>
                <a:spcPts val="600"/>
              </a:spcAft>
              <a:buClr>
                <a:schemeClr val="tx2">
                  <a:lumMod val="25000"/>
                </a:schemeClr>
              </a:buClr>
            </a:pPr>
            <a:r>
              <a:rPr lang="en-US" dirty="0" smtClean="0"/>
              <a:t>Cited sooner</a:t>
            </a:r>
          </a:p>
          <a:p>
            <a:pPr lvl="1">
              <a:spcAft>
                <a:spcPts val="600"/>
              </a:spcAft>
              <a:buClr>
                <a:schemeClr val="tx2">
                  <a:lumMod val="25000"/>
                </a:schemeClr>
              </a:buClr>
            </a:pPr>
            <a:r>
              <a:rPr lang="en-US" dirty="0" smtClean="0"/>
              <a:t>Cited more frequently</a:t>
            </a:r>
          </a:p>
          <a:p>
            <a:pPr lvl="1">
              <a:spcAft>
                <a:spcPts val="600"/>
              </a:spcAft>
              <a:buClr>
                <a:schemeClr val="tx2">
                  <a:lumMod val="25000"/>
                </a:schemeClr>
              </a:buClr>
            </a:pPr>
            <a:r>
              <a:rPr lang="en-US" dirty="0" smtClean="0"/>
              <a:t>Move scholarship forward faster</a:t>
            </a:r>
          </a:p>
          <a:p>
            <a:pPr lvl="1">
              <a:spcAft>
                <a:spcPts val="600"/>
              </a:spcAft>
              <a:buClr>
                <a:schemeClr val="tx2">
                  <a:lumMod val="25000"/>
                </a:schemeClr>
              </a:buClr>
            </a:pPr>
            <a:r>
              <a:rPr lang="en-US" u="sng" dirty="0" smtClean="0"/>
              <a:t>Peer reviewed</a:t>
            </a:r>
          </a:p>
          <a:p>
            <a:pPr>
              <a:spcAft>
                <a:spcPts val="600"/>
              </a:spcAft>
            </a:pPr>
            <a:r>
              <a:rPr lang="en-US" dirty="0" smtClean="0">
                <a:hlinkClick r:id="rId3"/>
              </a:rPr>
              <a:t>http://www.arl.org/sparc/openaccess/</a:t>
            </a:r>
            <a:endParaRPr lang="en-US" dirty="0" smtClean="0"/>
          </a:p>
        </p:txBody>
      </p:sp>
      <p:pic>
        <p:nvPicPr>
          <p:cNvPr id="21508" name="Picture 3" descr="Screen shot 2010-07-19 at 3.26.20 PM.png"/>
          <p:cNvPicPr>
            <a:picLocks noChangeAspect="1"/>
          </p:cNvPicPr>
          <p:nvPr/>
        </p:nvPicPr>
        <p:blipFill>
          <a:blip r:embed="rId4"/>
          <a:srcRect/>
          <a:stretch>
            <a:fillRect/>
          </a:stretch>
        </p:blipFill>
        <p:spPr bwMode="auto">
          <a:xfrm>
            <a:off x="0" y="4937125"/>
            <a:ext cx="9144000"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Studies</a:t>
            </a:r>
            <a:endParaRPr lang="en-US" dirty="0"/>
          </a:p>
        </p:txBody>
      </p:sp>
      <p:sp>
        <p:nvSpPr>
          <p:cNvPr id="4" name="Content Placeholder 3"/>
          <p:cNvSpPr>
            <a:spLocks noGrp="1"/>
          </p:cNvSpPr>
          <p:nvPr>
            <p:ph sz="quarter" idx="1"/>
          </p:nvPr>
        </p:nvSpPr>
        <p:spPr/>
        <p:txBody>
          <a:bodyPr>
            <a:normAutofit fontScale="77500" lnSpcReduction="20000"/>
          </a:bodyPr>
          <a:lstStyle/>
          <a:p>
            <a:r>
              <a:rPr lang="en-US" sz="2800" dirty="0" smtClean="0">
                <a:solidFill>
                  <a:srgbClr val="000000"/>
                </a:solidFill>
                <a:latin typeface="Calibri"/>
                <a:ea typeface="Calibri"/>
                <a:cs typeface="Calibri"/>
              </a:rPr>
              <a:t>Norris, M., Oppenheim, C., Rowland, F. (2008). The Citation Advantage of Open-access Articles. Journal of the American Society for Information Science and Technology, 59(12), 1963–1972.</a:t>
            </a:r>
          </a:p>
          <a:p>
            <a:endParaRPr lang="en-US" sz="2800" dirty="0" smtClean="0">
              <a:solidFill>
                <a:srgbClr val="000000"/>
              </a:solidFill>
              <a:latin typeface="Calibri"/>
              <a:ea typeface="Calibri"/>
              <a:cs typeface="Calibri"/>
            </a:endParaRPr>
          </a:p>
          <a:p>
            <a:r>
              <a:rPr lang="en-US" sz="2800" dirty="0" smtClean="0">
                <a:solidFill>
                  <a:srgbClr val="000000"/>
                </a:solidFill>
                <a:latin typeface="Calibri"/>
                <a:ea typeface="Calibri"/>
                <a:cs typeface="Calibri"/>
              </a:rPr>
              <a:t>Davis, P. M., </a:t>
            </a:r>
            <a:r>
              <a:rPr lang="en-US" sz="2800" dirty="0" err="1" smtClean="0">
                <a:solidFill>
                  <a:srgbClr val="000000"/>
                </a:solidFill>
                <a:latin typeface="Calibri"/>
                <a:ea typeface="Calibri"/>
                <a:cs typeface="Calibri"/>
              </a:rPr>
              <a:t>Lewenstein</a:t>
            </a:r>
            <a:r>
              <a:rPr lang="en-US" sz="2800" dirty="0" smtClean="0">
                <a:solidFill>
                  <a:srgbClr val="000000"/>
                </a:solidFill>
                <a:latin typeface="Calibri"/>
                <a:ea typeface="Calibri"/>
                <a:cs typeface="Calibri"/>
              </a:rPr>
              <a:t>, B. V., Simon, D. H., Booth, J. G., Connolly, M. J. L. (2008). Open Access Publishing, Article Downloads, and Citations: </a:t>
            </a:r>
            <a:r>
              <a:rPr lang="en-US" sz="2800" dirty="0" err="1" smtClean="0">
                <a:solidFill>
                  <a:srgbClr val="000000"/>
                </a:solidFill>
                <a:latin typeface="Calibri"/>
                <a:ea typeface="Calibri"/>
                <a:cs typeface="Calibri"/>
              </a:rPr>
              <a:t>Randomised</a:t>
            </a:r>
            <a:r>
              <a:rPr lang="en-US" sz="2800" dirty="0" smtClean="0">
                <a:solidFill>
                  <a:srgbClr val="000000"/>
                </a:solidFill>
                <a:latin typeface="Calibri"/>
                <a:ea typeface="Calibri"/>
                <a:cs typeface="Calibri"/>
              </a:rPr>
              <a:t> Controlled Trial. British Medical Journal, 337, a568.</a:t>
            </a:r>
          </a:p>
          <a:p>
            <a:endParaRPr lang="en-US" sz="2800" dirty="0" smtClean="0">
              <a:solidFill>
                <a:srgbClr val="000000"/>
              </a:solidFill>
              <a:latin typeface="Calibri"/>
              <a:ea typeface="Calibri"/>
              <a:cs typeface="Calibri"/>
            </a:endParaRPr>
          </a:p>
          <a:p>
            <a:r>
              <a:rPr lang="en-US" sz="2800" dirty="0" err="1" smtClean="0">
                <a:solidFill>
                  <a:srgbClr val="000000"/>
                </a:solidFill>
                <a:latin typeface="Calibri"/>
                <a:ea typeface="Calibri"/>
                <a:cs typeface="Calibri"/>
              </a:rPr>
              <a:t>Eysenbach</a:t>
            </a:r>
            <a:r>
              <a:rPr lang="en-US" sz="2800" dirty="0" smtClean="0">
                <a:solidFill>
                  <a:srgbClr val="000000"/>
                </a:solidFill>
                <a:latin typeface="Calibri"/>
                <a:ea typeface="Calibri"/>
                <a:cs typeface="Calibri"/>
              </a:rPr>
              <a:t>, G. (2006). Citation Advantage of Open Access Articles. </a:t>
            </a:r>
            <a:r>
              <a:rPr lang="en-US" sz="2800" dirty="0" err="1" smtClean="0">
                <a:solidFill>
                  <a:srgbClr val="2D292A"/>
                </a:solidFill>
                <a:latin typeface="Calibri"/>
                <a:ea typeface="Calibri"/>
                <a:cs typeface="Calibri"/>
              </a:rPr>
              <a:t>PLoS</a:t>
            </a:r>
            <a:r>
              <a:rPr lang="en-US" sz="2800" dirty="0" smtClean="0">
                <a:solidFill>
                  <a:srgbClr val="2D292A"/>
                </a:solidFill>
                <a:latin typeface="Calibri"/>
                <a:ea typeface="Calibri"/>
                <a:cs typeface="Calibri"/>
              </a:rPr>
              <a:t> </a:t>
            </a:r>
            <a:r>
              <a:rPr lang="en-US" sz="2800" dirty="0" err="1" smtClean="0">
                <a:solidFill>
                  <a:srgbClr val="2D292A"/>
                </a:solidFill>
                <a:latin typeface="Calibri"/>
                <a:ea typeface="Calibri"/>
                <a:cs typeface="Calibri"/>
              </a:rPr>
              <a:t>Biol</a:t>
            </a:r>
            <a:r>
              <a:rPr lang="en-US" sz="2800" dirty="0" smtClean="0">
                <a:solidFill>
                  <a:srgbClr val="2D292A"/>
                </a:solidFill>
                <a:latin typeface="Calibri"/>
                <a:ea typeface="Calibri"/>
                <a:cs typeface="Calibri"/>
              </a:rPr>
              <a:t> 4(5): e157. DOI: 10.1371/journal.pbio.0040157</a:t>
            </a:r>
          </a:p>
          <a:p>
            <a:endParaRPr lang="en-US" sz="2800" dirty="0" smtClean="0">
              <a:solidFill>
                <a:srgbClr val="000000"/>
              </a:solidFill>
              <a:latin typeface="Calibri"/>
              <a:ea typeface="Calibri"/>
              <a:cs typeface="Calibri"/>
            </a:endParaRPr>
          </a:p>
          <a:p>
            <a:r>
              <a:rPr lang="en-US" sz="2800" dirty="0" err="1" smtClean="0">
                <a:solidFill>
                  <a:srgbClr val="000000"/>
                </a:solidFill>
                <a:latin typeface="Calibri"/>
                <a:ea typeface="Calibri"/>
                <a:cs typeface="Calibri"/>
              </a:rPr>
              <a:t>Hajjem</a:t>
            </a:r>
            <a:r>
              <a:rPr lang="en-US" sz="2800" dirty="0" smtClean="0">
                <a:solidFill>
                  <a:srgbClr val="000000"/>
                </a:solidFill>
                <a:latin typeface="Calibri"/>
                <a:ea typeface="Calibri"/>
                <a:cs typeface="Calibri"/>
              </a:rPr>
              <a:t>, C., </a:t>
            </a:r>
            <a:r>
              <a:rPr lang="en-US" sz="2800" dirty="0" err="1" smtClean="0">
                <a:solidFill>
                  <a:srgbClr val="000000"/>
                </a:solidFill>
                <a:latin typeface="Calibri"/>
                <a:ea typeface="Calibri"/>
                <a:cs typeface="Calibri"/>
              </a:rPr>
              <a:t>Harnad</a:t>
            </a:r>
            <a:r>
              <a:rPr lang="en-US" sz="2800" dirty="0" smtClean="0">
                <a:solidFill>
                  <a:srgbClr val="000000"/>
                </a:solidFill>
                <a:latin typeface="Calibri"/>
                <a:ea typeface="Calibri"/>
                <a:cs typeface="Calibri"/>
              </a:rPr>
              <a:t>, S. and </a:t>
            </a:r>
            <a:r>
              <a:rPr lang="en-US" sz="2800" dirty="0" err="1" smtClean="0">
                <a:solidFill>
                  <a:srgbClr val="000000"/>
                </a:solidFill>
                <a:latin typeface="Calibri"/>
                <a:ea typeface="Calibri"/>
                <a:cs typeface="Calibri"/>
              </a:rPr>
              <a:t>Gingras</a:t>
            </a:r>
            <a:r>
              <a:rPr lang="en-US" sz="2800" dirty="0" smtClean="0">
                <a:solidFill>
                  <a:srgbClr val="000000"/>
                </a:solidFill>
                <a:latin typeface="Calibri"/>
                <a:ea typeface="Calibri"/>
                <a:cs typeface="Calibri"/>
              </a:rPr>
              <a:t>, Y. (2005) Ten-Year Cross-Disciplinary Comparison of the Growth of Open Access and How it Increases Research Citation Impact. </a:t>
            </a:r>
            <a:r>
              <a:rPr lang="en-US" sz="2800" i="1" dirty="0" smtClean="0">
                <a:solidFill>
                  <a:srgbClr val="000000"/>
                </a:solidFill>
                <a:latin typeface="Calibri"/>
                <a:ea typeface="Calibri"/>
                <a:cs typeface="Calibri"/>
              </a:rPr>
              <a:t>IEEE Data Engineering Bulletin</a:t>
            </a:r>
            <a:r>
              <a:rPr lang="en-US" sz="2800" dirty="0" smtClean="0">
                <a:solidFill>
                  <a:srgbClr val="000000"/>
                </a:solidFill>
                <a:latin typeface="Calibri"/>
                <a:ea typeface="Calibri"/>
                <a:cs typeface="Calibri"/>
              </a:rPr>
              <a:t>, 28 (4). pp. 39-47.</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Promote Your Own Open Access</a:t>
            </a:r>
            <a:endParaRPr lang="en-US" dirty="0"/>
          </a:p>
        </p:txBody>
      </p:sp>
      <p:sp>
        <p:nvSpPr>
          <p:cNvPr id="7" name="Vertical Text Placeholder 6"/>
          <p:cNvSpPr>
            <a:spLocks noGrp="1"/>
          </p:cNvSpPr>
          <p:nvPr>
            <p:ph type="body" orient="vert" idx="4294967295"/>
          </p:nvPr>
        </p:nvSpPr>
        <p:spPr>
          <a:xfrm>
            <a:off x="301752" y="1898650"/>
            <a:ext cx="7931023" cy="4224338"/>
          </a:xfrm>
        </p:spPr>
        <p:txBody>
          <a:bodyPr/>
          <a:lstStyle/>
          <a:p>
            <a:r>
              <a:rPr lang="en-US" dirty="0" smtClean="0"/>
              <a:t>Contact the Library to deposit a copy of your paper in Digital Commons</a:t>
            </a:r>
          </a:p>
          <a:p>
            <a:endParaRPr lang="en-US" dirty="0"/>
          </a:p>
        </p:txBody>
      </p:sp>
      <p:pic>
        <p:nvPicPr>
          <p:cNvPr id="4" name="Picture 3"/>
          <p:cNvPicPr>
            <a:picLocks noChangeAspect="1"/>
          </p:cNvPicPr>
          <p:nvPr/>
        </p:nvPicPr>
        <p:blipFill>
          <a:blip r:embed="rId2"/>
          <a:stretch>
            <a:fillRect/>
          </a:stretch>
        </p:blipFill>
        <p:spPr>
          <a:xfrm>
            <a:off x="1229197" y="3027941"/>
            <a:ext cx="6611772" cy="3095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err="1" smtClean="0">
                <a:solidFill>
                  <a:srgbClr val="000000"/>
                </a:solidFill>
              </a:rPr>
              <a:t>copyright@usu.edu</a:t>
            </a:r>
            <a:endParaRPr lang="en-US" dirty="0" smtClean="0">
              <a:solidFill>
                <a:srgbClr val="000000"/>
              </a:solidFill>
            </a:endParaRPr>
          </a:p>
          <a:p>
            <a:endParaRPr lang="en-US" dirty="0" smtClean="0"/>
          </a:p>
        </p:txBody>
      </p:sp>
      <p:sp>
        <p:nvSpPr>
          <p:cNvPr id="5" name="Title 4"/>
          <p:cNvSpPr>
            <a:spLocks noGrp="1"/>
          </p:cNvSpPr>
          <p:nvPr>
            <p:ph type="title"/>
          </p:nvPr>
        </p:nvSpPr>
        <p:spPr/>
        <p:txBody>
          <a:bodyPr/>
          <a:lstStyle/>
          <a:p>
            <a:r>
              <a:rPr lang="en-US" dirty="0" smtClean="0"/>
              <a:t>Questions?</a:t>
            </a:r>
            <a:endParaRPr lang="en-US" dirty="0"/>
          </a:p>
        </p:txBody>
      </p:sp>
      <p:pic>
        <p:nvPicPr>
          <p:cNvPr id="4" name="Picture 3" descr="copyright web site screen.tiff"/>
          <p:cNvPicPr>
            <a:picLocks noChangeAspect="1"/>
          </p:cNvPicPr>
          <p:nvPr/>
        </p:nvPicPr>
        <p:blipFill>
          <a:blip r:embed="rId2"/>
          <a:stretch>
            <a:fillRect/>
          </a:stretch>
        </p:blipFill>
        <p:spPr>
          <a:xfrm>
            <a:off x="2404340" y="3175263"/>
            <a:ext cx="4312498" cy="3287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Care About Copyright?</a:t>
            </a:r>
            <a:endParaRPr lang="en-US" dirty="0"/>
          </a:p>
        </p:txBody>
      </p:sp>
      <p:pic>
        <p:nvPicPr>
          <p:cNvPr id="4" name="Content Placeholder 3" descr="Untitled-1.jpg"/>
          <p:cNvPicPr>
            <a:picLocks noGrp="1" noChangeAspect="1"/>
          </p:cNvPicPr>
          <p:nvPr>
            <p:ph sz="quarter" idx="1"/>
          </p:nvPr>
        </p:nvPicPr>
        <p:blipFill>
          <a:blip r:embed="rId3"/>
          <a:srcRect l="-19753" r="-19753"/>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Contract</a:t>
            </a:r>
            <a:endParaRPr lang="en-US" dirty="0"/>
          </a:p>
        </p:txBody>
      </p:sp>
      <p:sp>
        <p:nvSpPr>
          <p:cNvPr id="4" name="Text Placeholder 3"/>
          <p:cNvSpPr>
            <a:spLocks noGrp="1"/>
          </p:cNvSpPr>
          <p:nvPr>
            <p:ph type="body" idx="4294967295"/>
          </p:nvPr>
        </p:nvSpPr>
        <p:spPr>
          <a:xfrm>
            <a:off x="303213" y="1798638"/>
            <a:ext cx="8840787" cy="4024312"/>
          </a:xfrm>
        </p:spPr>
        <p:txBody>
          <a:bodyPr>
            <a:normAutofit/>
          </a:bodyPr>
          <a:lstStyle/>
          <a:p>
            <a:pPr>
              <a:buNone/>
            </a:pPr>
            <a:r>
              <a:rPr lang="en-US" dirty="0" smtClean="0"/>
              <a:t>The Grant Clause</a:t>
            </a:r>
          </a:p>
        </p:txBody>
      </p:sp>
      <p:pic>
        <p:nvPicPr>
          <p:cNvPr id="5" name="Picture 4" descr="1 Grant pub &amp; copyright.png"/>
          <p:cNvPicPr>
            <a:picLocks noChangeAspect="1"/>
          </p:cNvPicPr>
          <p:nvPr/>
        </p:nvPicPr>
        <p:blipFill>
          <a:blip r:embed="rId3"/>
          <a:stretch>
            <a:fillRect/>
          </a:stretch>
        </p:blipFill>
        <p:spPr>
          <a:xfrm>
            <a:off x="205617" y="2572701"/>
            <a:ext cx="8159237" cy="3752861"/>
          </a:xfrm>
          <a:prstGeom prst="rect">
            <a:avLst/>
          </a:prstGeom>
        </p:spPr>
      </p:pic>
      <p:sp>
        <p:nvSpPr>
          <p:cNvPr id="6" name="TextBox 5"/>
          <p:cNvSpPr txBox="1"/>
          <p:nvPr/>
        </p:nvSpPr>
        <p:spPr>
          <a:xfrm>
            <a:off x="2266797" y="2867456"/>
            <a:ext cx="2840324" cy="832928"/>
          </a:xfrm>
          <a:prstGeom prst="rect">
            <a:avLst/>
          </a:prstGeom>
          <a:noFill/>
        </p:spPr>
        <p:txBody>
          <a:bodyPr wrap="square" rtlCol="0">
            <a:spAutoFit/>
          </a:bodyPr>
          <a:lstStyle/>
          <a:p>
            <a:endParaRPr lang="en-US" dirty="0"/>
          </a:p>
        </p:txBody>
      </p:sp>
      <p:graphicFrame>
        <p:nvGraphicFramePr>
          <p:cNvPr id="9" name="Diagram 8"/>
          <p:cNvGraphicFramePr/>
          <p:nvPr/>
        </p:nvGraphicFramePr>
        <p:xfrm>
          <a:off x="1999236" y="2572701"/>
          <a:ext cx="4572000" cy="112768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nvGraphicFramePr>
        <p:xfrm>
          <a:off x="4259772" y="5217128"/>
          <a:ext cx="3635319" cy="999864"/>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Contract</a:t>
            </a:r>
            <a:endParaRPr lang="en-US" dirty="0"/>
          </a:p>
        </p:txBody>
      </p:sp>
      <p:pic>
        <p:nvPicPr>
          <p:cNvPr id="3" name="Picture 2" descr="2 Grant other rights.png"/>
          <p:cNvPicPr>
            <a:picLocks noChangeAspect="1"/>
          </p:cNvPicPr>
          <p:nvPr/>
        </p:nvPicPr>
        <p:blipFill>
          <a:blip r:embed="rId3"/>
          <a:stretch>
            <a:fillRect/>
          </a:stretch>
        </p:blipFill>
        <p:spPr>
          <a:xfrm>
            <a:off x="1031508" y="2484434"/>
            <a:ext cx="7804644" cy="3968861"/>
          </a:xfrm>
          <a:prstGeom prst="rect">
            <a:avLst/>
          </a:prstGeom>
        </p:spPr>
      </p:pic>
      <p:sp>
        <p:nvSpPr>
          <p:cNvPr id="7" name="TextBox 6"/>
          <p:cNvSpPr txBox="1"/>
          <p:nvPr/>
        </p:nvSpPr>
        <p:spPr>
          <a:xfrm>
            <a:off x="370390" y="1587194"/>
            <a:ext cx="1492453" cy="369332"/>
          </a:xfrm>
          <a:prstGeom prst="rect">
            <a:avLst/>
          </a:prstGeom>
          <a:noFill/>
        </p:spPr>
        <p:txBody>
          <a:bodyPr wrap="none" rtlCol="0">
            <a:spAutoFit/>
          </a:bodyPr>
          <a:lstStyle/>
          <a:p>
            <a:r>
              <a:rPr lang="en-US" dirty="0" smtClean="0"/>
              <a:t>Other Rights</a:t>
            </a:r>
            <a:endParaRPr lang="en-US" dirty="0"/>
          </a:p>
        </p:txBody>
      </p:sp>
      <p:graphicFrame>
        <p:nvGraphicFramePr>
          <p:cNvPr id="9" name="Diagram 8"/>
          <p:cNvGraphicFramePr/>
          <p:nvPr/>
        </p:nvGraphicFramePr>
        <p:xfrm>
          <a:off x="5180501" y="2484434"/>
          <a:ext cx="3443755" cy="942047"/>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nvGraphicFramePr>
        <p:xfrm>
          <a:off x="1031508" y="5460999"/>
          <a:ext cx="4390892" cy="702467"/>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Know Your Contract</a:t>
            </a:r>
            <a:endParaRPr lang="en-US" dirty="0"/>
          </a:p>
        </p:txBody>
      </p:sp>
      <p:sp>
        <p:nvSpPr>
          <p:cNvPr id="8" name="Vertical Text Placeholder 7"/>
          <p:cNvSpPr>
            <a:spLocks noGrp="1"/>
          </p:cNvSpPr>
          <p:nvPr>
            <p:ph type="subTitle" idx="4294967295"/>
          </p:nvPr>
        </p:nvSpPr>
        <p:spPr>
          <a:xfrm>
            <a:off x="0" y="1703388"/>
            <a:ext cx="8534400" cy="3970337"/>
          </a:xfrm>
        </p:spPr>
        <p:txBody>
          <a:bodyPr>
            <a:normAutofit/>
          </a:bodyPr>
          <a:lstStyle/>
          <a:p>
            <a:r>
              <a:rPr lang="en-US" dirty="0" smtClean="0"/>
              <a:t>Warrants Clause</a:t>
            </a:r>
          </a:p>
          <a:p>
            <a:endParaRPr lang="en-US" dirty="0"/>
          </a:p>
        </p:txBody>
      </p:sp>
      <p:pic>
        <p:nvPicPr>
          <p:cNvPr id="4" name="Picture 3" descr="3 Warrants.png"/>
          <p:cNvPicPr>
            <a:picLocks noChangeAspect="1"/>
          </p:cNvPicPr>
          <p:nvPr/>
        </p:nvPicPr>
        <p:blipFill>
          <a:blip r:embed="rId3"/>
          <a:stretch>
            <a:fillRect/>
          </a:stretch>
        </p:blipFill>
        <p:spPr>
          <a:xfrm>
            <a:off x="810698" y="2308776"/>
            <a:ext cx="8025454" cy="3364892"/>
          </a:xfrm>
          <a:prstGeom prst="rect">
            <a:avLst/>
          </a:prstGeom>
        </p:spPr>
      </p:pic>
      <p:graphicFrame>
        <p:nvGraphicFramePr>
          <p:cNvPr id="5" name="Diagram 4"/>
          <p:cNvGraphicFramePr/>
          <p:nvPr/>
        </p:nvGraphicFramePr>
        <p:xfrm>
          <a:off x="3317608" y="2035733"/>
          <a:ext cx="2830466" cy="886854"/>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445685" y="3365498"/>
          <a:ext cx="1742948" cy="1083485"/>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graphicFrame>
        <p:nvGraphicFramePr>
          <p:cNvPr id="9" name="Diagram 8"/>
          <p:cNvGraphicFramePr/>
          <p:nvPr/>
        </p:nvGraphicFramePr>
        <p:xfrm>
          <a:off x="7442200" y="3229907"/>
          <a:ext cx="1202267" cy="1354666"/>
        </p:xfrm>
        <a:graphic>
          <a:graphicData uri="http://schemas.openxmlformats.org/drawingml/2006/diagram">
            <a:relIds xmlns:dgm="http://schemas.openxmlformats.org/drawingml/2006/diagram" xmlns:r="http://schemas.openxmlformats.org/officeDocument/2006/relationships" r:dm="rId14" r:lo="rId15" r:qs="rId16" r:cs="rId17"/>
          </a:graphicData>
        </a:graphic>
      </p:graphicFrame>
      <p:graphicFrame>
        <p:nvGraphicFramePr>
          <p:cNvPr id="10" name="Diagram 9"/>
          <p:cNvGraphicFramePr/>
          <p:nvPr/>
        </p:nvGraphicFramePr>
        <p:xfrm>
          <a:off x="2844799" y="4749800"/>
          <a:ext cx="3598333" cy="795867"/>
        </p:xfrm>
        <a:graphic>
          <a:graphicData uri="http://schemas.openxmlformats.org/drawingml/2006/diagram">
            <a:relIds xmlns:dgm="http://schemas.openxmlformats.org/drawingml/2006/diagram" xmlns:r="http://schemas.openxmlformats.org/officeDocument/2006/relationships" r:dm="rId19" r:lo="rId20" r:qs="rId21" r:cs="rId2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Contract	</a:t>
            </a:r>
            <a:endParaRPr lang="en-US" dirty="0"/>
          </a:p>
        </p:txBody>
      </p:sp>
      <p:sp>
        <p:nvSpPr>
          <p:cNvPr id="9" name="Vertical Text Placeholder 8"/>
          <p:cNvSpPr>
            <a:spLocks noGrp="1"/>
          </p:cNvSpPr>
          <p:nvPr>
            <p:ph type="body" orient="vert" idx="4294967295"/>
          </p:nvPr>
        </p:nvSpPr>
        <p:spPr>
          <a:xfrm>
            <a:off x="301752" y="1524000"/>
            <a:ext cx="8232648" cy="4598988"/>
          </a:xfrm>
        </p:spPr>
        <p:txBody>
          <a:bodyPr/>
          <a:lstStyle/>
          <a:p>
            <a:r>
              <a:rPr lang="en-US" dirty="0" smtClean="0"/>
              <a:t>Indemnity clause</a:t>
            </a:r>
          </a:p>
          <a:p>
            <a:endParaRPr lang="en-US" dirty="0"/>
          </a:p>
        </p:txBody>
      </p:sp>
      <p:pic>
        <p:nvPicPr>
          <p:cNvPr id="10" name="Picture 9" descr="4 Indemnification.png"/>
          <p:cNvPicPr>
            <a:picLocks noChangeAspect="1"/>
          </p:cNvPicPr>
          <p:nvPr/>
        </p:nvPicPr>
        <p:blipFill>
          <a:blip r:embed="rId3"/>
          <a:stretch>
            <a:fillRect/>
          </a:stretch>
        </p:blipFill>
        <p:spPr>
          <a:xfrm>
            <a:off x="1250948" y="2556915"/>
            <a:ext cx="6642100" cy="3187700"/>
          </a:xfrm>
          <a:prstGeom prst="rect">
            <a:avLst/>
          </a:prstGeom>
        </p:spPr>
      </p:pic>
      <p:graphicFrame>
        <p:nvGraphicFramePr>
          <p:cNvPr id="5" name="Diagram 4"/>
          <p:cNvGraphicFramePr/>
          <p:nvPr/>
        </p:nvGraphicFramePr>
        <p:xfrm>
          <a:off x="1250948" y="5164667"/>
          <a:ext cx="6258983" cy="69426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Know Your Contract</a:t>
            </a:r>
            <a:endParaRPr lang="en-US" dirty="0"/>
          </a:p>
        </p:txBody>
      </p:sp>
      <p:sp>
        <p:nvSpPr>
          <p:cNvPr id="21" name="Vertical Text Placeholder 20"/>
          <p:cNvSpPr>
            <a:spLocks noGrp="1"/>
          </p:cNvSpPr>
          <p:nvPr>
            <p:ph type="body" orient="vert" idx="4294967295"/>
          </p:nvPr>
        </p:nvSpPr>
        <p:spPr>
          <a:xfrm>
            <a:off x="301751" y="1524000"/>
            <a:ext cx="7931023" cy="4598988"/>
          </a:xfrm>
        </p:spPr>
        <p:txBody>
          <a:bodyPr/>
          <a:lstStyle/>
          <a:p>
            <a:r>
              <a:rPr lang="en-US" dirty="0" smtClean="0"/>
              <a:t>What RIGHTS are you retaining?</a:t>
            </a:r>
          </a:p>
          <a:p>
            <a:endParaRPr lang="en-US" dirty="0" smtClean="0"/>
          </a:p>
        </p:txBody>
      </p:sp>
      <p:pic>
        <p:nvPicPr>
          <p:cNvPr id="4" name="Picture 3" descr="5 Retained rights.png"/>
          <p:cNvPicPr>
            <a:picLocks noChangeAspect="1"/>
          </p:cNvPicPr>
          <p:nvPr/>
        </p:nvPicPr>
        <p:blipFill>
          <a:blip r:embed="rId3"/>
          <a:stretch>
            <a:fillRect/>
          </a:stretch>
        </p:blipFill>
        <p:spPr>
          <a:xfrm>
            <a:off x="1555750" y="2184400"/>
            <a:ext cx="6032500" cy="2489200"/>
          </a:xfrm>
          <a:prstGeom prst="rect">
            <a:avLst/>
          </a:prstGeom>
        </p:spPr>
      </p:pic>
      <p:graphicFrame>
        <p:nvGraphicFramePr>
          <p:cNvPr id="5" name="Diagram 4"/>
          <p:cNvGraphicFramePr/>
          <p:nvPr/>
        </p:nvGraphicFramePr>
        <p:xfrm>
          <a:off x="4667250" y="3987801"/>
          <a:ext cx="2921000" cy="4572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Keep?</a:t>
            </a:r>
            <a:endParaRPr lang="en-US" dirty="0"/>
          </a:p>
        </p:txBody>
      </p:sp>
      <p:sp>
        <p:nvSpPr>
          <p:cNvPr id="4" name="Vertical Text Placeholder 3"/>
          <p:cNvSpPr>
            <a:spLocks noGrp="1"/>
          </p:cNvSpPr>
          <p:nvPr>
            <p:ph type="body" orient="vert" idx="4294967295"/>
          </p:nvPr>
        </p:nvSpPr>
        <p:spPr>
          <a:xfrm>
            <a:off x="160867" y="1524000"/>
            <a:ext cx="8071908" cy="4598988"/>
          </a:xfrm>
        </p:spPr>
        <p:txBody>
          <a:bodyPr/>
          <a:lstStyle/>
          <a:p>
            <a:pPr>
              <a:spcAft>
                <a:spcPts val="1200"/>
              </a:spcAft>
            </a:pPr>
            <a:r>
              <a:rPr lang="en-US" dirty="0" smtClean="0"/>
              <a:t>Keep your own archive of your publications</a:t>
            </a:r>
          </a:p>
          <a:p>
            <a:pPr lvl="1">
              <a:spcAft>
                <a:spcPts val="1200"/>
              </a:spcAft>
              <a:buClr>
                <a:schemeClr val="tx2">
                  <a:lumMod val="25000"/>
                </a:schemeClr>
              </a:buClr>
            </a:pPr>
            <a:r>
              <a:rPr lang="en-US" dirty="0" smtClean="0"/>
              <a:t>Copy of contract</a:t>
            </a:r>
          </a:p>
          <a:p>
            <a:pPr lvl="1">
              <a:spcAft>
                <a:spcPts val="1200"/>
              </a:spcAft>
              <a:buClr>
                <a:schemeClr val="tx2">
                  <a:lumMod val="25000"/>
                </a:schemeClr>
              </a:buClr>
            </a:pPr>
            <a:r>
              <a:rPr lang="en-US" dirty="0" smtClean="0"/>
              <a:t>Copies of correspondence with the publisher</a:t>
            </a:r>
          </a:p>
          <a:p>
            <a:pPr lvl="1">
              <a:spcAft>
                <a:spcPts val="1200"/>
              </a:spcAft>
              <a:buClr>
                <a:schemeClr val="tx2">
                  <a:lumMod val="25000"/>
                </a:schemeClr>
              </a:buClr>
            </a:pPr>
            <a:r>
              <a:rPr lang="en-US" dirty="0" smtClean="0"/>
              <a:t>Versions of papers that are accepted (LOTS!)</a:t>
            </a:r>
          </a:p>
          <a:p>
            <a:pPr lvl="2">
              <a:spcAft>
                <a:spcPts val="1200"/>
              </a:spcAft>
            </a:pPr>
            <a:r>
              <a:rPr lang="en-US" dirty="0" smtClean="0"/>
              <a:t>Preprint (submitted final copy)</a:t>
            </a:r>
          </a:p>
          <a:p>
            <a:pPr lvl="2">
              <a:spcAft>
                <a:spcPts val="1200"/>
              </a:spcAft>
            </a:pPr>
            <a:r>
              <a:rPr lang="en-US" dirty="0" smtClean="0"/>
              <a:t>Final edited refereed copy (author’s post print)</a:t>
            </a:r>
          </a:p>
          <a:p>
            <a:pPr lvl="2">
              <a:spcAft>
                <a:spcPts val="1200"/>
              </a:spcAft>
            </a:pPr>
            <a:r>
              <a:rPr lang="en-US" dirty="0" smtClean="0"/>
              <a:t>Final proof (post print)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050910"/>
            <a:ext cx="6480174" cy="1851290"/>
          </a:xfrm>
        </p:spPr>
        <p:txBody>
          <a:bodyPr>
            <a:normAutofit fontScale="25000" lnSpcReduction="20000"/>
          </a:bodyPr>
          <a:lstStyle/>
          <a:p>
            <a:pPr>
              <a:spcAft>
                <a:spcPts val="3000"/>
              </a:spcAft>
            </a:pPr>
            <a:r>
              <a:rPr lang="en-US" sz="8000" b="0" dirty="0" smtClean="0">
                <a:solidFill>
                  <a:srgbClr val="000000"/>
                </a:solidFill>
              </a:rPr>
              <a:t>Securing Your Rights</a:t>
            </a:r>
          </a:p>
          <a:p>
            <a:pPr>
              <a:spcAft>
                <a:spcPts val="3000"/>
              </a:spcAft>
            </a:pPr>
            <a:r>
              <a:rPr lang="en-US" sz="8000" b="0" dirty="0" smtClean="0">
                <a:solidFill>
                  <a:srgbClr val="000000"/>
                </a:solidFill>
              </a:rPr>
              <a:t>Creative Commons</a:t>
            </a:r>
          </a:p>
          <a:p>
            <a:pPr>
              <a:spcAft>
                <a:spcPts val="3000"/>
              </a:spcAft>
            </a:pPr>
            <a:r>
              <a:rPr lang="en-US" sz="8000" b="0" dirty="0" smtClean="0">
                <a:solidFill>
                  <a:srgbClr val="000000"/>
                </a:solidFill>
              </a:rPr>
              <a:t>Open Access</a:t>
            </a:r>
          </a:p>
          <a:p>
            <a:endParaRPr lang="en-US" dirty="0" smtClean="0"/>
          </a:p>
          <a:p>
            <a:r>
              <a:rPr lang="en-US" sz="14400" dirty="0" smtClean="0">
                <a:solidFill>
                  <a:schemeClr val="accent1"/>
                </a:solidFill>
                <a:latin typeface="Calibri" charset="0"/>
              </a:rPr>
              <a:t>Author Rights!</a:t>
            </a:r>
          </a:p>
          <a:p>
            <a:endParaRPr lang="en-US" dirty="0" smtClean="0"/>
          </a:p>
          <a:p>
            <a:endParaRPr lang="en-US" dirty="0"/>
          </a:p>
        </p:txBody>
      </p:sp>
      <p:sp>
        <p:nvSpPr>
          <p:cNvPr id="3" name="Title 2"/>
          <p:cNvSpPr>
            <a:spLocks noGrp="1"/>
          </p:cNvSpPr>
          <p:nvPr>
            <p:ph type="title"/>
          </p:nvPr>
        </p:nvSpPr>
        <p:spPr/>
        <p:txBody>
          <a:bodyPr/>
          <a:lstStyle/>
          <a:p>
            <a:r>
              <a:rPr lang="en-US" dirty="0" smtClean="0"/>
              <a:t>What do these have in common?</a:t>
            </a:r>
            <a:endParaRPr lang="en-US" dirty="0"/>
          </a:p>
        </p:txBody>
      </p:sp>
      <p:sp>
        <p:nvSpPr>
          <p:cNvPr id="4" name="TextBox 3"/>
          <p:cNvSpPr txBox="1"/>
          <p:nvPr/>
        </p:nvSpPr>
        <p:spPr>
          <a:xfrm>
            <a:off x="1540933" y="23622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accel="50000" decel="5000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1855</TotalTime>
  <Words>3285</Words>
  <Application>Microsoft Macintosh PowerPoint</Application>
  <PresentationFormat>On-screen Show (4:3)</PresentationFormat>
  <Paragraphs>217</Paragraphs>
  <Slides>16</Slides>
  <Notes>14</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Civic</vt:lpstr>
      <vt:lpstr>Slide 1</vt:lpstr>
      <vt:lpstr>Why Should You Care About Copyright?</vt:lpstr>
      <vt:lpstr>Know Your Contract</vt:lpstr>
      <vt:lpstr>Know Your Contract</vt:lpstr>
      <vt:lpstr>Know Your Contract</vt:lpstr>
      <vt:lpstr>Know Your Contract </vt:lpstr>
      <vt:lpstr>Know Your Contract</vt:lpstr>
      <vt:lpstr>What Should You Keep?</vt:lpstr>
      <vt:lpstr>What do these have in common?</vt:lpstr>
      <vt:lpstr>Securing your rights: SPARC author addendum</vt:lpstr>
      <vt:lpstr>Creative Commons (CC)</vt:lpstr>
      <vt:lpstr>Open Access</vt:lpstr>
      <vt:lpstr>Open Access</vt:lpstr>
      <vt:lpstr>OA Studies</vt:lpstr>
      <vt:lpstr>Promote Your Own Open Access</vt:lpstr>
      <vt:lpstr>Questions?</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 Libraries</dc:creator>
  <cp:lastModifiedBy>Betty Rozum</cp:lastModifiedBy>
  <cp:revision>40</cp:revision>
  <dcterms:created xsi:type="dcterms:W3CDTF">2010-08-18T19:01:58Z</dcterms:created>
  <dcterms:modified xsi:type="dcterms:W3CDTF">2010-08-18T20:42:31Z</dcterms:modified>
</cp:coreProperties>
</file>