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handoutMasterIdLst>
    <p:handoutMasterId r:id="rId54"/>
  </p:handoutMasterIdLst>
  <p:sldIdLst>
    <p:sldId id="256" r:id="rId2"/>
    <p:sldId id="257" r:id="rId3"/>
    <p:sldId id="278" r:id="rId4"/>
    <p:sldId id="281" r:id="rId5"/>
    <p:sldId id="288" r:id="rId6"/>
    <p:sldId id="285" r:id="rId7"/>
    <p:sldId id="280" r:id="rId8"/>
    <p:sldId id="277" r:id="rId9"/>
    <p:sldId id="279" r:id="rId10"/>
    <p:sldId id="282" r:id="rId11"/>
    <p:sldId id="287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74" r:id="rId34"/>
    <p:sldId id="325" r:id="rId35"/>
    <p:sldId id="296" r:id="rId36"/>
    <p:sldId id="292" r:id="rId37"/>
    <p:sldId id="291" r:id="rId38"/>
    <p:sldId id="289" r:id="rId39"/>
    <p:sldId id="297" r:id="rId40"/>
    <p:sldId id="327" r:id="rId41"/>
    <p:sldId id="324" r:id="rId42"/>
    <p:sldId id="326" r:id="rId43"/>
    <p:sldId id="293" r:id="rId44"/>
    <p:sldId id="298" r:id="rId45"/>
    <p:sldId id="290" r:id="rId46"/>
    <p:sldId id="295" r:id="rId47"/>
    <p:sldId id="300" r:id="rId48"/>
    <p:sldId id="331" r:id="rId49"/>
    <p:sldId id="328" r:id="rId50"/>
    <p:sldId id="299" r:id="rId51"/>
    <p:sldId id="301" r:id="rId52"/>
    <p:sldId id="302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C3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70579-1694-4547-BD05-6459EE73A0A2}" type="datetimeFigureOut">
              <a:rPr lang="en-US" smtClean="0"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59A7-30CE-D84A-8ECD-FAC0550E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A7E42-CB03-435C-BA3E-7ACD074F1283}" type="datetimeFigureOut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BBDB3-9E3D-43F7-872D-718C68170722}" type="datetimeFigureOut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22DB6-6A18-4111-923F-046B5B6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2E4A25-AF99-45A9-9369-E4D0FB70C69D}" type="datetimeFigureOut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B0BD0-716C-4427-9C13-C3942F55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F4355-8EB6-4294-AFC1-24EAC84CE70B}" type="datetimeFigureOut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BAEC5-A47E-4DB9-85BE-A6D23CB4DB38}" type="datetimeFigureOut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13F0B-6CB4-4AC9-BAE3-2698E2E4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BCCC01-0381-482F-B89F-DB47484BA0D5}" type="datetimeFigureOut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AA4E0F-9458-4054-8BB9-B8F67B20A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3FFC7-5EF4-4D96-99E6-ED376D1B1E53}" type="datetimeFigureOut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9881C-A55A-4250-8CEC-554096F4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79375"/>
            <a:ext cx="82153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70100"/>
            <a:ext cx="8215312" cy="45831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6" r:id="rId2"/>
    <p:sldLayoutId id="2147483703" r:id="rId3"/>
    <p:sldLayoutId id="2147483704" r:id="rId4"/>
    <p:sldLayoutId id="2147483697" r:id="rId5"/>
    <p:sldLayoutId id="2147483698" r:id="rId6"/>
    <p:sldLayoutId id="2147483699" r:id="rId7"/>
    <p:sldLayoutId id="2147483705" r:id="rId8"/>
    <p:sldLayoutId id="2147483706" r:id="rId9"/>
    <p:sldLayoutId id="2147483707" r:id="rId10"/>
    <p:sldLayoutId id="2147483700" r:id="rId11"/>
    <p:sldLayoutId id="2147483708" r:id="rId12"/>
    <p:sldLayoutId id="21474837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wdl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wdl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a.mcintyre@utah.edu" TargetMode="External"/><Relationship Id="rId3" Type="http://schemas.openxmlformats.org/officeDocument/2006/relationships/hyperlink" Target="mailto:cheryl.walters@us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88" y="3041650"/>
            <a:ext cx="7734300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Reaping a Rich Harvest from  CONTENTdm: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Using Primo and a Dublin Core Application  Profile</a:t>
            </a:r>
            <a:endParaRPr lang="en-US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3" y="4764088"/>
            <a:ext cx="7196137" cy="987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619250" y="349250"/>
            <a:ext cx="6296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  <a:latin typeface="Book Antiqua" pitchFamily="18" charset="0"/>
              </a:rPr>
              <a:t>CONTENTdm Western Users Group Meeting</a:t>
            </a:r>
          </a:p>
          <a:p>
            <a:pPr algn="ctr"/>
            <a:r>
              <a:rPr lang="en-US">
                <a:solidFill>
                  <a:schemeClr val="bg2"/>
                </a:solidFill>
                <a:latin typeface="Book Antiqua" pitchFamily="18" charset="0"/>
              </a:rPr>
              <a:t> June 2010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741488" y="5053013"/>
            <a:ext cx="5675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Book Antiqua" pitchFamily="18" charset="0"/>
              </a:rPr>
              <a:t>Sandra McIntyre, Mountain West Digital Library</a:t>
            </a:r>
          </a:p>
          <a:p>
            <a:pPr algn="ctr"/>
            <a:r>
              <a:rPr lang="en-US">
                <a:latin typeface="Book Antiqua" pitchFamily="18" charset="0"/>
              </a:rPr>
              <a:t>Cheryl Walters, Utah State University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Parallel efforts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/>
            <a:r>
              <a:rPr lang="en-US" smtClean="0">
                <a:effectLst/>
              </a:rPr>
              <a:t>Application Profile</a:t>
            </a:r>
          </a:p>
          <a:p>
            <a:pPr lvl="1" eaLnBrk="1" hangingPunct="1"/>
            <a:r>
              <a:rPr lang="en-US" smtClean="0">
                <a:effectLst/>
              </a:rPr>
              <a:t>Standardize and improve metadata ready for  harvest</a:t>
            </a:r>
          </a:p>
          <a:p>
            <a:pPr eaLnBrk="1" hangingPunct="1"/>
            <a:r>
              <a:rPr lang="en-US" smtClean="0">
                <a:effectLst/>
              </a:rPr>
              <a:t>Primo</a:t>
            </a:r>
          </a:p>
          <a:p>
            <a:pPr lvl="1" eaLnBrk="1" hangingPunct="1"/>
            <a:r>
              <a:rPr lang="en-US" smtClean="0">
                <a:effectLst/>
              </a:rPr>
              <a:t>Normalize metadata during the harvest</a:t>
            </a:r>
          </a:p>
          <a:p>
            <a:pPr lvl="1" eaLnBrk="1" hangingPunct="1"/>
            <a:r>
              <a:rPr lang="en-US" smtClean="0">
                <a:effectLst/>
              </a:rPr>
              <a:t>Tailor the search interface to take advantage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Process of creating an Application Profile</a:t>
            </a:r>
          </a:p>
        </p:txBody>
      </p:sp>
      <p:sp>
        <p:nvSpPr>
          <p:cNvPr id="25602" name="Rectangle 6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[what is a Profile]</a:t>
            </a:r>
          </a:p>
          <a:p>
            <a:r>
              <a:rPr lang="en-US" smtClean="0">
                <a:effectLst/>
              </a:rPr>
              <a:t>[Task Force and members]</a:t>
            </a:r>
          </a:p>
          <a:p>
            <a:r>
              <a:rPr lang="en-US" smtClean="0">
                <a:effectLst/>
              </a:rPr>
              <a:t>Readings</a:t>
            </a:r>
          </a:p>
          <a:p>
            <a:r>
              <a:rPr lang="en-US" smtClean="0">
                <a:effectLst/>
              </a:rPr>
              <a:t>List of current problems  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7708900" y="79375"/>
            <a:ext cx="1273175" cy="366713"/>
          </a:xfrm>
          <a:prstGeom prst="rect">
            <a:avLst/>
          </a:prstGeom>
          <a:solidFill>
            <a:srgbClr val="FC30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text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How Profile is organized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Six sections:</a:t>
            </a:r>
          </a:p>
          <a:p>
            <a:pPr lvl="1"/>
            <a:r>
              <a:rPr lang="en-US" smtClean="0">
                <a:effectLst/>
              </a:rPr>
              <a:t>Best Practices for All Fields</a:t>
            </a:r>
          </a:p>
          <a:p>
            <a:pPr lvl="1"/>
            <a:r>
              <a:rPr lang="en-US" smtClean="0">
                <a:effectLst/>
              </a:rPr>
              <a:t>Explanation of Table Components</a:t>
            </a:r>
          </a:p>
          <a:p>
            <a:pPr lvl="1"/>
            <a:r>
              <a:rPr lang="en-US" smtClean="0">
                <a:effectLst/>
              </a:rPr>
              <a:t>Element Tables (in alphabetical order)</a:t>
            </a:r>
          </a:p>
          <a:p>
            <a:pPr lvl="1"/>
            <a:r>
              <a:rPr lang="en-US" smtClean="0">
                <a:effectLst/>
              </a:rPr>
              <a:t>Parsed Preservation Elements about Master Archival Files (Optional)</a:t>
            </a:r>
          </a:p>
          <a:p>
            <a:pPr lvl="1"/>
            <a:r>
              <a:rPr lang="en-US" smtClean="0">
                <a:effectLst/>
              </a:rPr>
              <a:t>Vocabulary Encoding Schemes</a:t>
            </a:r>
          </a:p>
          <a:p>
            <a:pPr lvl="1"/>
            <a:r>
              <a:rPr lang="en-US" smtClean="0">
                <a:effectLst/>
              </a:rPr>
              <a:t>Syntax Encoding Schemes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What’s new in this profile?</a:t>
            </a:r>
          </a:p>
        </p:txBody>
      </p:sp>
      <p:sp>
        <p:nvSpPr>
          <p:cNvPr id="27650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New structure provides a table for each element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More information about each element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How to use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Harvesting implications, when needed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Refines/Refinements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Mapping for both Dublin Core and MARC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Major changes in date and identifier fields</a:t>
            </a:r>
          </a:p>
          <a:p>
            <a:pPr>
              <a:lnSpc>
                <a:spcPct val="90000"/>
              </a:lnSpc>
            </a:pPr>
            <a:r>
              <a:rPr lang="en-US" sz="2400" b="1" i="1" smtClean="0">
                <a:effectLst/>
              </a:rPr>
              <a:t>digitizationSpecifications</a:t>
            </a:r>
            <a:r>
              <a:rPr lang="en-US" sz="2400" smtClean="0">
                <a:effectLst/>
              </a:rPr>
              <a:t> renamed </a:t>
            </a:r>
            <a:r>
              <a:rPr lang="en-US" sz="2400" b="1" i="1" smtClean="0">
                <a:effectLst/>
              </a:rPr>
              <a:t>conversionSpecifications</a:t>
            </a:r>
            <a:endParaRPr lang="en-US" sz="2400" smtClean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What’s new – part 2</a:t>
            </a:r>
          </a:p>
        </p:txBody>
      </p:sp>
      <p:sp>
        <p:nvSpPr>
          <p:cNvPr id="28674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effectLst/>
              </a:rPr>
              <a:t>To facilitate digital preservation, new optional preservation fields (Section IV)  about archival master files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ffectLst/>
              </a:rPr>
              <a:t>New optional Dublin Core elements included: </a:t>
            </a:r>
            <a:r>
              <a:rPr lang="en-US" sz="2000" b="1" i="1" smtClean="0">
                <a:effectLst/>
              </a:rPr>
              <a:t>abstract, alternative, extent, isPartOf, spatial, tableofContents, temporal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ffectLst/>
              </a:rPr>
              <a:t>New role refinement for </a:t>
            </a:r>
            <a:r>
              <a:rPr lang="en-US" sz="2000" b="1" i="1" smtClean="0">
                <a:effectLst/>
              </a:rPr>
              <a:t>contributor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ffectLst/>
              </a:rPr>
              <a:t>More specific </a:t>
            </a:r>
            <a:r>
              <a:rPr lang="en-US" sz="2000" b="1" i="1" smtClean="0">
                <a:effectLst/>
              </a:rPr>
              <a:t>temporal</a:t>
            </a:r>
            <a:r>
              <a:rPr lang="en-US" sz="2000" smtClean="0">
                <a:effectLst/>
              </a:rPr>
              <a:t> and </a:t>
            </a:r>
            <a:r>
              <a:rPr lang="en-US" sz="2000" b="1" i="1" smtClean="0">
                <a:effectLst/>
              </a:rPr>
              <a:t>spatial</a:t>
            </a:r>
            <a:r>
              <a:rPr lang="en-US" sz="2000" smtClean="0">
                <a:effectLst/>
              </a:rPr>
              <a:t> elements instead of </a:t>
            </a:r>
            <a:r>
              <a:rPr lang="en-US" sz="2000" b="1" i="1" smtClean="0">
                <a:effectLst/>
              </a:rPr>
              <a:t>coverage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ffectLst/>
              </a:rPr>
              <a:t>More guidance on vocabularies and encoding schemes throughout, with tables for the major schemes provided in new sections (V and VI).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May add local fields</a:t>
            </a:r>
          </a:p>
        </p:txBody>
      </p:sp>
      <p:sp>
        <p:nvSpPr>
          <p:cNvPr id="29698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Collection managers/metadata creators may add other fields to their metadata records as needed to serve local needs.  Some examples:</a:t>
            </a:r>
          </a:p>
          <a:p>
            <a:pPr lvl="2"/>
            <a:r>
              <a:rPr lang="en-US" smtClean="0">
                <a:effectLst/>
              </a:rPr>
              <a:t>fields for data specific to a particular discipline or user community</a:t>
            </a:r>
          </a:p>
          <a:p>
            <a:pPr lvl="2"/>
            <a:r>
              <a:rPr lang="en-US" smtClean="0">
                <a:effectLst/>
              </a:rPr>
              <a:t>tags needed for customized searching</a:t>
            </a:r>
          </a:p>
          <a:p>
            <a:pPr lvl="2"/>
            <a:r>
              <a:rPr lang="en-US" smtClean="0">
                <a:effectLst/>
              </a:rPr>
              <a:t>natural language date fields to display unformatted dates</a:t>
            </a:r>
          </a:p>
          <a:p>
            <a:pPr lvl="2"/>
            <a:r>
              <a:rPr lang="en-US" smtClean="0">
                <a:effectLst/>
              </a:rPr>
              <a:t>other optional Dublin Core elements such as </a:t>
            </a:r>
            <a:r>
              <a:rPr lang="en-US" b="1" i="1" smtClean="0">
                <a:effectLst/>
              </a:rPr>
              <a:t>audience</a:t>
            </a:r>
            <a:r>
              <a:rPr lang="en-US" smtClean="0">
                <a:effectLst/>
              </a:rPr>
              <a:t> or </a:t>
            </a:r>
            <a:r>
              <a:rPr lang="en-US" b="1" i="1" smtClean="0">
                <a:effectLst/>
              </a:rPr>
              <a:t>bibliographicCitation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Same field,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multiple vocabularies</a:t>
            </a:r>
          </a:p>
        </p:txBody>
      </p:sp>
      <p:sp>
        <p:nvSpPr>
          <p:cNvPr id="30722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When an element uses two or more different controlled vocabularies (example: </a:t>
            </a:r>
            <a:r>
              <a:rPr lang="en-US" b="1" i="1" smtClean="0">
                <a:effectLst/>
              </a:rPr>
              <a:t>subject</a:t>
            </a:r>
            <a:r>
              <a:rPr lang="en-US" smtClean="0">
                <a:effectLst/>
              </a:rPr>
              <a:t> using both Library of Congress Subject Headings and Medical Subject Headings), use a different field for each vocabulary and identify the vocabulary in the field label </a:t>
            </a:r>
          </a:p>
          <a:p>
            <a:r>
              <a:rPr lang="en-US" smtClean="0">
                <a:effectLst/>
              </a:rPr>
              <a:t>Examples:  </a:t>
            </a:r>
          </a:p>
          <a:p>
            <a:pPr lvl="1"/>
            <a:r>
              <a:rPr lang="en-US" smtClean="0">
                <a:effectLst/>
              </a:rPr>
              <a:t>SubjectLCSH or Subject (LCSH)</a:t>
            </a:r>
          </a:p>
          <a:p>
            <a:pPr lvl="1"/>
            <a:r>
              <a:rPr lang="en-US" smtClean="0">
                <a:effectLst/>
              </a:rPr>
              <a:t>SubjectMeSH or Subject (MeSH)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/>
          </p:cNvSpPr>
          <p:nvPr>
            <p:ph type="title"/>
          </p:nvPr>
        </p:nvSpPr>
        <p:spPr>
          <a:xfrm>
            <a:off x="471488" y="79375"/>
            <a:ext cx="8215312" cy="1236663"/>
          </a:xfrm>
        </p:spPr>
        <p:txBody>
          <a:bodyPr/>
          <a:lstStyle/>
          <a:p>
            <a:r>
              <a:rPr lang="en-US" sz="3200" smtClean="0">
                <a:effectLst/>
              </a:rPr>
              <a:t>2006 MWDL  Guidelines and Examples Used with CDP DC Metadata Best Practices</a:t>
            </a:r>
          </a:p>
        </p:txBody>
      </p:sp>
      <p:sp>
        <p:nvSpPr>
          <p:cNvPr id="31746" name="Rectangle 7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316038"/>
            <a:ext cx="8143875" cy="533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Each element </a:t>
            </a:r>
            <a:br>
              <a:rPr lang="en-US" sz="4000" smtClean="0">
                <a:effectLst/>
              </a:rPr>
            </a:br>
            <a:r>
              <a:rPr lang="en-US" sz="4000" smtClean="0">
                <a:effectLst/>
              </a:rPr>
              <a:t>described in a single row</a:t>
            </a:r>
          </a:p>
        </p:txBody>
      </p:sp>
      <p:sp>
        <p:nvSpPr>
          <p:cNvPr id="32770" name="Rectangle 6"/>
          <p:cNvSpPr>
            <a:spLocks noGrp="1"/>
          </p:cNvSpPr>
          <p:nvPr>
            <p:ph type="body" idx="1"/>
          </p:nvPr>
        </p:nvSpPr>
        <p:spPr bwMode="auto">
          <a:xfrm>
            <a:off x="471488" y="2841625"/>
            <a:ext cx="8215312" cy="3811588"/>
          </a:xfrm>
        </p:spPr>
        <p:txBody>
          <a:bodyPr/>
          <a:lstStyle/>
          <a:p>
            <a:r>
              <a:rPr lang="en-US" sz="2400" smtClean="0">
                <a:effectLst/>
              </a:rPr>
              <a:t>Needed more  instructions for how to use each element</a:t>
            </a:r>
          </a:p>
          <a:p>
            <a:r>
              <a:rPr lang="en-US" sz="2400" smtClean="0">
                <a:effectLst/>
              </a:rPr>
              <a:t>Relied on CDP Dublin Core Metadata Best Practices for detail</a:t>
            </a:r>
          </a:p>
          <a:p>
            <a:r>
              <a:rPr lang="en-US" sz="2400" smtClean="0">
                <a:effectLst/>
              </a:rPr>
              <a:t>No mappings provided for Dublin Core or MARC</a:t>
            </a:r>
          </a:p>
          <a:p>
            <a:r>
              <a:rPr lang="en-US" sz="2400" smtClean="0">
                <a:effectLst/>
              </a:rPr>
              <a:t>Limited number of elements, mostly simple Dublin Core</a:t>
            </a:r>
          </a:p>
          <a:p>
            <a:r>
              <a:rPr lang="en-US" sz="2400" smtClean="0">
                <a:effectLst/>
              </a:rPr>
              <a:t>Needed specific guidelines for using </a:t>
            </a:r>
            <a:r>
              <a:rPr lang="en-US" sz="2400" b="1" i="1" smtClean="0">
                <a:effectLst/>
              </a:rPr>
              <a:t>date</a:t>
            </a:r>
            <a:r>
              <a:rPr lang="en-US" sz="2400" smtClean="0">
                <a:effectLst/>
              </a:rPr>
              <a:t> and </a:t>
            </a:r>
            <a:r>
              <a:rPr lang="en-US" sz="2400" b="1" i="1" smtClean="0">
                <a:effectLst/>
              </a:rPr>
              <a:t>identifier</a:t>
            </a:r>
            <a:r>
              <a:rPr lang="en-US" sz="2400" smtClean="0">
                <a:effectLst/>
              </a:rPr>
              <a:t> elements to improve harvesting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2070100"/>
            <a:ext cx="90995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idx="4294967295"/>
          </p:nvPr>
        </p:nvSpPr>
        <p:spPr>
          <a:xfrm>
            <a:off x="307975" y="3484563"/>
            <a:ext cx="3419475" cy="1982787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8C000"/>
                </a:solidFill>
                <a:effectLst/>
              </a:rPr>
              <a:t>New 2010 profile:</a:t>
            </a:r>
            <a:br>
              <a:rPr lang="en-US" sz="3200" smtClean="0">
                <a:solidFill>
                  <a:srgbClr val="F8C000"/>
                </a:solidFill>
                <a:effectLst/>
              </a:rPr>
            </a:br>
            <a:r>
              <a:rPr lang="en-US" sz="3200" smtClean="0">
                <a:solidFill>
                  <a:srgbClr val="F8C000"/>
                </a:solidFill>
                <a:effectLst/>
              </a:rPr>
              <a:t>each element described in a table</a:t>
            </a:r>
          </a:p>
        </p:txBody>
      </p:sp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413" y="2087563"/>
            <a:ext cx="4303712" cy="456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1408113"/>
            <a:ext cx="7993063" cy="54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604838" y="354013"/>
            <a:ext cx="7870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Book Antiqua" pitchFamily="18" charset="0"/>
              </a:rPr>
              <a:t>From row to table in 2010 Profile 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077913" y="2263775"/>
            <a:ext cx="2940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Contributor element in 2006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1077913" y="5822950"/>
            <a:ext cx="3108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0E6C3"/>
                </a:solidFill>
              </a:rPr>
              <a:t>Contributor element in 2010</a:t>
            </a:r>
          </a:p>
        </p:txBody>
      </p:sp>
      <p:sp>
        <p:nvSpPr>
          <p:cNvPr id="10" name="Bent-Up Arrow 9"/>
          <p:cNvSpPr/>
          <p:nvPr/>
        </p:nvSpPr>
        <p:spPr>
          <a:xfrm flipH="1">
            <a:off x="308116" y="2087673"/>
            <a:ext cx="769820" cy="822960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Bent-Up Arrow 10"/>
          <p:cNvSpPr/>
          <p:nvPr/>
        </p:nvSpPr>
        <p:spPr>
          <a:xfrm rot="16200000" flipV="1">
            <a:off x="3501502" y="5120677"/>
            <a:ext cx="639066" cy="764010"/>
          </a:xfrm>
          <a:prstGeom prst="bentUpArrow">
            <a:avLst>
              <a:gd name="adj1" fmla="val 25000"/>
              <a:gd name="adj2" fmla="val 19856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</a:rPr>
              <a:t>Two efforts, same goal</a:t>
            </a:r>
          </a:p>
        </p:txBody>
      </p:sp>
      <p:sp>
        <p:nvSpPr>
          <p:cNvPr id="16386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 marL="169863" lvl="1" indent="0" eaLnBrk="1" hangingPunct="1">
              <a:buFont typeface="Wingdings 2" pitchFamily="18" charset="2"/>
              <a:buNone/>
            </a:pPr>
            <a:r>
              <a:rPr lang="en-US" smtClean="0">
                <a:effectLst/>
              </a:rPr>
              <a:t>Improving Mountain West Digital Library’s search portal at </a:t>
            </a:r>
            <a:r>
              <a:rPr lang="en-US" smtClean="0">
                <a:effectLst/>
                <a:hlinkClick r:id="rId2"/>
              </a:rPr>
              <a:t>http://mwdl.org</a:t>
            </a:r>
            <a:endParaRPr lang="en-US" smtClean="0">
              <a:effectLst/>
            </a:endParaRPr>
          </a:p>
          <a:p>
            <a:pPr marL="798513" lvl="2" indent="-287338" eaLnBrk="1" hangingPunct="1"/>
            <a:r>
              <a:rPr lang="en-US" smtClean="0">
                <a:effectLst/>
              </a:rPr>
              <a:t>Implementing Ex Libris Primo as the integrated discovery layer</a:t>
            </a:r>
          </a:p>
          <a:p>
            <a:pPr marL="798513" lvl="2" indent="-287338" eaLnBrk="1" hangingPunct="1"/>
            <a:r>
              <a:rPr lang="en-US" smtClean="0">
                <a:effectLst/>
              </a:rPr>
              <a:t>Implementing a new Dublin Core Application Profile to guide metadata assignment for MWDL partners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3249613" cy="584200"/>
          </a:xfrm>
          <a:noFill/>
        </p:spPr>
        <p:txBody>
          <a:bodyPr/>
          <a:lstStyle/>
          <a:p>
            <a:pPr algn="ctr" eaLnBrk="1" hangingPunct="1"/>
            <a:r>
              <a:rPr lang="en-US" sz="4000" smtClean="0">
                <a:effectLst/>
              </a:rPr>
              <a:t>Contributor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5800" y="381000"/>
            <a:ext cx="4149725" cy="5886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4819" name="Text Placeholder 5"/>
          <p:cNvSpPr>
            <a:spLocks noGrp="1"/>
          </p:cNvSpPr>
          <p:nvPr>
            <p:ph type="body" sz="half" idx="4294967295"/>
          </p:nvPr>
        </p:nvSpPr>
        <p:spPr bwMode="auto">
          <a:xfrm>
            <a:off x="249238" y="1644650"/>
            <a:ext cx="3609975" cy="4886325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smtClean="0">
                <a:effectLst/>
              </a:rPr>
              <a:t>“When possible, refine the contributor name by includ-ing the role the person or entity played in contribut-ing to the resource.” 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800" smtClean="0">
              <a:effectLst/>
            </a:endParaRP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800" smtClean="0">
                <a:effectLst/>
              </a:rPr>
              <a:t>Some examples: 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i="1" smtClean="0">
                <a:effectLst/>
              </a:rPr>
              <a:t>Dickens, Charles, 1812-1870, author; 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000" b="1" i="1" smtClean="0">
              <a:effectLst/>
            </a:endParaRP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i="1" smtClean="0">
                <a:effectLst/>
              </a:rPr>
              <a:t>Davies, Andrew W., 1936-, author of screenplay; 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000" b="1" i="1" smtClean="0">
              <a:effectLst/>
            </a:endParaRP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i="1" smtClean="0">
                <a:effectLst/>
              </a:rPr>
              <a:t>Cameron, Julia Margaret, 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i="1" smtClean="0">
                <a:effectLst/>
              </a:rPr>
              <a:t>1815-1879, photographer;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800" smtClean="0">
              <a:effectLst/>
            </a:endParaRP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958850"/>
            <a:ext cx="4992688" cy="530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3249613" cy="16319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360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599" y="381000"/>
            <a:ext cx="8035925" cy="239485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b="1" i="1" smtClean="0">
                <a:solidFill>
                  <a:schemeClr val="tx2"/>
                </a:solidFill>
                <a:effectLst/>
                <a:cs typeface="Arial" charset="0"/>
              </a:rPr>
              <a:t>conversionSpecifications</a:t>
            </a:r>
            <a:r>
              <a:rPr lang="en-US" smtClean="0">
                <a:solidFill>
                  <a:schemeClr val="tx2"/>
                </a:solidFill>
                <a:effectLst/>
                <a:cs typeface="Arial" charset="0"/>
              </a:rPr>
              <a:t> replaces  </a:t>
            </a:r>
            <a:r>
              <a:rPr lang="en-US" b="1" i="1" smtClean="0">
                <a:solidFill>
                  <a:schemeClr val="tx2"/>
                </a:solidFill>
                <a:effectLst/>
                <a:cs typeface="Arial" charset="0"/>
              </a:rPr>
              <a:t>digitizationSpecifications</a:t>
            </a:r>
            <a:r>
              <a:rPr lang="en-US" smtClean="0">
                <a:solidFill>
                  <a:schemeClr val="tx2"/>
                </a:solidFill>
                <a:effectLst/>
                <a:cs typeface="Arial" charset="0"/>
              </a:rPr>
              <a:t>: renamed to clarify what to put in this field and when to use it…</a:t>
            </a:r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2012950"/>
            <a:ext cx="6791325" cy="5014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022499" y="2019402"/>
            <a:ext cx="3623025" cy="1203303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849" name="TextBox 7"/>
          <p:cNvSpPr txBox="1">
            <a:spLocks noChangeArrowheads="1"/>
          </p:cNvSpPr>
          <p:nvPr/>
        </p:nvSpPr>
        <p:spPr bwMode="auto">
          <a:xfrm>
            <a:off x="5256213" y="2159000"/>
            <a:ext cx="32051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Use “if resource originally existed in a different format and has been converted”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Adding specificity:  Use Spatial or Temporal instead of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1866900"/>
            <a:ext cx="7299325" cy="85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553">
            <a:off x="731838" y="3195638"/>
            <a:ext cx="5057775" cy="3208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80331">
            <a:off x="4291013" y="3130550"/>
            <a:ext cx="5038725" cy="247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Curved Left Arrow 6"/>
          <p:cNvSpPr/>
          <p:nvPr/>
        </p:nvSpPr>
        <p:spPr>
          <a:xfrm flipH="1">
            <a:off x="1350124" y="2354644"/>
            <a:ext cx="997710" cy="1277239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urved Right Arrow 7"/>
          <p:cNvSpPr/>
          <p:nvPr/>
        </p:nvSpPr>
        <p:spPr>
          <a:xfrm flipH="1">
            <a:off x="6321570" y="2201395"/>
            <a:ext cx="1000874" cy="1430488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5900" y="2105025"/>
            <a:ext cx="3249613" cy="3463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Lots of help with </a:t>
            </a:r>
            <a:r>
              <a:rPr lang="en-US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date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element in profile…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general guidelines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(coming soon)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495800" y="381000"/>
            <a:ext cx="4149725" cy="5886450"/>
          </a:xfrm>
        </p:spPr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513" y="381000"/>
            <a:ext cx="5451475" cy="620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Notched Right Arrow 8"/>
          <p:cNvSpPr/>
          <p:nvPr/>
        </p:nvSpPr>
        <p:spPr>
          <a:xfrm>
            <a:off x="2703286" y="2367281"/>
            <a:ext cx="1179285" cy="69886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effectLst/>
              </a:rPr>
              <a:t>date</a:t>
            </a:r>
          </a:p>
        </p:txBody>
      </p:sp>
      <p:sp>
        <p:nvSpPr>
          <p:cNvPr id="38914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>
                <a:effectLst/>
              </a:rPr>
              <a:t>“…The date covered by this table refers to creation of the original resource, that is, when the resource was first created, before undergoing any conversion.”</a:t>
            </a:r>
          </a:p>
          <a:p>
            <a:pPr marL="627063" lvl="1" indent="-225425"/>
            <a:endParaRPr lang="en-US" smtClean="0">
              <a:effectLst/>
            </a:endParaRPr>
          </a:p>
          <a:p>
            <a:pPr marL="627063" lvl="1" indent="-225425"/>
            <a:r>
              <a:rPr lang="en-US" smtClean="0">
                <a:effectLst/>
              </a:rPr>
              <a:t>For resources created in a non-digital format and converted to digital format, use the date the non-digital resource was first created -- e.g., for print books, use the publication date of the print book. </a:t>
            </a:r>
          </a:p>
          <a:p>
            <a:pPr marL="0" indent="0"/>
            <a:endParaRPr lang="en-US" smtClean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effectLst/>
              </a:rPr>
              <a:t>date</a:t>
            </a:r>
          </a:p>
        </p:txBody>
      </p:sp>
      <p:sp>
        <p:nvSpPr>
          <p:cNvPr id="39938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/>
            <a:r>
              <a:rPr lang="en-US" smtClean="0">
                <a:effectLst/>
              </a:rPr>
              <a:t>For resources that have always been in digital format and never converted, use the date the digital resource was created -- e.g., </a:t>
            </a:r>
            <a:r>
              <a:rPr lang="en-US" smtClean="0">
                <a:solidFill>
                  <a:schemeClr val="accent1"/>
                </a:solidFill>
                <a:effectLst/>
              </a:rPr>
              <a:t>PDF document uploaded as a PDF document.</a:t>
            </a:r>
          </a:p>
          <a:p>
            <a:pPr lvl="1"/>
            <a:r>
              <a:rPr lang="en-US" smtClean="0">
                <a:effectLst/>
              </a:rPr>
              <a:t>For resources that were first created in one digital format, then converted to another digital format -- e.g., </a:t>
            </a:r>
            <a:r>
              <a:rPr lang="en-US" smtClean="0">
                <a:solidFill>
                  <a:schemeClr val="accent1"/>
                </a:solidFill>
                <a:effectLst/>
              </a:rPr>
              <a:t>audio file recorded in WAV format, then converted to MP3 format -- use creation date of the first digital format -- e.g., WAV.</a:t>
            </a:r>
          </a:p>
          <a:p>
            <a:endParaRPr lang="en-US" smtClean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effectLst/>
              </a:rPr>
              <a:t>date</a:t>
            </a:r>
          </a:p>
        </p:txBody>
      </p:sp>
      <p:sp>
        <p:nvSpPr>
          <p:cNvPr id="40962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  <a:effectLst/>
              </a:rPr>
              <a:t>Additional types of dates (see refinements) are allowed</a:t>
            </a:r>
            <a:r>
              <a:rPr lang="en-US" smtClean="0">
                <a:effectLst/>
              </a:rPr>
              <a:t>, though only one date (i.e., date of the original) should be mapped to dcterms:date to prevent confusion in harvesting environments that use only simple DC.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  <a:effectLst/>
              </a:rPr>
              <a:t>See General Guidelines under Date Fields</a:t>
            </a:r>
            <a:r>
              <a:rPr lang="en-US" smtClean="0">
                <a:effectLst/>
              </a:rPr>
              <a:t> for more information about types of dates including how to use a natural language date field that is easier for users to read. 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/>
            </a:r>
            <a:br>
              <a:rPr lang="en-US" smtClean="0">
                <a:effectLst/>
              </a:rPr>
            </a:br>
            <a:endParaRPr lang="en-US" smtClean="0">
              <a:effectLst/>
            </a:endParaRPr>
          </a:p>
        </p:txBody>
      </p:sp>
      <p:sp>
        <p:nvSpPr>
          <p:cNvPr id="41986" name="Rectangle 1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Parsed elements for archival master files to assist in tracking, managing &amp; migrating files – Section IV: Parsed Preservation Elements</a:t>
            </a:r>
          </a:p>
          <a:p>
            <a:r>
              <a:rPr lang="en-US" smtClean="0">
                <a:effectLst/>
              </a:rPr>
              <a:t>Tables for major controlled vocabularies – Section V: Vocabulary Encoding Schemes</a:t>
            </a:r>
          </a:p>
          <a:p>
            <a:r>
              <a:rPr lang="en-US" smtClean="0">
                <a:effectLst/>
              </a:rPr>
              <a:t>Tables for major format conventions – Section VI: Syntax Encoding Schemes</a:t>
            </a:r>
          </a:p>
          <a:p>
            <a:endParaRPr lang="en-US" smtClean="0">
              <a:effectLst/>
            </a:endParaRPr>
          </a:p>
        </p:txBody>
      </p:sp>
      <p:sp>
        <p:nvSpPr>
          <p:cNvPr id="41987" name="Rectangle 14"/>
          <p:cNvSpPr>
            <a:spLocks/>
          </p:cNvSpPr>
          <p:nvPr/>
        </p:nvSpPr>
        <p:spPr bwMode="auto">
          <a:xfrm>
            <a:off x="623888" y="231775"/>
            <a:ext cx="82153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/>
            <a:r>
              <a:rPr lang="en-US" sz="4400">
                <a:solidFill>
                  <a:schemeClr val="tx2"/>
                </a:solidFill>
                <a:latin typeface="Book Antiqua" pitchFamily="18" charset="0"/>
              </a:rPr>
              <a:t>New sections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Preservation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5221">
            <a:off x="1231900" y="1660525"/>
            <a:ext cx="6648450" cy="4830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 Encoding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7397">
            <a:off x="166688" y="2528888"/>
            <a:ext cx="88106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Mountain West Digital Library</a:t>
            </a:r>
          </a:p>
        </p:txBody>
      </p:sp>
      <p:sp>
        <p:nvSpPr>
          <p:cNvPr id="17410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Search portal at </a:t>
            </a:r>
            <a:r>
              <a:rPr lang="en-US" sz="2400" smtClean="0">
                <a:effectLst/>
                <a:hlinkClick r:id="rId2"/>
              </a:rPr>
              <a:t>http://mwdl.org</a:t>
            </a:r>
            <a:endParaRPr lang="en-US" sz="2400" smtClean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effectLst/>
              </a:rPr>
              <a:t>340 collections from 11 repositories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effectLst/>
              </a:rPr>
              <a:t>50 partners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effectLst/>
              </a:rPr>
              <a:t>300,000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effectLst/>
              </a:rPr>
              <a:t>Rich metadata from a variety of sources standardized (up to now) on simple Dublin 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A network of digitization projects in Utah, Nevada, and other places in the Mountain West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A program for increasing digital library efforts of the member libraries of the Utah Academic Library Consortium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Syntax Encoding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290763"/>
            <a:ext cx="872490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Still in development</a:t>
            </a:r>
          </a:p>
        </p:txBody>
      </p:sp>
      <p:sp>
        <p:nvSpPr>
          <p:cNvPr id="46082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Guidelines</a:t>
            </a:r>
          </a:p>
          <a:p>
            <a:r>
              <a:rPr lang="en-US" smtClean="0">
                <a:effectLst/>
              </a:rPr>
              <a:t>Examples</a:t>
            </a:r>
          </a:p>
          <a:p>
            <a:r>
              <a:rPr lang="en-US" smtClean="0">
                <a:effectLst/>
              </a:rPr>
              <a:t>CONTENTdm Field Properties template</a:t>
            </a:r>
          </a:p>
          <a:p>
            <a:r>
              <a:rPr lang="en-US" smtClean="0">
                <a:effectLst/>
              </a:rPr>
              <a:t>Recommended Readings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Future Revision</a:t>
            </a:r>
          </a:p>
        </p:txBody>
      </p:sp>
      <p:sp>
        <p:nvSpPr>
          <p:cNvPr id="47106" name="Rectangl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Over next six months, will collect comments and suggestions</a:t>
            </a:r>
          </a:p>
          <a:p>
            <a:r>
              <a:rPr lang="en-US" smtClean="0">
                <a:effectLst/>
              </a:rPr>
              <a:t>December 2010 review and revision</a:t>
            </a:r>
          </a:p>
          <a:p>
            <a:r>
              <a:rPr lang="en-US" smtClean="0">
                <a:effectLst/>
              </a:rPr>
              <a:t>Yearly reviews thereafter</a:t>
            </a:r>
          </a:p>
          <a:p>
            <a:r>
              <a:rPr lang="en-US" smtClean="0">
                <a:effectLst/>
              </a:rPr>
              <a:t>Open invitation: Try it out and send us comments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Implementing the Profile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in Primo</a:t>
            </a:r>
          </a:p>
        </p:txBody>
      </p:sp>
      <p:sp>
        <p:nvSpPr>
          <p:cNvPr id="48130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Writing normalization rules for metadata harvest into Primo – first pass is done</a:t>
            </a:r>
          </a:p>
          <a:p>
            <a:r>
              <a:rPr lang="en-US" smtClean="0">
                <a:effectLst/>
              </a:rPr>
              <a:t>Customizing Primo’s front end to take advantage of the normalized records – under way now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Implementing the Profile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in Primo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Piggybacking onto University of Utah implementation of Ex Libris Aleph and Primo</a:t>
            </a:r>
          </a:p>
          <a:p>
            <a:pPr lvl="1"/>
            <a:r>
              <a:rPr lang="en-US" smtClean="0">
                <a:effectLst/>
              </a:rPr>
              <a:t>Same instance of Primo</a:t>
            </a:r>
          </a:p>
          <a:p>
            <a:pPr lvl="1"/>
            <a:r>
              <a:rPr lang="en-US" smtClean="0">
                <a:effectLst/>
              </a:rPr>
              <a:t>Additional license for increased record count, up to 1 million (not including Digital Newspapers)</a:t>
            </a:r>
          </a:p>
          <a:p>
            <a:pPr lvl="1"/>
            <a:r>
              <a:rPr lang="en-US" smtClean="0">
                <a:effectLst/>
              </a:rPr>
              <a:t>Learning from that team’s experience</a:t>
            </a:r>
          </a:p>
          <a:p>
            <a:pPr lvl="1"/>
            <a:r>
              <a:rPr lang="en-US" smtClean="0">
                <a:effectLst/>
              </a:rPr>
              <a:t>Working with digital collections managers at the U of U re impacts of metadata standards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Step 1: Normalization rules</a:t>
            </a:r>
          </a:p>
        </p:txBody>
      </p:sp>
      <p:sp>
        <p:nvSpPr>
          <p:cNvPr id="50178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Manage the harvest and transformation of OAI metadata into Primo</a:t>
            </a:r>
          </a:p>
          <a:p>
            <a:r>
              <a:rPr lang="en-US" smtClean="0">
                <a:effectLst/>
              </a:rPr>
              <a:t>Result: Primo Normalized XML (PNX)</a:t>
            </a:r>
          </a:p>
          <a:p>
            <a:pPr lvl="1"/>
            <a:r>
              <a:rPr lang="en-US" smtClean="0">
                <a:effectLst/>
              </a:rPr>
              <a:t>Display fields</a:t>
            </a:r>
          </a:p>
          <a:p>
            <a:pPr lvl="1"/>
            <a:r>
              <a:rPr lang="en-US" smtClean="0">
                <a:effectLst/>
              </a:rPr>
              <a:t>Search fields</a:t>
            </a:r>
          </a:p>
          <a:p>
            <a:pPr lvl="1"/>
            <a:r>
              <a:rPr lang="en-US" smtClean="0">
                <a:effectLst/>
              </a:rPr>
              <a:t>Facets</a:t>
            </a:r>
          </a:p>
          <a:p>
            <a:pPr lvl="1"/>
            <a:r>
              <a:rPr lang="en-US" smtClean="0">
                <a:effectLst/>
              </a:rPr>
              <a:t>Pre-filter facets</a:t>
            </a:r>
          </a:p>
          <a:p>
            <a:pPr lvl="1"/>
            <a:r>
              <a:rPr lang="en-US" smtClean="0">
                <a:effectLst/>
              </a:rPr>
              <a:t>Others: Scoping, Control fields, Links, Ranking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/>
          </p:cNvSpPr>
          <p:nvPr>
            <p:ph type="title" idx="4294967295"/>
          </p:nvPr>
        </p:nvSpPr>
        <p:spPr>
          <a:xfrm>
            <a:off x="471488" y="79375"/>
            <a:ext cx="8215312" cy="874713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Dublin Core record via OAI</a:t>
            </a:r>
          </a:p>
        </p:txBody>
      </p:sp>
      <p:pic>
        <p:nvPicPr>
          <p:cNvPr id="51202" name="Picture 7" descr="Clipboar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977900"/>
            <a:ext cx="616585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/>
          </p:cNvSpPr>
          <p:nvPr>
            <p:ph type="title" idx="4294967295"/>
          </p:nvPr>
        </p:nvSpPr>
        <p:spPr>
          <a:xfrm>
            <a:off x="471488" y="79375"/>
            <a:ext cx="8215312" cy="798513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Primo Normalized XML</a:t>
            </a:r>
          </a:p>
        </p:txBody>
      </p:sp>
      <p:pic>
        <p:nvPicPr>
          <p:cNvPr id="52226" name="Picture 7" descr="Clipboar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38" y="823913"/>
            <a:ext cx="6637337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Normalization rules</a:t>
            </a:r>
          </a:p>
        </p:txBody>
      </p:sp>
      <p:sp>
        <p:nvSpPr>
          <p:cNvPr id="53250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Ex Libris offered default set of normalization rules for digital collections</a:t>
            </a:r>
          </a:p>
          <a:p>
            <a:r>
              <a:rPr lang="en-US" smtClean="0">
                <a:effectLst/>
              </a:rPr>
              <a:t>We modified this, applying the Profile, element by element</a:t>
            </a:r>
          </a:p>
          <a:p>
            <a:r>
              <a:rPr lang="en-US" smtClean="0">
                <a:effectLst/>
              </a:rPr>
              <a:t>Complication: one set of normalization rules for University of Utah and for all MWDL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/>
          </p:cNvSpPr>
          <p:nvPr>
            <p:ph type="title" idx="4294967295"/>
          </p:nvPr>
        </p:nvSpPr>
        <p:spPr>
          <a:xfrm>
            <a:off x="471488" y="79375"/>
            <a:ext cx="8215312" cy="682625"/>
          </a:xfrm>
          <a:noFill/>
        </p:spPr>
        <p:txBody>
          <a:bodyPr/>
          <a:lstStyle/>
          <a:p>
            <a:r>
              <a:rPr lang="en-US" sz="4000" smtClean="0">
                <a:effectLst/>
              </a:rPr>
              <a:t>Normalization rules: Back Office</a:t>
            </a:r>
          </a:p>
        </p:txBody>
      </p:sp>
      <p:pic>
        <p:nvPicPr>
          <p:cNvPr id="5427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752475"/>
            <a:ext cx="7305675" cy="610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Mountain West Digital Library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Old harvester: PKP Open Archives Harvester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Inflexible – no incremental harvesting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Inefficient reverse indexing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Limits searching – a “memory hog”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Little flexibility for the user in  ordering search results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Requires old-fashioned “Advanced  Search” to tailor results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471488" y="79375"/>
            <a:ext cx="8215312" cy="682625"/>
          </a:xfrm>
        </p:spPr>
        <p:txBody>
          <a:bodyPr/>
          <a:lstStyle/>
          <a:p>
            <a:r>
              <a:rPr lang="en-US" sz="4000" smtClean="0">
                <a:effectLst/>
              </a:rPr>
              <a:t>Normalization rules: Back Office</a:t>
            </a:r>
          </a:p>
        </p:txBody>
      </p:sp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284413"/>
            <a:ext cx="82931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Normalization rules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mtClean="0">
                <a:effectLst/>
              </a:rPr>
              <a:t>Some of the things we can do:</a:t>
            </a:r>
          </a:p>
          <a:p>
            <a:pPr lvl="1"/>
            <a:r>
              <a:rPr lang="en-US" smtClean="0">
                <a:effectLst/>
              </a:rPr>
              <a:t>Select a specific dcterm from the OAI record</a:t>
            </a:r>
          </a:p>
          <a:p>
            <a:pPr lvl="1"/>
            <a:r>
              <a:rPr lang="en-US" smtClean="0">
                <a:effectLst/>
              </a:rPr>
              <a:t>Concatenate multiple iterations of one element or multiple elements</a:t>
            </a:r>
          </a:p>
          <a:p>
            <a:pPr lvl="1"/>
            <a:r>
              <a:rPr lang="en-US" smtClean="0">
                <a:effectLst/>
              </a:rPr>
              <a:t>Split a field by delimiter</a:t>
            </a:r>
          </a:p>
          <a:p>
            <a:pPr lvl="1"/>
            <a:r>
              <a:rPr lang="en-US" smtClean="0">
                <a:effectLst/>
              </a:rPr>
              <a:t>Add text at beginning or end</a:t>
            </a:r>
          </a:p>
          <a:p>
            <a:pPr lvl="1"/>
            <a:r>
              <a:rPr lang="en-US" smtClean="0">
                <a:effectLst/>
              </a:rPr>
              <a:t>Delete text</a:t>
            </a:r>
          </a:p>
          <a:p>
            <a:pPr lvl="1"/>
            <a:r>
              <a:rPr lang="en-US" smtClean="0">
                <a:effectLst/>
              </a:rPr>
              <a:t>Transform text, e.g., make upper-case</a:t>
            </a:r>
          </a:p>
          <a:p>
            <a:pPr lvl="1"/>
            <a:r>
              <a:rPr lang="en-US" smtClean="0">
                <a:effectLst/>
              </a:rPr>
              <a:t>Build in if/then conditions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471488" y="79375"/>
            <a:ext cx="8215312" cy="700088"/>
          </a:xfrm>
        </p:spPr>
        <p:txBody>
          <a:bodyPr/>
          <a:lstStyle/>
          <a:p>
            <a:r>
              <a:rPr lang="en-US" sz="3200" smtClean="0">
                <a:effectLst/>
              </a:rPr>
              <a:t>Normalization rules: tracking spreadsheet</a:t>
            </a:r>
          </a:p>
        </p:txBody>
      </p:sp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884238"/>
            <a:ext cx="8089900" cy="597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Normalization rules: control</a:t>
            </a:r>
          </a:p>
        </p:txBody>
      </p:sp>
      <p:sp>
        <p:nvSpPr>
          <p:cNvPr id="58370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>
              <a:tabLst>
                <a:tab pos="1084263" algn="l"/>
              </a:tabLst>
            </a:pPr>
            <a:r>
              <a:rPr lang="en-US" sz="2400" smtClean="0">
                <a:effectLst/>
              </a:rPr>
              <a:t>New control fields to reflect each item’s “membership” within the MWDL network</a:t>
            </a:r>
          </a:p>
          <a:p>
            <a:pPr>
              <a:tabLst>
                <a:tab pos="1084263" algn="l"/>
              </a:tabLst>
            </a:pPr>
            <a:r>
              <a:rPr lang="en-US" sz="2400" smtClean="0">
                <a:effectLst/>
              </a:rPr>
              <a:t>Example: Mendon City collection: </a:t>
            </a:r>
            <a:r>
              <a:rPr lang="en-US" sz="2400" b="1" smtClean="0">
                <a:solidFill>
                  <a:schemeClr val="accent1"/>
                </a:solidFill>
                <a:effectLst/>
              </a:rPr>
              <a:t>usu-16-146-1536</a:t>
            </a:r>
          </a:p>
          <a:p>
            <a:pPr lvl="1">
              <a:tabLst>
                <a:tab pos="1084263" algn="l"/>
              </a:tabLst>
            </a:pPr>
            <a:r>
              <a:rPr lang="en-US" sz="2200" smtClean="0">
                <a:effectLst/>
              </a:rPr>
              <a:t>Hosting center: usu</a:t>
            </a:r>
            <a:br>
              <a:rPr lang="en-US" sz="2200" smtClean="0">
                <a:effectLst/>
              </a:rPr>
            </a:br>
            <a:r>
              <a:rPr lang="en-US" sz="2200" smtClean="0">
                <a:effectLst/>
              </a:rPr>
              <a:t>	</a:t>
            </a:r>
            <a:r>
              <a:rPr lang="en-US" sz="2200" i="1" smtClean="0">
                <a:effectLst/>
              </a:rPr>
              <a:t>Utah State University, Merrill-Cazier Library</a:t>
            </a:r>
          </a:p>
          <a:p>
            <a:pPr lvl="1">
              <a:tabLst>
                <a:tab pos="1084263" algn="l"/>
              </a:tabLst>
            </a:pPr>
            <a:r>
              <a:rPr lang="en-US" sz="2200" smtClean="0">
                <a:effectLst/>
              </a:rPr>
              <a:t>Digital repository: 16 </a:t>
            </a:r>
            <a:br>
              <a:rPr lang="en-US" sz="2200" smtClean="0">
                <a:effectLst/>
              </a:rPr>
            </a:br>
            <a:r>
              <a:rPr lang="en-US" sz="2200" smtClean="0">
                <a:effectLst/>
              </a:rPr>
              <a:t>	</a:t>
            </a:r>
            <a:r>
              <a:rPr lang="en-US" sz="2200" i="1" smtClean="0">
                <a:effectLst/>
              </a:rPr>
              <a:t>Utah State University Digital Library</a:t>
            </a:r>
          </a:p>
          <a:p>
            <a:pPr lvl="1">
              <a:tabLst>
                <a:tab pos="1084263" algn="l"/>
              </a:tabLst>
            </a:pPr>
            <a:r>
              <a:rPr lang="en-US" sz="2200" smtClean="0">
                <a:effectLst/>
              </a:rPr>
              <a:t>Collection partner: 146</a:t>
            </a:r>
            <a:br>
              <a:rPr lang="en-US" sz="2200" smtClean="0">
                <a:effectLst/>
              </a:rPr>
            </a:br>
            <a:r>
              <a:rPr lang="en-US" sz="2200" smtClean="0">
                <a:effectLst/>
              </a:rPr>
              <a:t>	</a:t>
            </a:r>
            <a:r>
              <a:rPr lang="en-US" sz="2200" i="1" smtClean="0">
                <a:effectLst/>
              </a:rPr>
              <a:t>Mendon (UT)</a:t>
            </a:r>
          </a:p>
          <a:p>
            <a:pPr lvl="1">
              <a:tabLst>
                <a:tab pos="1084263" algn="l"/>
              </a:tabLst>
            </a:pPr>
            <a:r>
              <a:rPr lang="en-US" sz="2200" smtClean="0">
                <a:effectLst/>
              </a:rPr>
              <a:t>Digital collection: 1536 </a:t>
            </a:r>
            <a:br>
              <a:rPr lang="en-US" sz="2200" smtClean="0">
                <a:effectLst/>
              </a:rPr>
            </a:br>
            <a:r>
              <a:rPr lang="en-US" sz="2200" smtClean="0">
                <a:effectLst/>
              </a:rPr>
              <a:t>	</a:t>
            </a:r>
            <a:r>
              <a:rPr lang="en-US" sz="2200" i="1" smtClean="0">
                <a:effectLst/>
              </a:rPr>
              <a:t>Mendon: A Page from the Past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/>
          </p:cNvSpPr>
          <p:nvPr>
            <p:ph type="title" idx="4294967295"/>
          </p:nvPr>
        </p:nvSpPr>
        <p:spPr>
          <a:xfrm>
            <a:off x="471488" y="79375"/>
            <a:ext cx="8215312" cy="950913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Normalization rules: control</a:t>
            </a:r>
          </a:p>
        </p:txBody>
      </p:sp>
      <p:pic>
        <p:nvPicPr>
          <p:cNvPr id="593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314450"/>
            <a:ext cx="7956550" cy="547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Review and refinement</a:t>
            </a:r>
          </a:p>
        </p:txBody>
      </p:sp>
      <p:sp>
        <p:nvSpPr>
          <p:cNvPr id="60418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Four meetings of digital collections managers at 3 libraries – reviewed impact on University of Utah collections</a:t>
            </a:r>
          </a:p>
          <a:p>
            <a:r>
              <a:rPr lang="en-US" smtClean="0">
                <a:effectLst/>
              </a:rPr>
              <a:t>Continuing refinements by that group in June and July</a:t>
            </a:r>
          </a:p>
          <a:p>
            <a:r>
              <a:rPr lang="en-US" smtClean="0">
                <a:effectLst/>
              </a:rPr>
              <a:t>Review by UALC Metadata Task Force in June and July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Step 2: Customize Front End</a:t>
            </a:r>
          </a:p>
        </p:txBody>
      </p:sp>
      <p:sp>
        <p:nvSpPr>
          <p:cNvPr id="61442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Primo interface elements</a:t>
            </a:r>
          </a:p>
          <a:p>
            <a:pPr lvl="1"/>
            <a:r>
              <a:rPr lang="en-US" smtClean="0">
                <a:effectLst/>
              </a:rPr>
              <a:t>Facets</a:t>
            </a:r>
          </a:p>
          <a:p>
            <a:pPr lvl="1"/>
            <a:r>
              <a:rPr lang="en-US" smtClean="0">
                <a:effectLst/>
              </a:rPr>
              <a:t>Pre-filter facets</a:t>
            </a:r>
          </a:p>
          <a:p>
            <a:pPr lvl="1"/>
            <a:r>
              <a:rPr lang="en-US" smtClean="0">
                <a:effectLst/>
              </a:rPr>
              <a:t>Brief display</a:t>
            </a:r>
          </a:p>
          <a:p>
            <a:pPr lvl="1"/>
            <a:r>
              <a:rPr lang="en-US" smtClean="0">
                <a:effectLst/>
              </a:rPr>
              <a:t>Full display</a:t>
            </a:r>
          </a:p>
          <a:p>
            <a:pPr lvl="1"/>
            <a:r>
              <a:rPr lang="en-US" smtClean="0">
                <a:effectLst/>
              </a:rPr>
              <a:t>Links</a:t>
            </a:r>
          </a:p>
          <a:p>
            <a:pPr lvl="1"/>
            <a:r>
              <a:rPr lang="en-US" smtClean="0">
                <a:effectLst/>
              </a:rPr>
              <a:t>Scope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Customize Front End</a:t>
            </a:r>
          </a:p>
        </p:txBody>
      </p:sp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1900238"/>
            <a:ext cx="676275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/>
          </p:cNvSpPr>
          <p:nvPr>
            <p:ph type="title" idx="4294967295"/>
          </p:nvPr>
        </p:nvSpPr>
        <p:spPr>
          <a:xfrm>
            <a:off x="471488" y="79375"/>
            <a:ext cx="8215312" cy="692150"/>
          </a:xfrm>
          <a:noFill/>
        </p:spPr>
        <p:txBody>
          <a:bodyPr/>
          <a:lstStyle/>
          <a:p>
            <a:r>
              <a:rPr lang="en-US" sz="4000" smtClean="0">
                <a:effectLst/>
              </a:rPr>
              <a:t>Customize Front End</a:t>
            </a:r>
          </a:p>
        </p:txBody>
      </p:sp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75" y="771525"/>
            <a:ext cx="68834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/>
          </p:cNvSpPr>
          <p:nvPr>
            <p:ph type="title" idx="4294967295"/>
          </p:nvPr>
        </p:nvSpPr>
        <p:spPr>
          <a:xfrm>
            <a:off x="471488" y="79375"/>
            <a:ext cx="8215312" cy="817563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Customize Front End</a:t>
            </a:r>
          </a:p>
        </p:txBody>
      </p:sp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896938"/>
            <a:ext cx="5389562" cy="5961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Mountain West Digital Library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Old metadata guidelines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Shareable metadata issues, e.g.:</a:t>
            </a:r>
          </a:p>
          <a:p>
            <a:pPr lvl="2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 in date formatting and mapping</a:t>
            </a:r>
          </a:p>
          <a:p>
            <a:pPr lvl="2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Lack of common geographic data</a:t>
            </a:r>
          </a:p>
          <a:p>
            <a:pPr lvl="2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Lack of adequate preservation metadata 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Inadequate directions for partners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708900" y="79375"/>
            <a:ext cx="1273175" cy="366713"/>
          </a:xfrm>
          <a:prstGeom prst="rect">
            <a:avLst/>
          </a:prstGeom>
          <a:solidFill>
            <a:srgbClr val="FC30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/>
              <a:t>text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Review and refinement</a:t>
            </a:r>
          </a:p>
        </p:txBody>
      </p:sp>
      <p:sp>
        <p:nvSpPr>
          <p:cNvPr id="65538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Review by UALC Website Development Task Force in June and July</a:t>
            </a:r>
          </a:p>
          <a:p>
            <a:r>
              <a:rPr lang="en-US" smtClean="0">
                <a:effectLst/>
              </a:rPr>
              <a:t>CSS refinements by graphic designer; Javascript refinements by programmer</a:t>
            </a:r>
          </a:p>
          <a:p>
            <a:r>
              <a:rPr lang="en-US" smtClean="0">
                <a:effectLst/>
              </a:rPr>
              <a:t>Possible modifications to Application Profile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Into the future</a:t>
            </a:r>
          </a:p>
        </p:txBody>
      </p:sp>
      <p:sp>
        <p:nvSpPr>
          <p:cNvPr id="66562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Tandem approach, with each effort reinforcing the other, has been productive</a:t>
            </a:r>
          </a:p>
          <a:p>
            <a:r>
              <a:rPr lang="en-US" smtClean="0">
                <a:effectLst/>
              </a:rPr>
              <a:t>Proof in the pudding: evaluating users’ reactions </a:t>
            </a:r>
          </a:p>
          <a:p>
            <a:r>
              <a:rPr lang="en-US" smtClean="0">
                <a:effectLst/>
              </a:rPr>
              <a:t>Theater into film analogy: We may not yet realize all the possibilities in Primo! What other opportunities await us?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Questions?</a:t>
            </a:r>
          </a:p>
        </p:txBody>
      </p:sp>
      <p:sp>
        <p:nvSpPr>
          <p:cNvPr id="67586" name="Rectangle 5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</a:rPr>
              <a:t>Sandra McIntyre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+1-801-585-0969</a:t>
            </a:r>
            <a:br>
              <a:rPr lang="en-US" smtClean="0">
                <a:effectLst/>
              </a:rPr>
            </a:br>
            <a:r>
              <a:rPr lang="en-US" smtClean="0">
                <a:solidFill>
                  <a:schemeClr val="accent1"/>
                </a:solidFill>
                <a:effectLst/>
                <a:hlinkClick r:id="rId2"/>
              </a:rPr>
              <a:t>sandra.mcintyre@utah.edu</a:t>
            </a:r>
            <a:endParaRPr lang="en-US" smtClean="0">
              <a:solidFill>
                <a:schemeClr val="accent1"/>
              </a:solidFill>
              <a:effectLst/>
            </a:endParaRPr>
          </a:p>
          <a:p>
            <a:r>
              <a:rPr lang="en-US" smtClean="0">
                <a:effectLst/>
              </a:rPr>
              <a:t>Cheryl Walters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+1-435-797-2623</a:t>
            </a:r>
            <a:br>
              <a:rPr lang="en-US" smtClean="0">
                <a:effectLst/>
              </a:rPr>
            </a:br>
            <a:r>
              <a:rPr lang="en-US" smtClean="0">
                <a:solidFill>
                  <a:schemeClr val="accent1"/>
                </a:solidFill>
                <a:effectLst/>
                <a:hlinkClick r:id="rId3"/>
              </a:rPr>
              <a:t>cheryl.walters@usu.edu</a:t>
            </a:r>
            <a:endParaRPr lang="en-US" smtClean="0">
              <a:solidFill>
                <a:schemeClr val="accent1"/>
              </a:solidFill>
              <a:effectLst/>
            </a:endParaRPr>
          </a:p>
          <a:p>
            <a:endParaRPr lang="en-US" smtClean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Goals set in 2009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/>
            <a:r>
              <a:rPr lang="en-US" smtClean="0">
                <a:effectLst/>
              </a:rPr>
              <a:t>Improving and expanding MWDL</a:t>
            </a:r>
          </a:p>
          <a:p>
            <a:pPr lvl="1" eaLnBrk="1" hangingPunct="1"/>
            <a:r>
              <a:rPr lang="en-US" smtClean="0">
                <a:effectLst/>
              </a:rPr>
              <a:t>Aggregating more collections, including the large Utah Digital Newspapers collections</a:t>
            </a:r>
          </a:p>
          <a:p>
            <a:pPr lvl="1" eaLnBrk="1" hangingPunct="1"/>
            <a:r>
              <a:rPr lang="en-US" smtClean="0">
                <a:effectLst/>
              </a:rPr>
              <a:t>Harvesting more frequently</a:t>
            </a:r>
          </a:p>
          <a:p>
            <a:pPr lvl="1" eaLnBrk="1" hangingPunct="1"/>
            <a:r>
              <a:rPr lang="en-US" smtClean="0">
                <a:effectLst/>
              </a:rPr>
              <a:t>Providing more powerful searching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Ex Libris Primo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/>
            <a:r>
              <a:rPr lang="en-US" smtClean="0">
                <a:effectLst/>
              </a:rPr>
              <a:t>An integrated discovery layer tool</a:t>
            </a:r>
          </a:p>
          <a:p>
            <a:pPr lvl="1" eaLnBrk="1" hangingPunct="1"/>
            <a:r>
              <a:rPr lang="en-US" smtClean="0">
                <a:effectLst/>
              </a:rPr>
              <a:t>Powerful search interface that “sits on top” of different silos of resources</a:t>
            </a:r>
          </a:p>
          <a:p>
            <a:pPr lvl="2" eaLnBrk="1" hangingPunct="1"/>
            <a:r>
              <a:rPr lang="en-US" smtClean="0">
                <a:effectLst/>
              </a:rPr>
              <a:t>Bibliographic records</a:t>
            </a:r>
          </a:p>
          <a:p>
            <a:pPr lvl="2" eaLnBrk="1" hangingPunct="1"/>
            <a:r>
              <a:rPr lang="en-US" smtClean="0">
                <a:effectLst/>
              </a:rPr>
              <a:t>Article databases</a:t>
            </a:r>
          </a:p>
          <a:p>
            <a:pPr lvl="2" eaLnBrk="1" hangingPunct="1"/>
            <a:r>
              <a:rPr lang="en-US" smtClean="0">
                <a:effectLst/>
              </a:rPr>
              <a:t>E-journals</a:t>
            </a:r>
          </a:p>
          <a:p>
            <a:pPr lvl="2" eaLnBrk="1" hangingPunct="1"/>
            <a:r>
              <a:rPr lang="en-US" smtClean="0">
                <a:effectLst/>
              </a:rPr>
              <a:t>Digital collections</a:t>
            </a:r>
          </a:p>
          <a:p>
            <a:pPr lvl="1" eaLnBrk="1" hangingPunct="1"/>
            <a:r>
              <a:rPr lang="en-US" smtClean="0">
                <a:effectLst/>
              </a:rPr>
              <a:t>Sophisticated, rapid search features</a:t>
            </a:r>
          </a:p>
          <a:p>
            <a:pPr lvl="1" eaLnBrk="1" hangingPunct="1"/>
            <a:r>
              <a:rPr lang="en-US" smtClean="0">
                <a:effectLst/>
              </a:rPr>
              <a:t>Powerful harvesting – aggregates primarily</a:t>
            </a:r>
          </a:p>
          <a:p>
            <a:pPr lvl="1" eaLnBrk="1" hangingPunct="1"/>
            <a:r>
              <a:rPr lang="en-US" smtClean="0">
                <a:effectLst/>
              </a:rPr>
              <a:t>Powerful indexing</a:t>
            </a:r>
          </a:p>
          <a:p>
            <a:pPr lvl="2" eaLnBrk="1" hangingPunct="1"/>
            <a:endParaRPr lang="en-US" smtClean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Primo: an opportunity…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/>
            <a:r>
              <a:rPr lang="en-US" smtClean="0">
                <a:effectLst/>
              </a:rPr>
              <a:t>Impact on searching and browsing</a:t>
            </a:r>
          </a:p>
          <a:p>
            <a:pPr lvl="1" eaLnBrk="1" hangingPunct="1"/>
            <a:r>
              <a:rPr lang="en-US" smtClean="0">
                <a:effectLst/>
              </a:rPr>
              <a:t>More fields</a:t>
            </a:r>
          </a:p>
          <a:p>
            <a:pPr lvl="1" eaLnBrk="1" hangingPunct="1"/>
            <a:r>
              <a:rPr lang="en-US" smtClean="0">
                <a:effectLst/>
              </a:rPr>
              <a:t>Larger data capacity</a:t>
            </a:r>
          </a:p>
          <a:p>
            <a:pPr lvl="1" eaLnBrk="1" hangingPunct="1"/>
            <a:r>
              <a:rPr lang="en-US" smtClean="0">
                <a:effectLst/>
              </a:rPr>
              <a:t>Faceting the search process</a:t>
            </a:r>
          </a:p>
          <a:p>
            <a:pPr lvl="1" eaLnBrk="1" hangingPunct="1"/>
            <a:r>
              <a:rPr lang="en-US" smtClean="0">
                <a:effectLst/>
              </a:rPr>
              <a:t>Qualified Dublin Core elements/refinements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Primo: …and a challenge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/>
            <a:r>
              <a:rPr lang="en-US" smtClean="0">
                <a:effectLst/>
              </a:rPr>
              <a:t>With larger numbers, need to give more specific search capability to users</a:t>
            </a:r>
          </a:p>
          <a:p>
            <a:pPr eaLnBrk="1" hangingPunct="1"/>
            <a:r>
              <a:rPr lang="en-US" smtClean="0">
                <a:effectLst/>
              </a:rPr>
              <a:t>Take advantage of the granularity that additional fields provide</a:t>
            </a:r>
          </a:p>
          <a:p>
            <a:pPr eaLnBrk="1" hangingPunct="1"/>
            <a:r>
              <a:rPr lang="en-US" smtClean="0">
                <a:effectLst/>
              </a:rPr>
              <a:t>More diverse partners and collections require better guidance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944</TotalTime>
  <Words>1671</Words>
  <Application>Microsoft Macintosh PowerPoint</Application>
  <PresentationFormat>On-screen Show (4:3)</PresentationFormat>
  <Paragraphs>228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Habitat</vt:lpstr>
      <vt:lpstr>Reaping a Rich Harvest from  CONTENTdm:  Using Primo and a Dublin Core Application  Profile</vt:lpstr>
      <vt:lpstr>Two efforts, same goal</vt:lpstr>
      <vt:lpstr>Mountain West Digital Library</vt:lpstr>
      <vt:lpstr>Mountain West Digital Library</vt:lpstr>
      <vt:lpstr>Mountain West Digital Library</vt:lpstr>
      <vt:lpstr>Goals set in 2009</vt:lpstr>
      <vt:lpstr>Ex Libris Primo</vt:lpstr>
      <vt:lpstr>Primo: an opportunity…</vt:lpstr>
      <vt:lpstr>Primo: …and a challenge</vt:lpstr>
      <vt:lpstr>Parallel efforts</vt:lpstr>
      <vt:lpstr>Process of creating an Application Profile</vt:lpstr>
      <vt:lpstr>How Profile is organized</vt:lpstr>
      <vt:lpstr>What’s new in this profile?</vt:lpstr>
      <vt:lpstr>What’s new – part 2</vt:lpstr>
      <vt:lpstr>May add local fields</vt:lpstr>
      <vt:lpstr>Same field,  multiple vocabularies</vt:lpstr>
      <vt:lpstr>2006 MWDL  Guidelines and Examples Used with CDP DC Metadata Best Practices</vt:lpstr>
      <vt:lpstr>Each element  described in a single row</vt:lpstr>
      <vt:lpstr>New 2010 profile: each element described in a table</vt:lpstr>
      <vt:lpstr>Contributor</vt:lpstr>
      <vt:lpstr>PowerPoint Presentation</vt:lpstr>
      <vt:lpstr>Adding specificity:  Use Spatial or Temporal instead of Coverage</vt:lpstr>
      <vt:lpstr>Lots of help with date element in profile…   and general guidelines   (coming soon)</vt:lpstr>
      <vt:lpstr>date</vt:lpstr>
      <vt:lpstr>date</vt:lpstr>
      <vt:lpstr>date</vt:lpstr>
      <vt:lpstr> </vt:lpstr>
      <vt:lpstr>Preservation element</vt:lpstr>
      <vt:lpstr>Vocabulary Encoding Scheme</vt:lpstr>
      <vt:lpstr>Syntax Encoding Scheme</vt:lpstr>
      <vt:lpstr>Still in development</vt:lpstr>
      <vt:lpstr>Future Revision</vt:lpstr>
      <vt:lpstr>Implementing the Profile  in Primo</vt:lpstr>
      <vt:lpstr>Implementing the Profile  in Primo</vt:lpstr>
      <vt:lpstr>Step 1: Normalization rules</vt:lpstr>
      <vt:lpstr>Dublin Core record via OAI</vt:lpstr>
      <vt:lpstr>Primo Normalized XML</vt:lpstr>
      <vt:lpstr>Normalization rules</vt:lpstr>
      <vt:lpstr>Normalization rules: Back Office</vt:lpstr>
      <vt:lpstr>Normalization rules: Back Office</vt:lpstr>
      <vt:lpstr>Normalization rules</vt:lpstr>
      <vt:lpstr>Normalization rules: tracking spreadsheet</vt:lpstr>
      <vt:lpstr>Normalization rules: control</vt:lpstr>
      <vt:lpstr>Normalization rules: control</vt:lpstr>
      <vt:lpstr>Review and refinement</vt:lpstr>
      <vt:lpstr>Step 2: Customize Front End</vt:lpstr>
      <vt:lpstr>Customize Front End</vt:lpstr>
      <vt:lpstr>Customize Front End</vt:lpstr>
      <vt:lpstr>Customize Front End</vt:lpstr>
      <vt:lpstr>Review and refinement</vt:lpstr>
      <vt:lpstr>Into the future</vt:lpstr>
      <vt:lpstr>Questions?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Reaping a Rich Harvest from  CONTENTdm:  Using Primo and a Dublin Core Application  Profile</dc:title>
  <dc:creator>USU Libraries</dc:creator>
  <cp:lastModifiedBy>Cheryl Walters</cp:lastModifiedBy>
  <cp:revision>58</cp:revision>
  <cp:lastPrinted>2010-09-09T16:35:55Z</cp:lastPrinted>
  <dcterms:created xsi:type="dcterms:W3CDTF">2010-09-09T16:29:05Z</dcterms:created>
  <dcterms:modified xsi:type="dcterms:W3CDTF">2011-09-01T22:44:04Z</dcterms:modified>
</cp:coreProperties>
</file>