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8" r:id="rId1"/>
  </p:sldMasterIdLst>
  <p:notesMasterIdLst>
    <p:notesMasterId r:id="rId14"/>
  </p:notesMasterIdLst>
  <p:sldIdLst>
    <p:sldId id="256" r:id="rId2"/>
    <p:sldId id="260" r:id="rId3"/>
    <p:sldId id="257" r:id="rId4"/>
    <p:sldId id="258" r:id="rId5"/>
    <p:sldId id="261" r:id="rId6"/>
    <p:sldId id="259" r:id="rId7"/>
    <p:sldId id="270" r:id="rId8"/>
    <p:sldId id="263" r:id="rId9"/>
    <p:sldId id="262" r:id="rId10"/>
    <p:sldId id="265" r:id="rId11"/>
    <p:sldId id="264" r:id="rId12"/>
    <p:sldId id="26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rary" initials="L" lastIdx="3" clrIdx="0"/>
  <p:cmAuthor id="1" name="Erin Dav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C149"/>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1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ABFEEF-7572-8B4C-B29D-767BD50BDFFE}" type="datetimeFigureOut">
              <a:rPr lang="en-US" smtClean="0"/>
              <a:pPr/>
              <a:t>2/10/2012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AB06DEB-B010-7943-BDBE-69EEA24523E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890532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 val="83621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dirty="0" smtClean="0"/>
              <a:t>For-credit</a:t>
            </a:r>
            <a:r>
              <a:rPr lang="en-US" baseline="0" dirty="0" smtClean="0"/>
              <a:t> does have the advantage of </a:t>
            </a:r>
            <a:r>
              <a:rPr lang="en-US" dirty="0" smtClean="0"/>
              <a:t>extended time with students, which can lead to deeper relationships.</a:t>
            </a:r>
          </a:p>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 val="111764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rapport we build with faculty comes from the</a:t>
            </a:r>
            <a:r>
              <a:rPr lang="en-US" baseline="0" dirty="0" smtClean="0"/>
              <a:t> relationships in these </a:t>
            </a:r>
            <a:r>
              <a:rPr lang="en-US" baseline="0" dirty="0" err="1" smtClean="0"/>
              <a:t>classes..often</a:t>
            </a:r>
            <a:r>
              <a:rPr lang="en-US" baseline="0" dirty="0" smtClean="0"/>
              <a:t> snowballs into other instruction opportunities </a:t>
            </a:r>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 val="38069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 val="91550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not saying that</a:t>
            </a:r>
            <a:r>
              <a:rPr lang="en-US" baseline="0" dirty="0" smtClean="0"/>
              <a:t> there’s not a place for for-credit instruction on campuses, but if done well, course-integrated IL is a highly successful model you should consider implementing on your campus.</a:t>
            </a:r>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 val="39515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(they don’t have to learn them all at once – it can be a progression)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err="1" smtClean="0"/>
              <a:t>But..compared</a:t>
            </a:r>
            <a:r>
              <a:rPr lang="en-US" baseline="0" dirty="0" smtClean="0"/>
              <a:t> to a for-credit class, you have a short time span to “dump” all of the skills at once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Faculty assume students are information experts once they take a credit-bearing class and they don’t have to deal with it anymore – students get little in the way of reinforcement of IL in their major courses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 val="232565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true power of the course-integrated model is its direct relevance to the student’s disciplinary work. Whether he or she is an </a:t>
            </a:r>
            <a:r>
              <a:rPr lang="en-US" dirty="0" err="1" smtClean="0"/>
              <a:t>english</a:t>
            </a:r>
            <a:r>
              <a:rPr lang="en-US" dirty="0" smtClean="0"/>
              <a:t> or business major, what they are learning about research skills is directly connected to their assignments – not ones constructed by librarians outside the subject major. You can meet students’ needs as they advance in their course work</a:t>
            </a:r>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 val="339558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Many students already struggle to fit required credits in their schedule – we offer a solution that doesn’t require them to spend more $$$ or time achieving more credits.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By focusing on our common goals for student</a:t>
            </a:r>
            <a:r>
              <a:rPr lang="en-US" baseline="0" dirty="0" smtClean="0"/>
              <a:t> success, we’ll make more progress with faculty in the long run (</a:t>
            </a:r>
            <a:r>
              <a:rPr lang="en-US" baseline="0" dirty="0" err="1" smtClean="0"/>
              <a:t>david</a:t>
            </a:r>
            <a:r>
              <a:rPr lang="en-US" baseline="0" dirty="0" smtClean="0"/>
              <a:t> watt– found in </a:t>
            </a:r>
            <a:r>
              <a:rPr lang="en-US" baseline="0" dirty="0" err="1" smtClean="0"/>
              <a:t>steven</a:t>
            </a:r>
            <a:r>
              <a:rPr lang="en-US" baseline="0" dirty="0" smtClean="0"/>
              <a:t> bell’s blog)</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Faculty have a hard time thinking of IL in deep ways without the context of disciplines. Credit courses tend to isolate IL as a generic skill outside of context. </a:t>
            </a:r>
            <a:endParaRPr lang="en-US" dirty="0" smtClean="0"/>
          </a:p>
          <a:p>
            <a:endParaRPr lang="en-US" dirty="0"/>
          </a:p>
        </p:txBody>
      </p:sp>
      <p:sp>
        <p:nvSpPr>
          <p:cNvPr id="4" name="Slide Number Placeholder 3"/>
          <p:cNvSpPr>
            <a:spLocks noGrp="1"/>
          </p:cNvSpPr>
          <p:nvPr>
            <p:ph type="sldNum" sz="quarter" idx="10"/>
          </p:nvPr>
        </p:nvSpPr>
        <p:spPr/>
        <p:txBody>
          <a:bodyPr/>
          <a:lstStyle/>
          <a:p>
            <a:fld id="{CAB06DEB-B010-7943-BDBE-69EEA24523ED}"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 val="370847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we’re there when they need us, we’re able to do this kind of instruction. The content of our sessions aligns with the students' research projects to allow for authentic learning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facilitates real life learning, through authentic, project- or problem-based learning activities, students learn steps in the research process, make decisions, solve problems, and use technology or other tools to create products that demonstrate what they have learned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B06DEB-B010-7943-BDBE-69EEA24523ED}"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 val="291055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4AF466F-BDA4-4F18-9C7B-FF0A9A1B0E80}" type="datetime1">
              <a:rPr lang="en-US" smtClean="0"/>
              <a:pPr/>
              <a:t>2/10/2012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4ED01-E2A0-4C1E-8E21-014B99041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AB955F9-81EA-47C5-8059-9E5C2B437C70}" type="datetime1">
              <a:rPr lang="en-US" smtClean="0"/>
              <a:pPr/>
              <a:t>2/10/2012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EF607B-A47E-422C-9BEF-122CCDB7C526}" type="datetime1">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3A9A7CB-BEE6-4F99-898E-913F06E8E125}" type="datetime1">
              <a:rPr lang="en-US" smtClean="0"/>
              <a:pPr/>
              <a:t>2/10/2012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2D2B3B-882E-40F3-A32F-6DD516915044}" type="slidenum">
              <a:rPr lang="en-US" smtClean="0"/>
              <a:pPr/>
              <a:t>‹#›</a:t>
            </a:fld>
            <a:endParaRPr lang="en-US"/>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6EE300C-6FC5-4FC3-AF1A-075E4F50620D}" type="datetime1">
              <a:rPr lang="en-US" smtClean="0"/>
              <a:pPr/>
              <a:t>2/10/2012</a:t>
            </a:fld>
            <a:endParaRPr lang="en-US"/>
          </a:p>
        </p:txBody>
      </p:sp>
      <p:sp>
        <p:nvSpPr>
          <p:cNvPr id="10" name="Slide Number Placeholder 9"/>
          <p:cNvSpPr>
            <a:spLocks noGrp="1"/>
          </p:cNvSpPr>
          <p:nvPr>
            <p:ph type="sldNum" sz="quarter" idx="16"/>
          </p:nvPr>
        </p:nvSpPr>
        <p:spPr/>
        <p:txBody>
          <a:bodyPr rtlCol="0"/>
          <a:lstStyle/>
          <a:p>
            <a:fld id="{6E2D2B3B-882E-40F3-A32F-6DD51691504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0D295D-4A77-4DEB-B04C-9F4282A8BC04}" type="datetime1">
              <a:rPr lang="en-US" smtClean="0"/>
              <a:pPr/>
              <a:t>2/10/2012</a:t>
            </a:fld>
            <a:endParaRPr lang="en-US"/>
          </a:p>
        </p:txBody>
      </p:sp>
      <p:sp>
        <p:nvSpPr>
          <p:cNvPr id="12" name="Slide Number Placeholder 11"/>
          <p:cNvSpPr>
            <a:spLocks noGrp="1"/>
          </p:cNvSpPr>
          <p:nvPr>
            <p:ph type="sldNum" sz="quarter" idx="16"/>
          </p:nvPr>
        </p:nvSpPr>
        <p:spPr/>
        <p:txBody>
          <a:bodyPr rtlCol="0"/>
          <a:lstStyle/>
          <a:p>
            <a:fld id="{6E2D2B3B-882E-40F3-A32F-6DD51691504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B28685-4D0C-42D5-8013-B5904CD1FCBC}" type="datetime1">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EE1B38-C5EB-4D66-9137-0AFE9CDEDE8F}" type="datetime1">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7B613C-1AD7-49D3-885D-F654C5CDBAA6}" type="datetime1">
              <a:rPr lang="en-US" smtClean="0"/>
              <a:pPr/>
              <a:t>2/10/2012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E2D2B3B-882E-40F3-A32F-6DD516915044}"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7B613C-1AD7-49D3-885D-F654C5CDBAA6}" type="datetime1">
              <a:rPr lang="en-US" smtClean="0"/>
              <a:pPr/>
              <a:t>2/10/2012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79844"/>
            <a:ext cx="6477000" cy="1828800"/>
          </a:xfrm>
        </p:spPr>
        <p:txBody>
          <a:bodyPr>
            <a:normAutofit fontScale="90000"/>
          </a:bodyPr>
          <a:lstStyle/>
          <a:p>
            <a:r>
              <a:rPr lang="en-US" sz="4800" dirty="0" smtClean="0"/>
              <a:t>LIRT Debate: </a:t>
            </a:r>
            <a:r>
              <a:rPr lang="en-US" sz="3600" dirty="0"/>
              <a:t>For-Credit vs. Course Integrated:  What is the best method to reach students?</a:t>
            </a:r>
            <a:br>
              <a:rPr lang="en-US" sz="3600" dirty="0"/>
            </a:br>
            <a:endParaRPr lang="en-US" sz="3600" dirty="0"/>
          </a:p>
        </p:txBody>
      </p:sp>
      <p:sp>
        <p:nvSpPr>
          <p:cNvPr id="3" name="Subtitle 2"/>
          <p:cNvSpPr>
            <a:spLocks noGrp="1"/>
          </p:cNvSpPr>
          <p:nvPr>
            <p:ph type="subTitle" idx="1"/>
          </p:nvPr>
        </p:nvSpPr>
        <p:spPr>
          <a:xfrm>
            <a:off x="2365798" y="5802743"/>
            <a:ext cx="6473402" cy="1055257"/>
          </a:xfrm>
        </p:spPr>
        <p:txBody>
          <a:bodyPr>
            <a:normAutofit fontScale="85000" lnSpcReduction="20000"/>
          </a:bodyPr>
          <a:lstStyle/>
          <a:p>
            <a:endParaRPr lang="en-US" dirty="0"/>
          </a:p>
          <a:p>
            <a:r>
              <a:rPr lang="en-US" sz="2200" dirty="0" smtClean="0"/>
              <a:t>Erin Davis, Utah State University, Merrill-Cazier Library</a:t>
            </a:r>
          </a:p>
          <a:p>
            <a:r>
              <a:rPr lang="en-US" sz="2200" dirty="0" err="1" smtClean="0"/>
              <a:t>Kacy</a:t>
            </a:r>
            <a:r>
              <a:rPr lang="en-US" sz="2200" dirty="0" smtClean="0"/>
              <a:t> Lundstrom, Utah State University, Merrill-Cazier Library</a:t>
            </a:r>
          </a:p>
        </p:txBody>
      </p:sp>
    </p:spTree>
    <p:extLst>
      <p:ext uri="{BB962C8B-B14F-4D97-AF65-F5344CB8AC3E}">
        <p14:creationId xmlns:mc="http://schemas.openxmlformats.org/markup-compatibility/2006" xmlns:mv="urn:schemas-microsoft-com:mac:vml" xmlns:p14="http://schemas.microsoft.com/office/powerpoint/2010/main" xmlns="" val="105811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Allows for Authentic Learning</a:t>
            </a:r>
            <a:endParaRPr lang="en-US" dirty="0"/>
          </a:p>
        </p:txBody>
      </p:sp>
      <p:sp>
        <p:nvSpPr>
          <p:cNvPr id="5" name="Content Placeholder 4"/>
          <p:cNvSpPr>
            <a:spLocks noGrp="1"/>
          </p:cNvSpPr>
          <p:nvPr>
            <p:ph sz="quarter" idx="4294967295"/>
          </p:nvPr>
        </p:nvSpPr>
        <p:spPr>
          <a:xfrm>
            <a:off x="869950" y="1635125"/>
            <a:ext cx="8274050" cy="1357313"/>
          </a:xfrm>
        </p:spPr>
        <p:txBody>
          <a:bodyPr>
            <a:normAutofit/>
          </a:bodyPr>
          <a:lstStyle/>
          <a:p>
            <a:pPr>
              <a:buClr>
                <a:schemeClr val="accent1"/>
              </a:buClr>
            </a:pPr>
            <a:r>
              <a:rPr lang="en-US" sz="2200" dirty="0" smtClean="0"/>
              <a:t>We incorporate hands-on, authentic student learning activities in each session</a:t>
            </a:r>
          </a:p>
          <a:p>
            <a:pPr>
              <a:buClr>
                <a:schemeClr val="accent1"/>
              </a:buClr>
            </a:pPr>
            <a:r>
              <a:rPr lang="en-US" sz="2200" dirty="0" smtClean="0">
                <a:cs typeface="Tw Cen MT"/>
              </a:rPr>
              <a:t>Students tend to </a:t>
            </a:r>
            <a:r>
              <a:rPr lang="en-US" sz="2200" i="1" dirty="0" smtClean="0">
                <a:cs typeface="Tw Cen MT"/>
              </a:rPr>
              <a:t>retain</a:t>
            </a:r>
            <a:r>
              <a:rPr lang="en-US" sz="2200" dirty="0" smtClean="0">
                <a:cs typeface="Tw Cen MT"/>
              </a:rPr>
              <a:t> skills better if it’s attached to a discipline</a:t>
            </a:r>
          </a:p>
        </p:txBody>
      </p:sp>
      <p:pic>
        <p:nvPicPr>
          <p:cNvPr id="6" name="Picture 5" descr="_MG_0220.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082076" y="2992424"/>
            <a:ext cx="4945328" cy="329688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50023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with students are possible</a:t>
            </a:r>
            <a:endParaRPr lang="en-US" dirty="0"/>
          </a:p>
        </p:txBody>
      </p:sp>
      <p:sp>
        <p:nvSpPr>
          <p:cNvPr id="3" name="Content Placeholder 2"/>
          <p:cNvSpPr>
            <a:spLocks noGrp="1"/>
          </p:cNvSpPr>
          <p:nvPr>
            <p:ph sz="quarter" idx="1"/>
          </p:nvPr>
        </p:nvSpPr>
        <p:spPr>
          <a:xfrm>
            <a:off x="457200" y="1611586"/>
            <a:ext cx="7620000" cy="4975985"/>
          </a:xfrm>
        </p:spPr>
        <p:txBody>
          <a:bodyPr/>
          <a:lstStyle/>
          <a:p>
            <a:pPr marL="457200" lvl="3" indent="-342900">
              <a:buClr>
                <a:schemeClr val="accent1"/>
              </a:buClr>
            </a:pPr>
            <a:r>
              <a:rPr lang="en-US" dirty="0" smtClean="0"/>
              <a:t>USU’s research consults have increased</a:t>
            </a:r>
            <a:endParaRPr lang="en-US" dirty="0"/>
          </a:p>
          <a:p>
            <a:pPr marL="914400" lvl="4" indent="-342900">
              <a:buClr>
                <a:schemeClr val="accent1"/>
              </a:buClr>
            </a:pPr>
            <a:r>
              <a:rPr lang="en-US" dirty="0"/>
              <a:t>G</a:t>
            </a:r>
            <a:r>
              <a:rPr lang="en-US" dirty="0" smtClean="0"/>
              <a:t>ives </a:t>
            </a:r>
            <a:r>
              <a:rPr lang="en-US" dirty="0"/>
              <a:t>important </a:t>
            </a:r>
            <a:r>
              <a:rPr lang="en-US" dirty="0" smtClean="0"/>
              <a:t>1-</a:t>
            </a:r>
            <a:r>
              <a:rPr lang="en-US" dirty="0"/>
              <a:t>on</a:t>
            </a:r>
            <a:r>
              <a:rPr lang="en-US" dirty="0" smtClean="0"/>
              <a:t>-1 time </a:t>
            </a:r>
            <a:r>
              <a:rPr lang="en-US" dirty="0"/>
              <a:t>and assistance </a:t>
            </a:r>
          </a:p>
          <a:p>
            <a:pPr marL="914400" lvl="4" indent="-342900">
              <a:buClr>
                <a:schemeClr val="accent1"/>
              </a:buClr>
            </a:pPr>
            <a:r>
              <a:rPr lang="en-US" dirty="0" smtClean="0"/>
              <a:t>Leads </a:t>
            </a:r>
            <a:r>
              <a:rPr lang="en-US" dirty="0"/>
              <a:t>to good rapport and deepened relationships with </a:t>
            </a:r>
            <a:r>
              <a:rPr lang="en-US" dirty="0" smtClean="0"/>
              <a:t>students</a:t>
            </a:r>
            <a:endParaRPr lang="en-US" dirty="0"/>
          </a:p>
        </p:txBody>
      </p:sp>
      <p:pic>
        <p:nvPicPr>
          <p:cNvPr id="4" name="Picture 3" descr="_MG_0168.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497729" y="3066977"/>
            <a:ext cx="5509172" cy="367278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414129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Relationships with Faculty</a:t>
            </a:r>
            <a:endParaRPr lang="en-US" dirty="0"/>
          </a:p>
        </p:txBody>
      </p:sp>
      <p:sp>
        <p:nvSpPr>
          <p:cNvPr id="3" name="Content Placeholder 2"/>
          <p:cNvSpPr>
            <a:spLocks noGrp="1"/>
          </p:cNvSpPr>
          <p:nvPr>
            <p:ph sz="quarter" idx="1"/>
          </p:nvPr>
        </p:nvSpPr>
        <p:spPr/>
        <p:txBody>
          <a:bodyPr/>
          <a:lstStyle/>
          <a:p>
            <a:pPr marL="457200" lvl="3" indent="-342900">
              <a:buClr>
                <a:schemeClr val="accent1"/>
              </a:buClr>
            </a:pPr>
            <a:r>
              <a:rPr lang="en-US" dirty="0"/>
              <a:t>Allows for faculty partnerships and ways to learn about faculty research needs, student needs, and to show them what we do (and can do for them</a:t>
            </a:r>
            <a:r>
              <a:rPr lang="en-US" dirty="0" smtClean="0"/>
              <a:t>)</a:t>
            </a:r>
          </a:p>
          <a:p>
            <a:pPr marL="457200" lvl="3" indent="-342900">
              <a:buClr>
                <a:schemeClr val="accent1"/>
              </a:buClr>
            </a:pPr>
            <a:endParaRPr lang="en-US" dirty="0" smtClean="0"/>
          </a:p>
          <a:p>
            <a:pPr marL="457200" lvl="3" indent="-342900">
              <a:buClr>
                <a:schemeClr val="accent1"/>
              </a:buClr>
            </a:pPr>
            <a:r>
              <a:rPr lang="en-US" dirty="0" smtClean="0"/>
              <a:t>According </a:t>
            </a:r>
            <a:r>
              <a:rPr lang="en-US" dirty="0"/>
              <a:t>to our survey, more teaching librarians believed that course-integrated classes had increased </a:t>
            </a:r>
            <a:r>
              <a:rPr lang="en-US" dirty="0">
                <a:solidFill>
                  <a:srgbClr val="3366FF"/>
                </a:solidFill>
              </a:rPr>
              <a:t>political capital </a:t>
            </a:r>
            <a:r>
              <a:rPr lang="en-US" dirty="0"/>
              <a:t>on campus</a:t>
            </a:r>
            <a:r>
              <a:rPr lang="en-US" dirty="0" smtClean="0"/>
              <a:t>.</a:t>
            </a:r>
          </a:p>
          <a:p>
            <a:pPr marL="342900" lvl="3">
              <a:buClr>
                <a:schemeClr val="accent1"/>
              </a:buClr>
            </a:pPr>
            <a:endParaRPr lang="en-US" dirty="0"/>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58655" y="3296513"/>
            <a:ext cx="3729408" cy="3402723"/>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 val="303963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backgrounds…</a:t>
            </a:r>
            <a:endParaRPr lang="en-US" dirty="0"/>
          </a:p>
        </p:txBody>
      </p:sp>
      <p:sp>
        <p:nvSpPr>
          <p:cNvPr id="3" name="Content Placeholder 2"/>
          <p:cNvSpPr>
            <a:spLocks noGrp="1"/>
          </p:cNvSpPr>
          <p:nvPr>
            <p:ph sz="quarter" idx="1"/>
          </p:nvPr>
        </p:nvSpPr>
        <p:spPr>
          <a:xfrm>
            <a:off x="559915" y="2045143"/>
            <a:ext cx="7620000" cy="2848259"/>
          </a:xfrm>
          <a:solidFill>
            <a:schemeClr val="bg1"/>
          </a:solidFill>
          <a:ln>
            <a:solidFill>
              <a:schemeClr val="accent2">
                <a:lumMod val="75000"/>
              </a:schemeClr>
            </a:solidFill>
          </a:ln>
        </p:spPr>
        <p:txBody>
          <a:bodyPr>
            <a:normAutofit lnSpcReduction="10000"/>
          </a:bodyPr>
          <a:lstStyle/>
          <a:p>
            <a:r>
              <a:rPr lang="en-US" dirty="0" smtClean="0">
                <a:latin typeface="+mj-lt"/>
                <a:cs typeface="Ayuthaya"/>
              </a:rPr>
              <a:t>We’ve only taught </a:t>
            </a:r>
            <a:r>
              <a:rPr lang="en-US" dirty="0" smtClean="0">
                <a:solidFill>
                  <a:srgbClr val="0000FF"/>
                </a:solidFill>
                <a:latin typeface="+mj-lt"/>
                <a:cs typeface="Ayuthaya"/>
              </a:rPr>
              <a:t>COURSE INTEGRATED</a:t>
            </a:r>
          </a:p>
          <a:p>
            <a:r>
              <a:rPr lang="en-US" dirty="0" smtClean="0"/>
              <a:t>We work in a highly integrated program </a:t>
            </a:r>
            <a:endParaRPr lang="en-US" dirty="0">
              <a:solidFill>
                <a:srgbClr val="FF6600"/>
              </a:solidFill>
            </a:endParaRPr>
          </a:p>
          <a:p>
            <a:r>
              <a:rPr lang="en-US" dirty="0" smtClean="0">
                <a:cs typeface="Apple Chancery"/>
              </a:rPr>
              <a:t>USU’s Numbers FY 2010: </a:t>
            </a:r>
          </a:p>
          <a:p>
            <a:pPr lvl="1"/>
            <a:r>
              <a:rPr lang="en-US" dirty="0" smtClean="0"/>
              <a:t>959 sessions</a:t>
            </a:r>
          </a:p>
          <a:p>
            <a:pPr lvl="1"/>
            <a:r>
              <a:rPr lang="en-US" dirty="0" smtClean="0"/>
              <a:t>19,511 contact hours with students</a:t>
            </a:r>
          </a:p>
          <a:p>
            <a:pPr lvl="1"/>
            <a:r>
              <a:rPr lang="en-US" dirty="0" smtClean="0"/>
              <a:t>Reached 9,961 students</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135759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Integrated Information Literacy (IL)</a:t>
            </a:r>
            <a:endParaRPr lang="en-US" dirty="0"/>
          </a:p>
        </p:txBody>
      </p:sp>
      <p:sp>
        <p:nvSpPr>
          <p:cNvPr id="3" name="Content Placeholder 2"/>
          <p:cNvSpPr>
            <a:spLocks noGrp="1"/>
          </p:cNvSpPr>
          <p:nvPr>
            <p:ph sz="quarter" idx="1"/>
          </p:nvPr>
        </p:nvSpPr>
        <p:spPr>
          <a:xfrm>
            <a:off x="457200" y="2063820"/>
            <a:ext cx="7620000" cy="3380556"/>
          </a:xfrm>
          <a:solidFill>
            <a:schemeClr val="bg1"/>
          </a:solidFill>
          <a:ln>
            <a:solidFill>
              <a:schemeClr val="accent2">
                <a:lumMod val="75000"/>
              </a:schemeClr>
            </a:solidFill>
          </a:ln>
        </p:spPr>
        <p:txBody>
          <a:bodyPr>
            <a:normAutofit fontScale="92500" lnSpcReduction="20000"/>
          </a:bodyPr>
          <a:lstStyle/>
          <a:p>
            <a:pPr marL="114300" indent="0">
              <a:buNone/>
            </a:pPr>
            <a:endParaRPr lang="en-US" dirty="0"/>
          </a:p>
          <a:p>
            <a:r>
              <a:rPr lang="en-US" dirty="0" smtClean="0"/>
              <a:t>“IL </a:t>
            </a:r>
            <a:r>
              <a:rPr lang="en-US" dirty="0"/>
              <a:t>sessions that are tied directly to a course offered through the </a:t>
            </a:r>
            <a:r>
              <a:rPr lang="en-US" dirty="0" smtClean="0"/>
              <a:t>university </a:t>
            </a:r>
            <a:r>
              <a:rPr lang="en-US" dirty="0"/>
              <a:t>and in which library instruction is delivered </a:t>
            </a:r>
            <a:r>
              <a:rPr lang="en-US" dirty="0" smtClean="0"/>
              <a:t>via </a:t>
            </a:r>
            <a:r>
              <a:rPr lang="en-US" dirty="0"/>
              <a:t>multiple </a:t>
            </a:r>
            <a:r>
              <a:rPr lang="en-US" dirty="0" smtClean="0"/>
              <a:t>sessions.”</a:t>
            </a:r>
            <a:r>
              <a:rPr lang="en-US" dirty="0"/>
              <a:t> </a:t>
            </a:r>
            <a:endParaRPr lang="en-US" dirty="0" smtClean="0"/>
          </a:p>
          <a:p>
            <a:endParaRPr lang="en-US" dirty="0"/>
          </a:p>
          <a:p>
            <a:r>
              <a:rPr lang="en-US" dirty="0" smtClean="0">
                <a:cs typeface="Apple Chancery"/>
              </a:rPr>
              <a:t>Examples</a:t>
            </a:r>
            <a:r>
              <a:rPr lang="en-US" dirty="0" smtClean="0"/>
              <a:t>: </a:t>
            </a:r>
          </a:p>
          <a:p>
            <a:pPr lvl="1"/>
            <a:r>
              <a:rPr lang="en-US" dirty="0" smtClean="0"/>
              <a:t>Integration throughout general education classes</a:t>
            </a:r>
          </a:p>
          <a:p>
            <a:pPr lvl="1"/>
            <a:r>
              <a:rPr lang="en-US" dirty="0" smtClean="0"/>
              <a:t>Subject-specific </a:t>
            </a:r>
            <a:r>
              <a:rPr lang="en-US" dirty="0"/>
              <a:t>course integration</a:t>
            </a:r>
            <a:r>
              <a:rPr lang="en-US" dirty="0" smtClean="0"/>
              <a:t> </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719325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For-Credit IL 	</a:t>
            </a:r>
            <a:endParaRPr lang="en-US" dirty="0"/>
          </a:p>
        </p:txBody>
      </p:sp>
      <p:sp>
        <p:nvSpPr>
          <p:cNvPr id="3" name="Content Placeholder 2"/>
          <p:cNvSpPr>
            <a:spLocks noGrp="1"/>
          </p:cNvSpPr>
          <p:nvPr>
            <p:ph sz="quarter" idx="1"/>
          </p:nvPr>
        </p:nvSpPr>
        <p:spPr>
          <a:xfrm>
            <a:off x="457200" y="1989112"/>
            <a:ext cx="7620000" cy="3642035"/>
          </a:xfrm>
          <a:solidFill>
            <a:schemeClr val="bg1"/>
          </a:solidFill>
          <a:ln>
            <a:solidFill>
              <a:schemeClr val="accent2">
                <a:lumMod val="75000"/>
              </a:schemeClr>
            </a:solidFill>
          </a:ln>
        </p:spPr>
        <p:txBody>
          <a:bodyPr>
            <a:normAutofit fontScale="92500" lnSpcReduction="10000"/>
          </a:bodyPr>
          <a:lstStyle/>
          <a:p>
            <a:pPr marL="114300" indent="0">
              <a:buNone/>
            </a:pPr>
            <a:endParaRPr lang="en-US" dirty="0"/>
          </a:p>
          <a:p>
            <a:r>
              <a:rPr lang="en-US" dirty="0" smtClean="0"/>
              <a:t>“Courses related </a:t>
            </a:r>
            <a:r>
              <a:rPr lang="en-US" dirty="0"/>
              <a:t>specifically to IL, which grant students institutional course credit</a:t>
            </a:r>
            <a:r>
              <a:rPr lang="en-US" dirty="0" smtClean="0"/>
              <a:t>.”</a:t>
            </a:r>
          </a:p>
          <a:p>
            <a:pPr marL="114300" indent="0">
              <a:buNone/>
            </a:pPr>
            <a:endParaRPr lang="en-US" dirty="0"/>
          </a:p>
          <a:p>
            <a:r>
              <a:rPr lang="en-US" dirty="0" smtClean="0">
                <a:cs typeface="Apple Chancery"/>
              </a:rPr>
              <a:t>Examples</a:t>
            </a:r>
            <a:r>
              <a:rPr lang="en-US" dirty="0" smtClean="0"/>
              <a:t>:</a:t>
            </a:r>
          </a:p>
          <a:p>
            <a:pPr lvl="1"/>
            <a:r>
              <a:rPr lang="en-US" dirty="0" smtClean="0"/>
              <a:t>1 - 3 credit general credit class (required)</a:t>
            </a:r>
          </a:p>
          <a:p>
            <a:pPr lvl="1"/>
            <a:r>
              <a:rPr lang="en-US" dirty="0" smtClean="0"/>
              <a:t>1 - 3 credit discipline-specific credit class (required)</a:t>
            </a:r>
          </a:p>
          <a:p>
            <a:pPr lvl="1"/>
            <a:r>
              <a:rPr lang="en-US" dirty="0" smtClean="0"/>
              <a:t>1 - 3 credit class (elective)</a:t>
            </a:r>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110515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Survey: Major Findings</a:t>
            </a:r>
            <a:endParaRPr lang="en-US" dirty="0"/>
          </a:p>
        </p:txBody>
      </p:sp>
      <p:sp>
        <p:nvSpPr>
          <p:cNvPr id="3" name="Content Placeholder 2"/>
          <p:cNvSpPr>
            <a:spLocks noGrp="1"/>
          </p:cNvSpPr>
          <p:nvPr>
            <p:ph sz="quarter" idx="1"/>
          </p:nvPr>
        </p:nvSpPr>
        <p:spPr/>
        <p:txBody>
          <a:bodyPr>
            <a:normAutofit fontScale="92500" lnSpcReduction="20000"/>
          </a:bodyPr>
          <a:lstStyle/>
          <a:p>
            <a:endParaRPr lang="en-US" dirty="0" smtClean="0"/>
          </a:p>
          <a:p>
            <a:r>
              <a:rPr lang="en-US" dirty="0" smtClean="0"/>
              <a:t>There is an important relationship between the model of IL taught and librarians’ </a:t>
            </a:r>
            <a:r>
              <a:rPr lang="en-US" dirty="0" smtClean="0">
                <a:solidFill>
                  <a:srgbClr val="0070C0"/>
                </a:solidFill>
              </a:rPr>
              <a:t>self-identification as teachers</a:t>
            </a:r>
            <a:r>
              <a:rPr lang="en-US" dirty="0" smtClean="0"/>
              <a:t>. </a:t>
            </a:r>
          </a:p>
          <a:p>
            <a:endParaRPr lang="en-US" dirty="0" smtClean="0"/>
          </a:p>
          <a:p>
            <a:r>
              <a:rPr lang="en-US" dirty="0" smtClean="0"/>
              <a:t>Librarians believe that teaching IL on campus is </a:t>
            </a:r>
            <a:r>
              <a:rPr lang="en-US" dirty="0" smtClean="0">
                <a:solidFill>
                  <a:srgbClr val="0070C0"/>
                </a:solidFill>
              </a:rPr>
              <a:t>politically important</a:t>
            </a:r>
            <a:r>
              <a:rPr lang="en-US" dirty="0" smtClean="0"/>
              <a:t> to the library, regardless of the instruction model used. </a:t>
            </a:r>
          </a:p>
          <a:p>
            <a:endParaRPr lang="en-US" dirty="0" smtClean="0"/>
          </a:p>
          <a:p>
            <a:r>
              <a:rPr lang="en-US" dirty="0"/>
              <a:t>L</a:t>
            </a:r>
            <a:r>
              <a:rPr lang="en-US" dirty="0" smtClean="0"/>
              <a:t>ibrarians have </a:t>
            </a:r>
            <a:r>
              <a:rPr lang="en-US" dirty="0"/>
              <a:t>a </a:t>
            </a:r>
            <a:r>
              <a:rPr lang="en-US" dirty="0" smtClean="0"/>
              <a:t>preference towards the model they have experience using. </a:t>
            </a:r>
            <a:r>
              <a:rPr lang="en-US" dirty="0" smtClean="0">
                <a:solidFill>
                  <a:srgbClr val="0070C0"/>
                </a:solidFill>
              </a:rPr>
              <a:t>(Perceived effectiveness of IL models)</a:t>
            </a:r>
            <a:endParaRPr lang="en-US" dirty="0">
              <a:solidFill>
                <a:srgbClr val="0070C0"/>
              </a:solidFill>
            </a:endParaRPr>
          </a:p>
          <a:p>
            <a:endParaRPr lang="en-US" dirty="0" smtClean="0"/>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 val="345071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Course-Integrated </a:t>
            </a:r>
            <a:endParaRPr lang="en-US" dirty="0"/>
          </a:p>
        </p:txBody>
      </p:sp>
      <p:sp>
        <p:nvSpPr>
          <p:cNvPr id="3" name="Content Placeholder 2"/>
          <p:cNvSpPr>
            <a:spLocks noGrp="1"/>
          </p:cNvSpPr>
          <p:nvPr>
            <p:ph sz="quarter" idx="1"/>
          </p:nvPr>
        </p:nvSpPr>
        <p:spPr/>
        <p:txBody>
          <a:bodyPr/>
          <a:lstStyle/>
          <a:p>
            <a:pPr marL="525780" lvl="1" indent="-457200"/>
            <a:r>
              <a:rPr lang="en-US" i="1" dirty="0"/>
              <a:t>Caveat:  It’s not necessarily either/</a:t>
            </a:r>
            <a:r>
              <a:rPr lang="en-US" i="1" dirty="0" smtClean="0"/>
              <a:t>or</a:t>
            </a:r>
          </a:p>
          <a:p>
            <a:pPr marL="342900" lvl="1">
              <a:buClr>
                <a:schemeClr val="accent1"/>
              </a:buClr>
            </a:pPr>
            <a:endParaRPr lang="en-US" dirty="0"/>
          </a:p>
          <a:p>
            <a:pPr marL="342900" lvl="1">
              <a:buClr>
                <a:schemeClr val="accent1"/>
              </a:buClr>
            </a:pPr>
            <a:endParaRPr lang="en-US" dirty="0" smtClean="0"/>
          </a:p>
          <a:p>
            <a:pPr marL="342900" lvl="1">
              <a:buClr>
                <a:schemeClr val="accent1"/>
              </a:buClr>
            </a:pPr>
            <a:endParaRPr lang="en-US" dirty="0"/>
          </a:p>
          <a:p>
            <a:pPr marL="342900" lvl="1">
              <a:buClr>
                <a:schemeClr val="accent1"/>
              </a:buClr>
            </a:pPr>
            <a:endParaRPr lang="en-US" dirty="0"/>
          </a:p>
        </p:txBody>
      </p:sp>
      <p:pic>
        <p:nvPicPr>
          <p:cNvPr id="8" name="Picture 7" descr="scale.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887279" y="2450724"/>
            <a:ext cx="5008453" cy="347931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87135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Continuous		</a:t>
            </a:r>
            <a:endParaRPr lang="en-US" dirty="0"/>
          </a:p>
        </p:txBody>
      </p:sp>
      <p:sp>
        <p:nvSpPr>
          <p:cNvPr id="3" name="Content Placeholder 2"/>
          <p:cNvSpPr>
            <a:spLocks noGrp="1"/>
          </p:cNvSpPr>
          <p:nvPr>
            <p:ph sz="quarter" idx="1"/>
          </p:nvPr>
        </p:nvSpPr>
        <p:spPr/>
        <p:txBody>
          <a:bodyPr/>
          <a:lstStyle/>
          <a:p>
            <a:pPr marL="525780" lvl="1" indent="-457200"/>
            <a:r>
              <a:rPr lang="en-US" dirty="0" smtClean="0"/>
              <a:t>Starts with intro</a:t>
            </a:r>
            <a:r>
              <a:rPr lang="en-US" dirty="0"/>
              <a:t> </a:t>
            </a:r>
            <a:r>
              <a:rPr lang="en-US" dirty="0" smtClean="0"/>
              <a:t>classes &amp; spans </a:t>
            </a:r>
            <a:r>
              <a:rPr lang="en-US" dirty="0"/>
              <a:t>through a student’s </a:t>
            </a:r>
            <a:r>
              <a:rPr lang="en-US" dirty="0" smtClean="0"/>
              <a:t>discipline </a:t>
            </a:r>
          </a:p>
          <a:p>
            <a:pPr marL="342900" lvl="1">
              <a:buClr>
                <a:schemeClr val="accent1"/>
              </a:buClr>
            </a:pPr>
            <a:r>
              <a:rPr lang="en-US" dirty="0" smtClean="0"/>
              <a:t>  Allows </a:t>
            </a:r>
            <a:r>
              <a:rPr lang="en-US" dirty="0"/>
              <a:t>for development and enhancement of </a:t>
            </a:r>
            <a:r>
              <a:rPr lang="en-US" dirty="0" smtClean="0"/>
              <a:t>skills</a:t>
            </a:r>
            <a:endParaRPr lang="en-US" dirty="0"/>
          </a:p>
          <a:p>
            <a:pPr marL="342900" lvl="1">
              <a:buClr>
                <a:schemeClr val="accent1"/>
              </a:buClr>
            </a:pPr>
            <a:endParaRPr lang="en-US" dirty="0"/>
          </a:p>
          <a:p>
            <a:pPr marL="342900" lvl="1">
              <a:buClr>
                <a:schemeClr val="accent1"/>
              </a:buClr>
            </a:pPr>
            <a:endParaRPr lang="en-US" dirty="0"/>
          </a:p>
          <a:p>
            <a:endParaRPr lang="en-US" dirty="0"/>
          </a:p>
        </p:txBody>
      </p:sp>
      <p:pic>
        <p:nvPicPr>
          <p:cNvPr id="4" name="Picture 3" descr="j0178537.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443273" y="3025692"/>
            <a:ext cx="5792028" cy="32064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31924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Need Instruction</a:t>
            </a:r>
            <a:endParaRPr lang="en-US" dirty="0"/>
          </a:p>
        </p:txBody>
      </p:sp>
      <p:sp>
        <p:nvSpPr>
          <p:cNvPr id="3" name="Content Placeholder 2"/>
          <p:cNvSpPr>
            <a:spLocks noGrp="1"/>
          </p:cNvSpPr>
          <p:nvPr>
            <p:ph sz="quarter" idx="1"/>
          </p:nvPr>
        </p:nvSpPr>
        <p:spPr/>
        <p:txBody>
          <a:bodyPr/>
          <a:lstStyle/>
          <a:p>
            <a:pPr marL="342900" lvl="2">
              <a:buClr>
                <a:schemeClr val="accent1"/>
              </a:buClr>
            </a:pPr>
            <a:r>
              <a:rPr lang="en-US" dirty="0"/>
              <a:t>Real RELEVANCE to </a:t>
            </a:r>
            <a:r>
              <a:rPr lang="en-US" dirty="0" smtClean="0"/>
              <a:t>students’ disciplinary work</a:t>
            </a:r>
          </a:p>
          <a:p>
            <a:pPr marL="342900" lvl="2">
              <a:buClr>
                <a:schemeClr val="accent1"/>
              </a:buClr>
            </a:pPr>
            <a:r>
              <a:rPr lang="en-US" dirty="0" smtClean="0"/>
              <a:t>We’re there when they need us! </a:t>
            </a:r>
            <a:endParaRPr lang="en-US" dirty="0"/>
          </a:p>
          <a:p>
            <a:pPr marL="114300" lvl="2" indent="0">
              <a:buClr>
                <a:schemeClr val="accent1"/>
              </a:buClr>
              <a:buNone/>
            </a:pPr>
            <a:endParaRPr lang="en-US" dirty="0" smtClean="0"/>
          </a:p>
          <a:p>
            <a:pPr marL="342900" lvl="2">
              <a:buClr>
                <a:schemeClr val="accent1"/>
              </a:buClr>
            </a:pPr>
            <a:endParaRPr lang="en-US" dirty="0"/>
          </a:p>
          <a:p>
            <a:pPr marL="342900" lvl="2">
              <a:buClr>
                <a:schemeClr val="accent1"/>
              </a:buClr>
            </a:pPr>
            <a:endParaRPr lang="en-US" dirty="0"/>
          </a:p>
          <a:p>
            <a:endParaRPr lang="en-US" dirty="0"/>
          </a:p>
        </p:txBody>
      </p:sp>
      <p:pic>
        <p:nvPicPr>
          <p:cNvPr id="6" name="Picture 5" descr="j0308887.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039206" y="2584290"/>
            <a:ext cx="5073142" cy="319369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23664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credible without </a:t>
            </a:r>
            <a:r>
              <a:rPr lang="en-US" dirty="0"/>
              <a:t>c</a:t>
            </a:r>
            <a:r>
              <a:rPr lang="en-US" dirty="0" smtClean="0"/>
              <a:t>redits</a:t>
            </a:r>
            <a:endParaRPr lang="en-US" dirty="0"/>
          </a:p>
        </p:txBody>
      </p:sp>
      <p:sp>
        <p:nvSpPr>
          <p:cNvPr id="3" name="Content Placeholder 2"/>
          <p:cNvSpPr>
            <a:spLocks noGrp="1"/>
          </p:cNvSpPr>
          <p:nvPr>
            <p:ph sz="quarter" idx="1"/>
          </p:nvPr>
        </p:nvSpPr>
        <p:spPr>
          <a:xfrm>
            <a:off x="612648" y="1810749"/>
            <a:ext cx="3550979" cy="4495800"/>
          </a:xfrm>
        </p:spPr>
        <p:txBody>
          <a:bodyPr/>
          <a:lstStyle/>
          <a:p>
            <a:pPr marL="457200" lvl="2" indent="-342900">
              <a:buClr>
                <a:schemeClr val="accent1"/>
              </a:buClr>
            </a:pPr>
            <a:endParaRPr lang="en-US" dirty="0" smtClean="0"/>
          </a:p>
          <a:p>
            <a:pPr marL="457200" lvl="2" indent="-342900">
              <a:buClr>
                <a:schemeClr val="accent1"/>
              </a:buClr>
            </a:pPr>
            <a:endParaRPr lang="en-US" dirty="0" smtClean="0"/>
          </a:p>
          <a:p>
            <a:pPr marL="457200" lvl="2" indent="-342900">
              <a:buClr>
                <a:schemeClr val="accent1"/>
              </a:buClr>
            </a:pPr>
            <a:endParaRPr lang="en-US" dirty="0" smtClean="0"/>
          </a:p>
          <a:p>
            <a:pPr marL="457200" lvl="2" indent="-342900">
              <a:buClr>
                <a:schemeClr val="accent1"/>
              </a:buClr>
            </a:pPr>
            <a:r>
              <a:rPr lang="en-US" sz="3200" dirty="0" smtClean="0"/>
              <a:t>Higher education is expensive</a:t>
            </a:r>
          </a:p>
          <a:p>
            <a:pPr marL="457200" lvl="2" indent="-342900">
              <a:buClr>
                <a:schemeClr val="accent1"/>
              </a:buClr>
              <a:buNone/>
            </a:pPr>
            <a:endParaRPr lang="en-US" dirty="0" smtClean="0"/>
          </a:p>
          <a:p>
            <a:endParaRPr lang="en-US" dirty="0"/>
          </a:p>
        </p:txBody>
      </p:sp>
      <p:pic>
        <p:nvPicPr>
          <p:cNvPr id="7" name="Picture 6" descr="j0315542.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671720" y="1952791"/>
            <a:ext cx="3657600" cy="265176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2188472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2191</TotalTime>
  <Words>754</Words>
  <Application>Microsoft Office PowerPoint</Application>
  <PresentationFormat>On-screen Show (4:3)</PresentationFormat>
  <Paragraphs>88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LIRT Debate: For-Credit vs. Course Integrated:  What is the best method to reach students? </vt:lpstr>
      <vt:lpstr>Our backgrounds…</vt:lpstr>
      <vt:lpstr>Course Integrated Information Literacy (IL)</vt:lpstr>
      <vt:lpstr>For-Credit IL  </vt:lpstr>
      <vt:lpstr>Our Survey: Major Findings</vt:lpstr>
      <vt:lpstr>Benefits of Course-Integrated </vt:lpstr>
      <vt:lpstr>It’s Continuous  </vt:lpstr>
      <vt:lpstr>Point of Need Instruction</vt:lpstr>
      <vt:lpstr>Can be credible without credits</vt:lpstr>
      <vt:lpstr>Allows for Authentic Learning</vt:lpstr>
      <vt:lpstr>Relationships with students are possible</vt:lpstr>
      <vt:lpstr>Deeper Relationships with Faculty</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LIRT Debate: For-Credit vs. Course Integrated:  What is the best method to reach students? </dc:title>
  <dc:creator>Erin Davis</dc:creator>
  <cp:lastModifiedBy>Library</cp:lastModifiedBy>
  <cp:revision>105</cp:revision>
  <dcterms:created xsi:type="dcterms:W3CDTF">2011-05-13T00:40:45Z</dcterms:created>
  <dcterms:modified xsi:type="dcterms:W3CDTF">2012-02-10T20:09:31Z</dcterms:modified>
</cp:coreProperties>
</file>