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tiff" ContentType="image/tiff"/>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52"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42958"/>
    <a:srgbClr val="D4E9FF"/>
    <a:srgbClr val="C1E0FF"/>
    <a:srgbClr val="54432F"/>
    <a:srgbClr val="99864B"/>
    <a:srgbClr val="022B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443" autoAdjust="0"/>
  </p:normalViewPr>
  <p:slideViewPr>
    <p:cSldViewPr snapToObjects="1">
      <p:cViewPr>
        <p:scale>
          <a:sx n="100" d="100"/>
          <a:sy n="100" d="100"/>
        </p:scale>
        <p:origin x="-2616" y="-6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49C35F-FC7E-4672-B930-2C5A390DD6BB}" type="datetimeFigureOut">
              <a:rPr lang="en-US" smtClean="0"/>
              <a:pPr/>
              <a:t>4/30/12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5A17D6-3A9A-4F02-AA58-29512D18B9CA}" type="slidenum">
              <a:rPr lang="en-US" smtClean="0"/>
              <a:pPr/>
              <a:t>‹#›</a:t>
            </a:fld>
            <a:endParaRPr lang="en-US"/>
          </a:p>
        </p:txBody>
      </p:sp>
    </p:spTree>
    <p:extLst>
      <p:ext uri="{BB962C8B-B14F-4D97-AF65-F5344CB8AC3E}">
        <p14:creationId xmlns:p14="http://schemas.microsoft.com/office/powerpoint/2010/main" val="3930012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15A17D6-3A9A-4F02-AA58-29512D18B9CA}"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dirty="0" smtClean="0"/>
              <a:t>Getting</a:t>
            </a:r>
            <a:r>
              <a:rPr lang="en-US" baseline="0" dirty="0" smtClean="0"/>
              <a:t> copyright clearance to post the full text of faculty publications can take A LOT of time.   (</a:t>
            </a:r>
            <a:r>
              <a:rPr lang="en-US" baseline="0" dirty="0" err="1" smtClean="0"/>
              <a:t>Ie</a:t>
            </a:r>
            <a:r>
              <a:rPr lang="en-US" baseline="0" dirty="0" smtClean="0"/>
              <a:t>, in education a lot of the publications are smaller and are not listed in Sherpa – I send a lot of personal emails to publishers.   A surprising amount say yes (I have better luck with this than I do of getting pre and post prints from authors….)  (Andy, I’m working on getting some data to prove this – if I get any, I’ll save that data for the results page).</a:t>
            </a:r>
          </a:p>
          <a:p>
            <a:pPr>
              <a:buFontTx/>
              <a:buChar char="-"/>
            </a:pPr>
            <a:r>
              <a:rPr lang="en-US" baseline="0" dirty="0" smtClean="0"/>
              <a:t>Regarding Pre and Post prints – few authors save this data – part of future marketing of the IR will include (for me) more emphasis on saving these drafts (new faculty, which I try to pay special attention to, tend to be a bit better at this)</a:t>
            </a:r>
          </a:p>
          <a:p>
            <a:pPr>
              <a:buFontTx/>
              <a:buChar char="-"/>
            </a:pPr>
            <a:r>
              <a:rPr lang="en-US" baseline="0" dirty="0" smtClean="0"/>
              <a:t>Accessing full text (this is always the goal – being able to offer immediate, full-text access.  If I can’t do that, I’ll add an abstract or link to purchasing/subscription options).</a:t>
            </a:r>
          </a:p>
          <a:p>
            <a:pPr>
              <a:buFontTx/>
              <a:buChar char="-"/>
            </a:pPr>
            <a:r>
              <a:rPr lang="en-US" baseline="0" dirty="0" smtClean="0"/>
              <a:t>It’s incredibly nice to be able to pass off this aspect of the work to Andy and his army of student workers. I complete faculty faster and don’t get stuck on little details I don’t want to finish – like scanning…   (Again, I’ll try to see how much my personal productivity has increased since this new workflow aspect of passing DC work onto students and then that data can go on the Results slide)</a:t>
            </a:r>
          </a:p>
          <a:p>
            <a:pPr>
              <a:buFontTx/>
              <a:buChar char="-"/>
            </a:pPr>
            <a:endParaRPr lang="en-US" baseline="0" dirty="0" smtClean="0"/>
          </a:p>
          <a:p>
            <a:pPr>
              <a:buFontTx/>
              <a:buNone/>
            </a:pPr>
            <a:endParaRPr lang="en-US" baseline="0" dirty="0" smtClean="0"/>
          </a:p>
        </p:txBody>
      </p:sp>
      <p:sp>
        <p:nvSpPr>
          <p:cNvPr id="4" name="Slide Number Placeholder 3"/>
          <p:cNvSpPr>
            <a:spLocks noGrp="1"/>
          </p:cNvSpPr>
          <p:nvPr>
            <p:ph type="sldNum" sz="quarter" idx="10"/>
          </p:nvPr>
        </p:nvSpPr>
        <p:spPr/>
        <p:txBody>
          <a:bodyPr/>
          <a:lstStyle/>
          <a:p>
            <a:fld id="{615A17D6-3A9A-4F02-AA58-29512D18B9CA}"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dirty="0" smtClean="0"/>
              <a:t>it’s a really practical,</a:t>
            </a:r>
            <a:r>
              <a:rPr lang="en-US" baseline="0" dirty="0" smtClean="0"/>
              <a:t> useful way to get in contact with faculty (as a new librarian trying to market my services to my dept, this has been invaluable).  Faculty begin to see you as someone that can help them prove their worth for tenure, etc… rather than just someone they contact to purchase books.</a:t>
            </a:r>
          </a:p>
          <a:p>
            <a:pPr>
              <a:buFontTx/>
              <a:buChar char="-"/>
            </a:pPr>
            <a:r>
              <a:rPr lang="en-US" baseline="0" dirty="0" smtClean="0"/>
              <a:t>I can do things like look up faculty and try to memorize or make lists of research interests, but this is a much more detailed and comprehensive way to learn faculty’s publication areas.  A lot of my collection development decisions are based on the things I learn.  Overall, my collection development attempts feel more purposeful.</a:t>
            </a:r>
          </a:p>
          <a:p>
            <a:pPr>
              <a:buFontTx/>
              <a:buChar char="-"/>
            </a:pPr>
            <a:r>
              <a:rPr lang="en-US" baseline="0" dirty="0" smtClean="0"/>
              <a:t>Interestingly, faculty care what other faculty are doing and how they are marketing their accomplishments – I’ve learned that showing a completed selected works page or digital commons list of publications is a good way to get someone interested.  It also allows me to market the message of open access and my ability to help them in related areas (publishing, research, etc…)</a:t>
            </a:r>
          </a:p>
          <a:p>
            <a:pPr>
              <a:buFontTx/>
              <a:buChar char="-"/>
            </a:pPr>
            <a:endParaRPr lang="en-US" baseline="0" dirty="0" smtClean="0"/>
          </a:p>
          <a:p>
            <a:pPr>
              <a:buFontTx/>
              <a:buChar char="-"/>
            </a:pPr>
            <a:endParaRPr lang="en-US" baseline="0" dirty="0" smtClean="0"/>
          </a:p>
          <a:p>
            <a:pPr>
              <a:buFontTx/>
              <a:buChar char="-"/>
            </a:pPr>
            <a:r>
              <a:rPr lang="en-US" baseline="0" dirty="0" smtClean="0"/>
              <a:t>ANDY:  I tried to focus this slide on benefits specifically for me as a subject librarian – I left any stats</a:t>
            </a:r>
            <a:endParaRPr lang="en-US" dirty="0"/>
          </a:p>
        </p:txBody>
      </p:sp>
      <p:sp>
        <p:nvSpPr>
          <p:cNvPr id="4" name="Slide Number Placeholder 3"/>
          <p:cNvSpPr>
            <a:spLocks noGrp="1"/>
          </p:cNvSpPr>
          <p:nvPr>
            <p:ph type="sldNum" sz="quarter" idx="10"/>
          </p:nvPr>
        </p:nvSpPr>
        <p:spPr/>
        <p:txBody>
          <a:bodyPr/>
          <a:lstStyle/>
          <a:p>
            <a:fld id="{615A17D6-3A9A-4F02-AA58-29512D18B9CA}"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-I’ll talk about</a:t>
            </a:r>
            <a:r>
              <a:rPr lang="en-US" baseline="0" dirty="0" smtClean="0"/>
              <a:t> the fear of lawsuits </a:t>
            </a:r>
          </a:p>
          <a:p>
            <a:r>
              <a:rPr lang="en-US" baseline="0" dirty="0" smtClean="0"/>
              <a:t>-All of the benefits you described previously are great! But, we as short staffed as it is, and there is a real sense that librarians must get the most bang for their buck, </a:t>
            </a:r>
            <a:r>
              <a:rPr lang="en-US" baseline="0" dirty="0" err="1" smtClean="0"/>
              <a:t>timewise</a:t>
            </a:r>
            <a:r>
              <a:rPr lang="en-US" baseline="0" dirty="0" smtClean="0"/>
              <a:t>. Copyright clearance is not explicitly on their role statements, and so, some subject librarians fear that devoting time to it might take time away from their own tenure agenda. </a:t>
            </a:r>
          </a:p>
          <a:p>
            <a:r>
              <a:rPr lang="en-US" baseline="0" dirty="0" smtClean="0"/>
              <a:t>-Obtaining permission is great, but it often times then entails scanning books, formatting the works for ingestion into the IR, or other time consuming responsibilities that may not be the best use of a librarian’s time. </a:t>
            </a:r>
            <a:endParaRPr lang="en-US" dirty="0"/>
          </a:p>
        </p:txBody>
      </p:sp>
      <p:sp>
        <p:nvSpPr>
          <p:cNvPr id="4" name="Slide Number Placeholder 3"/>
          <p:cNvSpPr>
            <a:spLocks noGrp="1"/>
          </p:cNvSpPr>
          <p:nvPr>
            <p:ph type="sldNum" sz="quarter" idx="10"/>
          </p:nvPr>
        </p:nvSpPr>
        <p:spPr/>
        <p:txBody>
          <a:bodyPr/>
          <a:lstStyle/>
          <a:p>
            <a:fld id="{615A17D6-3A9A-4F02-AA58-29512D18B9CA}"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was my first proposed reorganization. We started the clearance parties shortly after I arrived</a:t>
            </a:r>
            <a:r>
              <a:rPr lang="en-US" baseline="0" dirty="0" smtClean="0"/>
              <a:t> and became chair of the clearance committee. The goals were to 1. provide a group setting to alleviate the intimidation of making copyright decisions 2. to provide a block of time during the week that is dedicated to copyright clearance. </a:t>
            </a:r>
          </a:p>
          <a:p>
            <a:endParaRPr lang="en-US" baseline="0" dirty="0" smtClean="0"/>
          </a:p>
          <a:p>
            <a:r>
              <a:rPr lang="en-US" baseline="0" dirty="0" smtClean="0"/>
              <a:t>I’ll give specifics about the licensing and technological issues. </a:t>
            </a:r>
            <a:endParaRPr lang="en-US" dirty="0"/>
          </a:p>
        </p:txBody>
      </p:sp>
      <p:sp>
        <p:nvSpPr>
          <p:cNvPr id="4" name="Slide Number Placeholder 3"/>
          <p:cNvSpPr>
            <a:spLocks noGrp="1"/>
          </p:cNvSpPr>
          <p:nvPr>
            <p:ph type="sldNum" sz="quarter" idx="10"/>
          </p:nvPr>
        </p:nvSpPr>
        <p:spPr/>
        <p:txBody>
          <a:bodyPr/>
          <a:lstStyle/>
          <a:p>
            <a:fld id="{615A17D6-3A9A-4F02-AA58-29512D18B9CA}"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A17D6-3A9A-4F02-AA58-29512D18B9CA}" type="slidenum">
              <a:rPr lang="en-US" smtClean="0"/>
              <a:pPr/>
              <a:t>9</a:t>
            </a:fld>
            <a:endParaRPr lang="en-US"/>
          </a:p>
        </p:txBody>
      </p:sp>
    </p:spTree>
    <p:extLst>
      <p:ext uri="{BB962C8B-B14F-4D97-AF65-F5344CB8AC3E}">
        <p14:creationId xmlns:p14="http://schemas.microsoft.com/office/powerpoint/2010/main" val="3819696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Results:</a:t>
            </a:r>
          </a:p>
          <a:p>
            <a:endParaRPr lang="en-US" dirty="0" smtClean="0"/>
          </a:p>
          <a:p>
            <a:pPr marL="171450" indent="-171450">
              <a:buFontTx/>
              <a:buChar char="-"/>
            </a:pPr>
            <a:r>
              <a:rPr lang="en-US" baseline="0" dirty="0" smtClean="0"/>
              <a:t>Should we mention how it has helped us reach out to our new regional campus faculty?  (they seem especially receptive and grateful for the benefits of being added to the IR)  I still think we can mention a few broader/bigger picture results of how getting this work done quickly helps our faculty and the University.</a:t>
            </a:r>
          </a:p>
          <a:p>
            <a:pPr marL="171450" indent="-171450">
              <a:buFontTx/>
              <a:buChar char="-"/>
            </a:pPr>
            <a:r>
              <a:rPr lang="en-US" baseline="0" dirty="0" smtClean="0"/>
              <a:t>And, in this new system, they can reap these rewards without spending large amounts of time scanning, or entering data into the digital commons. Since we began this new workflow (late November) we have cleared and posted 315 publications. This is much better than the previous workflow (at least, we assume it is!)</a:t>
            </a:r>
          </a:p>
          <a:p>
            <a:pPr marL="171450" indent="-171450">
              <a:buFontTx/>
              <a:buChar char="-"/>
            </a:pPr>
            <a:r>
              <a:rPr lang="en-US" baseline="0" dirty="0" smtClean="0"/>
              <a:t>I’ll add some institutional benefits </a:t>
            </a:r>
            <a:endParaRPr lang="en-US" dirty="0"/>
          </a:p>
        </p:txBody>
      </p:sp>
      <p:sp>
        <p:nvSpPr>
          <p:cNvPr id="4" name="Slide Number Placeholder 3"/>
          <p:cNvSpPr>
            <a:spLocks noGrp="1"/>
          </p:cNvSpPr>
          <p:nvPr>
            <p:ph type="sldNum" sz="quarter" idx="10"/>
          </p:nvPr>
        </p:nvSpPr>
        <p:spPr/>
        <p:txBody>
          <a:bodyPr/>
          <a:lstStyle/>
          <a:p>
            <a:fld id="{615A17D6-3A9A-4F02-AA58-29512D18B9CA}"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7094"/>
            <a:ext cx="7772400" cy="1470025"/>
          </a:xfrm>
        </p:spPr>
        <p:txBody>
          <a:bodyPr anchor="b" anchorCtr="0"/>
          <a:lstStyle>
            <a:lvl1pPr>
              <a:defRPr sz="5400">
                <a:solidFill>
                  <a:srgbClr val="022B68"/>
                </a:solidFill>
                <a:effectLst>
                  <a:outerShdw blurRad="50800" dist="25400" dir="5400000" algn="t" rotWithShape="0">
                    <a:prstClr val="black">
                      <a:alpha val="40000"/>
                    </a:prstClr>
                  </a:outerShdw>
                </a:effectLst>
              </a:defRPr>
            </a:lvl1pPr>
          </a:lstStyle>
          <a:p>
            <a:r>
              <a:rPr lang="en-US" dirty="0" smtClean="0"/>
              <a:t>Click to edit Master title style</a:t>
            </a:r>
            <a:endParaRPr dirty="0"/>
          </a:p>
        </p:txBody>
      </p:sp>
      <p:sp>
        <p:nvSpPr>
          <p:cNvPr id="3" name="Subtitle 2"/>
          <p:cNvSpPr>
            <a:spLocks noGrp="1"/>
          </p:cNvSpPr>
          <p:nvPr>
            <p:ph type="subTitle" idx="1"/>
          </p:nvPr>
        </p:nvSpPr>
        <p:spPr>
          <a:xfrm>
            <a:off x="685801" y="3810000"/>
            <a:ext cx="7770812" cy="1752600"/>
          </a:xfrm>
        </p:spPr>
        <p:txBody>
          <a:bodyPr>
            <a:normAutofit/>
          </a:bodyPr>
          <a:lstStyle>
            <a:lvl1pPr marL="0" indent="0" algn="ctr">
              <a:spcBef>
                <a:spcPts val="300"/>
              </a:spcBef>
              <a:buNone/>
              <a:defRPr sz="2400">
                <a:solidFill>
                  <a:schemeClr val="accent1">
                    <a:lumMod val="60000"/>
                    <a:lumOff val="40000"/>
                  </a:schemeClr>
                </a:solidFill>
                <a:effectLst>
                  <a:outerShdw blurRad="50800" dist="38100" dir="5400000" algn="t" rotWithShape="0">
                    <a:prstClr val="black">
                      <a:alpha val="40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p:txBody>
          <a:bodyPr/>
          <a:lstStyle/>
          <a:p>
            <a:fld id="{0631A070-80AB-B544-9A8C-1802EBBBD33F}" type="datetimeFigureOut">
              <a:rPr lang="en-US" smtClean="0"/>
              <a:pPr/>
              <a:t>4/30/12</a:t>
            </a:fld>
            <a:endParaRPr lang="en-US"/>
          </a:p>
        </p:txBody>
      </p:sp>
      <p:sp>
        <p:nvSpPr>
          <p:cNvPr id="5" name="Footer Placeholder 4"/>
          <p:cNvSpPr>
            <a:spLocks noGrp="1"/>
          </p:cNvSpPr>
          <p:nvPr>
            <p:ph type="ftr" sz="quarter" idx="11"/>
          </p:nvPr>
        </p:nvSpPr>
        <p:spPr/>
        <p:txBody>
          <a:bodyPr/>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631A070-80AB-B544-9A8C-1802EBBBD33F}" type="datetimeFigureOut">
              <a:rPr lang="en-US" smtClean="0"/>
              <a:pPr/>
              <a:t>4/30/12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52132D-A370-6F42-A312-F08685D74F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537882"/>
            <a:ext cx="1524000" cy="5325036"/>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537882"/>
            <a:ext cx="5889812" cy="532503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631A070-80AB-B544-9A8C-1802EBBBD33F}" type="datetimeFigureOut">
              <a:rPr lang="en-US" smtClean="0"/>
              <a:pPr/>
              <a:t>4/30/12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52132D-A370-6F42-A312-F08685D74F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2pPr>
              <a:buClr>
                <a:schemeClr val="accent1">
                  <a:lumMod val="60000"/>
                  <a:lumOff val="40000"/>
                </a:schemeClr>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10"/>
          </p:nvPr>
        </p:nvSpPr>
        <p:spPr/>
        <p:txBody>
          <a:bodyPr/>
          <a:lstStyle/>
          <a:p>
            <a:fld id="{0631A070-80AB-B544-9A8C-1802EBBBD33F}" type="datetimeFigureOut">
              <a:rPr lang="en-US" smtClean="0"/>
              <a:pPr/>
              <a:t>4/30/12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52132D-A370-6F42-A312-F08685D74F7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2209801"/>
            <a:ext cx="3657600" cy="36576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800600" y="2209801"/>
            <a:ext cx="3657600" cy="36576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0631A070-80AB-B544-9A8C-1802EBBBD33F}" type="datetimeFigureOut">
              <a:rPr lang="en-US" smtClean="0"/>
              <a:pPr/>
              <a:t>4/30/12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52132D-A370-6F42-A312-F08685D74F7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2027238"/>
            <a:ext cx="3657600" cy="639762"/>
          </a:xfrm>
        </p:spPr>
        <p:txBody>
          <a:bodyPr anchor="ctr" anchorCtr="0"/>
          <a:lstStyle>
            <a:lvl1pPr marL="0" indent="0" algn="ctr">
              <a:spcBef>
                <a:spcPts val="300"/>
              </a:spcBef>
              <a:buNone/>
              <a:defRPr sz="2400" b="1">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85800" y="2819400"/>
            <a:ext cx="3657600" cy="3048000"/>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800600" y="2027238"/>
            <a:ext cx="3657600" cy="639762"/>
          </a:xfrm>
        </p:spPr>
        <p:txBody>
          <a:bodyPr anchor="ctr" anchorCtr="0"/>
          <a:lstStyle>
            <a:lvl1pPr marL="0" indent="0" algn="ctr">
              <a:spcBef>
                <a:spcPts val="300"/>
              </a:spcBef>
              <a:buNone/>
              <a:defRPr sz="2400" b="1">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800600" y="2819400"/>
            <a:ext cx="3657600" cy="3048000"/>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0631A070-80AB-B544-9A8C-1802EBBBD33F}" type="datetimeFigureOut">
              <a:rPr lang="en-US" smtClean="0"/>
              <a:pPr/>
              <a:t>4/30/12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52132D-A370-6F42-A312-F08685D74F7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Date Placeholder 2"/>
          <p:cNvSpPr>
            <a:spLocks noGrp="1"/>
          </p:cNvSpPr>
          <p:nvPr>
            <p:ph type="dt" sz="half" idx="10"/>
          </p:nvPr>
        </p:nvSpPr>
        <p:spPr/>
        <p:txBody>
          <a:bodyPr/>
          <a:lstStyle/>
          <a:p>
            <a:fld id="{0631A070-80AB-B544-9A8C-1802EBBBD33F}" type="datetimeFigureOut">
              <a:rPr lang="en-US" smtClean="0"/>
              <a:pPr/>
              <a:t>4/30/12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52132D-A370-6F42-A312-F08685D74F7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31A070-80AB-B544-9A8C-1802EBBBD33F}" type="datetimeFigureOut">
              <a:rPr lang="en-US" smtClean="0"/>
              <a:pPr/>
              <a:t>4/30/12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52132D-A370-6F42-A312-F08685D74F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906" y="914400"/>
            <a:ext cx="3657600" cy="1162050"/>
          </a:xfrm>
        </p:spPr>
        <p:txBody>
          <a:bodyPr anchor="b"/>
          <a:lstStyle>
            <a:lvl1pPr algn="ctr">
              <a:defRPr sz="3800" b="0"/>
            </a:lvl1pPr>
          </a:lstStyle>
          <a:p>
            <a:r>
              <a:rPr lang="en-US" smtClean="0"/>
              <a:t>Click to edit Master title style</a:t>
            </a:r>
            <a:endParaRPr/>
          </a:p>
        </p:txBody>
      </p:sp>
      <p:sp>
        <p:nvSpPr>
          <p:cNvPr id="3" name="Content Placeholder 2"/>
          <p:cNvSpPr>
            <a:spLocks noGrp="1"/>
          </p:cNvSpPr>
          <p:nvPr>
            <p:ph idx="1"/>
          </p:nvPr>
        </p:nvSpPr>
        <p:spPr>
          <a:xfrm>
            <a:off x="4796118" y="457199"/>
            <a:ext cx="3657600" cy="5410201"/>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658906" y="2590799"/>
            <a:ext cx="3657600" cy="2895601"/>
          </a:xfrm>
        </p:spPr>
        <p:txBody>
          <a:bodyPr>
            <a:normAutofit/>
          </a:bodyPr>
          <a:lstStyle>
            <a:lvl1pPr marL="0" indent="0" algn="ctr">
              <a:lnSpc>
                <a:spcPct val="110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31A070-80AB-B544-9A8C-1802EBBBD33F}" type="datetimeFigureOut">
              <a:rPr lang="en-US" smtClean="0"/>
              <a:pPr/>
              <a:t>4/30/12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99013" y="914400"/>
            <a:ext cx="3657600" cy="1161288"/>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chemeClr val="accent1">
                    <a:lumMod val="60000"/>
                    <a:lumOff val="40000"/>
                  </a:schemeClr>
                </a:solidFill>
                <a:effectLst>
                  <a:outerShdw blurRad="38100" dist="12700" algn="l" rotWithShape="0">
                    <a:prstClr val="black">
                      <a:alpha val="40000"/>
                    </a:prstClr>
                  </a:outerShdw>
                </a:effectLst>
                <a:latin typeface="+mj-lt"/>
                <a:ea typeface="+mj-ea"/>
                <a:cs typeface="+mj-cs"/>
              </a:defRPr>
            </a:lvl1pPr>
          </a:lstStyle>
          <a:p>
            <a:r>
              <a:rPr lang="en-US" dirty="0" smtClean="0"/>
              <a:t>Click to edit Master title style</a:t>
            </a:r>
            <a:endParaRPr dirty="0"/>
          </a:p>
        </p:txBody>
      </p:sp>
      <p:sp>
        <p:nvSpPr>
          <p:cNvPr id="3" name="Picture Placeholder 2"/>
          <p:cNvSpPr>
            <a:spLocks noGrp="1"/>
          </p:cNvSpPr>
          <p:nvPr>
            <p:ph type="pic" idx="1"/>
          </p:nvPr>
        </p:nvSpPr>
        <p:spPr>
          <a:xfrm>
            <a:off x="658906" y="457200"/>
            <a:ext cx="3657600" cy="5413248"/>
          </a:xfrm>
          <a:ln w="101600">
            <a:solidFill>
              <a:schemeClr val="bg1">
                <a:alpha val="14000"/>
              </a:schemeClr>
            </a:solidFill>
            <a:miter lim="800000"/>
          </a:ln>
          <a:effectLst>
            <a:outerShdw blurRad="50800" dist="381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799013" y="2587752"/>
            <a:ext cx="3657600" cy="2898648"/>
          </a:xfrm>
        </p:spPr>
        <p:txBody>
          <a:bodyPr vert="horz" lIns="91440" tIns="45720" rIns="91440" bIns="45720" rtlCol="0">
            <a:normAutofit/>
          </a:bodyPr>
          <a:lstStyle>
            <a:lvl1pPr marL="0" indent="0" algn="ctr">
              <a:buNone/>
              <a:defRPr sz="1800" kern="1200">
                <a:solidFill>
                  <a:srgbClr val="022B68"/>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n-US" dirty="0" smtClean="0"/>
              <a:t>Click to edit Master text styles</a:t>
            </a:r>
          </a:p>
        </p:txBody>
      </p:sp>
      <p:sp>
        <p:nvSpPr>
          <p:cNvPr id="5" name="Date Placeholder 4"/>
          <p:cNvSpPr>
            <a:spLocks noGrp="1"/>
          </p:cNvSpPr>
          <p:nvPr>
            <p:ph type="dt" sz="half" idx="10"/>
          </p:nvPr>
        </p:nvSpPr>
        <p:spPr/>
        <p:txBody>
          <a:bodyPr/>
          <a:lstStyle/>
          <a:p>
            <a:fld id="{0631A070-80AB-B544-9A8C-1802EBBBD33F}" type="datetimeFigureOut">
              <a:rPr lang="en-US" smtClean="0"/>
              <a:pPr/>
              <a:t>4/30/12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52132D-A370-6F42-A312-F08685D74F7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738282"/>
            <a:ext cx="7770813" cy="1048870"/>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rgbClr val="022B68"/>
                </a:solidFill>
                <a:effectLst>
                  <a:outerShdw blurRad="38100" dist="12700" algn="l" rotWithShape="0">
                    <a:prstClr val="black">
                      <a:alpha val="40000"/>
                    </a:prstClr>
                  </a:outerShdw>
                </a:effectLst>
                <a:latin typeface="+mj-lt"/>
                <a:ea typeface="+mj-ea"/>
                <a:cs typeface="+mj-cs"/>
              </a:defRPr>
            </a:lvl1pPr>
          </a:lstStyle>
          <a:p>
            <a:r>
              <a:rPr lang="en-US" dirty="0" smtClean="0"/>
              <a:t>Click to edit Master title style</a:t>
            </a:r>
            <a:endParaRPr dirty="0"/>
          </a:p>
        </p:txBody>
      </p:sp>
      <p:sp>
        <p:nvSpPr>
          <p:cNvPr id="3" name="Picture Placeholder 2"/>
          <p:cNvSpPr>
            <a:spLocks noGrp="1"/>
          </p:cNvSpPr>
          <p:nvPr>
            <p:ph type="pic" idx="1"/>
          </p:nvPr>
        </p:nvSpPr>
        <p:spPr>
          <a:xfrm>
            <a:off x="2286000" y="457200"/>
            <a:ext cx="4572000" cy="3173506"/>
          </a:xfrm>
          <a:ln w="101600">
            <a:solidFill>
              <a:schemeClr val="bg1">
                <a:alpha val="32000"/>
              </a:schemeClr>
            </a:solidFill>
            <a:miter lim="800000"/>
          </a:ln>
          <a:effectLst>
            <a:outerShdw blurRad="50800" dist="38100" dir="2700000" algn="tl" rotWithShape="0">
              <a:prstClr val="black">
                <a:alpha val="40000"/>
              </a:prstClr>
            </a:out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685800" y="5181600"/>
            <a:ext cx="7770813" cy="685800"/>
          </a:xfrm>
        </p:spPr>
        <p:txBody>
          <a:bodyPr vert="horz" lIns="91440" tIns="45720" rIns="91440" bIns="45720" rtlCol="0">
            <a:normAutofit/>
          </a:bodyPr>
          <a:lstStyle>
            <a:lvl1pPr marL="0" indent="0" algn="ctr">
              <a:spcBef>
                <a:spcPts val="300"/>
              </a:spcBef>
              <a:buNone/>
              <a:defRPr sz="2400" kern="1200">
                <a:solidFill>
                  <a:srgbClr val="022B68"/>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n-US" dirty="0" smtClean="0"/>
              <a:t>Click to edit Master text styles</a:t>
            </a:r>
          </a:p>
        </p:txBody>
      </p:sp>
      <p:sp>
        <p:nvSpPr>
          <p:cNvPr id="5" name="Date Placeholder 4"/>
          <p:cNvSpPr>
            <a:spLocks noGrp="1"/>
          </p:cNvSpPr>
          <p:nvPr>
            <p:ph type="dt" sz="half" idx="10"/>
          </p:nvPr>
        </p:nvSpPr>
        <p:spPr/>
        <p:txBody>
          <a:bodyPr/>
          <a:lstStyle/>
          <a:p>
            <a:fld id="{0631A070-80AB-B544-9A8C-1802EBBBD33F}" type="datetimeFigureOut">
              <a:rPr lang="en-US" smtClean="0"/>
              <a:pPr/>
              <a:t>4/30/12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670A80-E872-44E8-BC8C-884F2AA07922}"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6.jpeg"/><Relationship Id="rId14" Type="http://schemas.openxmlformats.org/officeDocument/2006/relationships/image" Target="../media/image7.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305300" y="6289115"/>
            <a:ext cx="533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9B52132D-A370-6F42-A312-F08685D74F7B}" type="slidenum">
              <a:rPr lang="en-US" smtClean="0"/>
              <a:pPr/>
              <a:t>‹#›</a:t>
            </a:fld>
            <a:endParaRPr lang="en-US"/>
          </a:p>
        </p:txBody>
      </p:sp>
      <p:sp>
        <p:nvSpPr>
          <p:cNvPr id="2" name="Title Placeholder 1"/>
          <p:cNvSpPr>
            <a:spLocks noGrp="1"/>
          </p:cNvSpPr>
          <p:nvPr>
            <p:ph type="title"/>
          </p:nvPr>
        </p:nvSpPr>
        <p:spPr>
          <a:xfrm>
            <a:off x="685800" y="457200"/>
            <a:ext cx="7770813" cy="1371600"/>
          </a:xfrm>
          <a:prstGeom prst="rect">
            <a:avLst/>
          </a:prstGeom>
          <a:effectLst/>
        </p:spPr>
        <p:txBody>
          <a:bodyPr vert="horz" lIns="91440" tIns="45720" rIns="91440" bIns="45720" rtlCol="0" anchor="ctr" anchorCtr="0">
            <a:noAutofit/>
          </a:bodyPr>
          <a:lstStyle/>
          <a:p>
            <a:r>
              <a:rPr lang="en-US" dirty="0" smtClean="0"/>
              <a:t>Click to edit Master title style</a:t>
            </a:r>
            <a:endParaRPr dirty="0"/>
          </a:p>
        </p:txBody>
      </p:sp>
      <p:sp>
        <p:nvSpPr>
          <p:cNvPr id="3" name="Text Placeholder 2"/>
          <p:cNvSpPr>
            <a:spLocks noGrp="1"/>
          </p:cNvSpPr>
          <p:nvPr>
            <p:ph type="body" idx="1"/>
          </p:nvPr>
        </p:nvSpPr>
        <p:spPr>
          <a:xfrm>
            <a:off x="685800" y="2209800"/>
            <a:ext cx="7770813" cy="36576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6400800" y="6289115"/>
            <a:ext cx="237564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31A070-80AB-B544-9A8C-1802EBBBD33F}" type="datetimeFigureOut">
              <a:rPr lang="en-US" smtClean="0"/>
              <a:pPr/>
              <a:t>4/30/12</a:t>
            </a:fld>
            <a:endParaRPr lang="en-US"/>
          </a:p>
        </p:txBody>
      </p:sp>
      <p:sp>
        <p:nvSpPr>
          <p:cNvPr id="5" name="Footer Placeholder 4"/>
          <p:cNvSpPr>
            <a:spLocks noGrp="1"/>
          </p:cNvSpPr>
          <p:nvPr>
            <p:ph type="ftr" sz="quarter" idx="3"/>
          </p:nvPr>
        </p:nvSpPr>
        <p:spPr>
          <a:xfrm>
            <a:off x="349624" y="6289115"/>
            <a:ext cx="315557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pic>
        <p:nvPicPr>
          <p:cNvPr id="10" name="Picture 9" descr="stackedlogo.eps"/>
          <p:cNvPicPr>
            <a:picLocks noChangeAspect="1"/>
          </p:cNvPicPr>
          <p:nvPr userDrawn="1"/>
        </p:nvPicPr>
        <p:blipFill>
          <a:blip r:embed="rId14"/>
          <a:stretch>
            <a:fillRect/>
          </a:stretch>
        </p:blipFill>
        <p:spPr>
          <a:xfrm>
            <a:off x="6109447" y="5549900"/>
            <a:ext cx="2667000" cy="1003300"/>
          </a:xfrm>
          <a:prstGeom prst="rect">
            <a:avLst/>
          </a:prstGeom>
        </p:spPr>
      </p:pic>
    </p:spTree>
  </p:cSld>
  <p:clrMap bg1="lt1" tx1="dk1" bg2="lt2" tx2="dk2" accent1="accent1" accent2="accent2" accent3="accent3" accent4="accent4" accent5="accent5" accent6="accent6" hlink="hlink" folHlink="folHlink"/>
  <p:sldLayoutIdLst>
    <p:sldLayoutId id="2147484053" r:id="rId1"/>
    <p:sldLayoutId id="2147484054" r:id="rId2"/>
    <p:sldLayoutId id="2147484056" r:id="rId3"/>
    <p:sldLayoutId id="2147484057" r:id="rId4"/>
    <p:sldLayoutId id="2147484058" r:id="rId5"/>
    <p:sldLayoutId id="2147484059" r:id="rId6"/>
    <p:sldLayoutId id="2147484060" r:id="rId7"/>
    <p:sldLayoutId id="2147484061" r:id="rId8"/>
    <p:sldLayoutId id="2147484062" r:id="rId9"/>
    <p:sldLayoutId id="2147484063" r:id="rId10"/>
    <p:sldLayoutId id="2147484064" r:id="rId11"/>
  </p:sldLayoutIdLst>
  <p:txStyles>
    <p:titleStyle>
      <a:lvl1pPr algn="ctr" defTabSz="914400" rtl="0" eaLnBrk="1" latinLnBrk="0" hangingPunct="1">
        <a:spcBef>
          <a:spcPct val="0"/>
        </a:spcBef>
        <a:buNone/>
        <a:defRPr sz="5000" kern="1200">
          <a:solidFill>
            <a:srgbClr val="042958"/>
          </a:solidFill>
          <a:effectLst>
            <a:outerShdw blurRad="38100" dist="12700" algn="l" rotWithShape="0">
              <a:prstClr val="black">
                <a:alpha val="40000"/>
              </a:prstClr>
            </a:outerShdw>
          </a:effectLst>
          <a:latin typeface="+mj-lt"/>
          <a:ea typeface="+mj-ea"/>
          <a:cs typeface="+mj-cs"/>
        </a:defRPr>
      </a:lvl1pPr>
    </p:titleStyle>
    <p:bodyStyle>
      <a:lvl1pPr marL="457200" indent="-457200" algn="l" defTabSz="914400" rtl="0" eaLnBrk="1" latinLnBrk="0" hangingPunct="1">
        <a:spcBef>
          <a:spcPts val="2000"/>
        </a:spcBef>
        <a:buClr>
          <a:schemeClr val="accent1">
            <a:lumMod val="60000"/>
            <a:lumOff val="40000"/>
          </a:schemeClr>
        </a:buClr>
        <a:buFont typeface="Wingdings" pitchFamily="2" charset="2"/>
        <a:buChar char=""/>
        <a:defRPr sz="2400" kern="1200">
          <a:solidFill>
            <a:srgbClr val="042958"/>
          </a:solidFill>
          <a:latin typeface="+mn-lt"/>
          <a:ea typeface="+mn-ea"/>
          <a:cs typeface="+mn-cs"/>
        </a:defRPr>
      </a:lvl1pPr>
      <a:lvl2pPr marL="914400" indent="-457200" algn="l" defTabSz="914400" rtl="0" eaLnBrk="1" latinLnBrk="0" hangingPunct="1">
        <a:spcBef>
          <a:spcPts val="600"/>
        </a:spcBef>
        <a:buClr>
          <a:schemeClr val="accent1">
            <a:lumMod val="60000"/>
            <a:lumOff val="40000"/>
          </a:schemeClr>
        </a:buClr>
        <a:buFont typeface="Wingdings" pitchFamily="2" charset="2"/>
        <a:buChar char=""/>
        <a:defRPr sz="2200" kern="1200">
          <a:solidFill>
            <a:srgbClr val="042958"/>
          </a:solidFill>
          <a:latin typeface="+mn-lt"/>
          <a:ea typeface="+mn-ea"/>
          <a:cs typeface="+mn-cs"/>
        </a:defRPr>
      </a:lvl2pPr>
      <a:lvl3pPr marL="1371600" indent="-457200" algn="l" defTabSz="914400" rtl="0" eaLnBrk="1" latinLnBrk="0" hangingPunct="1">
        <a:spcBef>
          <a:spcPts val="600"/>
        </a:spcBef>
        <a:buClr>
          <a:schemeClr val="accent1">
            <a:lumMod val="60000"/>
            <a:lumOff val="40000"/>
          </a:schemeClr>
        </a:buClr>
        <a:buFont typeface="Wingdings" pitchFamily="2" charset="2"/>
        <a:buChar char=""/>
        <a:defRPr sz="2000" kern="1200">
          <a:solidFill>
            <a:srgbClr val="042958"/>
          </a:solidFill>
          <a:latin typeface="+mn-lt"/>
          <a:ea typeface="+mn-ea"/>
          <a:cs typeface="+mn-cs"/>
        </a:defRPr>
      </a:lvl3pPr>
      <a:lvl4pPr marL="18288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4pPr>
      <a:lvl5pPr marL="22860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tif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9.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1" y="2590800"/>
            <a:ext cx="7772400" cy="1470025"/>
          </a:xfrm>
        </p:spPr>
        <p:txBody>
          <a:bodyPr/>
          <a:lstStyle/>
          <a:p>
            <a:r>
              <a:rPr lang="en-US" dirty="0" smtClean="0"/>
              <a:t>How Subject Librarians make Better IRs and how IRs make better subject Librarians</a:t>
            </a:r>
            <a:endParaRPr lang="en-US" dirty="0"/>
          </a:p>
        </p:txBody>
      </p:sp>
      <p:sp>
        <p:nvSpPr>
          <p:cNvPr id="3" name="Subtitle 2"/>
          <p:cNvSpPr>
            <a:spLocks noGrp="1"/>
          </p:cNvSpPr>
          <p:nvPr>
            <p:ph type="subTitle" idx="1"/>
          </p:nvPr>
        </p:nvSpPr>
        <p:spPr/>
        <p:txBody>
          <a:bodyPr/>
          <a:lstStyle/>
          <a:p>
            <a:pPr algn="r"/>
            <a:r>
              <a:rPr lang="en-US" dirty="0" smtClean="0"/>
              <a:t>Prepared by:</a:t>
            </a:r>
          </a:p>
          <a:p>
            <a:pPr algn="r"/>
            <a:r>
              <a:rPr lang="en-US" dirty="0" smtClean="0"/>
              <a:t>Andrew Wesolek and </a:t>
            </a:r>
          </a:p>
          <a:p>
            <a:pPr algn="r"/>
            <a:r>
              <a:rPr lang="en-US" dirty="0" err="1" smtClean="0"/>
              <a:t>Kacy</a:t>
            </a:r>
            <a:r>
              <a:rPr lang="en-US" dirty="0" smtClean="0"/>
              <a:t> </a:t>
            </a:r>
            <a:r>
              <a:rPr lang="en-US" dirty="0" err="1" smtClean="0"/>
              <a:t>Lundstrom</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Workflow:</a:t>
            </a:r>
            <a:endParaRPr lang="en-US" dirty="0"/>
          </a:p>
        </p:txBody>
      </p:sp>
      <p:sp>
        <p:nvSpPr>
          <p:cNvPr id="5" name="Rectangle 4"/>
          <p:cNvSpPr/>
          <p:nvPr/>
        </p:nvSpPr>
        <p:spPr>
          <a:xfrm>
            <a:off x="3886200" y="3581400"/>
            <a:ext cx="431053" cy="369332"/>
          </a:xfrm>
          <a:prstGeom prst="rect">
            <a:avLst/>
          </a:prstGeom>
        </p:spPr>
        <p:txBody>
          <a:bodyPr wrap="none">
            <a:spAutoFit/>
          </a:bodyPr>
          <a:lstStyle/>
          <a:p>
            <a:r>
              <a:rPr lang="en-US" dirty="0">
                <a:latin typeface="Wingdings"/>
                <a:ea typeface="Wingdings"/>
                <a:cs typeface="Wingdings"/>
              </a:rPr>
              <a:t></a:t>
            </a:r>
            <a:endParaRPr lang="en-US" dirty="0"/>
          </a:p>
        </p:txBody>
      </p:sp>
      <p:sp>
        <p:nvSpPr>
          <p:cNvPr id="6" name="TextBox 5"/>
          <p:cNvSpPr txBox="1"/>
          <p:nvPr/>
        </p:nvSpPr>
        <p:spPr>
          <a:xfrm>
            <a:off x="914400" y="2362200"/>
            <a:ext cx="2971800" cy="2585323"/>
          </a:xfrm>
          <a:prstGeom prst="rect">
            <a:avLst/>
          </a:prstGeom>
          <a:noFill/>
        </p:spPr>
        <p:txBody>
          <a:bodyPr wrap="square" rtlCol="0">
            <a:spAutoFit/>
          </a:bodyPr>
          <a:lstStyle/>
          <a:p>
            <a:r>
              <a:rPr lang="en-US" u="sng" dirty="0" smtClean="0"/>
              <a:t>Subject Librarian</a:t>
            </a:r>
            <a:r>
              <a:rPr lang="en-US" dirty="0" smtClean="0"/>
              <a:t>:</a:t>
            </a:r>
          </a:p>
          <a:p>
            <a:pPr marL="285750" indent="-285750">
              <a:buFont typeface="Arial"/>
              <a:buChar char="•"/>
            </a:pPr>
            <a:r>
              <a:rPr lang="en-US" dirty="0" smtClean="0"/>
              <a:t>Determines copyright permissions</a:t>
            </a:r>
          </a:p>
          <a:p>
            <a:pPr marL="285750" indent="-285750">
              <a:buFont typeface="Arial"/>
              <a:buChar char="•"/>
            </a:pPr>
            <a:r>
              <a:rPr lang="en-US" dirty="0"/>
              <a:t>L</a:t>
            </a:r>
            <a:r>
              <a:rPr lang="en-US" dirty="0" smtClean="0"/>
              <a:t>eaves instructions in clearance tracking database</a:t>
            </a:r>
          </a:p>
          <a:p>
            <a:pPr marL="285750" indent="-285750">
              <a:buFont typeface="Arial"/>
              <a:buChar char="•"/>
            </a:pPr>
            <a:r>
              <a:rPr lang="en-US" dirty="0" smtClean="0"/>
              <a:t>Marks each finished publication with “student”</a:t>
            </a:r>
            <a:endParaRPr lang="en-US" dirty="0"/>
          </a:p>
        </p:txBody>
      </p:sp>
      <p:sp>
        <p:nvSpPr>
          <p:cNvPr id="7" name="Content Placeholder 2"/>
          <p:cNvSpPr txBox="1">
            <a:spLocks/>
          </p:cNvSpPr>
          <p:nvPr/>
        </p:nvSpPr>
        <p:spPr>
          <a:xfrm>
            <a:off x="698500" y="4953000"/>
            <a:ext cx="7770813" cy="685800"/>
          </a:xfrm>
          <a:prstGeom prst="rect">
            <a:avLst/>
          </a:prstGeom>
        </p:spPr>
        <p:txBody>
          <a:bodyPr vert="horz" lIns="91440" tIns="45720" rIns="91440" bIns="45720" rtlCol="0">
            <a:normAutofit fontScale="92500" lnSpcReduction="20000"/>
          </a:bodyPr>
          <a:lstStyle>
            <a:lvl1pPr marL="457200" indent="-457200" algn="l" defTabSz="914400" rtl="0" eaLnBrk="1" latinLnBrk="0" hangingPunct="1">
              <a:spcBef>
                <a:spcPts val="2000"/>
              </a:spcBef>
              <a:buClr>
                <a:schemeClr val="accent1">
                  <a:lumMod val="60000"/>
                  <a:lumOff val="40000"/>
                </a:schemeClr>
              </a:buClr>
              <a:buFont typeface="Wingdings" pitchFamily="2" charset="2"/>
              <a:buChar char=""/>
              <a:defRPr sz="2400" kern="1200">
                <a:solidFill>
                  <a:srgbClr val="042958"/>
                </a:solidFill>
                <a:latin typeface="+mn-lt"/>
                <a:ea typeface="+mn-ea"/>
                <a:cs typeface="+mn-cs"/>
              </a:defRPr>
            </a:lvl1pPr>
            <a:lvl2pPr marL="914400" indent="-457200" algn="l" defTabSz="914400" rtl="0" eaLnBrk="1" latinLnBrk="0" hangingPunct="1">
              <a:spcBef>
                <a:spcPts val="600"/>
              </a:spcBef>
              <a:buClr>
                <a:schemeClr val="accent1">
                  <a:lumMod val="60000"/>
                  <a:lumOff val="40000"/>
                </a:schemeClr>
              </a:buClr>
              <a:buFont typeface="Wingdings" pitchFamily="2" charset="2"/>
              <a:buChar char=""/>
              <a:defRPr sz="2200" kern="1200">
                <a:solidFill>
                  <a:srgbClr val="042958"/>
                </a:solidFill>
                <a:latin typeface="+mn-lt"/>
                <a:ea typeface="+mn-ea"/>
                <a:cs typeface="+mn-cs"/>
              </a:defRPr>
            </a:lvl2pPr>
            <a:lvl3pPr marL="1371600" indent="-457200" algn="l" defTabSz="914400" rtl="0" eaLnBrk="1" latinLnBrk="0" hangingPunct="1">
              <a:spcBef>
                <a:spcPts val="600"/>
              </a:spcBef>
              <a:buClr>
                <a:schemeClr val="accent1">
                  <a:lumMod val="60000"/>
                  <a:lumOff val="40000"/>
                </a:schemeClr>
              </a:buClr>
              <a:buFont typeface="Wingdings" pitchFamily="2" charset="2"/>
              <a:buChar char=""/>
              <a:defRPr sz="2000" kern="1200">
                <a:solidFill>
                  <a:srgbClr val="042958"/>
                </a:solidFill>
                <a:latin typeface="+mn-lt"/>
                <a:ea typeface="+mn-ea"/>
                <a:cs typeface="+mn-cs"/>
              </a:defRPr>
            </a:lvl3pPr>
            <a:lvl4pPr marL="18288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4pPr>
            <a:lvl5pPr marL="22860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dirty="0" smtClean="0"/>
              <a:t>In brief: Subject Librarians make decisions, students provide the labor</a:t>
            </a:r>
          </a:p>
        </p:txBody>
      </p:sp>
      <p:sp>
        <p:nvSpPr>
          <p:cNvPr id="8" name="TextBox 7"/>
          <p:cNvSpPr txBox="1"/>
          <p:nvPr/>
        </p:nvSpPr>
        <p:spPr>
          <a:xfrm>
            <a:off x="4775200" y="2362200"/>
            <a:ext cx="2590800" cy="2585323"/>
          </a:xfrm>
          <a:prstGeom prst="rect">
            <a:avLst/>
          </a:prstGeom>
          <a:noFill/>
        </p:spPr>
        <p:txBody>
          <a:bodyPr wrap="square" rtlCol="0">
            <a:spAutoFit/>
          </a:bodyPr>
          <a:lstStyle/>
          <a:p>
            <a:r>
              <a:rPr lang="en-US" u="sng" dirty="0" smtClean="0"/>
              <a:t>Student:</a:t>
            </a:r>
          </a:p>
          <a:p>
            <a:pPr marL="285750" indent="-285750">
              <a:buFont typeface="Arial"/>
              <a:buChar char="•"/>
            </a:pPr>
            <a:r>
              <a:rPr lang="en-US" dirty="0" smtClean="0"/>
              <a:t>Finds the articles online when appropriate </a:t>
            </a:r>
          </a:p>
          <a:p>
            <a:pPr marL="285750" indent="-285750">
              <a:buFont typeface="Arial"/>
              <a:buChar char="•"/>
            </a:pPr>
            <a:r>
              <a:rPr lang="en-US" dirty="0" smtClean="0"/>
              <a:t>Copies and pastes abstracts </a:t>
            </a:r>
          </a:p>
          <a:p>
            <a:pPr marL="285750" indent="-285750">
              <a:buFont typeface="Arial"/>
              <a:buChar char="•"/>
            </a:pPr>
            <a:r>
              <a:rPr lang="en-US" dirty="0"/>
              <a:t>I</a:t>
            </a:r>
            <a:r>
              <a:rPr lang="en-US" dirty="0" smtClean="0"/>
              <a:t>nserts designated comments</a:t>
            </a:r>
          </a:p>
          <a:p>
            <a:pPr marL="285750" indent="-285750">
              <a:buFont typeface="Arial"/>
              <a:buChar char="•"/>
            </a:pPr>
            <a:r>
              <a:rPr lang="en-US" dirty="0" smtClean="0"/>
              <a:t>QC metadata</a:t>
            </a:r>
            <a:endParaRPr lang="en-US" dirty="0"/>
          </a:p>
        </p:txBody>
      </p:sp>
    </p:spTree>
    <p:extLst>
      <p:ext uri="{BB962C8B-B14F-4D97-AF65-F5344CB8AC3E}">
        <p14:creationId xmlns:p14="http://schemas.microsoft.com/office/powerpoint/2010/main" val="574411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Meeting</a:t>
            </a:r>
            <a:endParaRPr lang="en-US" dirty="0"/>
          </a:p>
        </p:txBody>
      </p:sp>
      <p:sp>
        <p:nvSpPr>
          <p:cNvPr id="3" name="Content Placeholder 2"/>
          <p:cNvSpPr>
            <a:spLocks noGrp="1"/>
          </p:cNvSpPr>
          <p:nvPr>
            <p:ph idx="1"/>
          </p:nvPr>
        </p:nvSpPr>
        <p:spPr/>
        <p:txBody>
          <a:bodyPr/>
          <a:lstStyle/>
          <a:p>
            <a:r>
              <a:rPr lang="en-US" dirty="0" smtClean="0"/>
              <a:t>Still block out two hours biweekly</a:t>
            </a:r>
          </a:p>
          <a:p>
            <a:r>
              <a:rPr lang="en-US" dirty="0" smtClean="0"/>
              <a:t>Meet briefly to discuss new faculty additions and to distribute workload</a:t>
            </a:r>
          </a:p>
          <a:p>
            <a:r>
              <a:rPr lang="en-US" dirty="0" smtClean="0"/>
              <a:t>Retreat to independent clearance work</a:t>
            </a:r>
            <a:endParaRPr lang="en-US" dirty="0"/>
          </a:p>
        </p:txBody>
      </p:sp>
    </p:spTree>
    <p:extLst>
      <p:ext uri="{BB962C8B-B14F-4D97-AF65-F5344CB8AC3E}">
        <p14:creationId xmlns:p14="http://schemas.microsoft.com/office/powerpoint/2010/main" val="3296339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a:xfrm>
            <a:off x="685800" y="2209800"/>
            <a:ext cx="7770813" cy="838200"/>
          </a:xfrm>
        </p:spPr>
        <p:txBody>
          <a:bodyPr>
            <a:normAutofit/>
          </a:bodyPr>
          <a:lstStyle/>
          <a:p>
            <a:r>
              <a:rPr lang="en-US" dirty="0" smtClean="0"/>
              <a:t>The original benefits to subject librarians is amplified, while the time commitment is reduced.</a:t>
            </a:r>
          </a:p>
          <a:p>
            <a:pPr marL="0" indent="0">
              <a:buNone/>
            </a:pPr>
            <a:endParaRPr lang="en-US" dirty="0"/>
          </a:p>
        </p:txBody>
      </p:sp>
      <p:sp>
        <p:nvSpPr>
          <p:cNvPr id="5" name="Content Placeholder 2"/>
          <p:cNvSpPr txBox="1">
            <a:spLocks/>
          </p:cNvSpPr>
          <p:nvPr/>
        </p:nvSpPr>
        <p:spPr>
          <a:xfrm>
            <a:off x="685800" y="3238500"/>
            <a:ext cx="7770813" cy="838200"/>
          </a:xfrm>
          <a:prstGeom prst="rect">
            <a:avLst/>
          </a:prstGeom>
        </p:spPr>
        <p:txBody>
          <a:bodyPr vert="horz" lIns="91440" tIns="45720" rIns="91440" bIns="45720" rtlCol="0">
            <a:normAutofit/>
          </a:bodyPr>
          <a:lstStyle>
            <a:lvl1pPr marL="457200" indent="-457200" algn="l" defTabSz="914400" rtl="0" eaLnBrk="1" latinLnBrk="0" hangingPunct="1">
              <a:spcBef>
                <a:spcPts val="2000"/>
              </a:spcBef>
              <a:buClr>
                <a:schemeClr val="accent1">
                  <a:lumMod val="60000"/>
                  <a:lumOff val="40000"/>
                </a:schemeClr>
              </a:buClr>
              <a:buFont typeface="Wingdings" pitchFamily="2" charset="2"/>
              <a:buChar char=""/>
              <a:defRPr sz="2400" kern="1200">
                <a:solidFill>
                  <a:srgbClr val="042958"/>
                </a:solidFill>
                <a:latin typeface="+mn-lt"/>
                <a:ea typeface="+mn-ea"/>
                <a:cs typeface="+mn-cs"/>
              </a:defRPr>
            </a:lvl1pPr>
            <a:lvl2pPr marL="914400" indent="-457200" algn="l" defTabSz="914400" rtl="0" eaLnBrk="1" latinLnBrk="0" hangingPunct="1">
              <a:spcBef>
                <a:spcPts val="600"/>
              </a:spcBef>
              <a:buClr>
                <a:schemeClr val="accent1">
                  <a:lumMod val="60000"/>
                  <a:lumOff val="40000"/>
                </a:schemeClr>
              </a:buClr>
              <a:buFont typeface="Wingdings" pitchFamily="2" charset="2"/>
              <a:buChar char=""/>
              <a:defRPr sz="2200" kern="1200">
                <a:solidFill>
                  <a:srgbClr val="042958"/>
                </a:solidFill>
                <a:latin typeface="+mn-lt"/>
                <a:ea typeface="+mn-ea"/>
                <a:cs typeface="+mn-cs"/>
              </a:defRPr>
            </a:lvl2pPr>
            <a:lvl3pPr marL="1371600" indent="-457200" algn="l" defTabSz="914400" rtl="0" eaLnBrk="1" latinLnBrk="0" hangingPunct="1">
              <a:spcBef>
                <a:spcPts val="600"/>
              </a:spcBef>
              <a:buClr>
                <a:schemeClr val="accent1">
                  <a:lumMod val="60000"/>
                  <a:lumOff val="40000"/>
                </a:schemeClr>
              </a:buClr>
              <a:buFont typeface="Wingdings" pitchFamily="2" charset="2"/>
              <a:buChar char=""/>
              <a:defRPr sz="2000" kern="1200">
                <a:solidFill>
                  <a:srgbClr val="042958"/>
                </a:solidFill>
                <a:latin typeface="+mn-lt"/>
                <a:ea typeface="+mn-ea"/>
                <a:cs typeface="+mn-cs"/>
              </a:defRPr>
            </a:lvl3pPr>
            <a:lvl4pPr marL="18288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4pPr>
            <a:lvl5pPr marL="22860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We are able to do more with less</a:t>
            </a:r>
          </a:p>
          <a:p>
            <a:pPr marL="0" indent="0">
              <a:buFont typeface="Wingdings" pitchFamily="2" charset="2"/>
              <a:buNone/>
            </a:pPr>
            <a:endParaRPr lang="en-US" dirty="0"/>
          </a:p>
        </p:txBody>
      </p:sp>
      <p:sp>
        <p:nvSpPr>
          <p:cNvPr id="6" name="Content Placeholder 2"/>
          <p:cNvSpPr txBox="1">
            <a:spLocks/>
          </p:cNvSpPr>
          <p:nvPr/>
        </p:nvSpPr>
        <p:spPr>
          <a:xfrm>
            <a:off x="685800" y="4216400"/>
            <a:ext cx="7770813" cy="838200"/>
          </a:xfrm>
          <a:prstGeom prst="rect">
            <a:avLst/>
          </a:prstGeom>
        </p:spPr>
        <p:txBody>
          <a:bodyPr vert="horz" lIns="91440" tIns="45720" rIns="91440" bIns="45720" rtlCol="0">
            <a:normAutofit/>
          </a:bodyPr>
          <a:lstStyle>
            <a:lvl1pPr marL="457200" indent="-457200" algn="l" defTabSz="914400" rtl="0" eaLnBrk="1" latinLnBrk="0" hangingPunct="1">
              <a:spcBef>
                <a:spcPts val="2000"/>
              </a:spcBef>
              <a:buClr>
                <a:schemeClr val="accent1">
                  <a:lumMod val="60000"/>
                  <a:lumOff val="40000"/>
                </a:schemeClr>
              </a:buClr>
              <a:buFont typeface="Wingdings" pitchFamily="2" charset="2"/>
              <a:buChar char=""/>
              <a:defRPr sz="2400" kern="1200">
                <a:solidFill>
                  <a:srgbClr val="042958"/>
                </a:solidFill>
                <a:latin typeface="+mn-lt"/>
                <a:ea typeface="+mn-ea"/>
                <a:cs typeface="+mn-cs"/>
              </a:defRPr>
            </a:lvl1pPr>
            <a:lvl2pPr marL="914400" indent="-457200" algn="l" defTabSz="914400" rtl="0" eaLnBrk="1" latinLnBrk="0" hangingPunct="1">
              <a:spcBef>
                <a:spcPts val="600"/>
              </a:spcBef>
              <a:buClr>
                <a:schemeClr val="accent1">
                  <a:lumMod val="60000"/>
                  <a:lumOff val="40000"/>
                </a:schemeClr>
              </a:buClr>
              <a:buFont typeface="Wingdings" pitchFamily="2" charset="2"/>
              <a:buChar char=""/>
              <a:defRPr sz="2200" kern="1200">
                <a:solidFill>
                  <a:srgbClr val="042958"/>
                </a:solidFill>
                <a:latin typeface="+mn-lt"/>
                <a:ea typeface="+mn-ea"/>
                <a:cs typeface="+mn-cs"/>
              </a:defRPr>
            </a:lvl2pPr>
            <a:lvl3pPr marL="1371600" indent="-457200" algn="l" defTabSz="914400" rtl="0" eaLnBrk="1" latinLnBrk="0" hangingPunct="1">
              <a:spcBef>
                <a:spcPts val="600"/>
              </a:spcBef>
              <a:buClr>
                <a:schemeClr val="accent1">
                  <a:lumMod val="60000"/>
                  <a:lumOff val="40000"/>
                </a:schemeClr>
              </a:buClr>
              <a:buFont typeface="Wingdings" pitchFamily="2" charset="2"/>
              <a:buChar char=""/>
              <a:defRPr sz="2000" kern="1200">
                <a:solidFill>
                  <a:srgbClr val="042958"/>
                </a:solidFill>
                <a:latin typeface="+mn-lt"/>
                <a:ea typeface="+mn-ea"/>
                <a:cs typeface="+mn-cs"/>
              </a:defRPr>
            </a:lvl3pPr>
            <a:lvl4pPr marL="18288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4pPr>
            <a:lvl5pPr marL="22860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The benefits of the Digital Commons to the University and faculty are amplified</a:t>
            </a:r>
          </a:p>
          <a:p>
            <a:pPr marL="0" indent="0">
              <a:buFont typeface="Wingdings" pitchFamily="2" charset="2"/>
              <a:buNone/>
            </a:pPr>
            <a:endParaRPr lang="en-US" dirty="0"/>
          </a:p>
        </p:txBody>
      </p:sp>
      <p:sp>
        <p:nvSpPr>
          <p:cNvPr id="7" name="Content Placeholder 2"/>
          <p:cNvSpPr txBox="1">
            <a:spLocks/>
          </p:cNvSpPr>
          <p:nvPr/>
        </p:nvSpPr>
        <p:spPr>
          <a:xfrm>
            <a:off x="698500" y="5181600"/>
            <a:ext cx="7770813" cy="838200"/>
          </a:xfrm>
          <a:prstGeom prst="rect">
            <a:avLst/>
          </a:prstGeom>
        </p:spPr>
        <p:txBody>
          <a:bodyPr vert="horz" lIns="91440" tIns="45720" rIns="91440" bIns="45720" rtlCol="0">
            <a:normAutofit/>
          </a:bodyPr>
          <a:lstStyle>
            <a:lvl1pPr marL="457200" indent="-457200" algn="l" defTabSz="914400" rtl="0" eaLnBrk="1" latinLnBrk="0" hangingPunct="1">
              <a:spcBef>
                <a:spcPts val="2000"/>
              </a:spcBef>
              <a:buClr>
                <a:schemeClr val="accent1">
                  <a:lumMod val="60000"/>
                  <a:lumOff val="40000"/>
                </a:schemeClr>
              </a:buClr>
              <a:buFont typeface="Wingdings" pitchFamily="2" charset="2"/>
              <a:buChar char=""/>
              <a:defRPr sz="2400" kern="1200">
                <a:solidFill>
                  <a:srgbClr val="042958"/>
                </a:solidFill>
                <a:latin typeface="+mn-lt"/>
                <a:ea typeface="+mn-ea"/>
                <a:cs typeface="+mn-cs"/>
              </a:defRPr>
            </a:lvl1pPr>
            <a:lvl2pPr marL="914400" indent="-457200" algn="l" defTabSz="914400" rtl="0" eaLnBrk="1" latinLnBrk="0" hangingPunct="1">
              <a:spcBef>
                <a:spcPts val="600"/>
              </a:spcBef>
              <a:buClr>
                <a:schemeClr val="accent1">
                  <a:lumMod val="60000"/>
                  <a:lumOff val="40000"/>
                </a:schemeClr>
              </a:buClr>
              <a:buFont typeface="Wingdings" pitchFamily="2" charset="2"/>
              <a:buChar char=""/>
              <a:defRPr sz="2200" kern="1200">
                <a:solidFill>
                  <a:srgbClr val="042958"/>
                </a:solidFill>
                <a:latin typeface="+mn-lt"/>
                <a:ea typeface="+mn-ea"/>
                <a:cs typeface="+mn-cs"/>
              </a:defRPr>
            </a:lvl2pPr>
            <a:lvl3pPr marL="1371600" indent="-457200" algn="l" defTabSz="914400" rtl="0" eaLnBrk="1" latinLnBrk="0" hangingPunct="1">
              <a:spcBef>
                <a:spcPts val="600"/>
              </a:spcBef>
              <a:buClr>
                <a:schemeClr val="accent1">
                  <a:lumMod val="60000"/>
                  <a:lumOff val="40000"/>
                </a:schemeClr>
              </a:buClr>
              <a:buFont typeface="Wingdings" pitchFamily="2" charset="2"/>
              <a:buChar char=""/>
              <a:defRPr sz="2000" kern="1200">
                <a:solidFill>
                  <a:srgbClr val="042958"/>
                </a:solidFill>
                <a:latin typeface="+mn-lt"/>
                <a:ea typeface="+mn-ea"/>
                <a:cs typeface="+mn-cs"/>
              </a:defRPr>
            </a:lvl3pPr>
            <a:lvl4pPr marL="18288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4pPr>
            <a:lvl5pPr marL="22860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Continue to build faculty buy-in!</a:t>
            </a:r>
          </a:p>
          <a:p>
            <a:pPr marL="0" indent="0">
              <a:buFont typeface="Wingdings" pitchFamily="2" charset="2"/>
              <a:buNone/>
            </a:pPr>
            <a:endParaRPr lang="en-US" dirty="0"/>
          </a:p>
        </p:txBody>
      </p:sp>
    </p:spTree>
    <p:extLst>
      <p:ext uri="{BB962C8B-B14F-4D97-AF65-F5344CB8AC3E}">
        <p14:creationId xmlns:p14="http://schemas.microsoft.com/office/powerpoint/2010/main" val="2062817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our Repository</a:t>
            </a:r>
            <a:endParaRPr lang="en-US" dirty="0"/>
          </a:p>
        </p:txBody>
      </p:sp>
      <p:sp>
        <p:nvSpPr>
          <p:cNvPr id="3" name="Content Placeholder 2"/>
          <p:cNvSpPr>
            <a:spLocks noGrp="1"/>
          </p:cNvSpPr>
          <p:nvPr>
            <p:ph idx="1"/>
          </p:nvPr>
        </p:nvSpPr>
        <p:spPr>
          <a:xfrm>
            <a:off x="685800" y="2209800"/>
            <a:ext cx="7770813" cy="609600"/>
          </a:xfrm>
        </p:spPr>
        <p:txBody>
          <a:bodyPr>
            <a:normAutofit/>
          </a:bodyPr>
          <a:lstStyle/>
          <a:p>
            <a:r>
              <a:rPr lang="en-US" dirty="0" smtClean="0"/>
              <a:t>Hosted Solution: </a:t>
            </a:r>
            <a:r>
              <a:rPr lang="en-US" dirty="0" err="1" smtClean="0"/>
              <a:t>bepress</a:t>
            </a:r>
            <a:r>
              <a:rPr lang="en-US" dirty="0" smtClean="0"/>
              <a:t> </a:t>
            </a:r>
            <a:r>
              <a:rPr lang="en-US" dirty="0" err="1" smtClean="0"/>
              <a:t>DigitalCommons</a:t>
            </a:r>
            <a:r>
              <a:rPr lang="en-US" dirty="0" smtClean="0"/>
              <a:t> platform</a:t>
            </a:r>
          </a:p>
          <a:p>
            <a:endParaRPr lang="en-US" dirty="0"/>
          </a:p>
        </p:txBody>
      </p:sp>
      <p:sp>
        <p:nvSpPr>
          <p:cNvPr id="4" name="Content Placeholder 2"/>
          <p:cNvSpPr txBox="1">
            <a:spLocks/>
          </p:cNvSpPr>
          <p:nvPr/>
        </p:nvSpPr>
        <p:spPr>
          <a:xfrm>
            <a:off x="711200" y="4343400"/>
            <a:ext cx="7770813" cy="609600"/>
          </a:xfrm>
          <a:prstGeom prst="rect">
            <a:avLst/>
          </a:prstGeom>
        </p:spPr>
        <p:txBody>
          <a:bodyPr vert="horz" lIns="91440" tIns="45720" rIns="91440" bIns="45720" rtlCol="0">
            <a:normAutofit/>
          </a:bodyPr>
          <a:lstStyle>
            <a:lvl1pPr marL="457200" indent="-457200" algn="l" defTabSz="914400" rtl="0" eaLnBrk="1" latinLnBrk="0" hangingPunct="1">
              <a:spcBef>
                <a:spcPts val="2000"/>
              </a:spcBef>
              <a:buClr>
                <a:schemeClr val="accent1">
                  <a:lumMod val="60000"/>
                  <a:lumOff val="40000"/>
                </a:schemeClr>
              </a:buClr>
              <a:buFont typeface="Wingdings" pitchFamily="2" charset="2"/>
              <a:buChar char=""/>
              <a:defRPr sz="2400" kern="1200">
                <a:solidFill>
                  <a:srgbClr val="042958"/>
                </a:solidFill>
                <a:latin typeface="+mn-lt"/>
                <a:ea typeface="+mn-ea"/>
                <a:cs typeface="+mn-cs"/>
              </a:defRPr>
            </a:lvl1pPr>
            <a:lvl2pPr marL="914400" indent="-457200" algn="l" defTabSz="914400" rtl="0" eaLnBrk="1" latinLnBrk="0" hangingPunct="1">
              <a:spcBef>
                <a:spcPts val="600"/>
              </a:spcBef>
              <a:buClr>
                <a:schemeClr val="accent1">
                  <a:lumMod val="60000"/>
                  <a:lumOff val="40000"/>
                </a:schemeClr>
              </a:buClr>
              <a:buFont typeface="Wingdings" pitchFamily="2" charset="2"/>
              <a:buChar char=""/>
              <a:defRPr sz="2200" kern="1200">
                <a:solidFill>
                  <a:srgbClr val="042958"/>
                </a:solidFill>
                <a:latin typeface="+mn-lt"/>
                <a:ea typeface="+mn-ea"/>
                <a:cs typeface="+mn-cs"/>
              </a:defRPr>
            </a:lvl2pPr>
            <a:lvl3pPr marL="1371600" indent="-457200" algn="l" defTabSz="914400" rtl="0" eaLnBrk="1" latinLnBrk="0" hangingPunct="1">
              <a:spcBef>
                <a:spcPts val="600"/>
              </a:spcBef>
              <a:buClr>
                <a:schemeClr val="accent1">
                  <a:lumMod val="60000"/>
                  <a:lumOff val="40000"/>
                </a:schemeClr>
              </a:buClr>
              <a:buFont typeface="Wingdings" pitchFamily="2" charset="2"/>
              <a:buChar char=""/>
              <a:defRPr sz="2000" kern="1200">
                <a:solidFill>
                  <a:srgbClr val="042958"/>
                </a:solidFill>
                <a:latin typeface="+mn-lt"/>
                <a:ea typeface="+mn-ea"/>
                <a:cs typeface="+mn-cs"/>
              </a:defRPr>
            </a:lvl3pPr>
            <a:lvl4pPr marL="18288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4pPr>
            <a:lvl5pPr marL="22860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We are now in our fourth year of existence</a:t>
            </a:r>
          </a:p>
          <a:p>
            <a:endParaRPr lang="en-US" dirty="0"/>
          </a:p>
        </p:txBody>
      </p:sp>
      <p:sp>
        <p:nvSpPr>
          <p:cNvPr id="5" name="Content Placeholder 2"/>
          <p:cNvSpPr txBox="1">
            <a:spLocks/>
          </p:cNvSpPr>
          <p:nvPr/>
        </p:nvSpPr>
        <p:spPr>
          <a:xfrm>
            <a:off x="685800" y="3111500"/>
            <a:ext cx="7770813" cy="774700"/>
          </a:xfrm>
          <a:prstGeom prst="rect">
            <a:avLst/>
          </a:prstGeom>
        </p:spPr>
        <p:txBody>
          <a:bodyPr vert="horz" lIns="91440" tIns="45720" rIns="91440" bIns="45720" rtlCol="0">
            <a:normAutofit lnSpcReduction="10000"/>
          </a:bodyPr>
          <a:lstStyle>
            <a:lvl1pPr marL="457200" indent="-457200" algn="l" defTabSz="914400" rtl="0" eaLnBrk="1" latinLnBrk="0" hangingPunct="1">
              <a:spcBef>
                <a:spcPts val="2000"/>
              </a:spcBef>
              <a:buClr>
                <a:schemeClr val="accent1">
                  <a:lumMod val="60000"/>
                  <a:lumOff val="40000"/>
                </a:schemeClr>
              </a:buClr>
              <a:buFont typeface="Wingdings" pitchFamily="2" charset="2"/>
              <a:buChar char=""/>
              <a:defRPr sz="2400" kern="1200">
                <a:solidFill>
                  <a:srgbClr val="042958"/>
                </a:solidFill>
                <a:latin typeface="+mn-lt"/>
                <a:ea typeface="+mn-ea"/>
                <a:cs typeface="+mn-cs"/>
              </a:defRPr>
            </a:lvl1pPr>
            <a:lvl2pPr marL="914400" indent="-457200" algn="l" defTabSz="914400" rtl="0" eaLnBrk="1" latinLnBrk="0" hangingPunct="1">
              <a:spcBef>
                <a:spcPts val="600"/>
              </a:spcBef>
              <a:buClr>
                <a:schemeClr val="accent1">
                  <a:lumMod val="60000"/>
                  <a:lumOff val="40000"/>
                </a:schemeClr>
              </a:buClr>
              <a:buFont typeface="Wingdings" pitchFamily="2" charset="2"/>
              <a:buChar char=""/>
              <a:defRPr sz="2200" kern="1200">
                <a:solidFill>
                  <a:srgbClr val="042958"/>
                </a:solidFill>
                <a:latin typeface="+mn-lt"/>
                <a:ea typeface="+mn-ea"/>
                <a:cs typeface="+mn-cs"/>
              </a:defRPr>
            </a:lvl2pPr>
            <a:lvl3pPr marL="1371600" indent="-457200" algn="l" defTabSz="914400" rtl="0" eaLnBrk="1" latinLnBrk="0" hangingPunct="1">
              <a:spcBef>
                <a:spcPts val="600"/>
              </a:spcBef>
              <a:buClr>
                <a:schemeClr val="accent1">
                  <a:lumMod val="60000"/>
                  <a:lumOff val="40000"/>
                </a:schemeClr>
              </a:buClr>
              <a:buFont typeface="Wingdings" pitchFamily="2" charset="2"/>
              <a:buChar char=""/>
              <a:defRPr sz="2000" kern="1200">
                <a:solidFill>
                  <a:srgbClr val="042958"/>
                </a:solidFill>
                <a:latin typeface="+mn-lt"/>
                <a:ea typeface="+mn-ea"/>
                <a:cs typeface="+mn-cs"/>
              </a:defRPr>
            </a:lvl3pPr>
            <a:lvl4pPr marL="18288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4pPr>
            <a:lvl5pPr marL="22860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Goal: capture, preserve, and provide access to the research conducted at Utah State University</a:t>
            </a:r>
          </a:p>
          <a:p>
            <a:endParaRPr lang="en-US" dirty="0"/>
          </a:p>
        </p:txBody>
      </p:sp>
    </p:spTree>
    <p:extLst>
      <p:ext uri="{BB962C8B-B14F-4D97-AF65-F5344CB8AC3E}">
        <p14:creationId xmlns:p14="http://schemas.microsoft.com/office/powerpoint/2010/main" val="4231569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cimage.tif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200" y="38100"/>
            <a:ext cx="8724900" cy="6769100"/>
          </a:xfrm>
          <a:prstGeom prst="rect">
            <a:avLst/>
          </a:prstGeom>
        </p:spPr>
      </p:pic>
    </p:spTree>
    <p:extLst>
      <p:ext uri="{BB962C8B-B14F-4D97-AF65-F5344CB8AC3E}">
        <p14:creationId xmlns:p14="http://schemas.microsoft.com/office/powerpoint/2010/main" val="3996587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Keys to success?</a:t>
            </a:r>
            <a:endParaRPr lang="en-US" dirty="0"/>
          </a:p>
        </p:txBody>
      </p:sp>
      <p:sp>
        <p:nvSpPr>
          <p:cNvPr id="3" name="Content Placeholder 2"/>
          <p:cNvSpPr>
            <a:spLocks noGrp="1"/>
          </p:cNvSpPr>
          <p:nvPr>
            <p:ph idx="1"/>
          </p:nvPr>
        </p:nvSpPr>
        <p:spPr>
          <a:xfrm>
            <a:off x="685800" y="2209800"/>
            <a:ext cx="7770813" cy="609600"/>
          </a:xfrm>
        </p:spPr>
        <p:txBody>
          <a:bodyPr/>
          <a:lstStyle/>
          <a:p>
            <a:r>
              <a:rPr lang="en-US" dirty="0" smtClean="0"/>
              <a:t>“We do it for you” Model</a:t>
            </a:r>
            <a:endParaRPr lang="en-US" dirty="0"/>
          </a:p>
        </p:txBody>
      </p:sp>
      <p:sp>
        <p:nvSpPr>
          <p:cNvPr id="4" name="Content Placeholder 2"/>
          <p:cNvSpPr txBox="1">
            <a:spLocks/>
          </p:cNvSpPr>
          <p:nvPr/>
        </p:nvSpPr>
        <p:spPr>
          <a:xfrm>
            <a:off x="685800" y="3048000"/>
            <a:ext cx="7770813" cy="609600"/>
          </a:xfrm>
          <a:prstGeom prst="rect">
            <a:avLst/>
          </a:prstGeom>
        </p:spPr>
        <p:txBody>
          <a:bodyPr vert="horz" lIns="91440" tIns="45720" rIns="91440" bIns="45720" rtlCol="0">
            <a:normAutofit/>
          </a:bodyPr>
          <a:lstStyle>
            <a:lvl1pPr marL="457200" indent="-457200" algn="l" defTabSz="914400" rtl="0" eaLnBrk="1" latinLnBrk="0" hangingPunct="1">
              <a:spcBef>
                <a:spcPts val="2000"/>
              </a:spcBef>
              <a:buClr>
                <a:schemeClr val="accent1">
                  <a:lumMod val="60000"/>
                  <a:lumOff val="40000"/>
                </a:schemeClr>
              </a:buClr>
              <a:buFont typeface="Wingdings" pitchFamily="2" charset="2"/>
              <a:buChar char=""/>
              <a:defRPr sz="2400" kern="1200">
                <a:solidFill>
                  <a:srgbClr val="042958"/>
                </a:solidFill>
                <a:latin typeface="+mn-lt"/>
                <a:ea typeface="+mn-ea"/>
                <a:cs typeface="+mn-cs"/>
              </a:defRPr>
            </a:lvl1pPr>
            <a:lvl2pPr marL="914400" indent="-457200" algn="l" defTabSz="914400" rtl="0" eaLnBrk="1" latinLnBrk="0" hangingPunct="1">
              <a:spcBef>
                <a:spcPts val="600"/>
              </a:spcBef>
              <a:buClr>
                <a:schemeClr val="accent1">
                  <a:lumMod val="60000"/>
                  <a:lumOff val="40000"/>
                </a:schemeClr>
              </a:buClr>
              <a:buFont typeface="Wingdings" pitchFamily="2" charset="2"/>
              <a:buChar char=""/>
              <a:defRPr sz="2200" kern="1200">
                <a:solidFill>
                  <a:srgbClr val="042958"/>
                </a:solidFill>
                <a:latin typeface="+mn-lt"/>
                <a:ea typeface="+mn-ea"/>
                <a:cs typeface="+mn-cs"/>
              </a:defRPr>
            </a:lvl2pPr>
            <a:lvl3pPr marL="1371600" indent="-457200" algn="l" defTabSz="914400" rtl="0" eaLnBrk="1" latinLnBrk="0" hangingPunct="1">
              <a:spcBef>
                <a:spcPts val="600"/>
              </a:spcBef>
              <a:buClr>
                <a:schemeClr val="accent1">
                  <a:lumMod val="60000"/>
                  <a:lumOff val="40000"/>
                </a:schemeClr>
              </a:buClr>
              <a:buFont typeface="Wingdings" pitchFamily="2" charset="2"/>
              <a:buChar char=""/>
              <a:defRPr sz="2000" kern="1200">
                <a:solidFill>
                  <a:srgbClr val="042958"/>
                </a:solidFill>
                <a:latin typeface="+mn-lt"/>
                <a:ea typeface="+mn-ea"/>
                <a:cs typeface="+mn-cs"/>
              </a:defRPr>
            </a:lvl3pPr>
            <a:lvl4pPr marL="18288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4pPr>
            <a:lvl5pPr marL="22860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Making use of our subject librarians!</a:t>
            </a:r>
            <a:endParaRPr lang="en-US" dirty="0"/>
          </a:p>
        </p:txBody>
      </p:sp>
      <p:pic>
        <p:nvPicPr>
          <p:cNvPr id="5" name="Picture 4" descr="Untitled.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3657600"/>
            <a:ext cx="4343400" cy="2895600"/>
          </a:xfrm>
          <a:prstGeom prst="rect">
            <a:avLst/>
          </a:prstGeom>
        </p:spPr>
      </p:pic>
    </p:spTree>
    <p:extLst>
      <p:ext uri="{BB962C8B-B14F-4D97-AF65-F5344CB8AC3E}">
        <p14:creationId xmlns:p14="http://schemas.microsoft.com/office/powerpoint/2010/main" val="529390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it Entails for Subject Librarians</a:t>
            </a:r>
            <a:endParaRPr lang="en-US" dirty="0"/>
          </a:p>
        </p:txBody>
      </p:sp>
      <p:sp>
        <p:nvSpPr>
          <p:cNvPr id="3" name="Content Placeholder 2"/>
          <p:cNvSpPr>
            <a:spLocks noGrp="1"/>
          </p:cNvSpPr>
          <p:nvPr>
            <p:ph idx="1"/>
          </p:nvPr>
        </p:nvSpPr>
        <p:spPr/>
        <p:txBody>
          <a:bodyPr>
            <a:normAutofit lnSpcReduction="10000"/>
          </a:bodyPr>
          <a:lstStyle/>
          <a:p>
            <a:r>
              <a:rPr lang="en-US" dirty="0" smtClean="0"/>
              <a:t>Checking online journal pages, Sherpa Romeo and specific publishers for their copyright policies</a:t>
            </a:r>
          </a:p>
          <a:p>
            <a:r>
              <a:rPr lang="en-US" dirty="0" smtClean="0"/>
              <a:t>Contacting faculty regarding citation issues and/or requesting author pre or post prints</a:t>
            </a:r>
          </a:p>
          <a:p>
            <a:r>
              <a:rPr lang="en-US" dirty="0" smtClean="0"/>
              <a:t>Accessing full text when needed</a:t>
            </a:r>
          </a:p>
          <a:p>
            <a:r>
              <a:rPr lang="en-US" dirty="0" smtClean="0"/>
              <a:t>Forwarding copyright clearance and full text documents to Andy for student worker clearance in Digital Commons</a:t>
            </a:r>
            <a:endParaRPr lang="en-US" dirty="0"/>
          </a:p>
        </p:txBody>
      </p:sp>
    </p:spTree>
    <p:extLst>
      <p:ext uri="{BB962C8B-B14F-4D97-AF65-F5344CB8AC3E}">
        <p14:creationId xmlns:p14="http://schemas.microsoft.com/office/powerpoint/2010/main" val="2426308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in it for the subject librarians?</a:t>
            </a:r>
            <a:endParaRPr lang="en-US" dirty="0"/>
          </a:p>
        </p:txBody>
      </p:sp>
      <p:sp>
        <p:nvSpPr>
          <p:cNvPr id="3" name="Content Placeholder 2"/>
          <p:cNvSpPr>
            <a:spLocks noGrp="1"/>
          </p:cNvSpPr>
          <p:nvPr>
            <p:ph idx="1"/>
          </p:nvPr>
        </p:nvSpPr>
        <p:spPr/>
        <p:txBody>
          <a:bodyPr/>
          <a:lstStyle/>
          <a:p>
            <a:r>
              <a:rPr lang="en-US" dirty="0" smtClean="0"/>
              <a:t>Provides an excellent opportunity to build relationship with faculty </a:t>
            </a:r>
          </a:p>
          <a:p>
            <a:r>
              <a:rPr lang="en-US" dirty="0" smtClean="0"/>
              <a:t>Allows the subject librarian to learn the specific research interests of the faculty </a:t>
            </a:r>
          </a:p>
          <a:p>
            <a:r>
              <a:rPr lang="en-US" dirty="0" smtClean="0"/>
              <a:t>Improves subject librarian’s ability to market the use of the IR</a:t>
            </a:r>
          </a:p>
        </p:txBody>
      </p:sp>
    </p:spTree>
    <p:extLst>
      <p:ext uri="{BB962C8B-B14F-4D97-AF65-F5344CB8AC3E}">
        <p14:creationId xmlns:p14="http://schemas.microsoft.com/office/powerpoint/2010/main" val="2876355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Concerns?</a:t>
            </a:r>
            <a:endParaRPr lang="en-US" dirty="0"/>
          </a:p>
        </p:txBody>
      </p:sp>
      <p:sp>
        <p:nvSpPr>
          <p:cNvPr id="3" name="Content Placeholder 2"/>
          <p:cNvSpPr>
            <a:spLocks noGrp="1"/>
          </p:cNvSpPr>
          <p:nvPr>
            <p:ph idx="1"/>
          </p:nvPr>
        </p:nvSpPr>
        <p:spPr>
          <a:xfrm>
            <a:off x="533400" y="2209800"/>
            <a:ext cx="7770813" cy="609600"/>
          </a:xfrm>
        </p:spPr>
        <p:txBody>
          <a:bodyPr/>
          <a:lstStyle/>
          <a:p>
            <a:r>
              <a:rPr lang="en-US" dirty="0" smtClean="0"/>
              <a:t>Intimidated by making copyright decisions</a:t>
            </a:r>
            <a:endParaRPr lang="en-US" dirty="0"/>
          </a:p>
        </p:txBody>
      </p:sp>
      <p:sp>
        <p:nvSpPr>
          <p:cNvPr id="4" name="Content Placeholder 2"/>
          <p:cNvSpPr txBox="1">
            <a:spLocks/>
          </p:cNvSpPr>
          <p:nvPr/>
        </p:nvSpPr>
        <p:spPr>
          <a:xfrm>
            <a:off x="685800" y="3962400"/>
            <a:ext cx="7770813" cy="609600"/>
          </a:xfrm>
          <a:prstGeom prst="rect">
            <a:avLst/>
          </a:prstGeom>
        </p:spPr>
        <p:txBody>
          <a:bodyPr vert="horz" lIns="91440" tIns="45720" rIns="91440" bIns="45720" rtlCol="0">
            <a:normAutofit/>
          </a:bodyPr>
          <a:lstStyle>
            <a:lvl1pPr marL="457200" indent="-457200" algn="l" defTabSz="914400" rtl="0" eaLnBrk="1" latinLnBrk="0" hangingPunct="1">
              <a:spcBef>
                <a:spcPts val="2000"/>
              </a:spcBef>
              <a:buClr>
                <a:schemeClr val="accent1">
                  <a:lumMod val="60000"/>
                  <a:lumOff val="40000"/>
                </a:schemeClr>
              </a:buClr>
              <a:buFont typeface="Wingdings" pitchFamily="2" charset="2"/>
              <a:buChar char=""/>
              <a:defRPr sz="2400" kern="1200">
                <a:solidFill>
                  <a:srgbClr val="042958"/>
                </a:solidFill>
                <a:latin typeface="+mn-lt"/>
                <a:ea typeface="+mn-ea"/>
                <a:cs typeface="+mn-cs"/>
              </a:defRPr>
            </a:lvl1pPr>
            <a:lvl2pPr marL="914400" indent="-457200" algn="l" defTabSz="914400" rtl="0" eaLnBrk="1" latinLnBrk="0" hangingPunct="1">
              <a:spcBef>
                <a:spcPts val="600"/>
              </a:spcBef>
              <a:buClr>
                <a:schemeClr val="accent1">
                  <a:lumMod val="60000"/>
                  <a:lumOff val="40000"/>
                </a:schemeClr>
              </a:buClr>
              <a:buFont typeface="Wingdings" pitchFamily="2" charset="2"/>
              <a:buChar char=""/>
              <a:defRPr sz="2200" kern="1200">
                <a:solidFill>
                  <a:srgbClr val="042958"/>
                </a:solidFill>
                <a:latin typeface="+mn-lt"/>
                <a:ea typeface="+mn-ea"/>
                <a:cs typeface="+mn-cs"/>
              </a:defRPr>
            </a:lvl2pPr>
            <a:lvl3pPr marL="1371600" indent="-457200" algn="l" defTabSz="914400" rtl="0" eaLnBrk="1" latinLnBrk="0" hangingPunct="1">
              <a:spcBef>
                <a:spcPts val="600"/>
              </a:spcBef>
              <a:buClr>
                <a:schemeClr val="accent1">
                  <a:lumMod val="60000"/>
                  <a:lumOff val="40000"/>
                </a:schemeClr>
              </a:buClr>
              <a:buFont typeface="Wingdings" pitchFamily="2" charset="2"/>
              <a:buChar char=""/>
              <a:defRPr sz="2000" kern="1200">
                <a:solidFill>
                  <a:srgbClr val="042958"/>
                </a:solidFill>
                <a:latin typeface="+mn-lt"/>
                <a:ea typeface="+mn-ea"/>
                <a:cs typeface="+mn-cs"/>
              </a:defRPr>
            </a:lvl3pPr>
            <a:lvl4pPr marL="18288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4pPr>
            <a:lvl5pPr marL="22860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a:p>
        </p:txBody>
      </p:sp>
      <p:sp>
        <p:nvSpPr>
          <p:cNvPr id="5" name="Content Placeholder 2"/>
          <p:cNvSpPr txBox="1">
            <a:spLocks/>
          </p:cNvSpPr>
          <p:nvPr/>
        </p:nvSpPr>
        <p:spPr>
          <a:xfrm>
            <a:off x="533400" y="3048000"/>
            <a:ext cx="7770813" cy="609600"/>
          </a:xfrm>
          <a:prstGeom prst="rect">
            <a:avLst/>
          </a:prstGeom>
        </p:spPr>
        <p:txBody>
          <a:bodyPr vert="horz" lIns="91440" tIns="45720" rIns="91440" bIns="45720" rtlCol="0">
            <a:normAutofit/>
          </a:bodyPr>
          <a:lstStyle>
            <a:lvl1pPr marL="457200" indent="-457200" algn="l" defTabSz="914400" rtl="0" eaLnBrk="1" latinLnBrk="0" hangingPunct="1">
              <a:spcBef>
                <a:spcPts val="2000"/>
              </a:spcBef>
              <a:buClr>
                <a:schemeClr val="accent1">
                  <a:lumMod val="60000"/>
                  <a:lumOff val="40000"/>
                </a:schemeClr>
              </a:buClr>
              <a:buFont typeface="Wingdings" pitchFamily="2" charset="2"/>
              <a:buChar char=""/>
              <a:defRPr sz="2400" kern="1200">
                <a:solidFill>
                  <a:srgbClr val="042958"/>
                </a:solidFill>
                <a:latin typeface="+mn-lt"/>
                <a:ea typeface="+mn-ea"/>
                <a:cs typeface="+mn-cs"/>
              </a:defRPr>
            </a:lvl1pPr>
            <a:lvl2pPr marL="914400" indent="-457200" algn="l" defTabSz="914400" rtl="0" eaLnBrk="1" latinLnBrk="0" hangingPunct="1">
              <a:spcBef>
                <a:spcPts val="600"/>
              </a:spcBef>
              <a:buClr>
                <a:schemeClr val="accent1">
                  <a:lumMod val="60000"/>
                  <a:lumOff val="40000"/>
                </a:schemeClr>
              </a:buClr>
              <a:buFont typeface="Wingdings" pitchFamily="2" charset="2"/>
              <a:buChar char=""/>
              <a:defRPr sz="2200" kern="1200">
                <a:solidFill>
                  <a:srgbClr val="042958"/>
                </a:solidFill>
                <a:latin typeface="+mn-lt"/>
                <a:ea typeface="+mn-ea"/>
                <a:cs typeface="+mn-cs"/>
              </a:defRPr>
            </a:lvl2pPr>
            <a:lvl3pPr marL="1371600" indent="-457200" algn="l" defTabSz="914400" rtl="0" eaLnBrk="1" latinLnBrk="0" hangingPunct="1">
              <a:spcBef>
                <a:spcPts val="600"/>
              </a:spcBef>
              <a:buClr>
                <a:schemeClr val="accent1">
                  <a:lumMod val="60000"/>
                  <a:lumOff val="40000"/>
                </a:schemeClr>
              </a:buClr>
              <a:buFont typeface="Wingdings" pitchFamily="2" charset="2"/>
              <a:buChar char=""/>
              <a:defRPr sz="2000" kern="1200">
                <a:solidFill>
                  <a:srgbClr val="042958"/>
                </a:solidFill>
                <a:latin typeface="+mn-lt"/>
                <a:ea typeface="+mn-ea"/>
                <a:cs typeface="+mn-cs"/>
              </a:defRPr>
            </a:lvl3pPr>
            <a:lvl4pPr marL="18288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4pPr>
            <a:lvl5pPr marL="22860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Overworked as it is!</a:t>
            </a:r>
          </a:p>
          <a:p>
            <a:endParaRPr lang="en-US" dirty="0" smtClean="0"/>
          </a:p>
          <a:p>
            <a:endParaRPr lang="en-US" dirty="0"/>
          </a:p>
        </p:txBody>
      </p:sp>
      <p:sp>
        <p:nvSpPr>
          <p:cNvPr id="10" name="Content Placeholder 2"/>
          <p:cNvSpPr txBox="1">
            <a:spLocks/>
          </p:cNvSpPr>
          <p:nvPr/>
        </p:nvSpPr>
        <p:spPr>
          <a:xfrm>
            <a:off x="571500" y="3962400"/>
            <a:ext cx="7770813" cy="609600"/>
          </a:xfrm>
          <a:prstGeom prst="rect">
            <a:avLst/>
          </a:prstGeom>
        </p:spPr>
        <p:txBody>
          <a:bodyPr vert="horz" lIns="91440" tIns="45720" rIns="91440" bIns="45720" rtlCol="0">
            <a:normAutofit fontScale="92500"/>
          </a:bodyPr>
          <a:lstStyle>
            <a:lvl1pPr marL="457200" indent="-457200" algn="l" defTabSz="914400" rtl="0" eaLnBrk="1" latinLnBrk="0" hangingPunct="1">
              <a:spcBef>
                <a:spcPts val="2000"/>
              </a:spcBef>
              <a:buClr>
                <a:schemeClr val="accent1">
                  <a:lumMod val="60000"/>
                  <a:lumOff val="40000"/>
                </a:schemeClr>
              </a:buClr>
              <a:buFont typeface="Wingdings" pitchFamily="2" charset="2"/>
              <a:buChar char=""/>
              <a:defRPr sz="2400" kern="1200">
                <a:solidFill>
                  <a:srgbClr val="042958"/>
                </a:solidFill>
                <a:latin typeface="+mn-lt"/>
                <a:ea typeface="+mn-ea"/>
                <a:cs typeface="+mn-cs"/>
              </a:defRPr>
            </a:lvl1pPr>
            <a:lvl2pPr marL="914400" indent="-457200" algn="l" defTabSz="914400" rtl="0" eaLnBrk="1" latinLnBrk="0" hangingPunct="1">
              <a:spcBef>
                <a:spcPts val="600"/>
              </a:spcBef>
              <a:buClr>
                <a:schemeClr val="accent1">
                  <a:lumMod val="60000"/>
                  <a:lumOff val="40000"/>
                </a:schemeClr>
              </a:buClr>
              <a:buFont typeface="Wingdings" pitchFamily="2" charset="2"/>
              <a:buChar char=""/>
              <a:defRPr sz="2200" kern="1200">
                <a:solidFill>
                  <a:srgbClr val="042958"/>
                </a:solidFill>
                <a:latin typeface="+mn-lt"/>
                <a:ea typeface="+mn-ea"/>
                <a:cs typeface="+mn-cs"/>
              </a:defRPr>
            </a:lvl2pPr>
            <a:lvl3pPr marL="1371600" indent="-457200" algn="l" defTabSz="914400" rtl="0" eaLnBrk="1" latinLnBrk="0" hangingPunct="1">
              <a:spcBef>
                <a:spcPts val="600"/>
              </a:spcBef>
              <a:buClr>
                <a:schemeClr val="accent1">
                  <a:lumMod val="60000"/>
                  <a:lumOff val="40000"/>
                </a:schemeClr>
              </a:buClr>
              <a:buFont typeface="Wingdings" pitchFamily="2" charset="2"/>
              <a:buChar char=""/>
              <a:defRPr sz="2000" kern="1200">
                <a:solidFill>
                  <a:srgbClr val="042958"/>
                </a:solidFill>
                <a:latin typeface="+mn-lt"/>
                <a:ea typeface="+mn-ea"/>
                <a:cs typeface="+mn-cs"/>
              </a:defRPr>
            </a:lvl3pPr>
            <a:lvl4pPr marL="18288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4pPr>
            <a:lvl5pPr marL="22860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Some of the work required is not considered “</a:t>
            </a:r>
            <a:r>
              <a:rPr lang="en-US" dirty="0" err="1" smtClean="0"/>
              <a:t>librarianly</a:t>
            </a:r>
            <a:r>
              <a:rPr lang="en-US" dirty="0" smtClean="0"/>
              <a:t>” </a:t>
            </a:r>
          </a:p>
          <a:p>
            <a:endParaRPr lang="en-US" dirty="0"/>
          </a:p>
        </p:txBody>
      </p:sp>
    </p:spTree>
    <p:extLst>
      <p:ext uri="{BB962C8B-B14F-4D97-AF65-F5344CB8AC3E}">
        <p14:creationId xmlns:p14="http://schemas.microsoft.com/office/powerpoint/2010/main" val="4130493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Solutions?</a:t>
            </a:r>
            <a:br>
              <a:rPr lang="en-US" dirty="0" smtClean="0"/>
            </a:br>
            <a:r>
              <a:rPr lang="en-US" dirty="0" smtClean="0"/>
              <a:t>…sort of</a:t>
            </a:r>
            <a:endParaRPr lang="en-US" dirty="0"/>
          </a:p>
        </p:txBody>
      </p:sp>
      <p:sp>
        <p:nvSpPr>
          <p:cNvPr id="3" name="Content Placeholder 2"/>
          <p:cNvSpPr>
            <a:spLocks noGrp="1"/>
          </p:cNvSpPr>
          <p:nvPr>
            <p:ph idx="1"/>
          </p:nvPr>
        </p:nvSpPr>
        <p:spPr>
          <a:xfrm>
            <a:off x="685800" y="2209800"/>
            <a:ext cx="7770813" cy="1524000"/>
          </a:xfrm>
        </p:spPr>
        <p:txBody>
          <a:bodyPr>
            <a:normAutofit fontScale="92500" lnSpcReduction="10000"/>
          </a:bodyPr>
          <a:lstStyle/>
          <a:p>
            <a:r>
              <a:rPr lang="en-US" dirty="0" smtClean="0"/>
              <a:t>Copyright Clearance Working Party</a:t>
            </a:r>
          </a:p>
          <a:p>
            <a:pPr lvl="1"/>
            <a:r>
              <a:rPr lang="en-US" dirty="0" smtClean="0"/>
              <a:t>Meet bi-weekly for 2 hours </a:t>
            </a:r>
          </a:p>
          <a:p>
            <a:pPr lvl="1"/>
            <a:r>
              <a:rPr lang="en-US" dirty="0" smtClean="0"/>
              <a:t>Group Setting</a:t>
            </a:r>
          </a:p>
          <a:p>
            <a:pPr lvl="1"/>
            <a:r>
              <a:rPr lang="en-US" dirty="0" smtClean="0"/>
              <a:t>Food!</a:t>
            </a:r>
            <a:endParaRPr lang="en-US" dirty="0"/>
          </a:p>
        </p:txBody>
      </p:sp>
      <p:sp>
        <p:nvSpPr>
          <p:cNvPr id="4" name="Content Placeholder 2"/>
          <p:cNvSpPr txBox="1">
            <a:spLocks/>
          </p:cNvSpPr>
          <p:nvPr/>
        </p:nvSpPr>
        <p:spPr>
          <a:xfrm>
            <a:off x="800100" y="4191000"/>
            <a:ext cx="7770813" cy="914400"/>
          </a:xfrm>
          <a:prstGeom prst="rect">
            <a:avLst/>
          </a:prstGeom>
        </p:spPr>
        <p:txBody>
          <a:bodyPr vert="horz" lIns="91440" tIns="45720" rIns="91440" bIns="45720" rtlCol="0">
            <a:normAutofit/>
          </a:bodyPr>
          <a:lstStyle>
            <a:lvl1pPr marL="457200" indent="-457200" algn="l" defTabSz="914400" rtl="0" eaLnBrk="1" latinLnBrk="0" hangingPunct="1">
              <a:spcBef>
                <a:spcPts val="2000"/>
              </a:spcBef>
              <a:buClr>
                <a:schemeClr val="accent1">
                  <a:lumMod val="60000"/>
                  <a:lumOff val="40000"/>
                </a:schemeClr>
              </a:buClr>
              <a:buFont typeface="Wingdings" pitchFamily="2" charset="2"/>
              <a:buChar char=""/>
              <a:defRPr sz="2400" kern="1200">
                <a:solidFill>
                  <a:srgbClr val="042958"/>
                </a:solidFill>
                <a:latin typeface="+mn-lt"/>
                <a:ea typeface="+mn-ea"/>
                <a:cs typeface="+mn-cs"/>
              </a:defRPr>
            </a:lvl1pPr>
            <a:lvl2pPr marL="914400" indent="-457200" algn="l" defTabSz="914400" rtl="0" eaLnBrk="1" latinLnBrk="0" hangingPunct="1">
              <a:spcBef>
                <a:spcPts val="600"/>
              </a:spcBef>
              <a:buClr>
                <a:schemeClr val="accent1">
                  <a:lumMod val="60000"/>
                  <a:lumOff val="40000"/>
                </a:schemeClr>
              </a:buClr>
              <a:buFont typeface="Wingdings" pitchFamily="2" charset="2"/>
              <a:buChar char=""/>
              <a:defRPr sz="2200" kern="1200">
                <a:solidFill>
                  <a:srgbClr val="042958"/>
                </a:solidFill>
                <a:latin typeface="+mn-lt"/>
                <a:ea typeface="+mn-ea"/>
                <a:cs typeface="+mn-cs"/>
              </a:defRPr>
            </a:lvl2pPr>
            <a:lvl3pPr marL="1371600" indent="-457200" algn="l" defTabSz="914400" rtl="0" eaLnBrk="1" latinLnBrk="0" hangingPunct="1">
              <a:spcBef>
                <a:spcPts val="600"/>
              </a:spcBef>
              <a:buClr>
                <a:schemeClr val="accent1">
                  <a:lumMod val="60000"/>
                  <a:lumOff val="40000"/>
                </a:schemeClr>
              </a:buClr>
              <a:buFont typeface="Wingdings" pitchFamily="2" charset="2"/>
              <a:buChar char=""/>
              <a:defRPr sz="2000" kern="1200">
                <a:solidFill>
                  <a:srgbClr val="042958"/>
                </a:solidFill>
                <a:latin typeface="+mn-lt"/>
                <a:ea typeface="+mn-ea"/>
                <a:cs typeface="+mn-cs"/>
              </a:defRPr>
            </a:lvl3pPr>
            <a:lvl4pPr marL="18288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4pPr>
            <a:lvl5pPr marL="2286000" indent="-457200" algn="l" defTabSz="914400" rtl="0" eaLnBrk="1" latinLnBrk="0" hangingPunct="1">
              <a:spcBef>
                <a:spcPts val="600"/>
              </a:spcBef>
              <a:buClr>
                <a:schemeClr val="accent1">
                  <a:lumMod val="60000"/>
                  <a:lumOff val="40000"/>
                </a:schemeClr>
              </a:buClr>
              <a:buFont typeface="Wingdings" pitchFamily="2" charset="2"/>
              <a:buChar char=""/>
              <a:defRPr sz="1800" kern="1200">
                <a:solidFill>
                  <a:srgbClr val="042958"/>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Licensing and technological issues hampered the effectiveness of this model</a:t>
            </a:r>
          </a:p>
        </p:txBody>
      </p:sp>
    </p:spTree>
    <p:extLst>
      <p:ext uri="{BB962C8B-B14F-4D97-AF65-F5344CB8AC3E}">
        <p14:creationId xmlns:p14="http://schemas.microsoft.com/office/powerpoint/2010/main" val="4072817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Considerations</a:t>
            </a:r>
            <a:endParaRPr lang="en-US" dirty="0"/>
          </a:p>
        </p:txBody>
      </p:sp>
      <p:sp>
        <p:nvSpPr>
          <p:cNvPr id="3" name="Content Placeholder 2"/>
          <p:cNvSpPr>
            <a:spLocks noGrp="1"/>
          </p:cNvSpPr>
          <p:nvPr>
            <p:ph idx="1"/>
          </p:nvPr>
        </p:nvSpPr>
        <p:spPr>
          <a:xfrm>
            <a:off x="685800" y="2209800"/>
            <a:ext cx="7770813" cy="2133600"/>
          </a:xfrm>
        </p:spPr>
        <p:txBody>
          <a:bodyPr>
            <a:normAutofit fontScale="85000" lnSpcReduction="20000"/>
          </a:bodyPr>
          <a:lstStyle/>
          <a:p>
            <a:r>
              <a:rPr lang="en-US" dirty="0" smtClean="0"/>
              <a:t>What do Librarians </a:t>
            </a:r>
            <a:r>
              <a:rPr lang="en-US" i="1" dirty="0" smtClean="0"/>
              <a:t>need </a:t>
            </a:r>
            <a:r>
              <a:rPr lang="en-US" dirty="0" smtClean="0"/>
              <a:t> to do?</a:t>
            </a:r>
          </a:p>
          <a:p>
            <a:r>
              <a:rPr lang="en-US" dirty="0" smtClean="0"/>
              <a:t>Can we delegate work to student labor without impacting the quality of copyright clearance?</a:t>
            </a:r>
          </a:p>
          <a:p>
            <a:r>
              <a:rPr lang="en-US" dirty="0" smtClean="0"/>
              <a:t>How can we eliminate the licensing and technological limitations of the previous model, while retaining the scheduled time and group setting?</a:t>
            </a:r>
            <a:endParaRPr lang="en-US" dirty="0"/>
          </a:p>
        </p:txBody>
      </p:sp>
    </p:spTree>
    <p:extLst>
      <p:ext uri="{BB962C8B-B14F-4D97-AF65-F5344CB8AC3E}">
        <p14:creationId xmlns:p14="http://schemas.microsoft.com/office/powerpoint/2010/main" val="4166632496"/>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Folio">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Folio">
      <a:majorFont>
        <a:latin typeface="Calisto MT"/>
        <a:ea typeface=""/>
        <a:cs typeface=""/>
        <a:font script="Jpan" typeface="ＭＳ 明朝"/>
      </a:majorFont>
      <a:minorFont>
        <a:latin typeface="Calisto MT"/>
        <a:ea typeface=""/>
        <a:cs typeface=""/>
        <a:font script="Jpan" typeface="ＭＳ 明朝"/>
      </a:minorFont>
    </a:fontScheme>
    <a:fmtScheme name="Folio">
      <a:fillStyleLst>
        <a:solidFill>
          <a:schemeClr val="phClr"/>
        </a:solidFill>
        <a:blipFill rotWithShape="1">
          <a:blip xmlns:r="http://schemas.openxmlformats.org/officeDocument/2006/relationships" r:embed="rId1">
            <a:duotone>
              <a:schemeClr val="phClr">
                <a:shade val="30000"/>
                <a:satMod val="120000"/>
              </a:schemeClr>
              <a:schemeClr val="phClr">
                <a:tint val="70000"/>
                <a:satMod val="350000"/>
                <a:lumMod val="110000"/>
              </a:schemeClr>
            </a:duotone>
          </a:blip>
          <a:stretch/>
        </a:blipFill>
        <a:blipFill rotWithShape="1">
          <a:blip xmlns:r="http://schemas.openxmlformats.org/officeDocument/2006/relationships" r:embed="rId2">
            <a:duotone>
              <a:schemeClr val="phClr">
                <a:shade val="40000"/>
                <a:satMod val="120000"/>
              </a:schemeClr>
              <a:schemeClr val="phClr">
                <a:tint val="70000"/>
                <a:satMod val="300000"/>
                <a:lumMod val="110000"/>
              </a:schemeClr>
            </a:duotone>
          </a:blip>
          <a:tile tx="0" ty="0" sx="50000" sy="50000" flip="none" algn="tl"/>
        </a:blip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38100" dist="25400" dir="5400000" algn="br" rotWithShape="0">
              <a:srgbClr val="000000">
                <a:alpha val="50000"/>
              </a:srgbClr>
            </a:outerShdw>
          </a:effectLst>
        </a:effectStyle>
        <a:effectStyle>
          <a:effectLst>
            <a:innerShdw blurRad="190500" dist="25400">
              <a:srgbClr val="000000">
                <a:alpha val="50000"/>
              </a:srgbClr>
            </a:innerShdw>
          </a:effectLst>
        </a:effectStyle>
      </a:effectStyleLst>
      <a:bgFillStyleLst>
        <a:blipFill rotWithShape="1">
          <a:blip xmlns:r="http://schemas.openxmlformats.org/officeDocument/2006/relationships" r:embed="rId3">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4">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5">
            <a:duotone>
              <a:schemeClr val="phClr">
                <a:shade val="3000"/>
                <a:lumMod val="10000"/>
              </a:schemeClr>
              <a:schemeClr val="phClr">
                <a:tint val="91000"/>
                <a:satMod val="500000"/>
                <a:lumMod val="125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Folio.thmx</Template>
  <TotalTime>2519</TotalTime>
  <Words>1207</Words>
  <Application>Microsoft Macintosh PowerPoint</Application>
  <PresentationFormat>On-screen Show (4:3)</PresentationFormat>
  <Paragraphs>83</Paragraphs>
  <Slides>12</Slides>
  <Notes>7</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Folio</vt:lpstr>
      <vt:lpstr>How Subject Librarians make Better IRs and how IRs make better subject Librarians</vt:lpstr>
      <vt:lpstr>About our Repository</vt:lpstr>
      <vt:lpstr>PowerPoint Presentation</vt:lpstr>
      <vt:lpstr>Keys to success?</vt:lpstr>
      <vt:lpstr>What it Entails for Subject Librarians</vt:lpstr>
      <vt:lpstr>What’s in it for the subject librarians?</vt:lpstr>
      <vt:lpstr>Concerns?</vt:lpstr>
      <vt:lpstr>Solutions? …sort of</vt:lpstr>
      <vt:lpstr>New Considerations</vt:lpstr>
      <vt:lpstr>New Workflow:</vt:lpstr>
      <vt:lpstr>New Meeting</vt:lpstr>
      <vt:lpstr>Benefits</vt:lpstr>
    </vt:vector>
  </TitlesOfParts>
  <Company>Utah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Andrea Bell</dc:creator>
  <cp:lastModifiedBy>Andy Wesolek</cp:lastModifiedBy>
  <cp:revision>116</cp:revision>
  <dcterms:created xsi:type="dcterms:W3CDTF">2008-10-17T17:19:54Z</dcterms:created>
  <dcterms:modified xsi:type="dcterms:W3CDTF">2012-05-01T16:27:19Z</dcterms:modified>
</cp:coreProperties>
</file>