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2" r:id="rId1"/>
  </p:sldMasterIdLst>
  <p:notesMasterIdLst>
    <p:notesMasterId r:id="rId21"/>
  </p:notesMasterIdLst>
  <p:sldIdLst>
    <p:sldId id="256" r:id="rId2"/>
    <p:sldId id="257" r:id="rId3"/>
    <p:sldId id="258" r:id="rId4"/>
    <p:sldId id="259" r:id="rId5"/>
    <p:sldId id="274" r:id="rId6"/>
    <p:sldId id="266" r:id="rId7"/>
    <p:sldId id="260" r:id="rId8"/>
    <p:sldId id="264" r:id="rId9"/>
    <p:sldId id="265" r:id="rId10"/>
    <p:sldId id="267" r:id="rId11"/>
    <p:sldId id="268" r:id="rId12"/>
    <p:sldId id="261" r:id="rId13"/>
    <p:sldId id="262" r:id="rId14"/>
    <p:sldId id="263" r:id="rId15"/>
    <p:sldId id="273" r:id="rId16"/>
    <p:sldId id="269" r:id="rId17"/>
    <p:sldId id="270" r:id="rId18"/>
    <p:sldId id="272" r:id="rId19"/>
    <p:sldId id="27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958"/>
    <a:srgbClr val="D4E9FF"/>
    <a:srgbClr val="C1E0FF"/>
    <a:srgbClr val="54432F"/>
    <a:srgbClr val="99864B"/>
    <a:srgbClr val="022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04" autoAdjust="0"/>
  </p:normalViewPr>
  <p:slideViewPr>
    <p:cSldViewPr snapToObjects="1">
      <p:cViewPr>
        <p:scale>
          <a:sx n="100" d="100"/>
          <a:sy n="100" d="100"/>
        </p:scale>
        <p:origin x="-480" y="3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E6D27-2493-3E49-88EE-8AA937B74A06}" type="datetimeFigureOut">
              <a:rPr lang="en-US" smtClean="0"/>
              <a:t>10/9/12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1C96C-4E45-B44E-A6F4-938BE92CE1DB}" type="slidenum">
              <a:rPr lang="en-US" smtClean="0"/>
              <a:t>‹#›</a:t>
            </a:fld>
            <a:endParaRPr lang="en-US"/>
          </a:p>
        </p:txBody>
      </p:sp>
    </p:spTree>
    <p:extLst>
      <p:ext uri="{BB962C8B-B14F-4D97-AF65-F5344CB8AC3E}">
        <p14:creationId xmlns:p14="http://schemas.microsoft.com/office/powerpoint/2010/main" val="13254962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1C96C-4E45-B44E-A6F4-938BE92CE1DB}" type="slidenum">
              <a:rPr lang="en-US" smtClean="0"/>
              <a:t>1</a:t>
            </a:fld>
            <a:endParaRPr lang="en-US"/>
          </a:p>
        </p:txBody>
      </p:sp>
    </p:spTree>
    <p:extLst>
      <p:ext uri="{BB962C8B-B14F-4D97-AF65-F5344CB8AC3E}">
        <p14:creationId xmlns:p14="http://schemas.microsoft.com/office/powerpoint/2010/main" val="51175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affirms the </a:t>
            </a:r>
            <a:r>
              <a:rPr lang="en-US" dirty="0" smtClean="0"/>
              <a:t>Google Analytics </a:t>
            </a:r>
            <a:r>
              <a:rPr lang="en-US" dirty="0" smtClean="0"/>
              <a:t>we run on</a:t>
            </a:r>
            <a:r>
              <a:rPr lang="en-US" baseline="0" dirty="0" smtClean="0"/>
              <a:t> the repository (61% over the life of the repository increasing to about 64% during the year this survey was conducted). Far from invisibility, the majority of our users find their way to the repository via </a:t>
            </a:r>
            <a:r>
              <a:rPr lang="en-US" baseline="0" dirty="0" smtClean="0"/>
              <a:t>Google </a:t>
            </a:r>
            <a:r>
              <a:rPr lang="en-US" baseline="0" dirty="0" smtClean="0"/>
              <a:t>or </a:t>
            </a:r>
            <a:r>
              <a:rPr lang="en-US" baseline="0" dirty="0" smtClean="0"/>
              <a:t>Google Scholar</a:t>
            </a:r>
            <a:r>
              <a:rPr lang="en-US" baseline="0" dirty="0" smtClean="0"/>
              <a:t>. </a:t>
            </a:r>
          </a:p>
          <a:p>
            <a:endParaRPr lang="en-US" baseline="0" dirty="0" smtClean="0"/>
          </a:p>
          <a:p>
            <a:r>
              <a:rPr lang="en-US" baseline="0" dirty="0" smtClean="0"/>
              <a:t>75% come to us via </a:t>
            </a:r>
            <a:r>
              <a:rPr lang="en-US" baseline="0" dirty="0" smtClean="0"/>
              <a:t>Google </a:t>
            </a:r>
            <a:r>
              <a:rPr lang="en-US" baseline="0" dirty="0" smtClean="0"/>
              <a:t>or some other search engine– slightly higher than reported by </a:t>
            </a:r>
            <a:r>
              <a:rPr lang="en-US" baseline="0" dirty="0" smtClean="0"/>
              <a:t>Google </a:t>
            </a:r>
            <a:r>
              <a:rPr lang="en-US" baseline="0" dirty="0" smtClean="0"/>
              <a:t>analytics</a:t>
            </a:r>
          </a:p>
          <a:p>
            <a:r>
              <a:rPr lang="en-US" baseline="0" dirty="0" smtClean="0"/>
              <a:t>12% direct traffic (this is slightly lower than the 16% reported by </a:t>
            </a:r>
            <a:r>
              <a:rPr lang="en-US" baseline="0" dirty="0" smtClean="0"/>
              <a:t>Google </a:t>
            </a:r>
            <a:r>
              <a:rPr lang="en-US" baseline="0" dirty="0" smtClean="0"/>
              <a:t>analytics over the same period)</a:t>
            </a:r>
          </a:p>
          <a:p>
            <a:r>
              <a:rPr lang="en-US" baseline="0" dirty="0" smtClean="0"/>
              <a:t>8% link from other site– the </a:t>
            </a:r>
            <a:r>
              <a:rPr lang="en-US" baseline="0" dirty="0" smtClean="0"/>
              <a:t>specified </a:t>
            </a:r>
            <a:r>
              <a:rPr lang="en-US" baseline="0" dirty="0" smtClean="0"/>
              <a:t>responses seem to indicate that these numbers are driven largely by word of mouth. Responses include “</a:t>
            </a:r>
            <a:r>
              <a:rPr lang="en-US" baseline="0" dirty="0" err="1" smtClean="0"/>
              <a:t>usu</a:t>
            </a:r>
            <a:r>
              <a:rPr lang="en-US" baseline="0" dirty="0" smtClean="0"/>
              <a:t> alum” “reference” “professional email list” “colleague” “referred by family member” And, we got 1 “</a:t>
            </a:r>
            <a:r>
              <a:rPr lang="en-US" baseline="0" dirty="0" err="1" smtClean="0"/>
              <a:t>www.nasig.org</a:t>
            </a:r>
            <a:r>
              <a:rPr lang="en-US" baseline="0" dirty="0" smtClean="0"/>
              <a:t>” response!</a:t>
            </a:r>
          </a:p>
          <a:p>
            <a:endParaRPr lang="en-US" dirty="0"/>
          </a:p>
        </p:txBody>
      </p:sp>
      <p:sp>
        <p:nvSpPr>
          <p:cNvPr id="4" name="Slide Number Placeholder 3"/>
          <p:cNvSpPr>
            <a:spLocks noGrp="1"/>
          </p:cNvSpPr>
          <p:nvPr>
            <p:ph type="sldNum" sz="quarter" idx="10"/>
          </p:nvPr>
        </p:nvSpPr>
        <p:spPr/>
        <p:txBody>
          <a:bodyPr/>
          <a:lstStyle/>
          <a:p>
            <a:fld id="{CA41C96C-4E45-B44E-A6F4-938BE92CE1DB}" type="slidenum">
              <a:rPr lang="en-US" smtClean="0"/>
              <a:t>14</a:t>
            </a:fld>
            <a:endParaRPr lang="en-US"/>
          </a:p>
        </p:txBody>
      </p:sp>
    </p:spTree>
    <p:extLst>
      <p:ext uri="{BB962C8B-B14F-4D97-AF65-F5344CB8AC3E}">
        <p14:creationId xmlns:p14="http://schemas.microsoft.com/office/powerpoint/2010/main" val="2959050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1C96C-4E45-B44E-A6F4-938BE92CE1DB}" type="slidenum">
              <a:rPr lang="en-US" smtClean="0"/>
              <a:t>16</a:t>
            </a:fld>
            <a:endParaRPr lang="en-US"/>
          </a:p>
        </p:txBody>
      </p:sp>
    </p:spTree>
    <p:extLst>
      <p:ext uri="{BB962C8B-B14F-4D97-AF65-F5344CB8AC3E}">
        <p14:creationId xmlns:p14="http://schemas.microsoft.com/office/powerpoint/2010/main" val="1876774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survey of our end users suggests that nearly 40% of visitors to our repository are not affiliated with higher education. As the Land</a:t>
            </a:r>
            <a:r>
              <a:rPr lang="en-US" baseline="0" dirty="0" smtClean="0"/>
              <a:t> Grant Institution of Utah, it is important that we engage the citizenry and make our resources available to them. </a:t>
            </a:r>
          </a:p>
          <a:p>
            <a:endParaRPr lang="en-US" baseline="0" dirty="0" smtClean="0"/>
          </a:p>
          <a:p>
            <a:r>
              <a:rPr lang="en-US" baseline="0" dirty="0" smtClean="0"/>
              <a:t>It’s too early to judge the success of these presentations, but the number of daily visitors leapt from an average of about 615 to 865 the day of the Stevens-</a:t>
            </a:r>
            <a:r>
              <a:rPr lang="en-US" baseline="0" dirty="0" err="1" smtClean="0"/>
              <a:t>Henager</a:t>
            </a:r>
            <a:r>
              <a:rPr lang="en-US" baseline="0" dirty="0" smtClean="0"/>
              <a:t> presentation and 918 the day of the CVLA presentation.  </a:t>
            </a:r>
            <a:endParaRPr lang="en-US" dirty="0"/>
          </a:p>
        </p:txBody>
      </p:sp>
      <p:sp>
        <p:nvSpPr>
          <p:cNvPr id="4" name="Slide Number Placeholder 3"/>
          <p:cNvSpPr>
            <a:spLocks noGrp="1"/>
          </p:cNvSpPr>
          <p:nvPr>
            <p:ph type="sldNum" sz="quarter" idx="10"/>
          </p:nvPr>
        </p:nvSpPr>
        <p:spPr/>
        <p:txBody>
          <a:bodyPr/>
          <a:lstStyle/>
          <a:p>
            <a:fld id="{F65859BD-E1FE-4E47-B607-6F43FB663E01}" type="slidenum">
              <a:rPr lang="en-US" smtClean="0"/>
              <a:t>18</a:t>
            </a:fld>
            <a:endParaRPr lang="en-US"/>
          </a:p>
        </p:txBody>
      </p:sp>
    </p:spTree>
    <p:extLst>
      <p:ext uri="{BB962C8B-B14F-4D97-AF65-F5344CB8AC3E}">
        <p14:creationId xmlns:p14="http://schemas.microsoft.com/office/powerpoint/2010/main" val="74034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1C96C-4E45-B44E-A6F4-938BE92CE1DB}" type="slidenum">
              <a:rPr lang="en-US" smtClean="0"/>
              <a:t>2</a:t>
            </a:fld>
            <a:endParaRPr lang="en-US"/>
          </a:p>
        </p:txBody>
      </p:sp>
    </p:spTree>
    <p:extLst>
      <p:ext uri="{BB962C8B-B14F-4D97-AF65-F5344CB8AC3E}">
        <p14:creationId xmlns:p14="http://schemas.microsoft.com/office/powerpoint/2010/main" val="81999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Benefits of hosting:</a:t>
            </a:r>
          </a:p>
          <a:p>
            <a:pPr marL="228600" indent="-228600">
              <a:buAutoNum type="arabicPeriod"/>
            </a:pPr>
            <a:r>
              <a:rPr lang="en-US" baseline="0" dirty="0" err="1" smtClean="0"/>
              <a:t>Bepress</a:t>
            </a:r>
            <a:r>
              <a:rPr lang="en-US" baseline="0" dirty="0" smtClean="0"/>
              <a:t> handles the nuts and bolts, freeing us to collect contend, promote the IR, and experiment with using it in new and novel ways. </a:t>
            </a:r>
          </a:p>
          <a:p>
            <a:pPr marL="228600" indent="-228600">
              <a:buAutoNum type="arabicPeriod"/>
            </a:pPr>
            <a:r>
              <a:rPr lang="en-US" baseline="0" dirty="0" smtClean="0"/>
              <a:t>Faculty members receive useful download statistics, so that they can see the value of adding their work in the IR. Many report new life being breathed in to older works that they thought were no longer relevant. This is very helpful ingenerating faculty buy-in</a:t>
            </a:r>
          </a:p>
          <a:p>
            <a:pPr marL="228600" indent="-228600">
              <a:buAutoNum type="arabicPeriod"/>
            </a:pPr>
            <a:r>
              <a:rPr lang="en-US" baseline="0" dirty="0" smtClean="0"/>
              <a:t>Search Engine Optimization</a:t>
            </a:r>
          </a:p>
          <a:p>
            <a:pPr marL="228600" indent="-228600">
              <a:buAutoNum type="arabicPeriod"/>
            </a:pPr>
            <a:r>
              <a:rPr lang="en-US" baseline="0" dirty="0" smtClean="0"/>
              <a:t>Free server space</a:t>
            </a:r>
            <a:endParaRPr lang="en-US" dirty="0"/>
          </a:p>
        </p:txBody>
      </p:sp>
      <p:sp>
        <p:nvSpPr>
          <p:cNvPr id="4" name="Slide Number Placeholder 3"/>
          <p:cNvSpPr>
            <a:spLocks noGrp="1"/>
          </p:cNvSpPr>
          <p:nvPr>
            <p:ph type="sldNum" sz="quarter" idx="10"/>
          </p:nvPr>
        </p:nvSpPr>
        <p:spPr/>
        <p:txBody>
          <a:bodyPr/>
          <a:lstStyle/>
          <a:p>
            <a:fld id="{CA41C96C-4E45-B44E-A6F4-938BE92CE1DB}" type="slidenum">
              <a:rPr lang="en-US" smtClean="0"/>
              <a:t>3</a:t>
            </a:fld>
            <a:endParaRPr lang="en-US"/>
          </a:p>
        </p:txBody>
      </p:sp>
    </p:spTree>
    <p:extLst>
      <p:ext uri="{BB962C8B-B14F-4D97-AF65-F5344CB8AC3E}">
        <p14:creationId xmlns:p14="http://schemas.microsoft.com/office/powerpoint/2010/main" val="76453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 need to talk about 1. the types of things we collect in the Repository.</a:t>
            </a:r>
            <a:r>
              <a:rPr lang="en-US" baseline="0" dirty="0" smtClean="0"/>
              <a:t> 2. the statistics. It is important to point out here that we have reached a state of critical mass. We have extraordinary faculty support, with close to 20% participation. We also actively track down grey lit, and by word of mouth, some holders of grey lit have come to us. Also, our usage statistics show that the site is heavily trafficked, which helps to further increase faculty support. This is all well and good, but who is actually using this stuff?</a:t>
            </a:r>
            <a:endParaRPr lang="en-US" dirty="0" smtClean="0"/>
          </a:p>
          <a:p>
            <a:endParaRPr lang="en-US" dirty="0"/>
          </a:p>
        </p:txBody>
      </p:sp>
      <p:sp>
        <p:nvSpPr>
          <p:cNvPr id="4" name="Slide Number Placeholder 3"/>
          <p:cNvSpPr>
            <a:spLocks noGrp="1"/>
          </p:cNvSpPr>
          <p:nvPr>
            <p:ph type="sldNum" sz="quarter" idx="10"/>
          </p:nvPr>
        </p:nvSpPr>
        <p:spPr/>
        <p:txBody>
          <a:bodyPr/>
          <a:lstStyle/>
          <a:p>
            <a:fld id="{CA41C96C-4E45-B44E-A6F4-938BE92CE1DB}" type="slidenum">
              <a:rPr lang="en-US" smtClean="0"/>
              <a:t>4</a:t>
            </a:fld>
            <a:endParaRPr lang="en-US"/>
          </a:p>
        </p:txBody>
      </p:sp>
    </p:spTree>
    <p:extLst>
      <p:ext uri="{BB962C8B-B14F-4D97-AF65-F5344CB8AC3E}">
        <p14:creationId xmlns:p14="http://schemas.microsoft.com/office/powerpoint/2010/main" val="311612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1C96C-4E45-B44E-A6F4-938BE92CE1DB}" type="slidenum">
              <a:rPr lang="en-US" smtClean="0"/>
              <a:t>6</a:t>
            </a:fld>
            <a:endParaRPr lang="en-US"/>
          </a:p>
        </p:txBody>
      </p:sp>
    </p:spTree>
    <p:extLst>
      <p:ext uri="{BB962C8B-B14F-4D97-AF65-F5344CB8AC3E}">
        <p14:creationId xmlns:p14="http://schemas.microsoft.com/office/powerpoint/2010/main" val="1412766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a:t>
            </a:r>
            <a:r>
              <a:rPr lang="en-US" dirty="0" smtClean="0"/>
              <a:t>: </a:t>
            </a:r>
            <a:r>
              <a:rPr lang="en-US" sz="1200" kern="1200" dirty="0" smtClean="0">
                <a:solidFill>
                  <a:schemeClr val="tx1"/>
                </a:solidFill>
                <a:latin typeface="+mn-lt"/>
                <a:ea typeface="+mn-ea"/>
                <a:cs typeface="+mn-cs"/>
              </a:rPr>
              <a:t>I put together the survey because I had had several faculty members (and some of the librarians and I had talked about it as well) asking me about who was downloading their materials. Yes, they were impressed with the download numbers, but curious to know more about the type of people looking at their materials. I was curious to get a better understanding overall of the type of people looking at the site, why they were there, and what they thought. Plus, not a lot of people (at least sites with Digital Commons) had done a survey, so I thought it would an interesting experiment to see what we got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-Heather Leary</a:t>
            </a:r>
            <a:endParaRPr lang="en-US" dirty="0"/>
          </a:p>
        </p:txBody>
      </p:sp>
      <p:sp>
        <p:nvSpPr>
          <p:cNvPr id="4" name="Slide Number Placeholder 3"/>
          <p:cNvSpPr>
            <a:spLocks noGrp="1"/>
          </p:cNvSpPr>
          <p:nvPr>
            <p:ph type="sldNum" sz="quarter" idx="10"/>
          </p:nvPr>
        </p:nvSpPr>
        <p:spPr/>
        <p:txBody>
          <a:bodyPr/>
          <a:lstStyle/>
          <a:p>
            <a:fld id="{CA41C96C-4E45-B44E-A6F4-938BE92CE1DB}" type="slidenum">
              <a:rPr lang="en-US" smtClean="0"/>
              <a:t>7</a:t>
            </a:fld>
            <a:endParaRPr lang="en-US"/>
          </a:p>
        </p:txBody>
      </p:sp>
    </p:spTree>
    <p:extLst>
      <p:ext uri="{BB962C8B-B14F-4D97-AF65-F5344CB8AC3E}">
        <p14:creationId xmlns:p14="http://schemas.microsoft.com/office/powerpoint/2010/main" val="3476085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boosted participation from about 83 over 8 months to 202 over the additional 6 months. This is interesting, because even though many users come to the repository directly to a record, the response rate increased dramatically after inclusion on the home page. </a:t>
            </a:r>
            <a:endParaRPr lang="en-US" dirty="0"/>
          </a:p>
        </p:txBody>
      </p:sp>
      <p:sp>
        <p:nvSpPr>
          <p:cNvPr id="4" name="Slide Number Placeholder 3"/>
          <p:cNvSpPr>
            <a:spLocks noGrp="1"/>
          </p:cNvSpPr>
          <p:nvPr>
            <p:ph type="sldNum" sz="quarter" idx="10"/>
          </p:nvPr>
        </p:nvSpPr>
        <p:spPr/>
        <p:txBody>
          <a:bodyPr/>
          <a:lstStyle/>
          <a:p>
            <a:fld id="{CA41C96C-4E45-B44E-A6F4-938BE92CE1DB}" type="slidenum">
              <a:rPr lang="en-US" smtClean="0"/>
              <a:t>8</a:t>
            </a:fld>
            <a:endParaRPr lang="en-US"/>
          </a:p>
        </p:txBody>
      </p:sp>
    </p:spTree>
    <p:extLst>
      <p:ext uri="{BB962C8B-B14F-4D97-AF65-F5344CB8AC3E}">
        <p14:creationId xmlns:p14="http://schemas.microsoft.com/office/powerpoint/2010/main" val="340731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Respondents were first asked to select their primary role. While it was expected that faculty/staff graduate/undergraduate</a:t>
            </a:r>
            <a:r>
              <a:rPr lang="en-US" baseline="0" dirty="0" smtClean="0"/>
              <a:t> students would account for the majority of the users of our Digital Commons, the large percentage (between 34 and 39 percent– “librarian” is unclear) of users outside of the academy are surprising. </a:t>
            </a:r>
          </a:p>
          <a:p>
            <a:r>
              <a:rPr lang="en-US" baseline="0" dirty="0" smtClean="0"/>
              <a:t>We might also ask why they are using the repository. Due to our mandatory deposition of ETDs, we might suspect that a significant number of our graduate students are visiting the repository not for research but to access their thesis or dissertation. </a:t>
            </a:r>
          </a:p>
          <a:p>
            <a:endParaRPr lang="en-US" baseline="0" dirty="0" smtClean="0"/>
          </a:p>
          <a:p>
            <a:r>
              <a:rPr lang="en-US" dirty="0" smtClean="0"/>
              <a:t>Interested citizen12.4%</a:t>
            </a:r>
          </a:p>
          <a:p>
            <a:r>
              <a:rPr lang="en-US" dirty="0" smtClean="0"/>
              <a:t>Business</a:t>
            </a:r>
            <a:r>
              <a:rPr lang="en-US" baseline="0" dirty="0" smtClean="0">
                <a:effectLst/>
              </a:rPr>
              <a:t> </a:t>
            </a:r>
            <a:r>
              <a:rPr lang="en-US" dirty="0" smtClean="0"/>
              <a:t>5.4%</a:t>
            </a:r>
          </a:p>
          <a:p>
            <a:r>
              <a:rPr lang="en-US" dirty="0" smtClean="0"/>
              <a:t>Librarian</a:t>
            </a:r>
            <a:r>
              <a:rPr lang="en-US" baseline="0" dirty="0" smtClean="0">
                <a:effectLst/>
              </a:rPr>
              <a:t> </a:t>
            </a:r>
            <a:r>
              <a:rPr lang="en-US" dirty="0" smtClean="0"/>
              <a:t>5.0%</a:t>
            </a:r>
          </a:p>
          <a:p>
            <a:r>
              <a:rPr lang="en-US" dirty="0" smtClean="0"/>
              <a:t>College faculty/staff</a:t>
            </a:r>
            <a:r>
              <a:rPr lang="en-US" baseline="0" dirty="0" smtClean="0">
                <a:effectLst/>
              </a:rPr>
              <a:t> </a:t>
            </a:r>
            <a:r>
              <a:rPr lang="en-US" dirty="0" smtClean="0"/>
              <a:t>14.9%</a:t>
            </a:r>
          </a:p>
          <a:p>
            <a:r>
              <a:rPr lang="en-US" b="1" dirty="0" smtClean="0"/>
              <a:t>Graduate student</a:t>
            </a:r>
            <a:r>
              <a:rPr lang="en-US" b="0" baseline="0" dirty="0" smtClean="0">
                <a:effectLst/>
              </a:rPr>
              <a:t> </a:t>
            </a:r>
            <a:r>
              <a:rPr lang="en-US" dirty="0" smtClean="0"/>
              <a:t>24.8%</a:t>
            </a:r>
          </a:p>
          <a:p>
            <a:r>
              <a:rPr lang="en-US" dirty="0" smtClean="0"/>
              <a:t>Undergraduate student</a:t>
            </a:r>
            <a:r>
              <a:rPr lang="en-US" baseline="0" dirty="0" smtClean="0"/>
              <a:t> </a:t>
            </a:r>
            <a:r>
              <a:rPr lang="en-US" dirty="0" smtClean="0"/>
              <a:t>21.8%</a:t>
            </a:r>
          </a:p>
          <a:p>
            <a:r>
              <a:rPr lang="en-US" dirty="0" smtClean="0"/>
              <a:t>K-12 student</a:t>
            </a:r>
            <a:r>
              <a:rPr lang="en-US" baseline="0" dirty="0" smtClean="0">
                <a:effectLst/>
              </a:rPr>
              <a:t> </a:t>
            </a:r>
            <a:r>
              <a:rPr lang="en-US" dirty="0" smtClean="0"/>
              <a:t>1.5%</a:t>
            </a:r>
          </a:p>
          <a:p>
            <a:r>
              <a:rPr lang="en-US" dirty="0" smtClean="0"/>
              <a:t>K-12 teacher</a:t>
            </a:r>
            <a:r>
              <a:rPr lang="en-US" baseline="0" dirty="0" smtClean="0">
                <a:effectLst/>
              </a:rPr>
              <a:t> </a:t>
            </a:r>
            <a:r>
              <a:rPr lang="en-US" dirty="0" smtClean="0"/>
              <a:t>2.0%</a:t>
            </a:r>
            <a:r>
              <a:rPr lang="en-US" baseline="0" dirty="0" smtClean="0"/>
              <a:t> </a:t>
            </a:r>
          </a:p>
          <a:p>
            <a:r>
              <a:rPr lang="en-US" dirty="0" smtClean="0"/>
              <a:t>Other (please specify)</a:t>
            </a:r>
            <a:r>
              <a:rPr lang="en-US" baseline="0" dirty="0" smtClean="0">
                <a:effectLst/>
              </a:rPr>
              <a:t> </a:t>
            </a:r>
            <a:r>
              <a:rPr lang="en-US" dirty="0" smtClean="0"/>
              <a:t>12.4%25</a:t>
            </a:r>
            <a:endParaRPr lang="en-US" baseline="0" dirty="0" smtClean="0"/>
          </a:p>
          <a:p>
            <a:endParaRPr lang="en-US" baseline="0" dirty="0" smtClean="0"/>
          </a:p>
          <a:p>
            <a:r>
              <a:rPr lang="en-US" baseline="0" dirty="0" smtClean="0"/>
              <a:t>Other is also an interesting category: some supplemental responses included “natural resource professional” “state Government” “public sector researcher” “wildlife management professional” “Family researcher” “K-12 parent”</a:t>
            </a:r>
          </a:p>
          <a:p>
            <a:endParaRPr lang="en-US" dirty="0"/>
          </a:p>
        </p:txBody>
      </p:sp>
      <p:sp>
        <p:nvSpPr>
          <p:cNvPr id="4" name="Slide Number Placeholder 3"/>
          <p:cNvSpPr>
            <a:spLocks noGrp="1"/>
          </p:cNvSpPr>
          <p:nvPr>
            <p:ph type="sldNum" sz="quarter" idx="10"/>
          </p:nvPr>
        </p:nvSpPr>
        <p:spPr/>
        <p:txBody>
          <a:bodyPr/>
          <a:lstStyle/>
          <a:p>
            <a:fld id="{CA41C96C-4E45-B44E-A6F4-938BE92CE1DB}" type="slidenum">
              <a:rPr lang="en-US" smtClean="0"/>
              <a:t>12</a:t>
            </a:fld>
            <a:endParaRPr lang="en-US"/>
          </a:p>
        </p:txBody>
      </p:sp>
    </p:spTree>
    <p:extLst>
      <p:ext uri="{BB962C8B-B14F-4D97-AF65-F5344CB8AC3E}">
        <p14:creationId xmlns:p14="http://schemas.microsoft.com/office/powerpoint/2010/main" val="74451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research</a:t>
            </a:r>
            <a:r>
              <a:rPr lang="en-US" baseline="0" dirty="0" smtClean="0"/>
              <a:t> is expected to be the major reason why our users are coming the the repository. However, it is interesting that 20% of our users are simply satisfying their curiosity. Also, this is very broad. To get at why users come to the repository, in the future, we will need to provide different possibilities under research to tease out the various types (academic, personal, business, </a:t>
            </a:r>
            <a:r>
              <a:rPr lang="en-US" baseline="0" dirty="0" err="1" smtClean="0"/>
              <a:t>etc</a:t>
            </a:r>
            <a:r>
              <a:rPr lang="en-US" baseline="0" dirty="0" smtClean="0"/>
              <a:t>) of research that users are conducting.  </a:t>
            </a:r>
          </a:p>
          <a:p>
            <a:endParaRPr lang="en-US" baseline="0" dirty="0" smtClean="0"/>
          </a:p>
          <a:p>
            <a:r>
              <a:rPr lang="en-US" b="1" dirty="0" smtClean="0"/>
              <a:t>Research (academic, business, personal, other)</a:t>
            </a:r>
            <a:r>
              <a:rPr lang="en-US" b="0" baseline="0" dirty="0" smtClean="0">
                <a:effectLst/>
              </a:rPr>
              <a:t> </a:t>
            </a:r>
            <a:r>
              <a:rPr lang="en-US" dirty="0" smtClean="0"/>
              <a:t>74.8%</a:t>
            </a:r>
          </a:p>
          <a:p>
            <a:r>
              <a:rPr lang="en-US" dirty="0" smtClean="0"/>
              <a:t>Teaching (K-12, undergraduate, graduate, other)</a:t>
            </a:r>
            <a:r>
              <a:rPr lang="en-US" baseline="0" dirty="0" smtClean="0">
                <a:effectLst/>
              </a:rPr>
              <a:t> </a:t>
            </a:r>
            <a:r>
              <a:rPr lang="en-US" dirty="0" smtClean="0"/>
              <a:t>9.9%</a:t>
            </a:r>
          </a:p>
          <a:p>
            <a:r>
              <a:rPr lang="en-US" dirty="0" smtClean="0"/>
              <a:t>Homework</a:t>
            </a:r>
            <a:r>
              <a:rPr lang="en-US" baseline="0" dirty="0" smtClean="0">
                <a:effectLst/>
              </a:rPr>
              <a:t> </a:t>
            </a:r>
            <a:r>
              <a:rPr lang="en-US" dirty="0" smtClean="0"/>
              <a:t>9.4%</a:t>
            </a:r>
          </a:p>
          <a:p>
            <a:r>
              <a:rPr lang="en-US" dirty="0" smtClean="0"/>
              <a:t>Satisfying my curiosity</a:t>
            </a:r>
            <a:r>
              <a:rPr lang="en-US" baseline="0" dirty="0" smtClean="0">
                <a:effectLst/>
              </a:rPr>
              <a:t> </a:t>
            </a:r>
            <a:r>
              <a:rPr lang="en-US" dirty="0" smtClean="0"/>
              <a:t>20.3%</a:t>
            </a:r>
          </a:p>
          <a:p>
            <a:r>
              <a:rPr lang="en-US" dirty="0" smtClean="0"/>
              <a:t>Other (please specify)</a:t>
            </a:r>
            <a:r>
              <a:rPr lang="en-US" baseline="0" dirty="0" smtClean="0"/>
              <a:t> </a:t>
            </a:r>
            <a:r>
              <a:rPr lang="en-US" dirty="0" smtClean="0"/>
              <a:t>6.4%</a:t>
            </a:r>
          </a:p>
          <a:p>
            <a:endParaRPr lang="en-US" dirty="0" smtClean="0"/>
          </a:p>
          <a:p>
            <a:r>
              <a:rPr lang="en-US" dirty="0" smtClean="0"/>
              <a:t>Other responses:</a:t>
            </a:r>
          </a:p>
          <a:p>
            <a:r>
              <a:rPr lang="en-US" dirty="0" smtClean="0"/>
              <a:t>“we </a:t>
            </a:r>
            <a:r>
              <a:rPr lang="en-US" dirty="0" smtClean="0"/>
              <a:t>blog at our </a:t>
            </a:r>
            <a:r>
              <a:rPr lang="en-US" dirty="0" err="1" smtClean="0"/>
              <a:t>pr</a:t>
            </a:r>
            <a:r>
              <a:rPr lang="en-US" dirty="0" smtClean="0"/>
              <a:t> agency, I plan an article about </a:t>
            </a:r>
            <a:r>
              <a:rPr lang="en-US" dirty="0" smtClean="0"/>
              <a:t>resilience”</a:t>
            </a:r>
            <a:endParaRPr lang="en-US" dirty="0" smtClean="0"/>
          </a:p>
          <a:p>
            <a:r>
              <a:rPr lang="en-US" dirty="0" smtClean="0"/>
              <a:t>“Local </a:t>
            </a:r>
            <a:r>
              <a:rPr lang="en-US" dirty="0" smtClean="0"/>
              <a:t>high school &amp; community needs </a:t>
            </a:r>
            <a:r>
              <a:rPr lang="en-US" dirty="0" smtClean="0"/>
              <a:t>course”</a:t>
            </a:r>
            <a:endParaRPr lang="en-US" dirty="0" smtClean="0"/>
          </a:p>
          <a:p>
            <a:r>
              <a:rPr lang="en-US" dirty="0" smtClean="0"/>
              <a:t>“Land </a:t>
            </a:r>
            <a:r>
              <a:rPr lang="en-US" dirty="0" smtClean="0"/>
              <a:t>management </a:t>
            </a:r>
            <a:r>
              <a:rPr lang="en-US" dirty="0" smtClean="0"/>
              <a:t>decisions”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“need </a:t>
            </a:r>
            <a:r>
              <a:rPr lang="en-US" dirty="0" smtClean="0"/>
              <a:t>a </a:t>
            </a:r>
            <a:r>
              <a:rPr lang="en-US" dirty="0" err="1" smtClean="0"/>
              <a:t>coiuple</a:t>
            </a:r>
            <a:r>
              <a:rPr lang="en-US" dirty="0" smtClean="0"/>
              <a:t> [sic] of </a:t>
            </a:r>
            <a:r>
              <a:rPr lang="en-US" dirty="0" smtClean="0"/>
              <a:t>beef </a:t>
            </a:r>
            <a:r>
              <a:rPr lang="en-US" dirty="0" smtClean="0"/>
              <a:t>processed”</a:t>
            </a:r>
            <a:endParaRPr lang="en-US" dirty="0" smtClean="0"/>
          </a:p>
          <a:p>
            <a:endParaRPr lang="en-US" b="1" dirty="0"/>
          </a:p>
        </p:txBody>
      </p:sp>
      <p:sp>
        <p:nvSpPr>
          <p:cNvPr id="4" name="Slide Number Placeholder 3"/>
          <p:cNvSpPr>
            <a:spLocks noGrp="1"/>
          </p:cNvSpPr>
          <p:nvPr>
            <p:ph type="sldNum" sz="quarter" idx="10"/>
          </p:nvPr>
        </p:nvSpPr>
        <p:spPr/>
        <p:txBody>
          <a:bodyPr/>
          <a:lstStyle/>
          <a:p>
            <a:fld id="{CA41C96C-4E45-B44E-A6F4-938BE92CE1DB}" type="slidenum">
              <a:rPr lang="en-US" smtClean="0"/>
              <a:t>13</a:t>
            </a:fld>
            <a:endParaRPr lang="en-US"/>
          </a:p>
        </p:txBody>
      </p:sp>
    </p:spTree>
    <p:extLst>
      <p:ext uri="{BB962C8B-B14F-4D97-AF65-F5344CB8AC3E}">
        <p14:creationId xmlns:p14="http://schemas.microsoft.com/office/powerpoint/2010/main" val="2237029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solidFill>
                  <a:srgbClr val="022B68"/>
                </a:solidFill>
                <a:effectLst>
                  <a:outerShdw blurRad="50800" dist="25400" dir="5400000" algn="t" rotWithShape="0">
                    <a:prstClr val="black">
                      <a:alpha val="40000"/>
                    </a:prstClr>
                  </a:outerShdw>
                </a:effectLst>
              </a:defRPr>
            </a:lvl1pPr>
          </a:lstStyle>
          <a:p>
            <a:r>
              <a:rPr lang="en-US" dirty="0" smtClean="0"/>
              <a:t>Click to edit Master title style</a:t>
            </a:r>
            <a:endParaRPr dirty="0"/>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2400">
                <a:solidFill>
                  <a:schemeClr val="accent1">
                    <a:lumMod val="60000"/>
                    <a:lumOff val="40000"/>
                  </a:schemeClr>
                </a:soli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0631A070-80AB-B544-9A8C-1802EBBBD33F}" type="datetimeFigureOut">
              <a:rPr lang="en-US" smtClean="0"/>
              <a:pPr/>
              <a:t>10/9/12</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631A070-80AB-B544-9A8C-1802EBBBD33F}" type="datetimeFigureOut">
              <a:rPr lang="en-US" smtClean="0"/>
              <a:pPr/>
              <a:t>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631A070-80AB-B544-9A8C-1802EBBBD33F}" type="datetimeFigureOut">
              <a:rPr lang="en-US" smtClean="0"/>
              <a:pPr/>
              <a:t>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a:buClr>
                <a:schemeClr val="accent1">
                  <a:lumMod val="60000"/>
                  <a:lumOff val="40000"/>
                </a:schemeClr>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0631A070-80AB-B544-9A8C-1802EBBBD33F}" type="datetimeFigureOut">
              <a:rPr lang="en-US" smtClean="0"/>
              <a:pPr/>
              <a:t>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631A070-80AB-B544-9A8C-1802EBBBD33F}" type="datetimeFigureOut">
              <a:rPr lang="en-US" smtClean="0"/>
              <a:pPr/>
              <a:t>10/9/12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631A070-80AB-B544-9A8C-1802EBBBD33F}" type="datetimeFigureOut">
              <a:rPr lang="en-US" smtClean="0"/>
              <a:pPr/>
              <a:t>10/9/12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fld id="{0631A070-80AB-B544-9A8C-1802EBBBD33F}" type="datetimeFigureOut">
              <a:rPr lang="en-US" smtClean="0"/>
              <a:pPr/>
              <a:t>10/9/12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1A070-80AB-B544-9A8C-1802EBBBD33F}" type="datetimeFigureOut">
              <a:rPr lang="en-US" smtClean="0"/>
              <a:pPr/>
              <a:t>10/9/12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1A070-80AB-B544-9A8C-1802EBBBD33F}" type="datetimeFigureOut">
              <a:rPr lang="en-US" smtClean="0"/>
              <a:pPr/>
              <a:t>10/9/12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accent1">
                    <a:lumMod val="60000"/>
                    <a:lumOff val="40000"/>
                  </a:schemeClr>
                </a:solidFill>
                <a:effectLst>
                  <a:outerShdw blurRad="38100" dist="12700" algn="l" rotWithShape="0">
                    <a:prstClr val="black">
                      <a:alpha val="40000"/>
                    </a:prstClr>
                  </a:outerShdw>
                </a:effectLst>
                <a:latin typeface="+mj-lt"/>
                <a:ea typeface="+mj-ea"/>
                <a:cs typeface="+mj-cs"/>
              </a:defRPr>
            </a:lvl1pPr>
          </a:lstStyle>
          <a:p>
            <a:r>
              <a:rPr lang="en-US" dirty="0" smtClean="0"/>
              <a:t>Click to edit Master title style</a:t>
            </a:r>
            <a:endParaRPr dirty="0"/>
          </a:p>
        </p:txBody>
      </p:sp>
      <p:sp>
        <p:nvSpPr>
          <p:cNvPr id="3" name="Picture Placeholder 2"/>
          <p:cNvSpPr>
            <a:spLocks noGrp="1"/>
          </p:cNvSpPr>
          <p:nvPr>
            <p:ph type="pic" idx="1"/>
          </p:nvPr>
        </p:nvSpPr>
        <p:spPr>
          <a:xfrm>
            <a:off x="658906" y="457200"/>
            <a:ext cx="3657600" cy="5413248"/>
          </a:xfrm>
          <a:ln w="101600">
            <a:solidFill>
              <a:schemeClr val="bg1">
                <a:alpha val="14000"/>
              </a:schemeClr>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rgbClr val="022B68"/>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dirty="0" smtClean="0"/>
              <a:t>Click to edit Master text styles</a:t>
            </a:r>
          </a:p>
        </p:txBody>
      </p:sp>
      <p:sp>
        <p:nvSpPr>
          <p:cNvPr id="5" name="Date Placeholder 4"/>
          <p:cNvSpPr>
            <a:spLocks noGrp="1"/>
          </p:cNvSpPr>
          <p:nvPr>
            <p:ph type="dt" sz="half" idx="10"/>
          </p:nvPr>
        </p:nvSpPr>
        <p:spPr/>
        <p:txBody>
          <a:bodyPr/>
          <a:lstStyle/>
          <a:p>
            <a:fld id="{0631A070-80AB-B544-9A8C-1802EBBBD33F}" type="datetimeFigureOut">
              <a:rPr lang="en-US" smtClean="0"/>
              <a:pPr/>
              <a:t>10/9/12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2132D-A370-6F42-A312-F08685D74F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rgbClr val="022B68"/>
                </a:solidFill>
                <a:effectLst>
                  <a:outerShdw blurRad="38100" dist="12700" algn="l" rotWithShape="0">
                    <a:prstClr val="black">
                      <a:alpha val="40000"/>
                    </a:prstClr>
                  </a:outerShdw>
                </a:effectLst>
                <a:latin typeface="+mj-lt"/>
                <a:ea typeface="+mj-ea"/>
                <a:cs typeface="+mj-cs"/>
              </a:defRPr>
            </a:lvl1pPr>
          </a:lstStyle>
          <a:p>
            <a:r>
              <a:rPr lang="en-US" dirty="0" smtClean="0"/>
              <a:t>Click to edit Master title style</a:t>
            </a:r>
            <a:endParaRPr dirty="0"/>
          </a:p>
        </p:txBody>
      </p:sp>
      <p:sp>
        <p:nvSpPr>
          <p:cNvPr id="3" name="Picture Placeholder 2"/>
          <p:cNvSpPr>
            <a:spLocks noGrp="1"/>
          </p:cNvSpPr>
          <p:nvPr>
            <p:ph type="pic" idx="1"/>
          </p:nvPr>
        </p:nvSpPr>
        <p:spPr>
          <a:xfrm>
            <a:off x="2286000" y="457200"/>
            <a:ext cx="4572000" cy="3173506"/>
          </a:xfrm>
          <a:ln w="101600">
            <a:solidFill>
              <a:schemeClr val="bg1">
                <a:alpha val="32000"/>
              </a:schemeClr>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2400" kern="1200">
                <a:solidFill>
                  <a:srgbClr val="022B68"/>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dirty="0" smtClean="0"/>
              <a:t>Click to edit Master text styles</a:t>
            </a:r>
          </a:p>
        </p:txBody>
      </p:sp>
      <p:sp>
        <p:nvSpPr>
          <p:cNvPr id="5" name="Date Placeholder 4"/>
          <p:cNvSpPr>
            <a:spLocks noGrp="1"/>
          </p:cNvSpPr>
          <p:nvPr>
            <p:ph type="dt" sz="half" idx="10"/>
          </p:nvPr>
        </p:nvSpPr>
        <p:spPr/>
        <p:txBody>
          <a:bodyPr/>
          <a:lstStyle/>
          <a:p>
            <a:fld id="{0631A070-80AB-B544-9A8C-1802EBBBD33F}" type="datetimeFigureOut">
              <a:rPr lang="en-US" smtClean="0"/>
              <a:pPr/>
              <a:t>10/9/12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0A80-E872-44E8-BC8C-884F2AA07922}"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6.jpeg"/><Relationship Id="rId14"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B52132D-A370-6F42-A312-F08685D74F7B}" type="slidenum">
              <a:rPr lang="en-US" smtClean="0"/>
              <a:pPr/>
              <a:t>‹#›</a:t>
            </a:fld>
            <a:endParaRPr lang="en-US"/>
          </a:p>
        </p:txBody>
      </p:sp>
      <p:sp>
        <p:nvSpPr>
          <p:cNvPr id="2" name="Title Placeholder 1"/>
          <p:cNvSpPr>
            <a:spLocks noGrp="1"/>
          </p:cNvSpPr>
          <p:nvPr>
            <p:ph type="title"/>
          </p:nvPr>
        </p:nvSpPr>
        <p:spPr>
          <a:xfrm>
            <a:off x="685800" y="457200"/>
            <a:ext cx="7770813" cy="1371600"/>
          </a:xfrm>
          <a:prstGeom prst="rect">
            <a:avLst/>
          </a:prstGeom>
          <a:effectLst/>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1A070-80AB-B544-9A8C-1802EBBBD33F}" type="datetimeFigureOut">
              <a:rPr lang="en-US" smtClean="0"/>
              <a:pPr/>
              <a:t>10/9/12</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pic>
        <p:nvPicPr>
          <p:cNvPr id="10" name="Picture 9" descr="stackedlogo.eps"/>
          <p:cNvPicPr>
            <a:picLocks noChangeAspect="1"/>
          </p:cNvPicPr>
          <p:nvPr userDrawn="1"/>
        </p:nvPicPr>
        <p:blipFill>
          <a:blip r:embed="rId14"/>
          <a:stretch>
            <a:fillRect/>
          </a:stretch>
        </p:blipFill>
        <p:spPr>
          <a:xfrm>
            <a:off x="6109447" y="5549900"/>
            <a:ext cx="2667000" cy="1003300"/>
          </a:xfrm>
          <a:prstGeom prst="rect">
            <a:avLst/>
          </a:prstGeom>
        </p:spPr>
      </p:pic>
    </p:spTree>
  </p:cSld>
  <p:clrMap bg1="lt1" tx1="dk1" bg2="lt2" tx2="dk2" accent1="accent1" accent2="accent2" accent3="accent3" accent4="accent4" accent5="accent5" accent6="accent6" hlink="hlink" folHlink="folHlink"/>
  <p:sldLayoutIdLst>
    <p:sldLayoutId id="2147484053" r:id="rId1"/>
    <p:sldLayoutId id="2147484054"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defTabSz="914400" rtl="0" eaLnBrk="1" latinLnBrk="0" hangingPunct="1">
        <a:spcBef>
          <a:spcPct val="0"/>
        </a:spcBef>
        <a:buNone/>
        <a:defRPr sz="5000" kern="1200">
          <a:solidFill>
            <a:srgbClr val="042958"/>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1">
            <a:lumMod val="60000"/>
            <a:lumOff val="40000"/>
          </a:schemeClr>
        </a:buClr>
        <a:buFont typeface="Wingdings" pitchFamily="2" charset="2"/>
        <a:buChar char=""/>
        <a:defRPr sz="2400" kern="1200">
          <a:solidFill>
            <a:srgbClr val="042958"/>
          </a:solidFill>
          <a:latin typeface="+mn-lt"/>
          <a:ea typeface="+mn-ea"/>
          <a:cs typeface="+mn-cs"/>
        </a:defRPr>
      </a:lvl1pPr>
      <a:lvl2pPr marL="914400" indent="-457200" algn="l" defTabSz="914400" rtl="0" eaLnBrk="1" latinLnBrk="0" hangingPunct="1">
        <a:spcBef>
          <a:spcPts val="600"/>
        </a:spcBef>
        <a:buClr>
          <a:schemeClr val="accent1">
            <a:lumMod val="60000"/>
            <a:lumOff val="40000"/>
          </a:schemeClr>
        </a:buClr>
        <a:buFont typeface="Wingdings" pitchFamily="2" charset="2"/>
        <a:buChar char=""/>
        <a:defRPr sz="2200" kern="1200">
          <a:solidFill>
            <a:srgbClr val="042958"/>
          </a:solidFill>
          <a:latin typeface="+mn-lt"/>
          <a:ea typeface="+mn-ea"/>
          <a:cs typeface="+mn-cs"/>
        </a:defRPr>
      </a:lvl2pPr>
      <a:lvl3pPr marL="1371600" indent="-457200" algn="l" defTabSz="914400" rtl="0" eaLnBrk="1" latinLnBrk="0" hangingPunct="1">
        <a:spcBef>
          <a:spcPts val="600"/>
        </a:spcBef>
        <a:buClr>
          <a:schemeClr val="accent1">
            <a:lumMod val="60000"/>
            <a:lumOff val="40000"/>
          </a:schemeClr>
        </a:buClr>
        <a:buFont typeface="Wingdings" pitchFamily="2" charset="2"/>
        <a:buChar char=""/>
        <a:defRPr sz="2000" kern="1200">
          <a:solidFill>
            <a:srgbClr val="042958"/>
          </a:solidFill>
          <a:latin typeface="+mn-lt"/>
          <a:ea typeface="+mn-ea"/>
          <a:cs typeface="+mn-cs"/>
        </a:defRPr>
      </a:lvl3pPr>
      <a:lvl4pPr marL="18288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4pPr>
      <a:lvl5pPr marL="22860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ndrew.Wesolek@us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Uses this Stuff, Anyway?</a:t>
            </a:r>
            <a:endParaRPr lang="en-US" dirty="0"/>
          </a:p>
        </p:txBody>
      </p:sp>
      <p:sp>
        <p:nvSpPr>
          <p:cNvPr id="3" name="Subtitle 2"/>
          <p:cNvSpPr>
            <a:spLocks noGrp="1"/>
          </p:cNvSpPr>
          <p:nvPr>
            <p:ph type="subTitle" idx="1"/>
          </p:nvPr>
        </p:nvSpPr>
        <p:spPr>
          <a:xfrm>
            <a:off x="685801" y="3352800"/>
            <a:ext cx="7770812" cy="2209800"/>
          </a:xfrm>
        </p:spPr>
        <p:txBody>
          <a:bodyPr>
            <a:normAutofit/>
          </a:bodyPr>
          <a:lstStyle/>
          <a:p>
            <a:r>
              <a:rPr lang="en-US" dirty="0" smtClean="0"/>
              <a:t>An investigation into the end-users of the USU </a:t>
            </a:r>
            <a:r>
              <a:rPr lang="en-US" dirty="0" err="1" smtClean="0"/>
              <a:t>DigitalCommons</a:t>
            </a:r>
            <a:endParaRPr lang="en-US" dirty="0" smtClean="0"/>
          </a:p>
          <a:p>
            <a:pPr algn="r"/>
            <a:r>
              <a:rPr lang="en-US" dirty="0" smtClean="0"/>
              <a:t>Prepared by:</a:t>
            </a:r>
          </a:p>
          <a:p>
            <a:pPr algn="r"/>
            <a:r>
              <a:rPr lang="en-US" dirty="0" smtClean="0"/>
              <a:t>Andrew Wesolek</a:t>
            </a:r>
          </a:p>
          <a:p>
            <a:pPr algn="r"/>
            <a:r>
              <a:rPr lang="en-US" dirty="0" smtClean="0"/>
              <a:t>June, 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rvey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228600"/>
            <a:ext cx="8629601" cy="4737100"/>
          </a:xfrm>
          <a:prstGeom prst="rect">
            <a:avLst/>
          </a:prstGeom>
        </p:spPr>
      </p:pic>
    </p:spTree>
    <p:extLst>
      <p:ext uri="{BB962C8B-B14F-4D97-AF65-F5344CB8AC3E}">
        <p14:creationId xmlns:p14="http://schemas.microsoft.com/office/powerpoint/2010/main" val="23998994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01600"/>
            <a:ext cx="9144000" cy="6636774"/>
          </a:xfrm>
          <a:prstGeom prst="rect">
            <a:avLst/>
          </a:prstGeom>
        </p:spPr>
      </p:pic>
    </p:spTree>
    <p:extLst>
      <p:ext uri="{BB962C8B-B14F-4D97-AF65-F5344CB8AC3E}">
        <p14:creationId xmlns:p14="http://schemas.microsoft.com/office/powerpoint/2010/main" val="5526148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a:t>
            </a:r>
            <a:endParaRPr lang="en-US" dirty="0"/>
          </a:p>
        </p:txBody>
      </p:sp>
      <p:pic>
        <p:nvPicPr>
          <p:cNvPr id="6" name="Picture 5" descr="ChartExpor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0"/>
            <a:ext cx="8458200" cy="6343650"/>
          </a:xfrm>
          <a:prstGeom prst="rect">
            <a:avLst/>
          </a:prstGeom>
        </p:spPr>
      </p:pic>
    </p:spTree>
    <p:extLst>
      <p:ext uri="{BB962C8B-B14F-4D97-AF65-F5344CB8AC3E}">
        <p14:creationId xmlns:p14="http://schemas.microsoft.com/office/powerpoint/2010/main" val="20492809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Expor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282576"/>
            <a:ext cx="8458200" cy="6343650"/>
          </a:xfrm>
          <a:prstGeom prst="rect">
            <a:avLst/>
          </a:prstGeom>
        </p:spPr>
      </p:pic>
    </p:spTree>
    <p:extLst>
      <p:ext uri="{BB962C8B-B14F-4D97-AF65-F5344CB8AC3E}">
        <p14:creationId xmlns:p14="http://schemas.microsoft.com/office/powerpoint/2010/main" val="34401587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Export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5425"/>
            <a:ext cx="8458200" cy="6343650"/>
          </a:xfrm>
          <a:prstGeom prst="rect">
            <a:avLst/>
          </a:prstGeom>
        </p:spPr>
      </p:pic>
    </p:spTree>
    <p:extLst>
      <p:ext uri="{BB962C8B-B14F-4D97-AF65-F5344CB8AC3E}">
        <p14:creationId xmlns:p14="http://schemas.microsoft.com/office/powerpoint/2010/main" val="24226941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 </a:t>
            </a:r>
            <a:endParaRPr lang="en-US" dirty="0"/>
          </a:p>
        </p:txBody>
      </p:sp>
      <p:sp>
        <p:nvSpPr>
          <p:cNvPr id="3" name="Content Placeholder 2"/>
          <p:cNvSpPr>
            <a:spLocks noGrp="1"/>
          </p:cNvSpPr>
          <p:nvPr>
            <p:ph idx="1"/>
          </p:nvPr>
        </p:nvSpPr>
        <p:spPr>
          <a:xfrm>
            <a:off x="685800" y="2209800"/>
            <a:ext cx="7770813" cy="1295400"/>
          </a:xfrm>
        </p:spPr>
        <p:txBody>
          <a:bodyPr>
            <a:normAutofit fontScale="92500"/>
          </a:bodyPr>
          <a:lstStyle/>
          <a:p>
            <a:r>
              <a:rPr lang="en-US" dirty="0" smtClean="0"/>
              <a:t>The public are more interested in institutional repositories than we might suppose-- Both for public sector and personally-directed research as well as satisfying curiosity.</a:t>
            </a:r>
            <a:endParaRPr lang="en-US" dirty="0"/>
          </a:p>
        </p:txBody>
      </p:sp>
      <p:sp>
        <p:nvSpPr>
          <p:cNvPr id="4" name="Content Placeholder 2"/>
          <p:cNvSpPr txBox="1">
            <a:spLocks/>
          </p:cNvSpPr>
          <p:nvPr/>
        </p:nvSpPr>
        <p:spPr>
          <a:xfrm>
            <a:off x="838200" y="4191000"/>
            <a:ext cx="7770813" cy="1295400"/>
          </a:xfrm>
          <a:prstGeom prst="rect">
            <a:avLst/>
          </a:prstGeom>
        </p:spPr>
        <p:txBody>
          <a:bodyPr vert="horz" lIns="91440" tIns="45720" rIns="91440" bIns="45720" rtlCol="0">
            <a:normAutofit/>
          </a:bodyPr>
          <a:lstStyle>
            <a:lvl1pPr marL="457200" indent="-457200" algn="l" defTabSz="914400" rtl="0" eaLnBrk="1" latinLnBrk="0" hangingPunct="1">
              <a:spcBef>
                <a:spcPts val="2000"/>
              </a:spcBef>
              <a:buClr>
                <a:schemeClr val="accent1">
                  <a:lumMod val="60000"/>
                  <a:lumOff val="40000"/>
                </a:schemeClr>
              </a:buClr>
              <a:buFont typeface="Wingdings" pitchFamily="2" charset="2"/>
              <a:buChar char=""/>
              <a:defRPr sz="2400" kern="1200">
                <a:solidFill>
                  <a:srgbClr val="042958"/>
                </a:solidFill>
                <a:latin typeface="+mn-lt"/>
                <a:ea typeface="+mn-ea"/>
                <a:cs typeface="+mn-cs"/>
              </a:defRPr>
            </a:lvl1pPr>
            <a:lvl2pPr marL="914400" indent="-457200" algn="l" defTabSz="914400" rtl="0" eaLnBrk="1" latinLnBrk="0" hangingPunct="1">
              <a:spcBef>
                <a:spcPts val="600"/>
              </a:spcBef>
              <a:buClr>
                <a:schemeClr val="accent1">
                  <a:lumMod val="60000"/>
                  <a:lumOff val="40000"/>
                </a:schemeClr>
              </a:buClr>
              <a:buFont typeface="Wingdings" pitchFamily="2" charset="2"/>
              <a:buChar char=""/>
              <a:defRPr sz="2200" kern="1200">
                <a:solidFill>
                  <a:srgbClr val="042958"/>
                </a:solidFill>
                <a:latin typeface="+mn-lt"/>
                <a:ea typeface="+mn-ea"/>
                <a:cs typeface="+mn-cs"/>
              </a:defRPr>
            </a:lvl2pPr>
            <a:lvl3pPr marL="1371600" indent="-457200" algn="l" defTabSz="914400" rtl="0" eaLnBrk="1" latinLnBrk="0" hangingPunct="1">
              <a:spcBef>
                <a:spcPts val="600"/>
              </a:spcBef>
              <a:buClr>
                <a:schemeClr val="accent1">
                  <a:lumMod val="60000"/>
                  <a:lumOff val="40000"/>
                </a:schemeClr>
              </a:buClr>
              <a:buFont typeface="Wingdings" pitchFamily="2" charset="2"/>
              <a:buChar char=""/>
              <a:defRPr sz="2000" kern="1200">
                <a:solidFill>
                  <a:srgbClr val="042958"/>
                </a:solidFill>
                <a:latin typeface="+mn-lt"/>
                <a:ea typeface="+mn-ea"/>
                <a:cs typeface="+mn-cs"/>
              </a:defRPr>
            </a:lvl3pPr>
            <a:lvl4pPr marL="18288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4pPr>
            <a:lvl5pPr marL="22860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…and, of course, more research is necessary.</a:t>
            </a:r>
            <a:endParaRPr lang="en-US" dirty="0"/>
          </a:p>
        </p:txBody>
      </p:sp>
    </p:spTree>
    <p:extLst>
      <p:ext uri="{BB962C8B-B14F-4D97-AF65-F5344CB8AC3E}">
        <p14:creationId xmlns:p14="http://schemas.microsoft.com/office/powerpoint/2010/main" val="42907402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have these results influenced our IR?</a:t>
            </a:r>
            <a:endParaRPr lang="en-US" dirty="0"/>
          </a:p>
        </p:txBody>
      </p:sp>
      <p:sp>
        <p:nvSpPr>
          <p:cNvPr id="3" name="Content Placeholder 2"/>
          <p:cNvSpPr>
            <a:spLocks noGrp="1"/>
          </p:cNvSpPr>
          <p:nvPr>
            <p:ph idx="1"/>
          </p:nvPr>
        </p:nvSpPr>
        <p:spPr/>
        <p:txBody>
          <a:bodyPr/>
          <a:lstStyle/>
          <a:p>
            <a:r>
              <a:rPr lang="en-US" dirty="0" smtClean="0"/>
              <a:t>Collection Development</a:t>
            </a:r>
          </a:p>
          <a:p>
            <a:r>
              <a:rPr lang="en-US" dirty="0" smtClean="0"/>
              <a:t>Public Outreach</a:t>
            </a:r>
            <a:endParaRPr lang="en-US" dirty="0"/>
          </a:p>
        </p:txBody>
      </p:sp>
    </p:spTree>
    <p:extLst>
      <p:ext uri="{BB962C8B-B14F-4D97-AF65-F5344CB8AC3E}">
        <p14:creationId xmlns:p14="http://schemas.microsoft.com/office/powerpoint/2010/main" val="18756294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Project: Joel Ricks</a:t>
            </a:r>
            <a:endParaRPr lang="en-US" dirty="0"/>
          </a:p>
        </p:txBody>
      </p:sp>
      <p:sp>
        <p:nvSpPr>
          <p:cNvPr id="3" name="Content Placeholder 2"/>
          <p:cNvSpPr>
            <a:spLocks noGrp="1"/>
          </p:cNvSpPr>
          <p:nvPr>
            <p:ph idx="1"/>
          </p:nvPr>
        </p:nvSpPr>
        <p:spPr/>
        <p:txBody>
          <a:bodyPr/>
          <a:lstStyle/>
          <a:p>
            <a:r>
              <a:rPr lang="en-US" dirty="0" smtClean="0"/>
              <a:t>Prominent USU Professor in the 1920s through the 1950s</a:t>
            </a:r>
          </a:p>
          <a:p>
            <a:r>
              <a:rPr lang="en-US" dirty="0" smtClean="0"/>
              <a:t>Research focus: Cache Valley history</a:t>
            </a:r>
          </a:p>
          <a:p>
            <a:r>
              <a:rPr lang="en-US" dirty="0" smtClean="0"/>
              <a:t>Selected for potential potential public interest</a:t>
            </a:r>
          </a:p>
          <a:p>
            <a:r>
              <a:rPr lang="en-US" dirty="0" smtClean="0"/>
              <a:t>Also, opportunity to blend the Digital Library and the Digital Commons</a:t>
            </a:r>
            <a:endParaRPr lang="en-US" dirty="0"/>
          </a:p>
        </p:txBody>
      </p:sp>
    </p:spTree>
    <p:extLst>
      <p:ext uri="{BB962C8B-B14F-4D97-AF65-F5344CB8AC3E}">
        <p14:creationId xmlns:p14="http://schemas.microsoft.com/office/powerpoint/2010/main" val="29360381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Takin</a:t>
            </a:r>
            <a:r>
              <a:rPr lang="en-US" dirty="0" smtClean="0"/>
              <a:t>’ it to the Streets</a:t>
            </a:r>
            <a:endParaRPr lang="en-US" dirty="0"/>
          </a:p>
        </p:txBody>
      </p:sp>
      <p:sp>
        <p:nvSpPr>
          <p:cNvPr id="3" name="Content Placeholder 2"/>
          <p:cNvSpPr>
            <a:spLocks noGrp="1"/>
          </p:cNvSpPr>
          <p:nvPr>
            <p:ph idx="1"/>
          </p:nvPr>
        </p:nvSpPr>
        <p:spPr>
          <a:xfrm>
            <a:off x="763587" y="2133600"/>
            <a:ext cx="7770813" cy="838200"/>
          </a:xfrm>
        </p:spPr>
        <p:txBody>
          <a:bodyPr>
            <a:noAutofit/>
          </a:bodyPr>
          <a:lstStyle/>
          <a:p>
            <a:r>
              <a:rPr lang="en-US" dirty="0" smtClean="0"/>
              <a:t>These data inspired a broader effort to market our open electronic resources to the people of Utah</a:t>
            </a:r>
            <a:endParaRPr lang="en-US" dirty="0"/>
          </a:p>
        </p:txBody>
      </p:sp>
      <p:sp>
        <p:nvSpPr>
          <p:cNvPr id="4" name="Content Placeholder 2"/>
          <p:cNvSpPr txBox="1">
            <a:spLocks/>
          </p:cNvSpPr>
          <p:nvPr/>
        </p:nvSpPr>
        <p:spPr>
          <a:xfrm>
            <a:off x="763587" y="3124200"/>
            <a:ext cx="7770813" cy="685800"/>
          </a:xfrm>
          <a:prstGeom prst="rect">
            <a:avLst/>
          </a:prstGeom>
        </p:spPr>
        <p:txBody>
          <a:bodyPr vert="horz" lIns="91440" tIns="45720" rIns="91440" bIns="45720" rtlCol="0">
            <a:noAutofit/>
          </a:bodyPr>
          <a:lstStyle>
            <a:lvl1pPr marL="457200" indent="-457200" algn="l" defTabSz="914400" rtl="0" eaLnBrk="1" latinLnBrk="0" hangingPunct="1">
              <a:spcBef>
                <a:spcPts val="2000"/>
              </a:spcBef>
              <a:buClr>
                <a:schemeClr val="accent1">
                  <a:lumMod val="60000"/>
                  <a:lumOff val="40000"/>
                </a:schemeClr>
              </a:buClr>
              <a:buFont typeface="Wingdings" pitchFamily="2" charset="2"/>
              <a:buChar char=""/>
              <a:defRPr sz="2400" kern="1200">
                <a:solidFill>
                  <a:srgbClr val="042958"/>
                </a:solidFill>
                <a:latin typeface="+mn-lt"/>
                <a:ea typeface="+mn-ea"/>
                <a:cs typeface="+mn-cs"/>
              </a:defRPr>
            </a:lvl1pPr>
            <a:lvl2pPr marL="914400" indent="-457200" algn="l" defTabSz="914400" rtl="0" eaLnBrk="1" latinLnBrk="0" hangingPunct="1">
              <a:spcBef>
                <a:spcPts val="600"/>
              </a:spcBef>
              <a:buClr>
                <a:schemeClr val="accent1">
                  <a:lumMod val="60000"/>
                  <a:lumOff val="40000"/>
                </a:schemeClr>
              </a:buClr>
              <a:buFont typeface="Wingdings" pitchFamily="2" charset="2"/>
              <a:buChar char=""/>
              <a:defRPr sz="2200" kern="1200">
                <a:solidFill>
                  <a:srgbClr val="042958"/>
                </a:solidFill>
                <a:latin typeface="+mn-lt"/>
                <a:ea typeface="+mn-ea"/>
                <a:cs typeface="+mn-cs"/>
              </a:defRPr>
            </a:lvl2pPr>
            <a:lvl3pPr marL="1371600" indent="-457200" algn="l" defTabSz="914400" rtl="0" eaLnBrk="1" latinLnBrk="0" hangingPunct="1">
              <a:spcBef>
                <a:spcPts val="600"/>
              </a:spcBef>
              <a:buClr>
                <a:schemeClr val="accent1">
                  <a:lumMod val="60000"/>
                  <a:lumOff val="40000"/>
                </a:schemeClr>
              </a:buClr>
              <a:buFont typeface="Wingdings" pitchFamily="2" charset="2"/>
              <a:buChar char=""/>
              <a:defRPr sz="2000" kern="1200">
                <a:solidFill>
                  <a:srgbClr val="042958"/>
                </a:solidFill>
                <a:latin typeface="+mn-lt"/>
                <a:ea typeface="+mn-ea"/>
                <a:cs typeface="+mn-cs"/>
              </a:defRPr>
            </a:lvl3pPr>
            <a:lvl4pPr marL="18288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4pPr>
            <a:lvl5pPr marL="22860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Ricks is a good Starting point because of his focus on Cache Valley History</a:t>
            </a:r>
            <a:endParaRPr lang="en-US" dirty="0"/>
          </a:p>
        </p:txBody>
      </p:sp>
      <p:sp>
        <p:nvSpPr>
          <p:cNvPr id="5" name="Content Placeholder 2"/>
          <p:cNvSpPr txBox="1">
            <a:spLocks/>
          </p:cNvSpPr>
          <p:nvPr/>
        </p:nvSpPr>
        <p:spPr>
          <a:xfrm>
            <a:off x="763587" y="4038600"/>
            <a:ext cx="7770813" cy="838200"/>
          </a:xfrm>
          <a:prstGeom prst="rect">
            <a:avLst/>
          </a:prstGeom>
        </p:spPr>
        <p:txBody>
          <a:bodyPr vert="horz" lIns="91440" tIns="45720" rIns="91440" bIns="45720" rtlCol="0">
            <a:normAutofit/>
          </a:bodyPr>
          <a:lstStyle>
            <a:lvl1pPr marL="457200" indent="-457200" algn="l" defTabSz="914400" rtl="0" eaLnBrk="1" latinLnBrk="0" hangingPunct="1">
              <a:spcBef>
                <a:spcPts val="2000"/>
              </a:spcBef>
              <a:buClr>
                <a:schemeClr val="accent1">
                  <a:lumMod val="60000"/>
                  <a:lumOff val="40000"/>
                </a:schemeClr>
              </a:buClr>
              <a:buFont typeface="Wingdings" pitchFamily="2" charset="2"/>
              <a:buChar char=""/>
              <a:defRPr sz="2400" kern="1200">
                <a:solidFill>
                  <a:srgbClr val="042958"/>
                </a:solidFill>
                <a:latin typeface="+mn-lt"/>
                <a:ea typeface="+mn-ea"/>
                <a:cs typeface="+mn-cs"/>
              </a:defRPr>
            </a:lvl1pPr>
            <a:lvl2pPr marL="914400" indent="-457200" algn="l" defTabSz="914400" rtl="0" eaLnBrk="1" latinLnBrk="0" hangingPunct="1">
              <a:spcBef>
                <a:spcPts val="600"/>
              </a:spcBef>
              <a:buClr>
                <a:schemeClr val="accent1">
                  <a:lumMod val="60000"/>
                  <a:lumOff val="40000"/>
                </a:schemeClr>
              </a:buClr>
              <a:buFont typeface="Wingdings" pitchFamily="2" charset="2"/>
              <a:buChar char=""/>
              <a:defRPr sz="2200" kern="1200">
                <a:solidFill>
                  <a:srgbClr val="042958"/>
                </a:solidFill>
                <a:latin typeface="+mn-lt"/>
                <a:ea typeface="+mn-ea"/>
                <a:cs typeface="+mn-cs"/>
              </a:defRPr>
            </a:lvl2pPr>
            <a:lvl3pPr marL="1371600" indent="-457200" algn="l" defTabSz="914400" rtl="0" eaLnBrk="1" latinLnBrk="0" hangingPunct="1">
              <a:spcBef>
                <a:spcPts val="600"/>
              </a:spcBef>
              <a:buClr>
                <a:schemeClr val="accent1">
                  <a:lumMod val="60000"/>
                  <a:lumOff val="40000"/>
                </a:schemeClr>
              </a:buClr>
              <a:buFont typeface="Wingdings" pitchFamily="2" charset="2"/>
              <a:buChar char=""/>
              <a:defRPr sz="2000" kern="1200">
                <a:solidFill>
                  <a:srgbClr val="042958"/>
                </a:solidFill>
                <a:latin typeface="+mn-lt"/>
                <a:ea typeface="+mn-ea"/>
                <a:cs typeface="+mn-cs"/>
              </a:defRPr>
            </a:lvl3pPr>
            <a:lvl4pPr marL="18288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4pPr>
            <a:lvl5pPr marL="22860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Presentations to Stevens-</a:t>
            </a:r>
            <a:r>
              <a:rPr lang="en-US" dirty="0" err="1" smtClean="0"/>
              <a:t>Henager</a:t>
            </a:r>
            <a:r>
              <a:rPr lang="en-US" dirty="0" smtClean="0"/>
              <a:t> College and the Cache Valley Library Association</a:t>
            </a:r>
            <a:endParaRPr lang="en-US" dirty="0"/>
          </a:p>
        </p:txBody>
      </p:sp>
    </p:spTree>
    <p:extLst>
      <p:ext uri="{BB962C8B-B14F-4D97-AF65-F5344CB8AC3E}">
        <p14:creationId xmlns:p14="http://schemas.microsoft.com/office/powerpoint/2010/main" val="13600552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smtClean="0"/>
          </a:p>
          <a:p>
            <a:pPr marL="0" indent="0" algn="ctr">
              <a:buNone/>
            </a:pPr>
            <a:r>
              <a:rPr lang="en-US" dirty="0" smtClean="0"/>
              <a:t>Email: </a:t>
            </a:r>
            <a:r>
              <a:rPr lang="en-US" dirty="0" smtClean="0">
                <a:hlinkClick r:id="rId2"/>
              </a:rPr>
              <a:t>Andrew.Wesolek@usu.edu</a:t>
            </a:r>
            <a:endParaRPr lang="en-US" dirty="0" smtClean="0"/>
          </a:p>
          <a:p>
            <a:pPr marL="0" indent="0" algn="ctr">
              <a:buNone/>
            </a:pPr>
            <a:r>
              <a:rPr lang="en-US" dirty="0" smtClean="0"/>
              <a:t>Office: 435.797.2650</a:t>
            </a:r>
            <a:endParaRPr lang="en-US" dirty="0"/>
          </a:p>
        </p:txBody>
      </p:sp>
    </p:spTree>
    <p:extLst>
      <p:ext uri="{BB962C8B-B14F-4D97-AF65-F5344CB8AC3E}">
        <p14:creationId xmlns:p14="http://schemas.microsoft.com/office/powerpoint/2010/main" val="14170454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USU</a:t>
            </a:r>
            <a:endParaRPr lang="en-US" dirty="0"/>
          </a:p>
        </p:txBody>
      </p:sp>
      <p:sp>
        <p:nvSpPr>
          <p:cNvPr id="3" name="Content Placeholder 2"/>
          <p:cNvSpPr>
            <a:spLocks noGrp="1"/>
          </p:cNvSpPr>
          <p:nvPr>
            <p:ph idx="1"/>
          </p:nvPr>
        </p:nvSpPr>
        <p:spPr>
          <a:xfrm>
            <a:off x="685800" y="2209800"/>
            <a:ext cx="7770813" cy="914400"/>
          </a:xfrm>
        </p:spPr>
        <p:txBody>
          <a:bodyPr>
            <a:normAutofit/>
          </a:bodyPr>
          <a:lstStyle/>
          <a:p>
            <a:r>
              <a:rPr lang="en-US" dirty="0" smtClean="0"/>
              <a:t>Utah State University is the land </a:t>
            </a:r>
            <a:r>
              <a:rPr lang="en-US" dirty="0"/>
              <a:t>g</a:t>
            </a:r>
            <a:r>
              <a:rPr lang="en-US" dirty="0" smtClean="0"/>
              <a:t>rant </a:t>
            </a:r>
            <a:r>
              <a:rPr lang="en-US" dirty="0"/>
              <a:t>i</a:t>
            </a:r>
            <a:r>
              <a:rPr lang="en-US" dirty="0" smtClean="0"/>
              <a:t>nstitution of the state of Utah</a:t>
            </a:r>
            <a:endParaRPr lang="en-US" dirty="0"/>
          </a:p>
        </p:txBody>
      </p:sp>
      <p:sp>
        <p:nvSpPr>
          <p:cNvPr id="4" name="Content Placeholder 2"/>
          <p:cNvSpPr txBox="1">
            <a:spLocks/>
          </p:cNvSpPr>
          <p:nvPr/>
        </p:nvSpPr>
        <p:spPr>
          <a:xfrm>
            <a:off x="685800" y="3124200"/>
            <a:ext cx="7770813" cy="1143000"/>
          </a:xfrm>
          <a:prstGeom prst="rect">
            <a:avLst/>
          </a:prstGeom>
        </p:spPr>
        <p:txBody>
          <a:bodyPr vert="horz" lIns="91440" tIns="45720" rIns="91440" bIns="45720" rtlCol="0">
            <a:normAutofit lnSpcReduction="10000"/>
          </a:bodyPr>
          <a:lstStyle>
            <a:lvl1pPr marL="457200" indent="-457200" algn="l" defTabSz="914400" rtl="0" eaLnBrk="1" latinLnBrk="0" hangingPunct="1">
              <a:spcBef>
                <a:spcPts val="2000"/>
              </a:spcBef>
              <a:buClr>
                <a:schemeClr val="accent1">
                  <a:lumMod val="60000"/>
                  <a:lumOff val="40000"/>
                </a:schemeClr>
              </a:buClr>
              <a:buFont typeface="Wingdings" pitchFamily="2" charset="2"/>
              <a:buChar char=""/>
              <a:defRPr sz="2400" kern="1200">
                <a:solidFill>
                  <a:srgbClr val="042958"/>
                </a:solidFill>
                <a:latin typeface="+mn-lt"/>
                <a:ea typeface="+mn-ea"/>
                <a:cs typeface="+mn-cs"/>
              </a:defRPr>
            </a:lvl1pPr>
            <a:lvl2pPr marL="914400" indent="-457200" algn="l" defTabSz="914400" rtl="0" eaLnBrk="1" latinLnBrk="0" hangingPunct="1">
              <a:spcBef>
                <a:spcPts val="600"/>
              </a:spcBef>
              <a:buClr>
                <a:schemeClr val="accent1">
                  <a:lumMod val="60000"/>
                  <a:lumOff val="40000"/>
                </a:schemeClr>
              </a:buClr>
              <a:buFont typeface="Wingdings" pitchFamily="2" charset="2"/>
              <a:buChar char=""/>
              <a:defRPr sz="2200" kern="1200">
                <a:solidFill>
                  <a:srgbClr val="042958"/>
                </a:solidFill>
                <a:latin typeface="+mn-lt"/>
                <a:ea typeface="+mn-ea"/>
                <a:cs typeface="+mn-cs"/>
              </a:defRPr>
            </a:lvl2pPr>
            <a:lvl3pPr marL="1371600" indent="-457200" algn="l" defTabSz="914400" rtl="0" eaLnBrk="1" latinLnBrk="0" hangingPunct="1">
              <a:spcBef>
                <a:spcPts val="600"/>
              </a:spcBef>
              <a:buClr>
                <a:schemeClr val="accent1">
                  <a:lumMod val="60000"/>
                  <a:lumOff val="40000"/>
                </a:schemeClr>
              </a:buClr>
              <a:buFont typeface="Wingdings" pitchFamily="2" charset="2"/>
              <a:buChar char=""/>
              <a:defRPr sz="2000" kern="1200">
                <a:solidFill>
                  <a:srgbClr val="042958"/>
                </a:solidFill>
                <a:latin typeface="+mn-lt"/>
                <a:ea typeface="+mn-ea"/>
                <a:cs typeface="+mn-cs"/>
              </a:defRPr>
            </a:lvl3pPr>
            <a:lvl4pPr marL="18288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4pPr>
            <a:lvl5pPr marL="22860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We have about 28,000 students located both on our main Logan campus, as well as several regional campuses across the state</a:t>
            </a:r>
            <a:endParaRPr lang="en-US" dirty="0"/>
          </a:p>
        </p:txBody>
      </p:sp>
      <p:sp>
        <p:nvSpPr>
          <p:cNvPr id="5" name="Content Placeholder 2"/>
          <p:cNvSpPr txBox="1">
            <a:spLocks/>
          </p:cNvSpPr>
          <p:nvPr/>
        </p:nvSpPr>
        <p:spPr>
          <a:xfrm>
            <a:off x="685800" y="4267200"/>
            <a:ext cx="7770813" cy="914400"/>
          </a:xfrm>
          <a:prstGeom prst="rect">
            <a:avLst/>
          </a:prstGeom>
        </p:spPr>
        <p:txBody>
          <a:bodyPr vert="horz" lIns="91440" tIns="45720" rIns="91440" bIns="45720" rtlCol="0">
            <a:normAutofit/>
          </a:bodyPr>
          <a:lstStyle>
            <a:lvl1pPr marL="457200" indent="-457200" algn="l" defTabSz="914400" rtl="0" eaLnBrk="1" latinLnBrk="0" hangingPunct="1">
              <a:spcBef>
                <a:spcPts val="2000"/>
              </a:spcBef>
              <a:buClr>
                <a:schemeClr val="accent1">
                  <a:lumMod val="60000"/>
                  <a:lumOff val="40000"/>
                </a:schemeClr>
              </a:buClr>
              <a:buFont typeface="Wingdings" pitchFamily="2" charset="2"/>
              <a:buChar char=""/>
              <a:defRPr sz="2400" kern="1200">
                <a:solidFill>
                  <a:srgbClr val="042958"/>
                </a:solidFill>
                <a:latin typeface="+mn-lt"/>
                <a:ea typeface="+mn-ea"/>
                <a:cs typeface="+mn-cs"/>
              </a:defRPr>
            </a:lvl1pPr>
            <a:lvl2pPr marL="914400" indent="-457200" algn="l" defTabSz="914400" rtl="0" eaLnBrk="1" latinLnBrk="0" hangingPunct="1">
              <a:spcBef>
                <a:spcPts val="600"/>
              </a:spcBef>
              <a:buClr>
                <a:schemeClr val="accent1">
                  <a:lumMod val="60000"/>
                  <a:lumOff val="40000"/>
                </a:schemeClr>
              </a:buClr>
              <a:buFont typeface="Wingdings" pitchFamily="2" charset="2"/>
              <a:buChar char=""/>
              <a:defRPr sz="2200" kern="1200">
                <a:solidFill>
                  <a:srgbClr val="042958"/>
                </a:solidFill>
                <a:latin typeface="+mn-lt"/>
                <a:ea typeface="+mn-ea"/>
                <a:cs typeface="+mn-cs"/>
              </a:defRPr>
            </a:lvl2pPr>
            <a:lvl3pPr marL="1371600" indent="-457200" algn="l" defTabSz="914400" rtl="0" eaLnBrk="1" latinLnBrk="0" hangingPunct="1">
              <a:spcBef>
                <a:spcPts val="600"/>
              </a:spcBef>
              <a:buClr>
                <a:schemeClr val="accent1">
                  <a:lumMod val="60000"/>
                  <a:lumOff val="40000"/>
                </a:schemeClr>
              </a:buClr>
              <a:buFont typeface="Wingdings" pitchFamily="2" charset="2"/>
              <a:buChar char=""/>
              <a:defRPr sz="2000" kern="1200">
                <a:solidFill>
                  <a:srgbClr val="042958"/>
                </a:solidFill>
                <a:latin typeface="+mn-lt"/>
                <a:ea typeface="+mn-ea"/>
                <a:cs typeface="+mn-cs"/>
              </a:defRPr>
            </a:lvl3pPr>
            <a:lvl4pPr marL="18288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4pPr>
            <a:lvl5pPr marL="22860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High research </a:t>
            </a:r>
            <a:r>
              <a:rPr lang="en-US" dirty="0"/>
              <a:t>i</a:t>
            </a:r>
            <a:r>
              <a:rPr lang="en-US" dirty="0" smtClean="0"/>
              <a:t>nstitution– particularly in Aerospace Engineering and Education. </a:t>
            </a:r>
            <a:endParaRPr lang="en-US" dirty="0"/>
          </a:p>
        </p:txBody>
      </p:sp>
    </p:spTree>
    <p:extLst>
      <p:ext uri="{BB962C8B-B14F-4D97-AF65-F5344CB8AC3E}">
        <p14:creationId xmlns:p14="http://schemas.microsoft.com/office/powerpoint/2010/main" val="8858344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our Repository</a:t>
            </a:r>
            <a:endParaRPr lang="en-US" dirty="0"/>
          </a:p>
        </p:txBody>
      </p:sp>
      <p:sp>
        <p:nvSpPr>
          <p:cNvPr id="3" name="Content Placeholder 2"/>
          <p:cNvSpPr>
            <a:spLocks noGrp="1"/>
          </p:cNvSpPr>
          <p:nvPr>
            <p:ph idx="1"/>
          </p:nvPr>
        </p:nvSpPr>
        <p:spPr>
          <a:xfrm>
            <a:off x="685800" y="2209800"/>
            <a:ext cx="7770813" cy="609600"/>
          </a:xfrm>
        </p:spPr>
        <p:txBody>
          <a:bodyPr>
            <a:normAutofit/>
          </a:bodyPr>
          <a:lstStyle/>
          <a:p>
            <a:r>
              <a:rPr lang="en-US" dirty="0" smtClean="0"/>
              <a:t>Hosted Solution: </a:t>
            </a:r>
            <a:r>
              <a:rPr lang="en-US" dirty="0" err="1" smtClean="0"/>
              <a:t>bepress</a:t>
            </a:r>
            <a:r>
              <a:rPr lang="en-US" dirty="0" smtClean="0"/>
              <a:t> </a:t>
            </a:r>
            <a:r>
              <a:rPr lang="en-US" dirty="0" err="1" smtClean="0"/>
              <a:t>DigitalCommons</a:t>
            </a:r>
            <a:r>
              <a:rPr lang="en-US" dirty="0" smtClean="0"/>
              <a:t> platform</a:t>
            </a:r>
          </a:p>
          <a:p>
            <a:endParaRPr lang="en-US" dirty="0"/>
          </a:p>
        </p:txBody>
      </p:sp>
      <p:sp>
        <p:nvSpPr>
          <p:cNvPr id="4" name="Content Placeholder 2"/>
          <p:cNvSpPr txBox="1">
            <a:spLocks/>
          </p:cNvSpPr>
          <p:nvPr/>
        </p:nvSpPr>
        <p:spPr>
          <a:xfrm>
            <a:off x="711200" y="4343400"/>
            <a:ext cx="7770813" cy="609600"/>
          </a:xfrm>
          <a:prstGeom prst="rect">
            <a:avLst/>
          </a:prstGeom>
        </p:spPr>
        <p:txBody>
          <a:bodyPr vert="horz" lIns="91440" tIns="45720" rIns="91440" bIns="45720" rtlCol="0">
            <a:normAutofit/>
          </a:bodyPr>
          <a:lstStyle>
            <a:lvl1pPr marL="457200" indent="-457200" algn="l" defTabSz="914400" rtl="0" eaLnBrk="1" latinLnBrk="0" hangingPunct="1">
              <a:spcBef>
                <a:spcPts val="2000"/>
              </a:spcBef>
              <a:buClr>
                <a:schemeClr val="accent1">
                  <a:lumMod val="60000"/>
                  <a:lumOff val="40000"/>
                </a:schemeClr>
              </a:buClr>
              <a:buFont typeface="Wingdings" pitchFamily="2" charset="2"/>
              <a:buChar char=""/>
              <a:defRPr sz="2400" kern="1200">
                <a:solidFill>
                  <a:srgbClr val="042958"/>
                </a:solidFill>
                <a:latin typeface="+mn-lt"/>
                <a:ea typeface="+mn-ea"/>
                <a:cs typeface="+mn-cs"/>
              </a:defRPr>
            </a:lvl1pPr>
            <a:lvl2pPr marL="914400" indent="-457200" algn="l" defTabSz="914400" rtl="0" eaLnBrk="1" latinLnBrk="0" hangingPunct="1">
              <a:spcBef>
                <a:spcPts val="600"/>
              </a:spcBef>
              <a:buClr>
                <a:schemeClr val="accent1">
                  <a:lumMod val="60000"/>
                  <a:lumOff val="40000"/>
                </a:schemeClr>
              </a:buClr>
              <a:buFont typeface="Wingdings" pitchFamily="2" charset="2"/>
              <a:buChar char=""/>
              <a:defRPr sz="2200" kern="1200">
                <a:solidFill>
                  <a:srgbClr val="042958"/>
                </a:solidFill>
                <a:latin typeface="+mn-lt"/>
                <a:ea typeface="+mn-ea"/>
                <a:cs typeface="+mn-cs"/>
              </a:defRPr>
            </a:lvl2pPr>
            <a:lvl3pPr marL="1371600" indent="-457200" algn="l" defTabSz="914400" rtl="0" eaLnBrk="1" latinLnBrk="0" hangingPunct="1">
              <a:spcBef>
                <a:spcPts val="600"/>
              </a:spcBef>
              <a:buClr>
                <a:schemeClr val="accent1">
                  <a:lumMod val="60000"/>
                  <a:lumOff val="40000"/>
                </a:schemeClr>
              </a:buClr>
              <a:buFont typeface="Wingdings" pitchFamily="2" charset="2"/>
              <a:buChar char=""/>
              <a:defRPr sz="2000" kern="1200">
                <a:solidFill>
                  <a:srgbClr val="042958"/>
                </a:solidFill>
                <a:latin typeface="+mn-lt"/>
                <a:ea typeface="+mn-ea"/>
                <a:cs typeface="+mn-cs"/>
              </a:defRPr>
            </a:lvl3pPr>
            <a:lvl4pPr marL="18288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4pPr>
            <a:lvl5pPr marL="22860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We are now in our fourth year of existence</a:t>
            </a:r>
          </a:p>
          <a:p>
            <a:endParaRPr lang="en-US" dirty="0"/>
          </a:p>
        </p:txBody>
      </p:sp>
      <p:sp>
        <p:nvSpPr>
          <p:cNvPr id="5" name="Content Placeholder 2"/>
          <p:cNvSpPr txBox="1">
            <a:spLocks/>
          </p:cNvSpPr>
          <p:nvPr/>
        </p:nvSpPr>
        <p:spPr>
          <a:xfrm>
            <a:off x="685800" y="3111500"/>
            <a:ext cx="7770813" cy="774700"/>
          </a:xfrm>
          <a:prstGeom prst="rect">
            <a:avLst/>
          </a:prstGeom>
        </p:spPr>
        <p:txBody>
          <a:bodyPr vert="horz" lIns="91440" tIns="45720" rIns="91440" bIns="45720" rtlCol="0">
            <a:normAutofit lnSpcReduction="10000"/>
          </a:bodyPr>
          <a:lstStyle>
            <a:lvl1pPr marL="457200" indent="-457200" algn="l" defTabSz="914400" rtl="0" eaLnBrk="1" latinLnBrk="0" hangingPunct="1">
              <a:spcBef>
                <a:spcPts val="2000"/>
              </a:spcBef>
              <a:buClr>
                <a:schemeClr val="accent1">
                  <a:lumMod val="60000"/>
                  <a:lumOff val="40000"/>
                </a:schemeClr>
              </a:buClr>
              <a:buFont typeface="Wingdings" pitchFamily="2" charset="2"/>
              <a:buChar char=""/>
              <a:defRPr sz="2400" kern="1200">
                <a:solidFill>
                  <a:srgbClr val="042958"/>
                </a:solidFill>
                <a:latin typeface="+mn-lt"/>
                <a:ea typeface="+mn-ea"/>
                <a:cs typeface="+mn-cs"/>
              </a:defRPr>
            </a:lvl1pPr>
            <a:lvl2pPr marL="914400" indent="-457200" algn="l" defTabSz="914400" rtl="0" eaLnBrk="1" latinLnBrk="0" hangingPunct="1">
              <a:spcBef>
                <a:spcPts val="600"/>
              </a:spcBef>
              <a:buClr>
                <a:schemeClr val="accent1">
                  <a:lumMod val="60000"/>
                  <a:lumOff val="40000"/>
                </a:schemeClr>
              </a:buClr>
              <a:buFont typeface="Wingdings" pitchFamily="2" charset="2"/>
              <a:buChar char=""/>
              <a:defRPr sz="2200" kern="1200">
                <a:solidFill>
                  <a:srgbClr val="042958"/>
                </a:solidFill>
                <a:latin typeface="+mn-lt"/>
                <a:ea typeface="+mn-ea"/>
                <a:cs typeface="+mn-cs"/>
              </a:defRPr>
            </a:lvl2pPr>
            <a:lvl3pPr marL="1371600" indent="-457200" algn="l" defTabSz="914400" rtl="0" eaLnBrk="1" latinLnBrk="0" hangingPunct="1">
              <a:spcBef>
                <a:spcPts val="600"/>
              </a:spcBef>
              <a:buClr>
                <a:schemeClr val="accent1">
                  <a:lumMod val="60000"/>
                  <a:lumOff val="40000"/>
                </a:schemeClr>
              </a:buClr>
              <a:buFont typeface="Wingdings" pitchFamily="2" charset="2"/>
              <a:buChar char=""/>
              <a:defRPr sz="2000" kern="1200">
                <a:solidFill>
                  <a:srgbClr val="042958"/>
                </a:solidFill>
                <a:latin typeface="+mn-lt"/>
                <a:ea typeface="+mn-ea"/>
                <a:cs typeface="+mn-cs"/>
              </a:defRPr>
            </a:lvl3pPr>
            <a:lvl4pPr marL="18288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4pPr>
            <a:lvl5pPr marL="22860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Goal: capture, preserve, and provide access to the research conducted at Utah State University</a:t>
            </a:r>
          </a:p>
          <a:p>
            <a:endParaRPr lang="en-US" dirty="0"/>
          </a:p>
        </p:txBody>
      </p:sp>
    </p:spTree>
    <p:extLst>
      <p:ext uri="{BB962C8B-B14F-4D97-AF65-F5344CB8AC3E}">
        <p14:creationId xmlns:p14="http://schemas.microsoft.com/office/powerpoint/2010/main" val="33996045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cscreensho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8763000" cy="6916232"/>
          </a:xfrm>
          <a:prstGeom prst="rect">
            <a:avLst/>
          </a:prstGeom>
        </p:spPr>
      </p:pic>
    </p:spTree>
    <p:extLst>
      <p:ext uri="{BB962C8B-B14F-4D97-AF65-F5344CB8AC3E}">
        <p14:creationId xmlns:p14="http://schemas.microsoft.com/office/powerpoint/2010/main" val="17719950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our Success?</a:t>
            </a:r>
            <a:endParaRPr lang="en-US" dirty="0"/>
          </a:p>
        </p:txBody>
      </p:sp>
      <p:sp>
        <p:nvSpPr>
          <p:cNvPr id="3" name="Content Placeholder 2"/>
          <p:cNvSpPr>
            <a:spLocks noGrp="1"/>
          </p:cNvSpPr>
          <p:nvPr>
            <p:ph idx="1"/>
          </p:nvPr>
        </p:nvSpPr>
        <p:spPr/>
        <p:txBody>
          <a:bodyPr/>
          <a:lstStyle/>
          <a:p>
            <a:r>
              <a:rPr lang="en-US" dirty="0" smtClean="0"/>
              <a:t>“We do it for you” model</a:t>
            </a:r>
          </a:p>
          <a:p>
            <a:r>
              <a:rPr lang="en-US" dirty="0" smtClean="0"/>
              <a:t>Identify needs on campus. How can the IR fill them?</a:t>
            </a:r>
          </a:p>
          <a:p>
            <a:r>
              <a:rPr lang="en-US" dirty="0" smtClean="0"/>
              <a:t>Be ever-present</a:t>
            </a:r>
            <a:endParaRPr lang="en-US" dirty="0"/>
          </a:p>
        </p:txBody>
      </p:sp>
    </p:spTree>
    <p:extLst>
      <p:ext uri="{BB962C8B-B14F-4D97-AF65-F5344CB8AC3E}">
        <p14:creationId xmlns:p14="http://schemas.microsoft.com/office/powerpoint/2010/main" val="35815102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 Librarian, Maturing Repository</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err="1" smtClean="0"/>
              <a:t>DigitalCommons</a:t>
            </a:r>
            <a:r>
              <a:rPr lang="en-US" dirty="0" smtClean="0"/>
              <a:t> has reached the stage of critical mass. </a:t>
            </a:r>
          </a:p>
          <a:p>
            <a:r>
              <a:rPr lang="en-US" dirty="0" smtClean="0"/>
              <a:t>Our success rests largely on the excellent foundation laid by Heather Leary, Cheryl Walters and our Dean, Richard Clement</a:t>
            </a:r>
          </a:p>
          <a:p>
            <a:r>
              <a:rPr lang="en-US" dirty="0" smtClean="0"/>
              <a:t>We are beginning to shift our efforts from ingesting content and recruiting support to focusing our collection development efforts by targeting information that is in demand or inaccessible otherwise </a:t>
            </a:r>
            <a:endParaRPr lang="en-US" dirty="0"/>
          </a:p>
        </p:txBody>
      </p:sp>
    </p:spTree>
    <p:extLst>
      <p:ext uri="{BB962C8B-B14F-4D97-AF65-F5344CB8AC3E}">
        <p14:creationId xmlns:p14="http://schemas.microsoft.com/office/powerpoint/2010/main" val="24209334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Survey</a:t>
            </a:r>
            <a:endParaRPr lang="en-US" dirty="0"/>
          </a:p>
        </p:txBody>
      </p:sp>
      <p:sp>
        <p:nvSpPr>
          <p:cNvPr id="3" name="Content Placeholder 2"/>
          <p:cNvSpPr>
            <a:spLocks noGrp="1"/>
          </p:cNvSpPr>
          <p:nvPr>
            <p:ph idx="1"/>
          </p:nvPr>
        </p:nvSpPr>
        <p:spPr>
          <a:xfrm>
            <a:off x="685800" y="2209800"/>
            <a:ext cx="7770813" cy="762000"/>
          </a:xfrm>
        </p:spPr>
        <p:txBody>
          <a:bodyPr>
            <a:normAutofit lnSpcReduction="10000"/>
          </a:bodyPr>
          <a:lstStyle/>
          <a:p>
            <a:r>
              <a:rPr lang="en-US" dirty="0" smtClean="0"/>
              <a:t>Created and initially implemented by my predecessor, Heather Leary</a:t>
            </a:r>
            <a:endParaRPr lang="en-US" dirty="0"/>
          </a:p>
        </p:txBody>
      </p:sp>
      <p:sp>
        <p:nvSpPr>
          <p:cNvPr id="4" name="Content Placeholder 2"/>
          <p:cNvSpPr txBox="1">
            <a:spLocks/>
          </p:cNvSpPr>
          <p:nvPr/>
        </p:nvSpPr>
        <p:spPr>
          <a:xfrm>
            <a:off x="685800" y="4191000"/>
            <a:ext cx="7770813" cy="762000"/>
          </a:xfrm>
          <a:prstGeom prst="rect">
            <a:avLst/>
          </a:prstGeom>
        </p:spPr>
        <p:txBody>
          <a:bodyPr vert="horz" lIns="91440" tIns="45720" rIns="91440" bIns="45720" rtlCol="0">
            <a:normAutofit/>
          </a:bodyPr>
          <a:lstStyle>
            <a:lvl1pPr marL="457200" indent="-457200" algn="l" defTabSz="914400" rtl="0" eaLnBrk="1" latinLnBrk="0" hangingPunct="1">
              <a:spcBef>
                <a:spcPts val="2000"/>
              </a:spcBef>
              <a:buClr>
                <a:schemeClr val="accent1">
                  <a:lumMod val="60000"/>
                  <a:lumOff val="40000"/>
                </a:schemeClr>
              </a:buClr>
              <a:buFont typeface="Wingdings" pitchFamily="2" charset="2"/>
              <a:buChar char=""/>
              <a:defRPr sz="2400" kern="1200">
                <a:solidFill>
                  <a:srgbClr val="042958"/>
                </a:solidFill>
                <a:latin typeface="+mn-lt"/>
                <a:ea typeface="+mn-ea"/>
                <a:cs typeface="+mn-cs"/>
              </a:defRPr>
            </a:lvl1pPr>
            <a:lvl2pPr marL="914400" indent="-457200" algn="l" defTabSz="914400" rtl="0" eaLnBrk="1" latinLnBrk="0" hangingPunct="1">
              <a:spcBef>
                <a:spcPts val="600"/>
              </a:spcBef>
              <a:buClr>
                <a:schemeClr val="accent1">
                  <a:lumMod val="60000"/>
                  <a:lumOff val="40000"/>
                </a:schemeClr>
              </a:buClr>
              <a:buFont typeface="Wingdings" pitchFamily="2" charset="2"/>
              <a:buChar char=""/>
              <a:defRPr sz="2200" kern="1200">
                <a:solidFill>
                  <a:srgbClr val="042958"/>
                </a:solidFill>
                <a:latin typeface="+mn-lt"/>
                <a:ea typeface="+mn-ea"/>
                <a:cs typeface="+mn-cs"/>
              </a:defRPr>
            </a:lvl2pPr>
            <a:lvl3pPr marL="1371600" indent="-457200" algn="l" defTabSz="914400" rtl="0" eaLnBrk="1" latinLnBrk="0" hangingPunct="1">
              <a:spcBef>
                <a:spcPts val="600"/>
              </a:spcBef>
              <a:buClr>
                <a:schemeClr val="accent1">
                  <a:lumMod val="60000"/>
                  <a:lumOff val="40000"/>
                </a:schemeClr>
              </a:buClr>
              <a:buFont typeface="Wingdings" pitchFamily="2" charset="2"/>
              <a:buChar char=""/>
              <a:defRPr sz="2000" kern="1200">
                <a:solidFill>
                  <a:srgbClr val="042958"/>
                </a:solidFill>
                <a:latin typeface="+mn-lt"/>
                <a:ea typeface="+mn-ea"/>
                <a:cs typeface="+mn-cs"/>
              </a:defRPr>
            </a:lvl3pPr>
            <a:lvl4pPr marL="18288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4pPr>
            <a:lvl5pPr marL="22860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Good response rate: 202 participants</a:t>
            </a:r>
            <a:endParaRPr lang="en-US" dirty="0"/>
          </a:p>
        </p:txBody>
      </p:sp>
      <p:sp>
        <p:nvSpPr>
          <p:cNvPr id="5" name="Content Placeholder 2"/>
          <p:cNvSpPr txBox="1">
            <a:spLocks/>
          </p:cNvSpPr>
          <p:nvPr/>
        </p:nvSpPr>
        <p:spPr>
          <a:xfrm>
            <a:off x="685800" y="3276600"/>
            <a:ext cx="7770813" cy="762000"/>
          </a:xfrm>
          <a:prstGeom prst="rect">
            <a:avLst/>
          </a:prstGeom>
        </p:spPr>
        <p:txBody>
          <a:bodyPr vert="horz" lIns="91440" tIns="45720" rIns="91440" bIns="45720" rtlCol="0">
            <a:normAutofit fontScale="92500" lnSpcReduction="10000"/>
          </a:bodyPr>
          <a:lstStyle>
            <a:lvl1pPr marL="457200" indent="-457200" algn="l" defTabSz="914400" rtl="0" eaLnBrk="1" latinLnBrk="0" hangingPunct="1">
              <a:spcBef>
                <a:spcPts val="2000"/>
              </a:spcBef>
              <a:buClr>
                <a:schemeClr val="accent1">
                  <a:lumMod val="60000"/>
                  <a:lumOff val="40000"/>
                </a:schemeClr>
              </a:buClr>
              <a:buFont typeface="Wingdings" pitchFamily="2" charset="2"/>
              <a:buChar char=""/>
              <a:defRPr sz="2400" kern="1200">
                <a:solidFill>
                  <a:srgbClr val="042958"/>
                </a:solidFill>
                <a:latin typeface="+mn-lt"/>
                <a:ea typeface="+mn-ea"/>
                <a:cs typeface="+mn-cs"/>
              </a:defRPr>
            </a:lvl1pPr>
            <a:lvl2pPr marL="914400" indent="-457200" algn="l" defTabSz="914400" rtl="0" eaLnBrk="1" latinLnBrk="0" hangingPunct="1">
              <a:spcBef>
                <a:spcPts val="600"/>
              </a:spcBef>
              <a:buClr>
                <a:schemeClr val="accent1">
                  <a:lumMod val="60000"/>
                  <a:lumOff val="40000"/>
                </a:schemeClr>
              </a:buClr>
              <a:buFont typeface="Wingdings" pitchFamily="2" charset="2"/>
              <a:buChar char=""/>
              <a:defRPr sz="2200" kern="1200">
                <a:solidFill>
                  <a:srgbClr val="042958"/>
                </a:solidFill>
                <a:latin typeface="+mn-lt"/>
                <a:ea typeface="+mn-ea"/>
                <a:cs typeface="+mn-cs"/>
              </a:defRPr>
            </a:lvl2pPr>
            <a:lvl3pPr marL="1371600" indent="-457200" algn="l" defTabSz="914400" rtl="0" eaLnBrk="1" latinLnBrk="0" hangingPunct="1">
              <a:spcBef>
                <a:spcPts val="600"/>
              </a:spcBef>
              <a:buClr>
                <a:schemeClr val="accent1">
                  <a:lumMod val="60000"/>
                  <a:lumOff val="40000"/>
                </a:schemeClr>
              </a:buClr>
              <a:buFont typeface="Wingdings" pitchFamily="2" charset="2"/>
              <a:buChar char=""/>
              <a:defRPr sz="2000" kern="1200">
                <a:solidFill>
                  <a:srgbClr val="042958"/>
                </a:solidFill>
                <a:latin typeface="+mn-lt"/>
                <a:ea typeface="+mn-ea"/>
                <a:cs typeface="+mn-cs"/>
              </a:defRPr>
            </a:lvl3pPr>
            <a:lvl4pPr marL="18288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4pPr>
            <a:lvl5pPr marL="2286000" indent="-457200" algn="l" defTabSz="914400" rtl="0" eaLnBrk="1" latinLnBrk="0" hangingPunct="1">
              <a:spcBef>
                <a:spcPts val="600"/>
              </a:spcBef>
              <a:buClr>
                <a:schemeClr val="accent1">
                  <a:lumMod val="60000"/>
                  <a:lumOff val="40000"/>
                </a:schemeClr>
              </a:buClr>
              <a:buFont typeface="Wingdings" pitchFamily="2" charset="2"/>
              <a:buChar char=""/>
              <a:defRPr sz="1800" kern="1200">
                <a:solidFill>
                  <a:srgbClr val="04295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Survey remained accessible via the </a:t>
            </a:r>
            <a:r>
              <a:rPr lang="en-US" dirty="0" err="1" smtClean="0"/>
              <a:t>DigitalCommons</a:t>
            </a:r>
            <a:r>
              <a:rPr lang="en-US" dirty="0" smtClean="0"/>
              <a:t> for approximately 1 year– November 2010-January 2012</a:t>
            </a:r>
            <a:endParaRPr lang="en-US" dirty="0"/>
          </a:p>
        </p:txBody>
      </p:sp>
    </p:spTree>
    <p:extLst>
      <p:ext uri="{BB962C8B-B14F-4D97-AF65-F5344CB8AC3E}">
        <p14:creationId xmlns:p14="http://schemas.microsoft.com/office/powerpoint/2010/main" val="5843115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Why and How</a:t>
            </a:r>
            <a:endParaRPr lang="en-US" dirty="0"/>
          </a:p>
        </p:txBody>
      </p:sp>
      <p:sp>
        <p:nvSpPr>
          <p:cNvPr id="3" name="Content Placeholder 2"/>
          <p:cNvSpPr>
            <a:spLocks noGrp="1"/>
          </p:cNvSpPr>
          <p:nvPr>
            <p:ph idx="1"/>
          </p:nvPr>
        </p:nvSpPr>
        <p:spPr>
          <a:xfrm>
            <a:off x="609600" y="2209800"/>
            <a:ext cx="7770813" cy="3657600"/>
          </a:xfrm>
        </p:spPr>
        <p:txBody>
          <a:bodyPr>
            <a:normAutofit/>
          </a:bodyPr>
          <a:lstStyle/>
          <a:p>
            <a:r>
              <a:rPr lang="en-US" dirty="0" smtClean="0"/>
              <a:t>1 minute survey</a:t>
            </a:r>
          </a:p>
          <a:p>
            <a:r>
              <a:rPr lang="en-US" dirty="0" smtClean="0"/>
              <a:t>Little is known about end-users</a:t>
            </a:r>
          </a:p>
          <a:p>
            <a:r>
              <a:rPr lang="en-US" dirty="0" smtClean="0"/>
              <a:t>Faculty were impressed with download statistics, but curious about who was accessing their works</a:t>
            </a:r>
          </a:p>
          <a:p>
            <a:r>
              <a:rPr lang="en-US" dirty="0" smtClean="0"/>
              <a:t>Survey only available on the records page from November 2010 to July 2011, then also added to the home screen.</a:t>
            </a:r>
            <a:endParaRPr lang="en-US" dirty="0"/>
          </a:p>
        </p:txBody>
      </p:sp>
    </p:spTree>
    <p:extLst>
      <p:ext uri="{BB962C8B-B14F-4D97-AF65-F5344CB8AC3E}">
        <p14:creationId xmlns:p14="http://schemas.microsoft.com/office/powerpoint/2010/main" val="35843822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Homepage survey screenshot</a:t>
            </a:r>
            <a:endParaRPr lang="en-US" dirty="0"/>
          </a:p>
        </p:txBody>
      </p:sp>
      <p:pic>
        <p:nvPicPr>
          <p:cNvPr id="7" name="Picture 6" descr="homepagesurvey.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23" y="76200"/>
            <a:ext cx="9298723" cy="6629400"/>
          </a:xfrm>
          <a:prstGeom prst="rect">
            <a:avLst/>
          </a:prstGeom>
        </p:spPr>
      </p:pic>
    </p:spTree>
    <p:extLst>
      <p:ext uri="{BB962C8B-B14F-4D97-AF65-F5344CB8AC3E}">
        <p14:creationId xmlns:p14="http://schemas.microsoft.com/office/powerpoint/2010/main" val="72307967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5181</TotalTime>
  <Words>1440</Words>
  <Application>Microsoft Macintosh PowerPoint</Application>
  <PresentationFormat>On-screen Show (4:3)</PresentationFormat>
  <Paragraphs>108</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Folio</vt:lpstr>
      <vt:lpstr>Who Uses this Stuff, Anyway?</vt:lpstr>
      <vt:lpstr>About USU</vt:lpstr>
      <vt:lpstr>About our Repository</vt:lpstr>
      <vt:lpstr>PowerPoint Presentation</vt:lpstr>
      <vt:lpstr>Keys to our Success?</vt:lpstr>
      <vt:lpstr>Fresh Librarian, Maturing Repository</vt:lpstr>
      <vt:lpstr>The Survey</vt:lpstr>
      <vt:lpstr>Survey Why and How</vt:lpstr>
      <vt:lpstr>Homepage survey screenshot</vt:lpstr>
      <vt:lpstr>PowerPoint Presentation</vt:lpstr>
      <vt:lpstr>PowerPoint Presentation</vt:lpstr>
      <vt:lpstr>The Results</vt:lpstr>
      <vt:lpstr>PowerPoint Presentation</vt:lpstr>
      <vt:lpstr>PowerPoint Presentation</vt:lpstr>
      <vt:lpstr>Take away? </vt:lpstr>
      <vt:lpstr>How have these results influenced our IR?</vt:lpstr>
      <vt:lpstr>Pilot Project: Joel Ricks</vt:lpstr>
      <vt:lpstr>Takin’ it to the Streets</vt:lpstr>
      <vt:lpstr>Questions?</vt:lpstr>
    </vt:vector>
  </TitlesOfParts>
  <Company>Utah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Bell</dc:creator>
  <cp:lastModifiedBy>Andy Wesolek</cp:lastModifiedBy>
  <cp:revision>49</cp:revision>
  <dcterms:created xsi:type="dcterms:W3CDTF">2008-10-17T17:19:54Z</dcterms:created>
  <dcterms:modified xsi:type="dcterms:W3CDTF">2012-10-09T20:17:42Z</dcterms:modified>
</cp:coreProperties>
</file>