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2"/>
  </p:notesMasterIdLst>
  <p:handoutMasterIdLst>
    <p:handoutMasterId r:id="rId43"/>
  </p:handoutMasterIdLst>
  <p:sldIdLst>
    <p:sldId id="309" r:id="rId2"/>
    <p:sldId id="340" r:id="rId3"/>
    <p:sldId id="343" r:id="rId4"/>
    <p:sldId id="344" r:id="rId5"/>
    <p:sldId id="345" r:id="rId6"/>
    <p:sldId id="346" r:id="rId7"/>
    <p:sldId id="347" r:id="rId8"/>
    <p:sldId id="348" r:id="rId9"/>
    <p:sldId id="350" r:id="rId10"/>
    <p:sldId id="349" r:id="rId11"/>
    <p:sldId id="351" r:id="rId12"/>
    <p:sldId id="337" r:id="rId13"/>
    <p:sldId id="319" r:id="rId14"/>
    <p:sldId id="320" r:id="rId15"/>
    <p:sldId id="321" r:id="rId16"/>
    <p:sldId id="322" r:id="rId17"/>
    <p:sldId id="323" r:id="rId18"/>
    <p:sldId id="324" r:id="rId19"/>
    <p:sldId id="325" r:id="rId20"/>
    <p:sldId id="326" r:id="rId21"/>
    <p:sldId id="327" r:id="rId22"/>
    <p:sldId id="328" r:id="rId23"/>
    <p:sldId id="329" r:id="rId24"/>
    <p:sldId id="330" r:id="rId25"/>
    <p:sldId id="331" r:id="rId26"/>
    <p:sldId id="332" r:id="rId27"/>
    <p:sldId id="333" r:id="rId28"/>
    <p:sldId id="334" r:id="rId29"/>
    <p:sldId id="335" r:id="rId30"/>
    <p:sldId id="281" r:id="rId31"/>
    <p:sldId id="342" r:id="rId32"/>
    <p:sldId id="282" r:id="rId33"/>
    <p:sldId id="266" r:id="rId34"/>
    <p:sldId id="276" r:id="rId35"/>
    <p:sldId id="267" r:id="rId36"/>
    <p:sldId id="285" r:id="rId37"/>
    <p:sldId id="275" r:id="rId38"/>
    <p:sldId id="307" r:id="rId39"/>
    <p:sldId id="339" r:id="rId40"/>
    <p:sldId id="352"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537" autoAdjust="0"/>
  </p:normalViewPr>
  <p:slideViewPr>
    <p:cSldViewPr>
      <p:cViewPr>
        <p:scale>
          <a:sx n="66" d="100"/>
          <a:sy n="66" d="100"/>
        </p:scale>
        <p:origin x="-3608" y="-15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632" y="22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r>
              <a:rPr lang="en-US" dirty="0"/>
              <a:t>DPOE: Managing Digital Content over Time</a:t>
            </a:r>
          </a:p>
          <a:p>
            <a:pPr>
              <a:defRPr/>
            </a:pPr>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smtClean="0">
                <a:latin typeface="+mn-lt"/>
                <a:cs typeface="+mn-cs"/>
              </a:defRPr>
            </a:lvl1pPr>
          </a:lstStyle>
          <a:p>
            <a:pPr>
              <a:defRPr/>
            </a:pPr>
            <a:r>
              <a:rPr lang="en-US" dirty="0"/>
              <a:t>DPOE Identify Module, ver. 1.0</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dirty="0" smtClean="0">
                <a:latin typeface="+mn-lt"/>
                <a:cs typeface="+mn-cs"/>
              </a:defRPr>
            </a:lvl1pPr>
          </a:lstStyle>
          <a:p>
            <a:pPr>
              <a:defRPr/>
            </a:pPr>
            <a:r>
              <a:rPr lang="en-US" dirty="0"/>
              <a:t> </a:t>
            </a:r>
            <a:fld id="{0D6C127E-E55C-45BA-AB74-AEDA7AA8EFAC}" type="slidenum">
              <a:rPr lang="en-US"/>
              <a:pPr>
                <a:defRPr/>
              </a:pPr>
              <a:t>‹#›</a:t>
            </a:fld>
            <a:endParaRPr lang="en-US" dirty="0"/>
          </a:p>
        </p:txBody>
      </p:sp>
    </p:spTree>
    <p:extLst>
      <p:ext uri="{BB962C8B-B14F-4D97-AF65-F5344CB8AC3E}">
        <p14:creationId xmlns:p14="http://schemas.microsoft.com/office/powerpoint/2010/main" val="1802191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E53F807-EE9D-424B-A5B9-6F00D41EC73E}" type="datetimeFigureOut">
              <a:rPr lang="en-US"/>
              <a:pPr>
                <a:defRPr/>
              </a:pPr>
              <a:t>4/24/12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F0427EA-8F3E-409B-9A17-69C509965318}" type="slidenum">
              <a:rPr lang="en-US"/>
              <a:pPr>
                <a:defRPr/>
              </a:pPr>
              <a:t>‹#›</a:t>
            </a:fld>
            <a:endParaRPr lang="en-US" dirty="0"/>
          </a:p>
        </p:txBody>
      </p:sp>
    </p:spTree>
    <p:extLst>
      <p:ext uri="{BB962C8B-B14F-4D97-AF65-F5344CB8AC3E}">
        <p14:creationId xmlns:p14="http://schemas.microsoft.com/office/powerpoint/2010/main" val="18785559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point in having</a:t>
            </a:r>
            <a:r>
              <a:rPr lang="en-US" baseline="0" dirty="0" smtClean="0"/>
              <a:t> a policy if your institution isn’t really committed to preserving digital content for the future.</a:t>
            </a:r>
          </a:p>
          <a:p>
            <a:endParaRPr lang="en-US" baseline="0" dirty="0" smtClean="0"/>
          </a:p>
          <a:p>
            <a:r>
              <a:rPr lang="en-US" baseline="0" dirty="0" smtClean="0"/>
              <a:t>Which file formats to maintain and at what preservation level. Some will be higher priority than others.</a:t>
            </a:r>
          </a:p>
          <a:p>
            <a:endParaRPr lang="en-US" baseline="0" dirty="0" smtClean="0"/>
          </a:p>
          <a:p>
            <a:r>
              <a:rPr lang="en-US" baseline="0" dirty="0" smtClean="0"/>
              <a:t>By agreeing to conform to best practices, you’re agreeing to aim at becoming a Trusted Digital Repository.</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29B45900-CFFB-4D93-85BF-E33E21BB761F}" type="slidenum">
              <a:rPr lang="en-US" smtClean="0"/>
              <a:pPr>
                <a:defRPr/>
              </a:pPr>
              <a:t>14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you start writing your policy, you may find that it’s getting REALLY</a:t>
            </a:r>
            <a:r>
              <a:rPr lang="en-US" baseline="0" dirty="0" smtClean="0"/>
              <a:t> LONG, especially if you’re exceptionally wordy like me. Now’s the time to edit!...</a:t>
            </a:r>
          </a:p>
          <a:p>
            <a:endParaRPr lang="en-US" baseline="0" dirty="0" smtClean="0"/>
          </a:p>
          <a:p>
            <a:r>
              <a:rPr lang="en-US" baseline="0" dirty="0" smtClean="0"/>
              <a:t>I had a bunch of definitions all throughout the policy in the first draft and ended up moving them all to one appendix for reference. This makes the text of your document shorter, meaning that it will have a higher chance of actually getting read! </a:t>
            </a:r>
          </a:p>
          <a:p>
            <a:endParaRPr lang="en-US" baseline="0" dirty="0" smtClean="0"/>
          </a:p>
          <a:p>
            <a:r>
              <a:rPr lang="en-US" baseline="0" dirty="0" smtClean="0"/>
              <a:t>While your policy lays out the big picture, your appendices can create specific guidelines that you can use to help deciding which digital collections are truly archival and what to do in the case that someone wants to deposit a collection in a format you aren’t able to support.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29B45900-CFFB-4D93-85BF-E33E21BB761F}" type="slidenum">
              <a:rPr lang="en-US" smtClean="0"/>
              <a:pPr>
                <a:defRPr/>
              </a:pPr>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get your finished framework out in a number of ways…</a:t>
            </a:r>
            <a:endParaRPr lang="en-US" dirty="0"/>
          </a:p>
        </p:txBody>
      </p:sp>
      <p:sp>
        <p:nvSpPr>
          <p:cNvPr id="4" name="Slide Number Placeholder 3"/>
          <p:cNvSpPr>
            <a:spLocks noGrp="1"/>
          </p:cNvSpPr>
          <p:nvPr>
            <p:ph type="sldNum" sz="quarter" idx="10"/>
          </p:nvPr>
        </p:nvSpPr>
        <p:spPr/>
        <p:txBody>
          <a:bodyPr/>
          <a:lstStyle/>
          <a:p>
            <a:pPr>
              <a:defRPr/>
            </a:pPr>
            <a:fld id="{29B45900-CFFB-4D93-85BF-E33E21BB761F}" type="slidenum">
              <a:rPr lang="en-US" smtClean="0"/>
              <a:pPr>
                <a:defRPr/>
              </a:pPr>
              <a:t>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We’re working on getting collection owners</a:t>
            </a:r>
            <a:r>
              <a:rPr lang="en-US" baseline="0" dirty="0" smtClean="0"/>
              <a:t> to think more strategically about which collections they might want preserved. </a:t>
            </a:r>
          </a:p>
          <a:p>
            <a:endParaRPr lang="en-US" baseline="0" dirty="0" smtClean="0"/>
          </a:p>
          <a:p>
            <a:r>
              <a:rPr lang="en-US" baseline="0" dirty="0" smtClean="0"/>
              <a:t>Part of the problem goes back to the confusion between a digital library and digital archive. People think if something’s digitized, the master is automatically preserved. On the other hand, if you set up a digital collection as NOT being archival, they think it will be lost completely. But the access files will be maintained as part of the digital library and whatever content management system you use (we use </a:t>
            </a:r>
            <a:r>
              <a:rPr lang="en-US" baseline="0" dirty="0" err="1" smtClean="0"/>
              <a:t>CONTENTdm</a:t>
            </a:r>
            <a:r>
              <a:rPr lang="en-US" baseline="0" dirty="0" smtClean="0"/>
              <a:t>). But the preservation of the master files is something we have to figure out on our own, which is why strategic decisions about which objects to preserve have to be made up front. There’s just too much data to preserve it all in any sort of accessible way.</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29B45900-CFFB-4D93-85BF-E33E21BB761F}" type="slidenum">
              <a:rPr lang="en-US" smtClean="0"/>
              <a:pPr>
                <a:defRPr/>
              </a:pPr>
              <a:t>27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B45900-CFFB-4D93-85BF-E33E21BB761F}" type="slidenum">
              <a:rPr lang="en-US" smtClean="0"/>
              <a:pPr>
                <a:defRPr/>
              </a:pPr>
              <a:t>29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65A98773-1994-4DE1-99DD-7EF31B8ACD48}" type="slidenum">
              <a:rPr lang="en-US" smtClean="0"/>
              <a:pPr>
                <a:defRPr/>
              </a:pPr>
              <a:t>30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65A98773-1994-4DE1-99DD-7EF31B8ACD48}" type="slidenum">
              <a:rPr lang="en-US" smtClean="0"/>
              <a:pPr>
                <a:defRPr/>
              </a:pPr>
              <a:t>31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Identify and Select are in the center – repeat over time: identify new/additional content then select the portion to preserve</a:t>
            </a:r>
          </a:p>
          <a:p>
            <a:r>
              <a:rPr lang="en-US" dirty="0" smtClean="0"/>
              <a:t>Store the selected content</a:t>
            </a:r>
          </a:p>
          <a:p>
            <a:r>
              <a:rPr lang="en-US" dirty="0" smtClean="0"/>
              <a:t>Protect what is stored</a:t>
            </a:r>
          </a:p>
          <a:p>
            <a:r>
              <a:rPr lang="en-US" dirty="0" smtClean="0"/>
              <a:t>Manage it over time (preserve it) – including policies/rules for identifying, selecting, storing, protecting and providing content</a:t>
            </a:r>
          </a:p>
          <a:p>
            <a:r>
              <a:rPr lang="en-US" dirty="0" smtClean="0"/>
              <a:t>Providing preserved content over time (long-term access) relies upon good management over time</a:t>
            </a:r>
          </a:p>
        </p:txBody>
      </p:sp>
      <p:sp>
        <p:nvSpPr>
          <p:cNvPr id="4" name="Slide Number Placeholder 3"/>
          <p:cNvSpPr>
            <a:spLocks noGrp="1"/>
          </p:cNvSpPr>
          <p:nvPr>
            <p:ph type="sldNum" sz="quarter" idx="5"/>
          </p:nvPr>
        </p:nvSpPr>
        <p:spPr/>
        <p:txBody>
          <a:bodyPr/>
          <a:lstStyle/>
          <a:p>
            <a:pPr>
              <a:defRPr/>
            </a:pPr>
            <a:fld id="{9C4DDC48-287F-48D6-BBCD-7D8B41F300B9}" type="slidenum">
              <a:rPr lang="en-US" smtClean="0"/>
              <a:pPr>
                <a:defRPr/>
              </a:pPr>
              <a:t>32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It’s really important to have an inventory to help with planning</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F0427EA-8F3E-409B-9A17-69C509965318}" type="slidenum">
              <a:rPr lang="en-US" smtClean="0"/>
              <a:pPr>
                <a:defRPr/>
              </a:pPr>
              <a:t>33</a:t>
            </a:fld>
            <a:endParaRPr lang="en-US" dirty="0"/>
          </a:p>
        </p:txBody>
      </p:sp>
    </p:spTree>
    <p:extLst>
      <p:ext uri="{BB962C8B-B14F-4D97-AF65-F5344CB8AC3E}">
        <p14:creationId xmlns:p14="http://schemas.microsoft.com/office/powerpoint/2010/main" val="1596302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Inventorying</a:t>
            </a:r>
            <a:r>
              <a:rPr lang="en-US" baseline="0" dirty="0" smtClean="0"/>
              <a:t> content is a foundation step for digital preservation to identifying the extent of what you may need to preserve </a:t>
            </a:r>
          </a:p>
        </p:txBody>
      </p:sp>
      <p:sp>
        <p:nvSpPr>
          <p:cNvPr id="4" name="Slide Number Placeholder 3"/>
          <p:cNvSpPr>
            <a:spLocks noGrp="1"/>
          </p:cNvSpPr>
          <p:nvPr>
            <p:ph type="sldNum" sz="quarter" idx="10"/>
          </p:nvPr>
        </p:nvSpPr>
        <p:spPr/>
        <p:txBody>
          <a:bodyPr/>
          <a:lstStyle/>
          <a:p>
            <a:pPr>
              <a:defRPr/>
            </a:pPr>
            <a:fld id="{7F0427EA-8F3E-409B-9A17-69C509965318}" type="slidenum">
              <a:rPr lang="en-US" smtClean="0"/>
              <a:pPr>
                <a:defRPr/>
              </a:pPr>
              <a:t>34</a:t>
            </a:fld>
            <a:endParaRPr lang="en-US" dirty="0"/>
          </a:p>
        </p:txBody>
      </p:sp>
    </p:spTree>
    <p:extLst>
      <p:ext uri="{BB962C8B-B14F-4D97-AF65-F5344CB8AC3E}">
        <p14:creationId xmlns:p14="http://schemas.microsoft.com/office/powerpoint/2010/main" val="2977924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inventory</a:t>
            </a:r>
            <a:r>
              <a:rPr lang="en-US" baseline="0" dirty="0" smtClean="0"/>
              <a:t> process will answer these and similar questions.</a:t>
            </a:r>
            <a:endParaRPr lang="en-US" dirty="0"/>
          </a:p>
        </p:txBody>
      </p:sp>
      <p:sp>
        <p:nvSpPr>
          <p:cNvPr id="4" name="Slide Number Placeholder 3"/>
          <p:cNvSpPr>
            <a:spLocks noGrp="1"/>
          </p:cNvSpPr>
          <p:nvPr>
            <p:ph type="sldNum" sz="quarter" idx="10"/>
          </p:nvPr>
        </p:nvSpPr>
        <p:spPr/>
        <p:txBody>
          <a:bodyPr/>
          <a:lstStyle/>
          <a:p>
            <a:pPr>
              <a:defRPr/>
            </a:pPr>
            <a:fld id="{7F0427EA-8F3E-409B-9A17-69C509965318}" type="slidenum">
              <a:rPr lang="en-US" smtClean="0"/>
              <a:pPr>
                <a:defRPr/>
              </a:pPr>
              <a:t>35</a:t>
            </a:fld>
            <a:endParaRPr lang="en-US" dirty="0"/>
          </a:p>
        </p:txBody>
      </p:sp>
    </p:spTree>
    <p:extLst>
      <p:ext uri="{BB962C8B-B14F-4D97-AF65-F5344CB8AC3E}">
        <p14:creationId xmlns:p14="http://schemas.microsoft.com/office/powerpoint/2010/main" val="185031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Your policy will lay out the basics of Digital preservation strategies, especially those related to content creation, integrity and maintenance. </a:t>
            </a:r>
          </a:p>
          <a:p>
            <a:endParaRPr lang="en-US" dirty="0"/>
          </a:p>
        </p:txBody>
      </p:sp>
      <p:sp>
        <p:nvSpPr>
          <p:cNvPr id="4" name="Slide Number Placeholder 3"/>
          <p:cNvSpPr>
            <a:spLocks noGrp="1"/>
          </p:cNvSpPr>
          <p:nvPr>
            <p:ph type="sldNum" sz="quarter" idx="10"/>
          </p:nvPr>
        </p:nvSpPr>
        <p:spPr/>
        <p:txBody>
          <a:bodyPr/>
          <a:lstStyle/>
          <a:p>
            <a:pPr>
              <a:defRPr/>
            </a:pPr>
            <a:fld id="{2B3214C1-624E-4EF2-8AEB-AE4E8E541AF1}" type="slidenum">
              <a:rPr lang="en-US" smtClean="0"/>
              <a:pPr>
                <a:defRPr/>
              </a:pPr>
              <a:t>15</a:t>
            </a:fld>
            <a:endParaRPr lang="en-US"/>
          </a:p>
        </p:txBody>
      </p:sp>
    </p:spTree>
    <p:extLst>
      <p:ext uri="{BB962C8B-B14F-4D97-AF65-F5344CB8AC3E}">
        <p14:creationId xmlns:p14="http://schemas.microsoft.com/office/powerpoint/2010/main" val="1392148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0427EA-8F3E-409B-9A17-69C509965318}" type="slidenum">
              <a:rPr lang="en-US" smtClean="0"/>
              <a:pPr>
                <a:defRPr/>
              </a:pPr>
              <a:t>36</a:t>
            </a:fld>
            <a:endParaRPr lang="en-US" dirty="0"/>
          </a:p>
        </p:txBody>
      </p:sp>
    </p:spTree>
    <p:extLst>
      <p:ext uri="{BB962C8B-B14F-4D97-AF65-F5344CB8AC3E}">
        <p14:creationId xmlns:p14="http://schemas.microsoft.com/office/powerpoint/2010/main" val="518302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0427EA-8F3E-409B-9A17-69C509965318}" type="slidenum">
              <a:rPr lang="en-US" smtClean="0"/>
              <a:pPr>
                <a:defRPr/>
              </a:pPr>
              <a:t>37</a:t>
            </a:fld>
            <a:endParaRPr lang="en-US" dirty="0"/>
          </a:p>
        </p:txBody>
      </p:sp>
    </p:spTree>
    <p:extLst>
      <p:ext uri="{BB962C8B-B14F-4D97-AF65-F5344CB8AC3E}">
        <p14:creationId xmlns:p14="http://schemas.microsoft.com/office/powerpoint/2010/main" val="518302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a:t>
            </a:r>
            <a:r>
              <a:rPr lang="en-US" baseline="0" dirty="0" smtClean="0"/>
              <a:t>ake concrete steps.</a:t>
            </a:r>
            <a:endParaRPr lang="en-US" dirty="0" smtClean="0"/>
          </a:p>
        </p:txBody>
      </p:sp>
      <p:sp>
        <p:nvSpPr>
          <p:cNvPr id="4" name="Slide Number Placeholder 3"/>
          <p:cNvSpPr>
            <a:spLocks noGrp="1"/>
          </p:cNvSpPr>
          <p:nvPr>
            <p:ph type="sldNum" sz="quarter" idx="5"/>
          </p:nvPr>
        </p:nvSpPr>
        <p:spPr/>
        <p:txBody>
          <a:bodyPr/>
          <a:lstStyle/>
          <a:p>
            <a:pPr>
              <a:defRPr/>
            </a:pPr>
            <a:fld id="{8DF9CCD9-21A5-4C83-B1C6-FBFAEB938295}" type="slidenum">
              <a:rPr lang="en-US" smtClean="0"/>
              <a:pPr>
                <a:defRPr/>
              </a:pPr>
              <a:t>38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DF9CCD9-21A5-4C83-B1C6-FBFAEB938295}" type="slidenum">
              <a:rPr lang="en-US" smtClean="0"/>
              <a:pPr>
                <a:defRPr/>
              </a:pPr>
              <a:t>39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DF9CCD9-21A5-4C83-B1C6-FBFAEB938295}" type="slidenum">
              <a:rPr lang="en-US" smtClean="0"/>
              <a:pPr>
                <a:defRPr/>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 we mean by “content creation”? </a:t>
            </a:r>
          </a:p>
          <a:p>
            <a:endParaRPr lang="en-US" dirty="0" smtClean="0"/>
          </a:p>
          <a:p>
            <a:r>
              <a:rPr lang="en-US" dirty="0" smtClean="0"/>
              <a:t>Clear</a:t>
            </a:r>
            <a:r>
              <a:rPr lang="en-US" baseline="0" dirty="0" smtClean="0"/>
              <a:t>…</a:t>
            </a:r>
          </a:p>
          <a:p>
            <a:endParaRPr lang="en-US" baseline="0" dirty="0" smtClean="0"/>
          </a:p>
          <a:p>
            <a:r>
              <a:rPr lang="en-US" baseline="0" dirty="0" smtClean="0"/>
              <a:t>Production…</a:t>
            </a:r>
          </a:p>
          <a:p>
            <a:endParaRPr lang="en-US" baseline="0" dirty="0" smtClean="0"/>
          </a:p>
          <a:p>
            <a:r>
              <a:rPr lang="en-US" baseline="0" dirty="0" smtClean="0"/>
              <a:t>Sufficient…</a:t>
            </a:r>
          </a:p>
          <a:p>
            <a:endParaRPr lang="en-US" baseline="0" dirty="0" smtClean="0"/>
          </a:p>
          <a:p>
            <a:r>
              <a:rPr lang="en-US" baseline="0" dirty="0" smtClean="0"/>
              <a:t>Metadata is the key to ensuring access for the future and shouldn’t be overlooked. </a:t>
            </a:r>
          </a:p>
          <a:p>
            <a:endParaRPr lang="en-US" baseline="0" dirty="0" smtClean="0"/>
          </a:p>
          <a:p>
            <a:r>
              <a:rPr lang="en-US" baseline="0" dirty="0" smtClean="0"/>
              <a:t>Quality control actions will also be needed if you want your files to be sustainable.  </a:t>
            </a:r>
            <a:endParaRPr lang="en-US" dirty="0"/>
          </a:p>
        </p:txBody>
      </p:sp>
      <p:sp>
        <p:nvSpPr>
          <p:cNvPr id="4" name="Slide Number Placeholder 3"/>
          <p:cNvSpPr>
            <a:spLocks noGrp="1"/>
          </p:cNvSpPr>
          <p:nvPr>
            <p:ph type="sldNum" sz="quarter" idx="10"/>
          </p:nvPr>
        </p:nvSpPr>
        <p:spPr/>
        <p:txBody>
          <a:bodyPr/>
          <a:lstStyle/>
          <a:p>
            <a:pPr>
              <a:defRPr/>
            </a:pPr>
            <a:fld id="{29B45900-CFFB-4D93-85BF-E33E21BB761F}" type="slidenum">
              <a:rPr lang="en-US" smtClean="0"/>
              <a:pPr>
                <a:defRPr/>
              </a:pPr>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Content integrity means that you have correctly documented all policies, strategies and procedures so</a:t>
            </a:r>
            <a:r>
              <a:rPr lang="en-US" baseline="0" dirty="0" smtClean="0"/>
              <a:t> you have your plan IN WRITING. </a:t>
            </a:r>
          </a:p>
          <a:p>
            <a:endParaRPr lang="en-US" baseline="0" dirty="0" smtClean="0"/>
          </a:p>
          <a:p>
            <a:r>
              <a:rPr lang="en-US" baseline="0" dirty="0" smtClean="0"/>
              <a:t>Integrity also includes the use of persistent identifiers to help with quality control of your files.</a:t>
            </a:r>
          </a:p>
          <a:p>
            <a:endParaRPr lang="en-US" baseline="0" dirty="0" smtClean="0"/>
          </a:p>
          <a:p>
            <a:r>
              <a:rPr lang="en-US" baseline="0" dirty="0" smtClean="0"/>
              <a:t>In digital libraries, an important use of metadata is to describe the content of the item, but in the digital archive, it’s also important to record the provenance of the digital object and any change history that it goes through over its lifecycle.</a:t>
            </a:r>
          </a:p>
          <a:p>
            <a:endParaRPr lang="en-US" baseline="0" dirty="0" smtClean="0"/>
          </a:p>
          <a:p>
            <a:r>
              <a:rPr lang="en-US" baseline="0" dirty="0" smtClean="0"/>
              <a:t>You’ll want your objects to be able to pass all verification mechanisms that you set up for it. You will need to make sure a file that ends with .</a:t>
            </a:r>
            <a:r>
              <a:rPr lang="en-US" baseline="0" dirty="0" err="1" smtClean="0"/>
              <a:t>tif</a:t>
            </a:r>
            <a:r>
              <a:rPr lang="en-US" baseline="0" dirty="0" smtClean="0"/>
              <a:t> is actually a tiff file and not a jpeg that’s been renamed something it’s not. </a:t>
            </a:r>
          </a:p>
          <a:p>
            <a:endParaRPr lang="en-US" baseline="0" dirty="0" smtClean="0"/>
          </a:p>
          <a:p>
            <a:r>
              <a:rPr lang="en-US" baseline="0" dirty="0" smtClean="0"/>
              <a:t>Security requirements are also important. Many organizations have requirements, but how many complete regular standard tests of those?</a:t>
            </a:r>
          </a:p>
          <a:p>
            <a:endParaRPr lang="en-US" baseline="0" dirty="0" smtClean="0"/>
          </a:p>
          <a:p>
            <a:r>
              <a:rPr lang="en-US" baseline="0" dirty="0" smtClean="0"/>
              <a:t>This is also where routine audits can come in to your workflow</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29B45900-CFFB-4D93-85BF-E33E21BB761F}" type="slidenum">
              <a:rPr lang="en-US" smtClean="0"/>
              <a:pPr>
                <a:defRPr/>
              </a:pPr>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Content maintenance refers partially to whatever Digital Preservation Software System</a:t>
            </a:r>
            <a:r>
              <a:rPr lang="en-US" baseline="0" dirty="0" smtClean="0"/>
              <a:t> you will be using to maintain your files and also to preservation planning activities that you will need to go through every so often. We’ve just purchased Ex </a:t>
            </a:r>
            <a:r>
              <a:rPr lang="en-US" baseline="0" dirty="0" err="1" smtClean="0"/>
              <a:t>Libris</a:t>
            </a:r>
            <a:r>
              <a:rPr lang="en-US" baseline="0" dirty="0" smtClean="0"/>
              <a:t>’ Rosetta…</a:t>
            </a:r>
          </a:p>
          <a:p>
            <a:endParaRPr lang="en-US" baseline="0" dirty="0" smtClean="0"/>
          </a:p>
          <a:p>
            <a:r>
              <a:rPr lang="en-US" baseline="0" dirty="0" smtClean="0"/>
              <a:t>A robust computing and networking infrastructure will require work from your department or institution IT group. </a:t>
            </a:r>
          </a:p>
          <a:p>
            <a:endParaRPr lang="en-US" baseline="0" dirty="0" smtClean="0"/>
          </a:p>
          <a:p>
            <a:r>
              <a:rPr lang="en-US" baseline="0" dirty="0" smtClean="0"/>
              <a:t>The same goes for the storage and synchronization of your files at multiple sites. Two sites is the minimum, but three is preferred, with more than three providing even more security. We’re aiming for two. </a:t>
            </a:r>
          </a:p>
          <a:p>
            <a:endParaRPr lang="en-US" baseline="0" dirty="0" smtClean="0"/>
          </a:p>
          <a:p>
            <a:r>
              <a:rPr lang="en-US" baseline="0" dirty="0" smtClean="0"/>
              <a:t>Another area that IT will be involved is when you’re investigating programs for refreshing, migrating, or emulating your files. We’re going with migration and even though our software will monitor our files, we will need to be responsible for migrating them when the time comes. </a:t>
            </a:r>
          </a:p>
          <a:p>
            <a:endParaRPr lang="en-US" baseline="0" dirty="0" smtClean="0"/>
          </a:p>
          <a:p>
            <a:r>
              <a:rPr lang="en-US" baseline="0" dirty="0" smtClean="0"/>
              <a:t>Disaster prevention and recovery plans are related to the security section on the last slide. These plans should be well documented and regularly tested. </a:t>
            </a:r>
          </a:p>
          <a:p>
            <a:endParaRPr lang="en-US" baseline="0" dirty="0" smtClean="0"/>
          </a:p>
          <a:p>
            <a:r>
              <a:rPr lang="en-US" baseline="0" dirty="0" smtClean="0"/>
              <a:t>Create a schedule for going over your policies and procedures and updating them. We just went through the process of updating our policy framework and are now updating our preferred formats chart and our digital preservation decision chart.</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29B45900-CFFB-4D93-85BF-E33E21BB761F}" type="slidenum">
              <a:rPr lang="en-US" smtClean="0"/>
              <a:pPr>
                <a:defRPr/>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follow some basic steps when creating your framework: </a:t>
            </a:r>
            <a:endParaRPr lang="en-US" dirty="0"/>
          </a:p>
        </p:txBody>
      </p:sp>
      <p:sp>
        <p:nvSpPr>
          <p:cNvPr id="4" name="Slide Number Placeholder 3"/>
          <p:cNvSpPr>
            <a:spLocks noGrp="1"/>
          </p:cNvSpPr>
          <p:nvPr>
            <p:ph type="sldNum" sz="quarter" idx="10"/>
          </p:nvPr>
        </p:nvSpPr>
        <p:spPr/>
        <p:txBody>
          <a:bodyPr/>
          <a:lstStyle/>
          <a:p>
            <a:pPr>
              <a:defRPr/>
            </a:pPr>
            <a:fld id="{29B45900-CFFB-4D93-85BF-E33E21BB761F}" type="slidenum">
              <a:rPr lang="en-US" smtClean="0"/>
              <a:pPr>
                <a:defRPr/>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B45900-CFFB-4D93-85BF-E33E21BB761F}" type="slidenum">
              <a:rPr lang="en-US" smtClean="0"/>
              <a:pPr>
                <a:defRPr/>
              </a:pPr>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B45900-CFFB-4D93-85BF-E33E21BB761F}" type="slidenum">
              <a:rPr lang="en-US" smtClean="0"/>
              <a:pPr>
                <a:defRPr/>
              </a:pPr>
              <a:t>23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B45900-CFFB-4D93-85BF-E33E21BB761F}" type="slidenum">
              <a:rPr lang="en-US" smtClean="0"/>
              <a:pPr>
                <a:defRPr/>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Master" Target="../slideMasters/slideMaster1.xml"/><Relationship Id="rId3"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13686EAE-D770-47C8-8785-3D03E2659A6C}" type="datetimeFigureOut">
              <a:rPr lang="en-US"/>
              <a:pPr>
                <a:defRPr/>
              </a:pPr>
              <a:t>4/24/12</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1CB518C4-FD8E-4583-9E1B-F3E62E194130}" type="slidenum">
              <a:rPr lang="en-US"/>
              <a:pPr>
                <a:defRPr/>
              </a:pPr>
              <a:t>‹#›</a:t>
            </a:fld>
            <a:endParaRPr lang="en-US"/>
          </a:p>
        </p:txBody>
      </p:sp>
    </p:spTree>
    <p:extLst>
      <p:ext uri="{BB962C8B-B14F-4D97-AF65-F5344CB8AC3E}">
        <p14:creationId xmlns:p14="http://schemas.microsoft.com/office/powerpoint/2010/main" val="3434874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50171BE-DE4D-40E4-829B-F2383EA2CEE8}" type="datetimeFigureOut">
              <a:rPr lang="en-US">
                <a:solidFill>
                  <a:prstClr val="black"/>
                </a:solidFill>
              </a:rPr>
              <a:pPr>
                <a:defRPr/>
              </a:pPr>
              <a:t>4/24/12</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A22DAF2E-32DF-4555-AEB6-9C7DE5C476E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675799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7ADFFED-67C8-4CDE-A9E7-670720E65FBF}" type="datetimeFigureOut">
              <a:rPr lang="en-US">
                <a:solidFill>
                  <a:prstClr val="black"/>
                </a:solidFill>
              </a:rPr>
              <a:pPr>
                <a:defRPr/>
              </a:pPr>
              <a:t>4/24/12</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477533B3-C205-44D6-A44C-30C2A3E01B4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609791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E1283021-1B10-4792-9681-12603F06E519}" type="datetimeFigureOut">
              <a:rPr lang="en-US">
                <a:solidFill>
                  <a:prstClr val="black"/>
                </a:solidFill>
              </a:rPr>
              <a:pPr>
                <a:defRPr/>
              </a:pPr>
              <a:t>4/24/12</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EBACB4B4-DEEC-40FC-8273-F7512E231E1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07470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B7C552CE-7123-483B-9942-020CE176C8B3}" type="datetimeFigureOut">
              <a:rPr lang="en-US">
                <a:solidFill>
                  <a:prstClr val="white"/>
                </a:solidFill>
              </a:rPr>
              <a:pPr>
                <a:defRPr/>
              </a:pPr>
              <a:t>4/24/12</a:t>
            </a:fld>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D9D1BA3A-670F-4E8F-B579-629F36C0A7A4}"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72763217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CD4A06BD-C2C7-4F9D-9EA8-0B6F8B19BD23}" type="datetimeFigureOut">
              <a:rPr lang="en-US">
                <a:solidFill>
                  <a:prstClr val="white"/>
                </a:solidFill>
              </a:rPr>
              <a:pPr>
                <a:defRPr/>
              </a:pPr>
              <a:t>4/24/12</a:t>
            </a:fld>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8B789869-C053-4330-8908-59FF24141913}"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331539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3490B258-92B9-486A-BD44-D3D8226DE4DC}" type="datetimeFigureOut">
              <a:rPr lang="en-US">
                <a:solidFill>
                  <a:prstClr val="black"/>
                </a:solidFill>
              </a:rPr>
              <a:pPr>
                <a:defRPr/>
              </a:pPr>
              <a:t>4/24/12</a:t>
            </a:fld>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9886E66A-351C-4FD3-AC4C-30BF3167482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92311540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64A28B5E-A0EB-43FF-AE7D-24A781406BC1}" type="datetimeFigureOut">
              <a:rPr lang="en-US">
                <a:solidFill>
                  <a:prstClr val="white"/>
                </a:solidFill>
              </a:rPr>
              <a:pPr>
                <a:defRPr/>
              </a:pPr>
              <a:t>4/24/12</a:t>
            </a:fld>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76F7A061-15B5-4A0F-81DC-891F8D57A51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64953799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5359D0B-005B-40C4-A642-DA61718679C1}" type="datetimeFigureOut">
              <a:rPr lang="en-US">
                <a:solidFill>
                  <a:prstClr val="black"/>
                </a:solidFill>
              </a:rPr>
              <a:pPr>
                <a:defRPr/>
              </a:pPr>
              <a:t>4/24/12</a:t>
            </a:fld>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DAD9D64D-0E95-4063-8985-3B61542AD32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504290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E6FE0A5A-ADB9-4141-9053-EFE89A5A97AE}" type="datetimeFigureOut">
              <a:rPr lang="en-US">
                <a:solidFill>
                  <a:prstClr val="black"/>
                </a:solidFill>
              </a:rPr>
              <a:pPr>
                <a:defRPr/>
              </a:pPr>
              <a:t>4/24/12</a:t>
            </a:fld>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E165EE3A-CCF5-4067-B1CF-1A319B08ED0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0222780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7" name="Right Triangle 9"/>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C936A027-22D6-4DFE-A7DF-A0AAADF325B0}" type="datetimeFigureOut">
              <a:rPr lang="en-US">
                <a:solidFill>
                  <a:prstClr val="white"/>
                </a:solidFill>
              </a:rPr>
              <a:pPr>
                <a:defRPr/>
              </a:pPr>
              <a:t>4/24/12</a:t>
            </a:fld>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68277338-A17C-4091-96AA-0E4459F96DC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9816938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11911762-A00B-4555-9422-CA9657D17513}" type="datetimeFigureOut">
              <a:rPr lang="en-US">
                <a:solidFill>
                  <a:prstClr val="black"/>
                </a:solidFill>
              </a:rPr>
              <a:pPr>
                <a:defRPr/>
              </a:pPr>
              <a:t>4/24/12</a:t>
            </a:fld>
            <a:endParaRPr lang="en-US">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4F7EF096-5278-44C0-BA25-5C4A4A11F0C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63965233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3" Type="http://schemas.openxmlformats.org/officeDocument/2006/relationships/image" Target="../media/image20.WMF"/><Relationship Id="rId4" Type="http://schemas.openxmlformats.org/officeDocument/2006/relationships/image" Target="../media/image21.WMF"/><Relationship Id="rId5"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3.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icpsr.umich.edu/dpm/workshops/fiveday.html" TargetMode="External"/><Relationship Id="rId4" Type="http://schemas.openxmlformats.org/officeDocument/2006/relationships/hyperlink" Target="http://www.icpsr.umich.edu/dpm/index.html" TargetMode="External"/><Relationship Id="rId5" Type="http://schemas.openxmlformats.org/officeDocument/2006/relationships/hyperlink" Target="http://www.digitalpreservation.gov/"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lib.utah.edu/collections/digital/digital-preservation.php"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www.lib.utah.edu/collections/digital/digital-preservation.php"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lib.utah.edu/collections/digital/digital-preservation.php" TargetMode="External"/><Relationship Id="rId4" Type="http://schemas.openxmlformats.org/officeDocument/2006/relationships/hyperlink" Target="http://www.oclc.org/digitalarchive/" TargetMode="External"/><Relationship Id="rId1" Type="http://schemas.openxmlformats.org/officeDocument/2006/relationships/slideLayout" Target="../slideLayouts/slideLayout2.xml"/><Relationship Id="rId2" Type="http://schemas.openxmlformats.org/officeDocument/2006/relationships/hyperlink" Target="http://www.dpworkshop.org/index.htm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hyperlink" Target="http://news.bbc.co.uk/2/hi/technology/2534391.s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tiff"/><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4800" y="2130425"/>
            <a:ext cx="8534400" cy="1470025"/>
          </a:xfrm>
          <a:prstGeom prst="rect">
            <a:avLst/>
          </a:prstGeom>
        </p:spPr>
        <p:txBody>
          <a:bodyPr vert="horz" rtlCol="0"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a:r>
              <a:rPr lang="en-US" sz="4000" dirty="0" smtClean="0">
                <a:solidFill>
                  <a:srgbClr val="17375E"/>
                </a:solidFill>
              </a:rPr>
              <a:t>Preserving the Digital Past for the Next Hundred Years</a:t>
            </a:r>
          </a:p>
        </p:txBody>
      </p:sp>
      <p:sp>
        <p:nvSpPr>
          <p:cNvPr id="7" name="Subtitle 2"/>
          <p:cNvSpPr txBox="1">
            <a:spLocks/>
          </p:cNvSpPr>
          <p:nvPr/>
        </p:nvSpPr>
        <p:spPr bwMode="auto">
          <a:xfrm>
            <a:off x="1371600" y="3962400"/>
            <a:ext cx="6400800"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ctr">
              <a:buNone/>
              <a:defRPr/>
            </a:pPr>
            <a:r>
              <a:rPr lang="en-US" sz="2800" dirty="0" smtClean="0">
                <a:solidFill>
                  <a:schemeClr val="tx2">
                    <a:lumMod val="75000"/>
                  </a:schemeClr>
                </a:solidFill>
              </a:rPr>
              <a:t>Cheryl Walters</a:t>
            </a:r>
          </a:p>
          <a:p>
            <a:pPr marL="109537" indent="0" algn="ctr">
              <a:buNone/>
              <a:defRPr/>
            </a:pPr>
            <a:r>
              <a:rPr lang="en-US" sz="2800" dirty="0" smtClean="0">
                <a:solidFill>
                  <a:schemeClr val="tx2">
                    <a:lumMod val="75000"/>
                  </a:schemeClr>
                </a:solidFill>
              </a:rPr>
              <a:t>Tawnya Mosier Keller</a:t>
            </a:r>
          </a:p>
          <a:p>
            <a:pPr marL="109537" indent="0" algn="ctr">
              <a:buNone/>
              <a:defRPr/>
            </a:pPr>
            <a:r>
              <a:rPr lang="en-US" sz="2800" dirty="0" smtClean="0">
                <a:solidFill>
                  <a:schemeClr val="tx2">
                    <a:lumMod val="75000"/>
                  </a:schemeClr>
                </a:solidFill>
              </a:rPr>
              <a:t>Chris L. Erickson </a:t>
            </a:r>
          </a:p>
        </p:txBody>
      </p:sp>
    </p:spTree>
    <p:extLst>
      <p:ext uri="{BB962C8B-B14F-4D97-AF65-F5344CB8AC3E}">
        <p14:creationId xmlns:p14="http://schemas.microsoft.com/office/powerpoint/2010/main" val="34726193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Yes, if you have and want continued access to: </a:t>
            </a:r>
          </a:p>
          <a:p>
            <a:pPr marL="109537" indent="0">
              <a:buNone/>
            </a:pPr>
            <a:endParaRPr lang="en-US" sz="900" dirty="0" smtClean="0"/>
          </a:p>
          <a:p>
            <a:pPr lvl="1"/>
            <a:r>
              <a:rPr lang="en-US" dirty="0" smtClean="0"/>
              <a:t>Image files (</a:t>
            </a:r>
            <a:r>
              <a:rPr lang="en-US" dirty="0" err="1" smtClean="0"/>
              <a:t>jpgs</a:t>
            </a:r>
            <a:r>
              <a:rPr lang="en-US" dirty="0" smtClean="0"/>
              <a:t>, tiffs, etc.)</a:t>
            </a:r>
          </a:p>
          <a:p>
            <a:pPr lvl="1"/>
            <a:r>
              <a:rPr lang="en-US" dirty="0" smtClean="0"/>
              <a:t>Audio files (wav, mp3, etc.)</a:t>
            </a:r>
          </a:p>
          <a:p>
            <a:pPr lvl="1"/>
            <a:r>
              <a:rPr lang="en-US" dirty="0" smtClean="0"/>
              <a:t>Video files (</a:t>
            </a:r>
            <a:r>
              <a:rPr lang="en-US" dirty="0" err="1" smtClean="0"/>
              <a:t>mov</a:t>
            </a:r>
            <a:r>
              <a:rPr lang="en-US" dirty="0" smtClean="0"/>
              <a:t>, mp4, etc.)</a:t>
            </a:r>
          </a:p>
          <a:p>
            <a:pPr lvl="1"/>
            <a:r>
              <a:rPr lang="en-US" dirty="0" smtClean="0"/>
              <a:t>Office files (Excel, Word, PowerPoint, etc.)</a:t>
            </a:r>
          </a:p>
          <a:p>
            <a:pPr lvl="1"/>
            <a:r>
              <a:rPr lang="en-US" dirty="0" smtClean="0"/>
              <a:t>Emails </a:t>
            </a:r>
            <a:r>
              <a:rPr lang="en-US" dirty="0"/>
              <a:t> </a:t>
            </a:r>
            <a:r>
              <a:rPr lang="en-US" dirty="0" smtClean="0"/>
              <a:t>(Outlook, Entourage, etc.)</a:t>
            </a:r>
          </a:p>
          <a:p>
            <a:pPr lvl="1"/>
            <a:r>
              <a:rPr lang="en-US" dirty="0" smtClean="0"/>
              <a:t>Databases </a:t>
            </a:r>
            <a:endParaRPr lang="en-US" dirty="0"/>
          </a:p>
          <a:p>
            <a:pPr lvl="1"/>
            <a:endParaRPr lang="en-US" dirty="0"/>
          </a:p>
        </p:txBody>
      </p:sp>
      <p:sp>
        <p:nvSpPr>
          <p:cNvPr id="3" name="Title 2"/>
          <p:cNvSpPr>
            <a:spLocks noGrp="1"/>
          </p:cNvSpPr>
          <p:nvPr>
            <p:ph type="title"/>
          </p:nvPr>
        </p:nvSpPr>
        <p:spPr/>
        <p:txBody>
          <a:bodyPr>
            <a:normAutofit fontScale="90000"/>
          </a:bodyPr>
          <a:lstStyle/>
          <a:p>
            <a:r>
              <a:rPr lang="en-US" dirty="0" smtClean="0"/>
              <a:t>Do </a:t>
            </a:r>
            <a:r>
              <a:rPr lang="en-US" u="sng" dirty="0" smtClean="0"/>
              <a:t>you</a:t>
            </a:r>
            <a:r>
              <a:rPr lang="en-US" dirty="0" smtClean="0"/>
              <a:t> need a digital preservation program?</a:t>
            </a:r>
            <a:endParaRPr lang="en-US" dirty="0"/>
          </a:p>
        </p:txBody>
      </p:sp>
    </p:spTree>
    <p:extLst>
      <p:ext uri="{BB962C8B-B14F-4D97-AF65-F5344CB8AC3E}">
        <p14:creationId xmlns:p14="http://schemas.microsoft.com/office/powerpoint/2010/main" val="29881633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686800" cy="4525962"/>
          </a:xfrm>
        </p:spPr>
        <p:txBody>
          <a:bodyPr/>
          <a:lstStyle/>
          <a:p>
            <a:r>
              <a:rPr lang="en-US" sz="2800" dirty="0" smtClean="0"/>
              <a:t>Develop </a:t>
            </a:r>
            <a:r>
              <a:rPr lang="en-US" sz="2800" dirty="0" smtClean="0"/>
              <a:t>a digital preservation policy </a:t>
            </a:r>
            <a:endParaRPr lang="en-US" sz="2800" dirty="0"/>
          </a:p>
          <a:p>
            <a:pPr marL="109537" indent="0">
              <a:buNone/>
            </a:pPr>
            <a:endParaRPr lang="en-US" dirty="0"/>
          </a:p>
        </p:txBody>
      </p:sp>
      <p:sp>
        <p:nvSpPr>
          <p:cNvPr id="3" name="Title 2"/>
          <p:cNvSpPr>
            <a:spLocks noGrp="1"/>
          </p:cNvSpPr>
          <p:nvPr>
            <p:ph type="title"/>
          </p:nvPr>
        </p:nvSpPr>
        <p:spPr/>
        <p:txBody>
          <a:bodyPr/>
          <a:lstStyle/>
          <a:p>
            <a:r>
              <a:rPr lang="en-US" dirty="0" smtClean="0"/>
              <a:t>Where do you begin?</a:t>
            </a:r>
            <a:endParaRPr lang="en-US" dirty="0"/>
          </a:p>
        </p:txBody>
      </p:sp>
    </p:spTree>
    <p:extLst>
      <p:ext uri="{BB962C8B-B14F-4D97-AF65-F5344CB8AC3E}">
        <p14:creationId xmlns:p14="http://schemas.microsoft.com/office/powerpoint/2010/main" val="125298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1676400"/>
            <a:ext cx="6295872" cy="1754327"/>
          </a:xfrm>
          <a:prstGeom prst="rect">
            <a:avLst/>
          </a:prstGeom>
        </p:spPr>
        <p:txBody>
          <a:bodyPr wrap="square">
            <a:spAutoFit/>
          </a:bodyPr>
          <a:lstStyle/>
          <a:p>
            <a:r>
              <a:rPr lang="en-US" sz="3600" b="1" dirty="0"/>
              <a:t>Cheryl Walters </a:t>
            </a:r>
            <a:endParaRPr lang="en-US" sz="3600" b="1" dirty="0" smtClean="0"/>
          </a:p>
          <a:p>
            <a:r>
              <a:rPr lang="en-US" sz="2400" dirty="0" smtClean="0"/>
              <a:t>Head, Digital Initiatives</a:t>
            </a:r>
          </a:p>
          <a:p>
            <a:r>
              <a:rPr lang="en-US" sz="2400" dirty="0" smtClean="0"/>
              <a:t>Utah State University, University Libraries</a:t>
            </a:r>
          </a:p>
          <a:p>
            <a:r>
              <a:rPr lang="en-US" sz="2400" dirty="0" err="1" smtClean="0"/>
              <a:t>cheryl.walters@usu.edu</a:t>
            </a:r>
            <a:endParaRPr lang="en-US" sz="2400" dirty="0"/>
          </a:p>
        </p:txBody>
      </p:sp>
      <p:pic>
        <p:nvPicPr>
          <p:cNvPr id="3" name="Picture 2"/>
          <p:cNvPicPr>
            <a:picLocks noChangeAspect="1"/>
          </p:cNvPicPr>
          <p:nvPr/>
        </p:nvPicPr>
        <p:blipFill>
          <a:blip r:embed="rId2"/>
          <a:stretch>
            <a:fillRect/>
          </a:stretch>
        </p:blipFill>
        <p:spPr>
          <a:xfrm>
            <a:off x="1524000" y="3810000"/>
            <a:ext cx="2781300" cy="1016000"/>
          </a:xfrm>
          <a:prstGeom prst="rect">
            <a:avLst/>
          </a:prstGeom>
        </p:spPr>
      </p:pic>
    </p:spTree>
    <p:extLst>
      <p:ext uri="{BB962C8B-B14F-4D97-AF65-F5344CB8AC3E}">
        <p14:creationId xmlns:p14="http://schemas.microsoft.com/office/powerpoint/2010/main" val="6557343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3346" y="1828800"/>
            <a:ext cx="3017308" cy="4178300"/>
          </a:xfrm>
        </p:spPr>
      </p:pic>
      <p:sp>
        <p:nvSpPr>
          <p:cNvPr id="3" name="Title 2"/>
          <p:cNvSpPr>
            <a:spLocks noGrp="1"/>
          </p:cNvSpPr>
          <p:nvPr>
            <p:ph type="title"/>
          </p:nvPr>
        </p:nvSpPr>
        <p:spPr/>
        <p:txBody>
          <a:bodyPr>
            <a:normAutofit fontScale="90000"/>
          </a:bodyPr>
          <a:lstStyle/>
          <a:p>
            <a:pPr algn="ctr"/>
            <a:r>
              <a:rPr lang="en-US" dirty="0" smtClean="0"/>
              <a:t>Digital </a:t>
            </a:r>
            <a:r>
              <a:rPr lang="en-US" dirty="0"/>
              <a:t>Preservation </a:t>
            </a:r>
            <a:r>
              <a:rPr lang="en-US" dirty="0" smtClean="0"/>
              <a:t>Policy:</a:t>
            </a:r>
            <a:br>
              <a:rPr lang="en-US" dirty="0" smtClean="0"/>
            </a:br>
            <a:r>
              <a:rPr lang="en-US" dirty="0" smtClean="0"/>
              <a:t>Blueprint for your Program</a:t>
            </a:r>
            <a:endParaRPr lang="en-US" dirty="0"/>
          </a:p>
        </p:txBody>
      </p:sp>
    </p:spTree>
    <p:extLst>
      <p:ext uri="{BB962C8B-B14F-4D97-AF65-F5344CB8AC3E}">
        <p14:creationId xmlns:p14="http://schemas.microsoft.com/office/powerpoint/2010/main" val="4278006041"/>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597"/>
            <a:ext cx="8153400" cy="1510003"/>
          </a:xfrm>
        </p:spPr>
        <p:txBody>
          <a:bodyPr/>
          <a:lstStyle/>
          <a:p>
            <a:r>
              <a:rPr lang="en-US" sz="4400" b="1" dirty="0" smtClean="0">
                <a:latin typeface="+mn-lt"/>
              </a:rPr>
              <a:t>What’s the point of having a digital preservation policy?</a:t>
            </a:r>
            <a:endParaRPr lang="en-US" sz="4400" b="1" dirty="0">
              <a:latin typeface="+mn-lt"/>
            </a:endParaRPr>
          </a:p>
        </p:txBody>
      </p:sp>
      <p:sp>
        <p:nvSpPr>
          <p:cNvPr id="3" name="Content Placeholder 2"/>
          <p:cNvSpPr>
            <a:spLocks noGrp="1"/>
          </p:cNvSpPr>
          <p:nvPr>
            <p:ph idx="1"/>
          </p:nvPr>
        </p:nvSpPr>
        <p:spPr>
          <a:xfrm>
            <a:off x="533400" y="1752600"/>
            <a:ext cx="8291207" cy="4495799"/>
          </a:xfrm>
        </p:spPr>
        <p:txBody>
          <a:bodyPr/>
          <a:lstStyle/>
          <a:p>
            <a:pPr marL="392113" lvl="1" indent="0" eaLnBrk="1" hangingPunct="1">
              <a:lnSpc>
                <a:spcPct val="80000"/>
              </a:lnSpc>
              <a:buNone/>
            </a:pPr>
            <a:endParaRPr lang="en-US" sz="2800" dirty="0">
              <a:solidFill>
                <a:schemeClr val="bg2">
                  <a:lumMod val="50000"/>
                </a:schemeClr>
              </a:solidFill>
            </a:endParaRPr>
          </a:p>
          <a:p>
            <a:pPr marL="392113" lvl="1" indent="0" eaLnBrk="1" hangingPunct="1">
              <a:lnSpc>
                <a:spcPct val="80000"/>
              </a:lnSpc>
              <a:buNone/>
            </a:pPr>
            <a:r>
              <a:rPr lang="en-US" sz="2800" i="1" dirty="0" smtClean="0"/>
              <a:t>Documents</a:t>
            </a:r>
            <a:r>
              <a:rPr lang="en-US" sz="2800" dirty="0" smtClean="0"/>
              <a:t> your commitment to preserve content for future generations</a:t>
            </a:r>
          </a:p>
          <a:p>
            <a:pPr marL="392113" lvl="1" indent="0" eaLnBrk="1" hangingPunct="1">
              <a:lnSpc>
                <a:spcPct val="80000"/>
              </a:lnSpc>
              <a:buNone/>
            </a:pPr>
            <a:endParaRPr lang="en-US" sz="2800" i="1" dirty="0"/>
          </a:p>
          <a:p>
            <a:pPr marL="392113" lvl="1" indent="0" eaLnBrk="1" hangingPunct="1">
              <a:lnSpc>
                <a:spcPct val="80000"/>
              </a:lnSpc>
              <a:buNone/>
            </a:pPr>
            <a:r>
              <a:rPr lang="en-US" sz="2800" i="1" dirty="0" smtClean="0"/>
              <a:t>Specifies</a:t>
            </a:r>
            <a:r>
              <a:rPr lang="en-US" sz="2800" dirty="0" smtClean="0"/>
              <a:t> types of objects/collections to be preserved and at which preservation levels</a:t>
            </a:r>
          </a:p>
          <a:p>
            <a:pPr marL="392113" lvl="1" indent="0" eaLnBrk="1" hangingPunct="1">
              <a:lnSpc>
                <a:spcPct val="80000"/>
              </a:lnSpc>
              <a:buNone/>
            </a:pPr>
            <a:endParaRPr lang="en-US" sz="2800" i="1" dirty="0"/>
          </a:p>
          <a:p>
            <a:pPr marL="392113" lvl="1" indent="0" eaLnBrk="1" hangingPunct="1">
              <a:lnSpc>
                <a:spcPct val="80000"/>
              </a:lnSpc>
              <a:buNone/>
            </a:pPr>
            <a:r>
              <a:rPr lang="en-US" sz="2800" i="1" dirty="0" smtClean="0"/>
              <a:t>Ensures </a:t>
            </a:r>
            <a:r>
              <a:rPr lang="en-US" sz="2800" dirty="0" smtClean="0"/>
              <a:t>compliance with standards and best practices for digital stewardship </a:t>
            </a:r>
          </a:p>
          <a:p>
            <a:pPr marL="392113" lvl="1" indent="0" eaLnBrk="1" hangingPunct="1">
              <a:lnSpc>
                <a:spcPct val="80000"/>
              </a:lnSpc>
              <a:buNone/>
            </a:pPr>
            <a:endParaRPr lang="en-US" sz="2800" dirty="0"/>
          </a:p>
          <a:p>
            <a:endParaRPr lang="en-US" dirty="0"/>
          </a:p>
        </p:txBody>
      </p:sp>
    </p:spTree>
    <p:extLst>
      <p:ext uri="{BB962C8B-B14F-4D97-AF65-F5344CB8AC3E}">
        <p14:creationId xmlns:p14="http://schemas.microsoft.com/office/powerpoint/2010/main" val="657144310"/>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2087562"/>
          </a:xfrm>
        </p:spPr>
        <p:txBody>
          <a:bodyPr>
            <a:normAutofit fontScale="90000"/>
          </a:bodyPr>
          <a:lstStyle/>
          <a:p>
            <a:pPr lvl="1"/>
            <a:r>
              <a:rPr lang="en-US" sz="2800" dirty="0" smtClean="0"/>
              <a:t/>
            </a:r>
            <a:br>
              <a:rPr lang="en-US" sz="2800" dirty="0" smtClean="0"/>
            </a:br>
            <a:r>
              <a:rPr lang="en-US" sz="2800" dirty="0"/>
              <a:t/>
            </a:r>
            <a:br>
              <a:rPr lang="en-US" sz="2800" dirty="0"/>
            </a:br>
            <a:r>
              <a:rPr lang="en-US" sz="4900" dirty="0" smtClean="0"/>
              <a:t>Your </a:t>
            </a:r>
            <a:r>
              <a:rPr lang="en-US" sz="4900" dirty="0"/>
              <a:t>policy will address </a:t>
            </a:r>
            <a:r>
              <a:rPr lang="en-US" sz="4900" i="1" dirty="0">
                <a:solidFill>
                  <a:srgbClr val="00B050"/>
                </a:solidFill>
              </a:rPr>
              <a:t>content creation</a:t>
            </a:r>
            <a:r>
              <a:rPr lang="en-US" sz="4900" dirty="0"/>
              <a:t>, </a:t>
            </a:r>
            <a:r>
              <a:rPr lang="en-US" sz="4900" i="1" dirty="0">
                <a:solidFill>
                  <a:srgbClr val="7030A0"/>
                </a:solidFill>
              </a:rPr>
              <a:t>integrity</a:t>
            </a:r>
            <a:r>
              <a:rPr lang="en-US" sz="4900" i="1" dirty="0"/>
              <a:t>, </a:t>
            </a:r>
            <a:r>
              <a:rPr lang="en-US" sz="4900" dirty="0"/>
              <a:t>and </a:t>
            </a:r>
            <a:r>
              <a:rPr lang="en-US" sz="4900" i="1" dirty="0">
                <a:solidFill>
                  <a:srgbClr val="FF0000"/>
                </a:solidFill>
              </a:rPr>
              <a:t>maintenance</a:t>
            </a:r>
            <a:r>
              <a:rPr lang="en-US" sz="4900" dirty="0"/>
              <a:t>.</a:t>
            </a:r>
            <a:r>
              <a:rPr lang="en-US" sz="2800" dirty="0"/>
              <a:t/>
            </a:r>
            <a:br>
              <a:rPr lang="en-US" sz="2800" dirty="0"/>
            </a:br>
            <a:endParaRPr lang="en-US" dirty="0"/>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38600" y="3384895"/>
            <a:ext cx="1970638" cy="2808083"/>
          </a:xfr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4876800"/>
            <a:ext cx="1807675" cy="17473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2576803"/>
            <a:ext cx="2895600" cy="2362201"/>
          </a:xfrm>
          <a:prstGeom prst="rect">
            <a:avLst/>
          </a:prstGeom>
        </p:spPr>
      </p:pic>
    </p:spTree>
    <p:extLst>
      <p:ext uri="{BB962C8B-B14F-4D97-AF65-F5344CB8AC3E}">
        <p14:creationId xmlns:p14="http://schemas.microsoft.com/office/powerpoint/2010/main" val="2419322767"/>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19200"/>
            <a:ext cx="8610600" cy="762000"/>
          </a:xfrm>
        </p:spPr>
        <p:txBody>
          <a:bodyPr/>
          <a:lstStyle/>
          <a:p>
            <a:pPr marL="484632" indent="0" eaLnBrk="1" fontAlgn="auto" hangingPunct="1">
              <a:spcAft>
                <a:spcPts val="0"/>
              </a:spcAft>
              <a:defRPr/>
            </a:pPr>
            <a:r>
              <a:rPr lang="en-US" sz="4400" dirty="0" smtClean="0">
                <a:solidFill>
                  <a:srgbClr val="00B050"/>
                </a:solidFill>
                <a:latin typeface="+mn-lt"/>
              </a:rPr>
              <a:t>Content creation</a:t>
            </a:r>
            <a:endParaRPr lang="en-US" sz="4400" dirty="0">
              <a:solidFill>
                <a:srgbClr val="00B050"/>
              </a:solidFill>
              <a:latin typeface="+mn-lt"/>
            </a:endParaRPr>
          </a:p>
        </p:txBody>
      </p:sp>
      <p:sp>
        <p:nvSpPr>
          <p:cNvPr id="17410" name="Content Placeholder 2"/>
          <p:cNvSpPr>
            <a:spLocks noGrp="1"/>
          </p:cNvSpPr>
          <p:nvPr>
            <p:ph idx="1"/>
          </p:nvPr>
        </p:nvSpPr>
        <p:spPr>
          <a:xfrm>
            <a:off x="457200" y="2136511"/>
            <a:ext cx="8229600" cy="4031154"/>
          </a:xfrm>
        </p:spPr>
        <p:txBody>
          <a:bodyPr/>
          <a:lstStyle/>
          <a:p>
            <a:pPr eaLnBrk="1" hangingPunct="1">
              <a:buFont typeface="Arial"/>
              <a:buChar char="•"/>
            </a:pPr>
            <a:r>
              <a:rPr lang="en-US" dirty="0" smtClean="0"/>
              <a:t>Clear </a:t>
            </a:r>
            <a:r>
              <a:rPr lang="en-US" dirty="0" smtClean="0">
                <a:solidFill>
                  <a:srgbClr val="00B050"/>
                </a:solidFill>
              </a:rPr>
              <a:t>technical specifications</a:t>
            </a:r>
          </a:p>
          <a:p>
            <a:pPr eaLnBrk="1" hangingPunct="1">
              <a:buFont typeface="Arial"/>
              <a:buChar char="•"/>
            </a:pPr>
            <a:r>
              <a:rPr lang="en-US" dirty="0" smtClean="0"/>
              <a:t>Production of </a:t>
            </a:r>
            <a:r>
              <a:rPr lang="en-US" dirty="0" smtClean="0">
                <a:solidFill>
                  <a:srgbClr val="00B050"/>
                </a:solidFill>
              </a:rPr>
              <a:t>reliable master files</a:t>
            </a:r>
          </a:p>
          <a:p>
            <a:pPr eaLnBrk="1" hangingPunct="1">
              <a:buFont typeface="Arial"/>
              <a:buChar char="•"/>
            </a:pPr>
            <a:r>
              <a:rPr lang="en-US" dirty="0" smtClean="0"/>
              <a:t>Sufficient </a:t>
            </a:r>
            <a:r>
              <a:rPr lang="en-US" dirty="0" smtClean="0">
                <a:solidFill>
                  <a:srgbClr val="00B050"/>
                </a:solidFill>
              </a:rPr>
              <a:t>descriptive</a:t>
            </a:r>
            <a:r>
              <a:rPr lang="en-US" dirty="0" smtClean="0"/>
              <a:t>, </a:t>
            </a:r>
            <a:r>
              <a:rPr lang="en-US" dirty="0" smtClean="0">
                <a:solidFill>
                  <a:srgbClr val="00B050"/>
                </a:solidFill>
              </a:rPr>
              <a:t>administrative</a:t>
            </a:r>
            <a:r>
              <a:rPr lang="en-US" dirty="0" smtClean="0"/>
              <a:t> and </a:t>
            </a:r>
            <a:r>
              <a:rPr lang="en-US" dirty="0" smtClean="0">
                <a:solidFill>
                  <a:srgbClr val="00B050"/>
                </a:solidFill>
              </a:rPr>
              <a:t>structural metadata </a:t>
            </a:r>
            <a:r>
              <a:rPr lang="en-US" dirty="0" smtClean="0"/>
              <a:t>to ensure future access</a:t>
            </a:r>
          </a:p>
          <a:p>
            <a:pPr eaLnBrk="1" hangingPunct="1">
              <a:buFont typeface="Arial"/>
              <a:buChar char="•"/>
            </a:pPr>
            <a:r>
              <a:rPr lang="en-US" dirty="0" smtClean="0"/>
              <a:t>Detailed </a:t>
            </a:r>
            <a:r>
              <a:rPr lang="en-US" dirty="0" smtClean="0">
                <a:solidFill>
                  <a:srgbClr val="00B050"/>
                </a:solidFill>
              </a:rPr>
              <a:t>quality control </a:t>
            </a:r>
            <a:r>
              <a:rPr lang="en-US" dirty="0" smtClean="0"/>
              <a:t>of processes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599" y="4876800"/>
            <a:ext cx="1936699" cy="1798625"/>
          </a:xfrm>
          <a:prstGeom prst="rect">
            <a:avLst/>
          </a:prstGeom>
        </p:spPr>
      </p:pic>
    </p:spTree>
    <p:extLst>
      <p:ext uri="{BB962C8B-B14F-4D97-AF65-F5344CB8AC3E}">
        <p14:creationId xmlns:p14="http://schemas.microsoft.com/office/powerpoint/2010/main" val="1690271447"/>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fade">
                                      <p:cBhvr>
                                        <p:cTn id="7" dur="500"/>
                                        <p:tgtEl>
                                          <p:spTgt spid="174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0">
                                            <p:txEl>
                                              <p:pRg st="1" end="1"/>
                                            </p:txEl>
                                          </p:spTgt>
                                        </p:tgtEl>
                                        <p:attrNameLst>
                                          <p:attrName>style.visibility</p:attrName>
                                        </p:attrNameLst>
                                      </p:cBhvr>
                                      <p:to>
                                        <p:strVal val="visible"/>
                                      </p:to>
                                    </p:set>
                                    <p:animEffect transition="in" filter="fade">
                                      <p:cBhvr>
                                        <p:cTn id="12" dur="500"/>
                                        <p:tgtEl>
                                          <p:spTgt spid="174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0">
                                            <p:txEl>
                                              <p:pRg st="2" end="2"/>
                                            </p:txEl>
                                          </p:spTgt>
                                        </p:tgtEl>
                                        <p:attrNameLst>
                                          <p:attrName>style.visibility</p:attrName>
                                        </p:attrNameLst>
                                      </p:cBhvr>
                                      <p:to>
                                        <p:strVal val="visible"/>
                                      </p:to>
                                    </p:set>
                                    <p:animEffect transition="in" filter="fade">
                                      <p:cBhvr>
                                        <p:cTn id="17" dur="500"/>
                                        <p:tgtEl>
                                          <p:spTgt spid="174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10">
                                            <p:txEl>
                                              <p:pRg st="3" end="3"/>
                                            </p:txEl>
                                          </p:spTgt>
                                        </p:tgtEl>
                                        <p:attrNameLst>
                                          <p:attrName>style.visibility</p:attrName>
                                        </p:attrNameLst>
                                      </p:cBhvr>
                                      <p:to>
                                        <p:strVal val="visible"/>
                                      </p:to>
                                    </p:set>
                                    <p:animEffect transition="in" filter="fade">
                                      <p:cBhvr>
                                        <p:cTn id="22" dur="500"/>
                                        <p:tgtEl>
                                          <p:spTgt spid="174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8610600" cy="762000"/>
          </a:xfrm>
        </p:spPr>
        <p:txBody>
          <a:bodyPr/>
          <a:lstStyle/>
          <a:p>
            <a:pPr marL="484632" indent="0" eaLnBrk="1" fontAlgn="auto" hangingPunct="1">
              <a:spcAft>
                <a:spcPts val="0"/>
              </a:spcAft>
              <a:defRPr/>
            </a:pPr>
            <a:r>
              <a:rPr lang="en-US" sz="4400" b="1" dirty="0" smtClean="0">
                <a:solidFill>
                  <a:srgbClr val="7030A0"/>
                </a:solidFill>
                <a:latin typeface="+mn-lt"/>
              </a:rPr>
              <a:t>Content integrity</a:t>
            </a:r>
            <a:endParaRPr lang="en-US" sz="4400" b="1" dirty="0">
              <a:solidFill>
                <a:srgbClr val="7030A0"/>
              </a:solidFill>
              <a:latin typeface="+mn-lt"/>
            </a:endParaRPr>
          </a:p>
        </p:txBody>
      </p:sp>
      <p:sp>
        <p:nvSpPr>
          <p:cNvPr id="18434" name="Content Placeholder 2"/>
          <p:cNvSpPr>
            <a:spLocks noGrp="1"/>
          </p:cNvSpPr>
          <p:nvPr>
            <p:ph idx="1"/>
          </p:nvPr>
        </p:nvSpPr>
        <p:spPr>
          <a:xfrm>
            <a:off x="457200" y="2069179"/>
            <a:ext cx="8229600" cy="4385595"/>
          </a:xfrm>
        </p:spPr>
        <p:txBody>
          <a:bodyPr/>
          <a:lstStyle/>
          <a:p>
            <a:pPr eaLnBrk="1" hangingPunct="1">
              <a:buFont typeface="Arial"/>
              <a:buChar char="•"/>
            </a:pPr>
            <a:r>
              <a:rPr lang="en-US" dirty="0" smtClean="0">
                <a:solidFill>
                  <a:srgbClr val="7030A0"/>
                </a:solidFill>
              </a:rPr>
              <a:t>Documentation</a:t>
            </a:r>
            <a:r>
              <a:rPr lang="en-US" dirty="0" smtClean="0"/>
              <a:t> of policies, strategies &amp; procedures</a:t>
            </a:r>
            <a:endParaRPr lang="en-US" dirty="0"/>
          </a:p>
          <a:p>
            <a:pPr eaLnBrk="1" hangingPunct="1">
              <a:buFont typeface="Arial"/>
              <a:buChar char="•"/>
            </a:pPr>
            <a:r>
              <a:rPr lang="en-US" dirty="0" smtClean="0"/>
              <a:t>Use of </a:t>
            </a:r>
            <a:r>
              <a:rPr lang="en-US" dirty="0" smtClean="0">
                <a:solidFill>
                  <a:srgbClr val="7030A0"/>
                </a:solidFill>
              </a:rPr>
              <a:t>persistent identifiers</a:t>
            </a:r>
          </a:p>
          <a:p>
            <a:pPr eaLnBrk="1" hangingPunct="1">
              <a:buFont typeface="Arial"/>
              <a:buChar char="•"/>
            </a:pPr>
            <a:r>
              <a:rPr lang="en-US" dirty="0" smtClean="0"/>
              <a:t>Recorded </a:t>
            </a:r>
            <a:r>
              <a:rPr lang="en-US" dirty="0" smtClean="0">
                <a:solidFill>
                  <a:srgbClr val="7030A0"/>
                </a:solidFill>
              </a:rPr>
              <a:t>provenance</a:t>
            </a:r>
            <a:r>
              <a:rPr lang="en-US" dirty="0" smtClean="0"/>
              <a:t> &amp; </a:t>
            </a:r>
            <a:r>
              <a:rPr lang="en-US" dirty="0" smtClean="0">
                <a:solidFill>
                  <a:srgbClr val="7030A0"/>
                </a:solidFill>
              </a:rPr>
              <a:t>change history </a:t>
            </a:r>
            <a:r>
              <a:rPr lang="en-US" dirty="0" smtClean="0"/>
              <a:t>for all objects</a:t>
            </a:r>
          </a:p>
          <a:p>
            <a:pPr eaLnBrk="1" hangingPunct="1">
              <a:buFont typeface="Arial"/>
              <a:buChar char="•"/>
            </a:pPr>
            <a:r>
              <a:rPr lang="en-US" dirty="0" smtClean="0">
                <a:solidFill>
                  <a:srgbClr val="7030A0"/>
                </a:solidFill>
              </a:rPr>
              <a:t>Verification</a:t>
            </a:r>
            <a:r>
              <a:rPr lang="en-US" dirty="0" smtClean="0"/>
              <a:t> mechanisms</a:t>
            </a:r>
          </a:p>
          <a:p>
            <a:pPr eaLnBrk="1" hangingPunct="1">
              <a:buFont typeface="Arial"/>
              <a:buChar char="•"/>
            </a:pPr>
            <a:r>
              <a:rPr lang="en-US" dirty="0" smtClean="0"/>
              <a:t>Attention to </a:t>
            </a:r>
            <a:r>
              <a:rPr lang="en-US" dirty="0" smtClean="0">
                <a:solidFill>
                  <a:srgbClr val="7030A0"/>
                </a:solidFill>
              </a:rPr>
              <a:t>security requirements</a:t>
            </a:r>
          </a:p>
          <a:p>
            <a:pPr eaLnBrk="1" hangingPunct="1">
              <a:buFont typeface="Arial"/>
              <a:buChar char="•"/>
            </a:pPr>
            <a:r>
              <a:rPr lang="en-US" dirty="0" smtClean="0"/>
              <a:t>Routine </a:t>
            </a:r>
            <a:r>
              <a:rPr lang="en-US" dirty="0" smtClean="0">
                <a:solidFill>
                  <a:srgbClr val="7030A0"/>
                </a:solidFill>
              </a:rPr>
              <a:t>audits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334000"/>
            <a:ext cx="2054225"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1547372"/>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fade">
                                      <p:cBhvr>
                                        <p:cTn id="7" dur="500"/>
                                        <p:tgtEl>
                                          <p:spTgt spid="18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4">
                                            <p:txEl>
                                              <p:pRg st="1" end="1"/>
                                            </p:txEl>
                                          </p:spTgt>
                                        </p:tgtEl>
                                        <p:attrNameLst>
                                          <p:attrName>style.visibility</p:attrName>
                                        </p:attrNameLst>
                                      </p:cBhvr>
                                      <p:to>
                                        <p:strVal val="visible"/>
                                      </p:to>
                                    </p:set>
                                    <p:animEffect transition="in" filter="fade">
                                      <p:cBhvr>
                                        <p:cTn id="12" dur="500"/>
                                        <p:tgtEl>
                                          <p:spTgt spid="184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4">
                                            <p:txEl>
                                              <p:pRg st="2" end="2"/>
                                            </p:txEl>
                                          </p:spTgt>
                                        </p:tgtEl>
                                        <p:attrNameLst>
                                          <p:attrName>style.visibility</p:attrName>
                                        </p:attrNameLst>
                                      </p:cBhvr>
                                      <p:to>
                                        <p:strVal val="visible"/>
                                      </p:to>
                                    </p:set>
                                    <p:animEffect transition="in" filter="fade">
                                      <p:cBhvr>
                                        <p:cTn id="17" dur="500"/>
                                        <p:tgtEl>
                                          <p:spTgt spid="184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434">
                                            <p:txEl>
                                              <p:pRg st="3" end="3"/>
                                            </p:txEl>
                                          </p:spTgt>
                                        </p:tgtEl>
                                        <p:attrNameLst>
                                          <p:attrName>style.visibility</p:attrName>
                                        </p:attrNameLst>
                                      </p:cBhvr>
                                      <p:to>
                                        <p:strVal val="visible"/>
                                      </p:to>
                                    </p:set>
                                    <p:animEffect transition="in" filter="fade">
                                      <p:cBhvr>
                                        <p:cTn id="22" dur="500"/>
                                        <p:tgtEl>
                                          <p:spTgt spid="184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434">
                                            <p:txEl>
                                              <p:pRg st="4" end="4"/>
                                            </p:txEl>
                                          </p:spTgt>
                                        </p:tgtEl>
                                        <p:attrNameLst>
                                          <p:attrName>style.visibility</p:attrName>
                                        </p:attrNameLst>
                                      </p:cBhvr>
                                      <p:to>
                                        <p:strVal val="visible"/>
                                      </p:to>
                                    </p:set>
                                    <p:animEffect transition="in" filter="fade">
                                      <p:cBhvr>
                                        <p:cTn id="27" dur="500"/>
                                        <p:tgtEl>
                                          <p:spTgt spid="1843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434">
                                            <p:txEl>
                                              <p:pRg st="5" end="5"/>
                                            </p:txEl>
                                          </p:spTgt>
                                        </p:tgtEl>
                                        <p:attrNameLst>
                                          <p:attrName>style.visibility</p:attrName>
                                        </p:attrNameLst>
                                      </p:cBhvr>
                                      <p:to>
                                        <p:strVal val="visible"/>
                                      </p:to>
                                    </p:set>
                                    <p:animEffect transition="in" filter="fade">
                                      <p:cBhvr>
                                        <p:cTn id="32" dur="500"/>
                                        <p:tgtEl>
                                          <p:spTgt spid="1843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8153400" cy="838200"/>
          </a:xfrm>
        </p:spPr>
        <p:txBody>
          <a:bodyPr>
            <a:normAutofit/>
          </a:bodyPr>
          <a:lstStyle/>
          <a:p>
            <a:pPr marL="484632" indent="0" eaLnBrk="1" fontAlgn="auto" hangingPunct="1">
              <a:spcAft>
                <a:spcPts val="0"/>
              </a:spcAft>
              <a:defRPr/>
            </a:pPr>
            <a:r>
              <a:rPr lang="en-US" sz="4400" b="1" dirty="0" smtClean="0">
                <a:solidFill>
                  <a:srgbClr val="FF0000"/>
                </a:solidFill>
                <a:latin typeface="+mn-lt"/>
              </a:rPr>
              <a:t>Content maintenance</a:t>
            </a:r>
            <a:endParaRPr lang="en-US" sz="4400" b="1" dirty="0">
              <a:solidFill>
                <a:srgbClr val="FF0000"/>
              </a:solidFill>
              <a:latin typeface="+mn-lt"/>
            </a:endParaRPr>
          </a:p>
        </p:txBody>
      </p:sp>
      <p:sp>
        <p:nvSpPr>
          <p:cNvPr id="3" name="Content Placeholder 2"/>
          <p:cNvSpPr>
            <a:spLocks noGrp="1"/>
          </p:cNvSpPr>
          <p:nvPr>
            <p:ph idx="1"/>
          </p:nvPr>
        </p:nvSpPr>
        <p:spPr>
          <a:xfrm>
            <a:off x="457200" y="1676400"/>
            <a:ext cx="8229600" cy="4778375"/>
          </a:xfrm>
        </p:spPr>
        <p:txBody>
          <a:bodyPr>
            <a:noAutofit/>
          </a:bodyPr>
          <a:lstStyle/>
          <a:p>
            <a:pPr marL="448056" indent="-384048" eaLnBrk="1" fontAlgn="auto" hangingPunct="1">
              <a:spcAft>
                <a:spcPts val="0"/>
              </a:spcAft>
              <a:buFont typeface="Arial"/>
              <a:buChar char="•"/>
              <a:defRPr/>
            </a:pPr>
            <a:r>
              <a:rPr lang="en-US" sz="2800" dirty="0" smtClean="0"/>
              <a:t>Robust computing &amp; </a:t>
            </a:r>
            <a:r>
              <a:rPr lang="en-US" sz="2800" dirty="0"/>
              <a:t>networking </a:t>
            </a:r>
            <a:r>
              <a:rPr lang="en-US" sz="2800" dirty="0" smtClean="0">
                <a:solidFill>
                  <a:srgbClr val="FF0000"/>
                </a:solidFill>
              </a:rPr>
              <a:t>infrastructure</a:t>
            </a:r>
          </a:p>
          <a:p>
            <a:pPr marL="448056" indent="-384048" eaLnBrk="1" fontAlgn="auto" hangingPunct="1">
              <a:spcAft>
                <a:spcPts val="0"/>
              </a:spcAft>
              <a:buFont typeface="Arial"/>
              <a:buChar char="•"/>
              <a:defRPr/>
            </a:pPr>
            <a:r>
              <a:rPr lang="en-US" sz="2800" dirty="0" smtClean="0">
                <a:solidFill>
                  <a:srgbClr val="FF0000"/>
                </a:solidFill>
              </a:rPr>
              <a:t>Storage</a:t>
            </a:r>
            <a:r>
              <a:rPr lang="en-US" sz="2800" dirty="0" smtClean="0"/>
              <a:t> &amp; </a:t>
            </a:r>
            <a:r>
              <a:rPr lang="en-US" sz="2800" dirty="0"/>
              <a:t>synchronization </a:t>
            </a:r>
            <a:r>
              <a:rPr lang="en-US" sz="2800" dirty="0" smtClean="0">
                <a:solidFill>
                  <a:srgbClr val="FF0000"/>
                </a:solidFill>
              </a:rPr>
              <a:t>at </a:t>
            </a:r>
            <a:r>
              <a:rPr lang="en-US" sz="2800" dirty="0">
                <a:solidFill>
                  <a:srgbClr val="FF0000"/>
                </a:solidFill>
              </a:rPr>
              <a:t>multiple </a:t>
            </a:r>
            <a:r>
              <a:rPr lang="en-US" sz="2800" dirty="0" smtClean="0">
                <a:solidFill>
                  <a:srgbClr val="FF0000"/>
                </a:solidFill>
              </a:rPr>
              <a:t>sites</a:t>
            </a:r>
          </a:p>
          <a:p>
            <a:pPr marL="448056" indent="-384048" eaLnBrk="1" fontAlgn="auto" hangingPunct="1">
              <a:spcAft>
                <a:spcPts val="0"/>
              </a:spcAft>
              <a:buFont typeface="Arial"/>
              <a:buChar char="•"/>
              <a:defRPr/>
            </a:pPr>
            <a:r>
              <a:rPr lang="en-US" sz="2800" dirty="0" smtClean="0">
                <a:solidFill>
                  <a:srgbClr val="FF0000"/>
                </a:solidFill>
              </a:rPr>
              <a:t>Monitoring</a:t>
            </a:r>
            <a:r>
              <a:rPr lang="en-US" sz="2800" dirty="0" smtClean="0"/>
              <a:t> &amp; management </a:t>
            </a:r>
            <a:r>
              <a:rPr lang="en-US" sz="2800" dirty="0"/>
              <a:t>of </a:t>
            </a:r>
            <a:r>
              <a:rPr lang="en-US" sz="2800" dirty="0" smtClean="0"/>
              <a:t>files</a:t>
            </a:r>
          </a:p>
          <a:p>
            <a:pPr marL="448056" indent="-384048" eaLnBrk="1" fontAlgn="auto" hangingPunct="1">
              <a:spcAft>
                <a:spcPts val="0"/>
              </a:spcAft>
              <a:buFont typeface="Arial"/>
              <a:buChar char="•"/>
              <a:defRPr/>
            </a:pPr>
            <a:r>
              <a:rPr lang="en-US" sz="2800" dirty="0" smtClean="0">
                <a:solidFill>
                  <a:srgbClr val="FF0000"/>
                </a:solidFill>
              </a:rPr>
              <a:t>Refreshing</a:t>
            </a:r>
            <a:r>
              <a:rPr lang="en-US" sz="2800" dirty="0" smtClean="0"/>
              <a:t>, </a:t>
            </a:r>
            <a:r>
              <a:rPr lang="en-US" sz="2800" dirty="0" smtClean="0">
                <a:solidFill>
                  <a:srgbClr val="FF0000"/>
                </a:solidFill>
              </a:rPr>
              <a:t>migration</a:t>
            </a:r>
            <a:r>
              <a:rPr lang="en-US" sz="2800" dirty="0" smtClean="0"/>
              <a:t>/emulation programs</a:t>
            </a:r>
          </a:p>
          <a:p>
            <a:pPr marL="448056" indent="-384048" eaLnBrk="1" fontAlgn="auto" hangingPunct="1">
              <a:spcAft>
                <a:spcPts val="0"/>
              </a:spcAft>
              <a:buFont typeface="Arial"/>
              <a:buChar char="•"/>
              <a:defRPr/>
            </a:pPr>
            <a:r>
              <a:rPr lang="en-US" sz="2800" dirty="0" smtClean="0"/>
              <a:t>Creation </a:t>
            </a:r>
            <a:r>
              <a:rPr lang="en-US" sz="2800" dirty="0"/>
              <a:t>&amp;</a:t>
            </a:r>
            <a:r>
              <a:rPr lang="en-US" sz="2800" dirty="0" smtClean="0"/>
              <a:t> </a:t>
            </a:r>
            <a:r>
              <a:rPr lang="en-US" sz="2800" dirty="0"/>
              <a:t>testing of </a:t>
            </a:r>
            <a:r>
              <a:rPr lang="en-US" sz="2800" dirty="0">
                <a:solidFill>
                  <a:srgbClr val="FF0000"/>
                </a:solidFill>
              </a:rPr>
              <a:t>disaster prevention </a:t>
            </a:r>
            <a:r>
              <a:rPr lang="en-US" sz="2800" dirty="0" smtClean="0">
                <a:solidFill>
                  <a:srgbClr val="FF0000"/>
                </a:solidFill>
              </a:rPr>
              <a:t>&amp; </a:t>
            </a:r>
            <a:r>
              <a:rPr lang="en-US" sz="2800" dirty="0">
                <a:solidFill>
                  <a:srgbClr val="FF0000"/>
                </a:solidFill>
              </a:rPr>
              <a:t>recovery</a:t>
            </a:r>
            <a:r>
              <a:rPr lang="en-US" sz="2800" dirty="0"/>
              <a:t> </a:t>
            </a:r>
            <a:r>
              <a:rPr lang="en-US" sz="2800" dirty="0" smtClean="0"/>
              <a:t>plans</a:t>
            </a:r>
          </a:p>
          <a:p>
            <a:pPr marL="448056" indent="-384048" eaLnBrk="1" fontAlgn="auto" hangingPunct="1">
              <a:spcAft>
                <a:spcPts val="0"/>
              </a:spcAft>
              <a:buFont typeface="Arial"/>
              <a:buChar char="•"/>
              <a:defRPr/>
            </a:pPr>
            <a:r>
              <a:rPr lang="en-US" sz="2800" dirty="0" smtClean="0"/>
              <a:t>Periodic </a:t>
            </a:r>
            <a:r>
              <a:rPr lang="en-US" sz="2800" dirty="0">
                <a:solidFill>
                  <a:srgbClr val="FF0000"/>
                </a:solidFill>
              </a:rPr>
              <a:t>review</a:t>
            </a:r>
            <a:r>
              <a:rPr lang="en-US" sz="2800" dirty="0"/>
              <a:t> </a:t>
            </a:r>
            <a:r>
              <a:rPr lang="en-US" sz="2800" dirty="0" smtClean="0"/>
              <a:t>&amp; </a:t>
            </a:r>
            <a:r>
              <a:rPr lang="en-US" sz="2800" dirty="0"/>
              <a:t>updating </a:t>
            </a:r>
            <a:r>
              <a:rPr lang="en-US" sz="2800" dirty="0">
                <a:solidFill>
                  <a:srgbClr val="FF0000"/>
                </a:solidFill>
              </a:rPr>
              <a:t>of </a:t>
            </a:r>
            <a:endParaRPr lang="en-US" sz="2800" dirty="0" smtClean="0">
              <a:solidFill>
                <a:srgbClr val="FF0000"/>
              </a:solidFill>
            </a:endParaRPr>
          </a:p>
          <a:p>
            <a:pPr marL="64008" indent="0" eaLnBrk="1" fontAlgn="auto" hangingPunct="1">
              <a:spcAft>
                <a:spcPts val="0"/>
              </a:spcAft>
              <a:buNone/>
              <a:defRPr/>
            </a:pPr>
            <a:r>
              <a:rPr lang="en-US" sz="2800" dirty="0" smtClean="0">
                <a:solidFill>
                  <a:srgbClr val="FF0000"/>
                </a:solidFill>
              </a:rPr>
              <a:t>   policies &amp; </a:t>
            </a:r>
            <a:r>
              <a:rPr lang="en-US" sz="2800" dirty="0">
                <a:solidFill>
                  <a:srgbClr val="FF0000"/>
                </a:solidFill>
              </a:rPr>
              <a:t>procedures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4800600"/>
            <a:ext cx="1395413"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8527360"/>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199"/>
            <a:ext cx="8153400" cy="1143001"/>
          </a:xfrm>
        </p:spPr>
        <p:txBody>
          <a:bodyPr/>
          <a:lstStyle/>
          <a:p>
            <a:pPr marL="484632" indent="0" eaLnBrk="1" fontAlgn="auto" hangingPunct="1">
              <a:spcAft>
                <a:spcPts val="0"/>
              </a:spcAft>
              <a:defRPr/>
            </a:pPr>
            <a:r>
              <a:rPr lang="en-US" b="1" dirty="0" smtClean="0">
                <a:solidFill>
                  <a:schemeClr val="tx2"/>
                </a:solidFill>
                <a:latin typeface="+mn-lt"/>
              </a:rPr>
              <a:t>Creating your policy</a:t>
            </a:r>
            <a:endParaRPr lang="en-US" b="1" dirty="0">
              <a:solidFill>
                <a:schemeClr val="tx2"/>
              </a:solidFill>
              <a:latin typeface="+mn-lt"/>
            </a:endParaRPr>
          </a:p>
        </p:txBody>
      </p:sp>
      <p:sp>
        <p:nvSpPr>
          <p:cNvPr id="15362" name="Content Placeholder 2"/>
          <p:cNvSpPr>
            <a:spLocks noGrp="1"/>
          </p:cNvSpPr>
          <p:nvPr>
            <p:ph idx="1"/>
          </p:nvPr>
        </p:nvSpPr>
        <p:spPr>
          <a:xfrm>
            <a:off x="457200" y="2438401"/>
            <a:ext cx="8229600" cy="3850200"/>
          </a:xfrm>
        </p:spPr>
        <p:txBody>
          <a:bodyPr/>
          <a:lstStyle/>
          <a:p>
            <a:pPr eaLnBrk="1" hangingPunct="1">
              <a:buFont typeface="Arial" pitchFamily="34" charset="0"/>
              <a:buChar char="•"/>
            </a:pPr>
            <a:r>
              <a:rPr lang="en-US" dirty="0" smtClean="0"/>
              <a:t>Educate yourself</a:t>
            </a:r>
          </a:p>
          <a:p>
            <a:pPr eaLnBrk="1" hangingPunct="1">
              <a:buFont typeface="Arial" pitchFamily="34" charset="0"/>
              <a:buChar char="•"/>
            </a:pPr>
            <a:r>
              <a:rPr lang="en-US" dirty="0" smtClean="0"/>
              <a:t>Research what others are doing </a:t>
            </a:r>
          </a:p>
          <a:p>
            <a:pPr eaLnBrk="1" hangingPunct="1">
              <a:buFont typeface="Arial" pitchFamily="34" charset="0"/>
              <a:buChar char="•"/>
            </a:pPr>
            <a:r>
              <a:rPr lang="en-US" dirty="0" smtClean="0"/>
              <a:t>Start writing</a:t>
            </a:r>
          </a:p>
          <a:p>
            <a:pPr eaLnBrk="1" hangingPunct="1">
              <a:buFont typeface="Arial" pitchFamily="34" charset="0"/>
              <a:buChar char="•"/>
            </a:pPr>
            <a:r>
              <a:rPr lang="en-US" dirty="0" smtClean="0"/>
              <a:t>Feedback: different perspectives</a:t>
            </a:r>
          </a:p>
          <a:p>
            <a:pPr eaLnBrk="1" hangingPunct="1">
              <a:buFont typeface="Arial" pitchFamily="34" charset="0"/>
              <a:buChar char="•"/>
            </a:pPr>
            <a:r>
              <a:rPr lang="en-US" dirty="0" smtClean="0"/>
              <a:t>Edit</a:t>
            </a:r>
            <a:endParaRPr lang="en-US" dirty="0"/>
          </a:p>
          <a:p>
            <a:pPr eaLnBrk="1" hangingPunct="1">
              <a:buFont typeface="Arial" pitchFamily="34" charset="0"/>
              <a:buChar char="•"/>
            </a:pPr>
            <a:r>
              <a:rPr lang="en-US" dirty="0" smtClean="0"/>
              <a:t>USE the finished framework</a:t>
            </a:r>
          </a:p>
          <a:p>
            <a:pPr eaLnBrk="1" hangingPunct="1">
              <a:buFont typeface="Wingdings 2" pitchFamily="18" charset="2"/>
              <a:buNone/>
            </a:pPr>
            <a:endParaRPr lang="en-US" dirty="0" smtClean="0"/>
          </a:p>
        </p:txBody>
      </p:sp>
    </p:spTree>
    <p:extLst>
      <p:ext uri="{BB962C8B-B14F-4D97-AF65-F5344CB8AC3E}">
        <p14:creationId xmlns:p14="http://schemas.microsoft.com/office/powerpoint/2010/main" val="2621564833"/>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fade">
                                      <p:cBhvr>
                                        <p:cTn id="7" dur="500"/>
                                        <p:tgtEl>
                                          <p:spTgt spid="153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2">
                                            <p:txEl>
                                              <p:pRg st="1" end="1"/>
                                            </p:txEl>
                                          </p:spTgt>
                                        </p:tgtEl>
                                        <p:attrNameLst>
                                          <p:attrName>style.visibility</p:attrName>
                                        </p:attrNameLst>
                                      </p:cBhvr>
                                      <p:to>
                                        <p:strVal val="visible"/>
                                      </p:to>
                                    </p:set>
                                    <p:animEffect transition="in" filter="fade">
                                      <p:cBhvr>
                                        <p:cTn id="12" dur="500"/>
                                        <p:tgtEl>
                                          <p:spTgt spid="153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2">
                                            <p:txEl>
                                              <p:pRg st="2" end="2"/>
                                            </p:txEl>
                                          </p:spTgt>
                                        </p:tgtEl>
                                        <p:attrNameLst>
                                          <p:attrName>style.visibility</p:attrName>
                                        </p:attrNameLst>
                                      </p:cBhvr>
                                      <p:to>
                                        <p:strVal val="visible"/>
                                      </p:to>
                                    </p:set>
                                    <p:animEffect transition="in" filter="fade">
                                      <p:cBhvr>
                                        <p:cTn id="17" dur="500"/>
                                        <p:tgtEl>
                                          <p:spTgt spid="153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2">
                                            <p:txEl>
                                              <p:pRg st="3" end="3"/>
                                            </p:txEl>
                                          </p:spTgt>
                                        </p:tgtEl>
                                        <p:attrNameLst>
                                          <p:attrName>style.visibility</p:attrName>
                                        </p:attrNameLst>
                                      </p:cBhvr>
                                      <p:to>
                                        <p:strVal val="visible"/>
                                      </p:to>
                                    </p:set>
                                    <p:animEffect transition="in" filter="fade">
                                      <p:cBhvr>
                                        <p:cTn id="22" dur="500"/>
                                        <p:tgtEl>
                                          <p:spTgt spid="1536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62">
                                            <p:txEl>
                                              <p:pRg st="4" end="4"/>
                                            </p:txEl>
                                          </p:spTgt>
                                        </p:tgtEl>
                                        <p:attrNameLst>
                                          <p:attrName>style.visibility</p:attrName>
                                        </p:attrNameLst>
                                      </p:cBhvr>
                                      <p:to>
                                        <p:strVal val="visible"/>
                                      </p:to>
                                    </p:set>
                                    <p:animEffect transition="in" filter="fade">
                                      <p:cBhvr>
                                        <p:cTn id="27" dur="500"/>
                                        <p:tgtEl>
                                          <p:spTgt spid="1536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362">
                                            <p:txEl>
                                              <p:pRg st="5" end="5"/>
                                            </p:txEl>
                                          </p:spTgt>
                                        </p:tgtEl>
                                        <p:attrNameLst>
                                          <p:attrName>style.visibility</p:attrName>
                                        </p:attrNameLst>
                                      </p:cBhvr>
                                      <p:to>
                                        <p:strVal val="visible"/>
                                      </p:to>
                                    </p:set>
                                    <p:animEffect transition="in" filter="fade">
                                      <p:cBhvr>
                                        <p:cTn id="32" dur="500"/>
                                        <p:tgtEl>
                                          <p:spTgt spid="1536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dirty="0" smtClean="0"/>
              <a:t>1. Need for digital preservation</a:t>
            </a:r>
          </a:p>
          <a:p>
            <a:pPr marL="109537" indent="0">
              <a:buNone/>
            </a:pPr>
            <a:r>
              <a:rPr lang="en-US" dirty="0" smtClean="0"/>
              <a:t>2. How to create a digital preservation plan</a:t>
            </a:r>
          </a:p>
          <a:p>
            <a:pPr marL="109537" indent="0">
              <a:buNone/>
            </a:pPr>
            <a:r>
              <a:rPr lang="en-US" dirty="0" smtClean="0"/>
              <a:t>3. Six steps of digital preservation</a:t>
            </a:r>
          </a:p>
          <a:p>
            <a:pPr marL="109537" indent="0">
              <a:buNone/>
            </a:pPr>
            <a:r>
              <a:rPr lang="en-US" dirty="0" smtClean="0"/>
              <a:t>4. Utah Digital Preservation Network</a:t>
            </a:r>
            <a:endParaRPr lang="en-US" dirty="0"/>
          </a:p>
        </p:txBody>
      </p:sp>
      <p:sp>
        <p:nvSpPr>
          <p:cNvPr id="3" name="Title 2"/>
          <p:cNvSpPr>
            <a:spLocks noGrp="1"/>
          </p:cNvSpPr>
          <p:nvPr>
            <p:ph type="title"/>
          </p:nvPr>
        </p:nvSpPr>
        <p:spPr/>
        <p:txBody>
          <a:bodyPr/>
          <a:lstStyle/>
          <a:p>
            <a:r>
              <a:rPr lang="en-US" dirty="0" smtClean="0"/>
              <a:t>Topics</a:t>
            </a:r>
            <a:endParaRPr lang="en-US" dirty="0"/>
          </a:p>
        </p:txBody>
      </p:sp>
    </p:spTree>
    <p:extLst>
      <p:ext uri="{BB962C8B-B14F-4D97-AF65-F5344CB8AC3E}">
        <p14:creationId xmlns:p14="http://schemas.microsoft.com/office/powerpoint/2010/main" val="326172369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8153400" cy="686085"/>
          </a:xfrm>
        </p:spPr>
        <p:txBody>
          <a:bodyPr>
            <a:normAutofit fontScale="90000"/>
          </a:bodyPr>
          <a:lstStyle/>
          <a:p>
            <a:pPr marL="484632" indent="0" eaLnBrk="1" fontAlgn="auto" hangingPunct="1">
              <a:spcAft>
                <a:spcPts val="0"/>
              </a:spcAft>
              <a:defRPr/>
            </a:pPr>
            <a:r>
              <a:rPr lang="en-US" b="1" dirty="0" smtClean="0">
                <a:solidFill>
                  <a:schemeClr val="tx1"/>
                </a:solidFill>
                <a:latin typeface="+mn-lt"/>
              </a:rPr>
              <a:t>Educating yourself</a:t>
            </a:r>
            <a:endParaRPr lang="en-US" b="1" dirty="0">
              <a:solidFill>
                <a:schemeClr val="tx1"/>
              </a:solidFill>
              <a:latin typeface="+mn-lt"/>
            </a:endParaRPr>
          </a:p>
        </p:txBody>
      </p:sp>
      <p:sp>
        <p:nvSpPr>
          <p:cNvPr id="3" name="Content Placeholder 2"/>
          <p:cNvSpPr>
            <a:spLocks noGrp="1"/>
          </p:cNvSpPr>
          <p:nvPr>
            <p:ph idx="1"/>
          </p:nvPr>
        </p:nvSpPr>
        <p:spPr>
          <a:xfrm>
            <a:off x="457200" y="2233075"/>
            <a:ext cx="8229600" cy="3667161"/>
          </a:xfrm>
        </p:spPr>
        <p:txBody>
          <a:bodyPr>
            <a:normAutofit fontScale="25000" lnSpcReduction="20000"/>
          </a:bodyPr>
          <a:lstStyle/>
          <a:p>
            <a:pPr marL="448056" indent="-384048" eaLnBrk="1" fontAlgn="auto" hangingPunct="1">
              <a:spcAft>
                <a:spcPts val="0"/>
              </a:spcAft>
              <a:buFont typeface="Arial"/>
              <a:buChar char="•"/>
              <a:defRPr/>
            </a:pPr>
            <a:r>
              <a:rPr lang="en-US" sz="9600" dirty="0" smtClean="0"/>
              <a:t>ICPSR five-day digital preservation management workshop: </a:t>
            </a:r>
          </a:p>
          <a:p>
            <a:pPr marL="848106" lvl="1" indent="-384048" eaLnBrk="1" fontAlgn="auto" hangingPunct="1">
              <a:spcAft>
                <a:spcPts val="0"/>
              </a:spcAft>
              <a:buNone/>
              <a:defRPr/>
            </a:pPr>
            <a:r>
              <a:rPr lang="en-US" sz="8000" dirty="0" smtClean="0">
                <a:hlinkClick r:id="rId3"/>
              </a:rPr>
              <a:t>http://www.icpsr.umich.edu/dpm/workshops/fiveday.html</a:t>
            </a:r>
            <a:endParaRPr lang="en-US" sz="8000" dirty="0" smtClean="0"/>
          </a:p>
          <a:p>
            <a:pPr marL="448056" indent="-384048" eaLnBrk="1" fontAlgn="auto" hangingPunct="1">
              <a:spcAft>
                <a:spcPts val="0"/>
              </a:spcAft>
              <a:buFont typeface="Arial"/>
              <a:buChar char="•"/>
              <a:defRPr/>
            </a:pPr>
            <a:endParaRPr lang="en-US" sz="9600" dirty="0" smtClean="0"/>
          </a:p>
          <a:p>
            <a:pPr marL="448056" indent="-384048" eaLnBrk="1" fontAlgn="auto" hangingPunct="1">
              <a:spcAft>
                <a:spcPts val="0"/>
              </a:spcAft>
              <a:buFont typeface="Arial"/>
              <a:buChar char="•"/>
              <a:defRPr/>
            </a:pPr>
            <a:r>
              <a:rPr lang="en-US" sz="9600" dirty="0" smtClean="0"/>
              <a:t>ICPSR digital preservation management online tutorial: </a:t>
            </a:r>
          </a:p>
          <a:p>
            <a:pPr marL="848106" lvl="1" indent="-384048" eaLnBrk="1" fontAlgn="auto" hangingPunct="1">
              <a:spcAft>
                <a:spcPts val="0"/>
              </a:spcAft>
              <a:buNone/>
              <a:defRPr/>
            </a:pPr>
            <a:r>
              <a:rPr lang="en-US" sz="8000" dirty="0" smtClean="0">
                <a:hlinkClick r:id="rId4"/>
              </a:rPr>
              <a:t>http://www.icpsr.umich.edu/dpm/index.html</a:t>
            </a:r>
            <a:endParaRPr lang="en-US" sz="8000" dirty="0" smtClean="0"/>
          </a:p>
          <a:p>
            <a:pPr marL="448056" indent="-384048" eaLnBrk="1" fontAlgn="auto" hangingPunct="1">
              <a:spcAft>
                <a:spcPts val="0"/>
              </a:spcAft>
              <a:buFont typeface="Arial"/>
              <a:buChar char="•"/>
              <a:defRPr/>
            </a:pPr>
            <a:endParaRPr lang="en-US" sz="9600" dirty="0" smtClean="0"/>
          </a:p>
          <a:p>
            <a:pPr marL="448056" indent="-384048" eaLnBrk="1" fontAlgn="auto" hangingPunct="1">
              <a:spcAft>
                <a:spcPts val="0"/>
              </a:spcAft>
              <a:buFont typeface="Arial"/>
              <a:buChar char="•"/>
              <a:defRPr/>
            </a:pPr>
            <a:r>
              <a:rPr lang="en-US" sz="9600" dirty="0" smtClean="0"/>
              <a:t>Library of Congress digital preservation site: </a:t>
            </a:r>
          </a:p>
          <a:p>
            <a:pPr marL="848106" lvl="1" indent="-384048" eaLnBrk="1" fontAlgn="auto" hangingPunct="1">
              <a:spcAft>
                <a:spcPts val="0"/>
              </a:spcAft>
              <a:buNone/>
              <a:defRPr/>
            </a:pPr>
            <a:r>
              <a:rPr lang="en-US" sz="8000" dirty="0" smtClean="0">
                <a:hlinkClick r:id="rId5"/>
              </a:rPr>
              <a:t>http://www.digitalpreservation.gov/</a:t>
            </a:r>
            <a:endParaRPr lang="en-US" sz="8000" dirty="0" smtClean="0"/>
          </a:p>
          <a:p>
            <a:pPr marL="448056" indent="-384048" eaLnBrk="1" fontAlgn="auto" hangingPunct="1">
              <a:spcAft>
                <a:spcPts val="0"/>
              </a:spcAft>
              <a:buFont typeface="Wingdings 2"/>
              <a:buNone/>
              <a:defRPr/>
            </a:pPr>
            <a:endParaRPr lang="en-US" sz="3429" dirty="0" smtClean="0"/>
          </a:p>
          <a:p>
            <a:pPr marL="448056" indent="-384048" eaLnBrk="1" fontAlgn="auto" hangingPunct="1">
              <a:spcAft>
                <a:spcPts val="0"/>
              </a:spcAft>
              <a:buFont typeface="Wingdings 2"/>
              <a:buChar char=""/>
              <a:defRPr/>
            </a:pPr>
            <a:endParaRPr lang="en-US" dirty="0" smtClean="0"/>
          </a:p>
          <a:p>
            <a:pPr marL="448056" indent="-384048" eaLnBrk="1" fontAlgn="auto" hangingPunct="1">
              <a:spcAft>
                <a:spcPts val="0"/>
              </a:spcAft>
              <a:buFont typeface="Wingdings 2"/>
              <a:buNone/>
              <a:defRPr/>
            </a:pPr>
            <a:r>
              <a:rPr lang="en-US" dirty="0" smtClean="0"/>
              <a:t> </a:t>
            </a:r>
            <a:endParaRPr lang="en-US" dirty="0"/>
          </a:p>
        </p:txBody>
      </p:sp>
    </p:spTree>
    <p:extLst>
      <p:ext uri="{BB962C8B-B14F-4D97-AF65-F5344CB8AC3E}">
        <p14:creationId xmlns:p14="http://schemas.microsoft.com/office/powerpoint/2010/main" val="780313062"/>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67" y="1236132"/>
            <a:ext cx="8153400" cy="1490133"/>
          </a:xfrm>
        </p:spPr>
        <p:txBody>
          <a:bodyPr/>
          <a:lstStyle/>
          <a:p>
            <a:pPr marL="484632" indent="0" eaLnBrk="1" fontAlgn="auto" hangingPunct="1">
              <a:spcAft>
                <a:spcPts val="0"/>
              </a:spcAft>
              <a:defRPr/>
            </a:pPr>
            <a:r>
              <a:rPr lang="en-US" sz="4400" b="1" dirty="0" smtClean="0">
                <a:solidFill>
                  <a:schemeClr val="tx1"/>
                </a:solidFill>
                <a:latin typeface="+mn-lt"/>
              </a:rPr>
              <a:t>What are others doing?</a:t>
            </a:r>
            <a:endParaRPr lang="en-US" sz="4400" b="1" dirty="0">
              <a:solidFill>
                <a:schemeClr val="tx1"/>
              </a:solidFill>
              <a:latin typeface="+mn-lt"/>
            </a:endParaRPr>
          </a:p>
        </p:txBody>
      </p:sp>
      <p:sp>
        <p:nvSpPr>
          <p:cNvPr id="25602" name="Content Placeholder 2"/>
          <p:cNvSpPr>
            <a:spLocks noGrp="1"/>
          </p:cNvSpPr>
          <p:nvPr>
            <p:ph idx="1"/>
          </p:nvPr>
        </p:nvSpPr>
        <p:spPr>
          <a:xfrm>
            <a:off x="457200" y="2438400"/>
            <a:ext cx="8229600" cy="4016374"/>
          </a:xfrm>
        </p:spPr>
        <p:txBody>
          <a:bodyPr/>
          <a:lstStyle/>
          <a:p>
            <a:pPr lvl="1" eaLnBrk="1" hangingPunct="1">
              <a:buFont typeface="Arial"/>
              <a:buChar char="•"/>
            </a:pPr>
            <a:r>
              <a:rPr lang="en-US" dirty="0" smtClean="0"/>
              <a:t>Regional Academic &amp; Cultural Institutions (U of U, BYU, USU, WSU, LDS Church History Library)   </a:t>
            </a:r>
          </a:p>
          <a:p>
            <a:pPr lvl="1" eaLnBrk="1" hangingPunct="1">
              <a:buFont typeface="Arial"/>
              <a:buChar char="•"/>
            </a:pPr>
            <a:r>
              <a:rPr lang="en-US" dirty="0" smtClean="0"/>
              <a:t>National Academic (Yale, Cornell, Harvard) </a:t>
            </a:r>
          </a:p>
          <a:p>
            <a:pPr lvl="1" eaLnBrk="1" hangingPunct="1">
              <a:buFont typeface="Arial"/>
              <a:buChar char="•"/>
            </a:pPr>
            <a:r>
              <a:rPr lang="en-US" dirty="0" smtClean="0"/>
              <a:t>National Libraries (Library of Congress)</a:t>
            </a:r>
          </a:p>
          <a:p>
            <a:pPr lvl="1" eaLnBrk="1" hangingPunct="1">
              <a:buFont typeface="Arial"/>
              <a:buChar char="•"/>
            </a:pPr>
            <a:r>
              <a:rPr lang="en-US" dirty="0" smtClean="0"/>
              <a:t>International (National Archives of the Netherlands, National Archives of England, Wales and the United Kingdom)</a:t>
            </a:r>
          </a:p>
          <a:p>
            <a:pPr lvl="1" eaLnBrk="1" hangingPunct="1">
              <a:buFont typeface="Arial"/>
              <a:buChar char="•"/>
            </a:pPr>
            <a:r>
              <a:rPr lang="en-US" dirty="0" smtClean="0"/>
              <a:t>Look at similar institutions to yours</a:t>
            </a:r>
          </a:p>
          <a:p>
            <a:pPr lvl="1" eaLnBrk="1" hangingPunct="1">
              <a:buFont typeface="Arial"/>
              <a:buChar char="•"/>
            </a:pPr>
            <a:r>
              <a:rPr lang="en-US" dirty="0" smtClean="0"/>
              <a:t>Look at collaborative projects</a:t>
            </a:r>
          </a:p>
          <a:p>
            <a:pPr lvl="1" eaLnBrk="1" hangingPunct="1">
              <a:buFont typeface="Arial"/>
              <a:buChar char="•"/>
            </a:pPr>
            <a:endParaRPr lang="en-US" dirty="0" smtClean="0"/>
          </a:p>
          <a:p>
            <a:pPr lvl="1" eaLnBrk="1" hangingPunct="1"/>
            <a:endParaRPr lang="en-US" dirty="0" smtClean="0"/>
          </a:p>
          <a:p>
            <a:pPr lvl="1" eaLnBrk="1" hangingPunct="1">
              <a:buFont typeface="Verdana" pitchFamily="34" charset="0"/>
              <a:buNone/>
            </a:pPr>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4016275198"/>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fade">
                                      <p:cBhvr>
                                        <p:cTn id="7" dur="500"/>
                                        <p:tgtEl>
                                          <p:spTgt spid="25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2">
                                            <p:txEl>
                                              <p:pRg st="1" end="1"/>
                                            </p:txEl>
                                          </p:spTgt>
                                        </p:tgtEl>
                                        <p:attrNameLst>
                                          <p:attrName>style.visibility</p:attrName>
                                        </p:attrNameLst>
                                      </p:cBhvr>
                                      <p:to>
                                        <p:strVal val="visible"/>
                                      </p:to>
                                    </p:set>
                                    <p:animEffect transition="in" filter="fade">
                                      <p:cBhvr>
                                        <p:cTn id="12" dur="500"/>
                                        <p:tgtEl>
                                          <p:spTgt spid="25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2">
                                            <p:txEl>
                                              <p:pRg st="2" end="2"/>
                                            </p:txEl>
                                          </p:spTgt>
                                        </p:tgtEl>
                                        <p:attrNameLst>
                                          <p:attrName>style.visibility</p:attrName>
                                        </p:attrNameLst>
                                      </p:cBhvr>
                                      <p:to>
                                        <p:strVal val="visible"/>
                                      </p:to>
                                    </p:set>
                                    <p:animEffect transition="in" filter="fade">
                                      <p:cBhvr>
                                        <p:cTn id="17" dur="500"/>
                                        <p:tgtEl>
                                          <p:spTgt spid="256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602">
                                            <p:txEl>
                                              <p:pRg st="3" end="3"/>
                                            </p:txEl>
                                          </p:spTgt>
                                        </p:tgtEl>
                                        <p:attrNameLst>
                                          <p:attrName>style.visibility</p:attrName>
                                        </p:attrNameLst>
                                      </p:cBhvr>
                                      <p:to>
                                        <p:strVal val="visible"/>
                                      </p:to>
                                    </p:set>
                                    <p:animEffect transition="in" filter="fade">
                                      <p:cBhvr>
                                        <p:cTn id="22" dur="500"/>
                                        <p:tgtEl>
                                          <p:spTgt spid="256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602">
                                            <p:txEl>
                                              <p:pRg st="4" end="4"/>
                                            </p:txEl>
                                          </p:spTgt>
                                        </p:tgtEl>
                                        <p:attrNameLst>
                                          <p:attrName>style.visibility</p:attrName>
                                        </p:attrNameLst>
                                      </p:cBhvr>
                                      <p:to>
                                        <p:strVal val="visible"/>
                                      </p:to>
                                    </p:set>
                                    <p:animEffect transition="in" filter="fade">
                                      <p:cBhvr>
                                        <p:cTn id="27" dur="500"/>
                                        <p:tgtEl>
                                          <p:spTgt spid="2560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602">
                                            <p:txEl>
                                              <p:pRg st="5" end="5"/>
                                            </p:txEl>
                                          </p:spTgt>
                                        </p:tgtEl>
                                        <p:attrNameLst>
                                          <p:attrName>style.visibility</p:attrName>
                                        </p:attrNameLst>
                                      </p:cBhvr>
                                      <p:to>
                                        <p:strVal val="visible"/>
                                      </p:to>
                                    </p:set>
                                    <p:animEffect transition="in" filter="fade">
                                      <p:cBhvr>
                                        <p:cTn id="32" dur="500"/>
                                        <p:tgtEl>
                                          <p:spTgt spid="2560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itchFamily="34" charset="0"/>
              <a:buChar char="•"/>
            </a:pPr>
            <a:r>
              <a:rPr lang="en-US" dirty="0" smtClean="0"/>
              <a:t>Don’t try to fit your program into someone else’s policy</a:t>
            </a:r>
          </a:p>
          <a:p>
            <a:pPr>
              <a:buFont typeface="Arial" pitchFamily="34" charset="0"/>
              <a:buChar char="•"/>
            </a:pPr>
            <a:r>
              <a:rPr lang="en-US" dirty="0" smtClean="0"/>
              <a:t>You may need a robust policy if:</a:t>
            </a:r>
          </a:p>
          <a:p>
            <a:pPr lvl="1">
              <a:buFont typeface="Arial" pitchFamily="34" charset="0"/>
              <a:buChar char="•"/>
            </a:pPr>
            <a:r>
              <a:rPr lang="en-US" dirty="0" smtClean="0"/>
              <a:t>You’re doing all work in-house</a:t>
            </a:r>
          </a:p>
          <a:p>
            <a:pPr lvl="1">
              <a:buFont typeface="Arial" pitchFamily="34" charset="0"/>
              <a:buChar char="•"/>
            </a:pPr>
            <a:r>
              <a:rPr lang="en-US" dirty="0" smtClean="0"/>
              <a:t>Your institution will be preserving data for others</a:t>
            </a:r>
          </a:p>
          <a:p>
            <a:pPr>
              <a:buFont typeface="Arial" pitchFamily="34" charset="0"/>
              <a:buChar char="•"/>
            </a:pPr>
            <a:r>
              <a:rPr lang="en-US" dirty="0" smtClean="0"/>
              <a:t>Not everyone needs a 25 page policy!</a:t>
            </a:r>
          </a:p>
          <a:p>
            <a:pPr>
              <a:buFont typeface="Arial" pitchFamily="34" charset="0"/>
              <a:buChar char="•"/>
            </a:pPr>
            <a:r>
              <a:rPr lang="en-US" dirty="0" smtClean="0"/>
              <a:t>You could get by with 2-3 page policy if:</a:t>
            </a:r>
          </a:p>
          <a:p>
            <a:pPr lvl="1">
              <a:buFont typeface="Arial" pitchFamily="34" charset="0"/>
              <a:buChar char="•"/>
            </a:pPr>
            <a:r>
              <a:rPr lang="en-US" dirty="0" smtClean="0"/>
              <a:t>You’re outsourcing preservation services</a:t>
            </a:r>
          </a:p>
          <a:p>
            <a:pPr lvl="1">
              <a:buFont typeface="Arial" pitchFamily="34" charset="0"/>
              <a:buChar char="•"/>
            </a:pPr>
            <a:r>
              <a:rPr lang="en-US" dirty="0" smtClean="0"/>
              <a:t>You’re involved with a collaborative that already has a lot of documentation </a:t>
            </a:r>
          </a:p>
        </p:txBody>
      </p:sp>
      <p:sp>
        <p:nvSpPr>
          <p:cNvPr id="3" name="Title 2"/>
          <p:cNvSpPr>
            <a:spLocks noGrp="1"/>
          </p:cNvSpPr>
          <p:nvPr>
            <p:ph type="title"/>
          </p:nvPr>
        </p:nvSpPr>
        <p:spPr/>
        <p:txBody>
          <a:bodyPr>
            <a:normAutofit fontScale="90000"/>
          </a:bodyPr>
          <a:lstStyle/>
          <a:p>
            <a:r>
              <a:rPr lang="en-US" dirty="0" smtClean="0">
                <a:solidFill>
                  <a:schemeClr val="tx1"/>
                </a:solidFill>
              </a:rPr>
              <a:t>Scaling up/down for your needs</a:t>
            </a:r>
            <a:endParaRPr lang="en-US" dirty="0">
              <a:solidFill>
                <a:schemeClr val="tx1"/>
              </a:solidFill>
            </a:endParaRPr>
          </a:p>
        </p:txBody>
      </p:sp>
    </p:spTree>
    <p:extLst>
      <p:ext uri="{BB962C8B-B14F-4D97-AF65-F5344CB8AC3E}">
        <p14:creationId xmlns:p14="http://schemas.microsoft.com/office/powerpoint/2010/main" val="3991867006"/>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8153400" cy="762000"/>
          </a:xfrm>
        </p:spPr>
        <p:txBody>
          <a:bodyPr/>
          <a:lstStyle/>
          <a:p>
            <a:pPr marL="484632" indent="0" eaLnBrk="1" fontAlgn="auto" hangingPunct="1">
              <a:spcAft>
                <a:spcPts val="0"/>
              </a:spcAft>
              <a:defRPr/>
            </a:pPr>
            <a:r>
              <a:rPr lang="en-US" b="1" dirty="0" smtClean="0">
                <a:solidFill>
                  <a:schemeClr val="tx1"/>
                </a:solidFill>
                <a:latin typeface="+mn-lt"/>
              </a:rPr>
              <a:t>Start writing!</a:t>
            </a:r>
            <a:endParaRPr lang="en-US" b="1" dirty="0">
              <a:solidFill>
                <a:schemeClr val="tx1"/>
              </a:solidFill>
              <a:latin typeface="+mn-lt"/>
            </a:endParaRPr>
          </a:p>
        </p:txBody>
      </p:sp>
      <p:sp>
        <p:nvSpPr>
          <p:cNvPr id="3" name="Content Placeholder 2"/>
          <p:cNvSpPr>
            <a:spLocks noGrp="1"/>
          </p:cNvSpPr>
          <p:nvPr>
            <p:ph idx="1"/>
          </p:nvPr>
        </p:nvSpPr>
        <p:spPr>
          <a:xfrm>
            <a:off x="457200" y="2285999"/>
            <a:ext cx="8229600" cy="4117975"/>
          </a:xfrm>
        </p:spPr>
        <p:txBody>
          <a:bodyPr>
            <a:noAutofit/>
          </a:bodyPr>
          <a:lstStyle/>
          <a:p>
            <a:pPr marL="521208" indent="-457200" fontAlgn="auto">
              <a:spcAft>
                <a:spcPts val="0"/>
              </a:spcAft>
              <a:buFont typeface="Arial" pitchFamily="34" charset="0"/>
              <a:buChar char="•"/>
              <a:defRPr/>
            </a:pPr>
            <a:r>
              <a:rPr lang="en-US" sz="2800" dirty="0" smtClean="0"/>
              <a:t>Give yourself deadlines, even if you don’t get any from your boss</a:t>
            </a:r>
          </a:p>
          <a:p>
            <a:pPr marL="448056" indent="-384048" fontAlgn="auto">
              <a:spcAft>
                <a:spcPts val="0"/>
              </a:spcAft>
              <a:buFont typeface="Arial"/>
              <a:buChar char="•"/>
              <a:defRPr/>
            </a:pPr>
            <a:r>
              <a:rPr lang="en-US" sz="2800" dirty="0"/>
              <a:t>Follow a guide </a:t>
            </a:r>
            <a:endParaRPr lang="en-US" sz="2800" dirty="0" smtClean="0"/>
          </a:p>
          <a:p>
            <a:pPr marL="448056" indent="-384048" eaLnBrk="1" fontAlgn="auto" hangingPunct="1">
              <a:spcAft>
                <a:spcPts val="0"/>
              </a:spcAft>
              <a:buFont typeface="Arial"/>
              <a:buChar char="•"/>
              <a:defRPr/>
            </a:pPr>
            <a:r>
              <a:rPr lang="en-US" sz="2800" dirty="0" smtClean="0"/>
              <a:t>Use other policies to inform yours</a:t>
            </a:r>
          </a:p>
          <a:p>
            <a:pPr marL="448056" indent="-384048" eaLnBrk="1" fontAlgn="auto" hangingPunct="1">
              <a:spcAft>
                <a:spcPts val="0"/>
              </a:spcAft>
              <a:buFont typeface="Arial"/>
              <a:buChar char="•"/>
              <a:defRPr/>
            </a:pPr>
            <a:r>
              <a:rPr lang="en-US" sz="2800" dirty="0" smtClean="0"/>
              <a:t>No need to re-invent anything</a:t>
            </a:r>
          </a:p>
        </p:txBody>
      </p:sp>
    </p:spTree>
    <p:extLst>
      <p:ext uri="{BB962C8B-B14F-4D97-AF65-F5344CB8AC3E}">
        <p14:creationId xmlns:p14="http://schemas.microsoft.com/office/powerpoint/2010/main" val="1041601844"/>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6133"/>
            <a:ext cx="8153400" cy="762000"/>
          </a:xfrm>
        </p:spPr>
        <p:txBody>
          <a:bodyPr/>
          <a:lstStyle/>
          <a:p>
            <a:pPr marL="484632" indent="0" eaLnBrk="1" fontAlgn="auto" hangingPunct="1">
              <a:spcAft>
                <a:spcPts val="0"/>
              </a:spcAft>
              <a:defRPr/>
            </a:pPr>
            <a:r>
              <a:rPr lang="en-US" sz="3600" b="1" dirty="0" smtClean="0">
                <a:solidFill>
                  <a:schemeClr val="tx1"/>
                </a:solidFill>
                <a:latin typeface="+mn-lt"/>
              </a:rPr>
              <a:t>Feedback: different perspectives</a:t>
            </a:r>
            <a:endParaRPr lang="en-US" sz="3600" b="1" dirty="0">
              <a:solidFill>
                <a:schemeClr val="tx1"/>
              </a:solidFill>
              <a:latin typeface="+mn-lt"/>
            </a:endParaRPr>
          </a:p>
        </p:txBody>
      </p:sp>
      <p:sp>
        <p:nvSpPr>
          <p:cNvPr id="3" name="Content Placeholder 2"/>
          <p:cNvSpPr>
            <a:spLocks noGrp="1"/>
          </p:cNvSpPr>
          <p:nvPr>
            <p:ph idx="1"/>
          </p:nvPr>
        </p:nvSpPr>
        <p:spPr>
          <a:xfrm>
            <a:off x="457200" y="1882775"/>
            <a:ext cx="8229600" cy="4572000"/>
          </a:xfrm>
        </p:spPr>
        <p:txBody>
          <a:bodyPr>
            <a:normAutofit/>
          </a:bodyPr>
          <a:lstStyle/>
          <a:p>
            <a:pPr marL="448056" indent="-384048" eaLnBrk="1" fontAlgn="auto" hangingPunct="1">
              <a:spcAft>
                <a:spcPts val="0"/>
              </a:spcAft>
              <a:buNone/>
              <a:defRPr/>
            </a:pPr>
            <a:endParaRPr lang="en-US" dirty="0" smtClean="0"/>
          </a:p>
          <a:p>
            <a:pPr marL="448056" indent="-384048" eaLnBrk="1" fontAlgn="auto" hangingPunct="1">
              <a:spcAft>
                <a:spcPts val="0"/>
              </a:spcAft>
              <a:buFont typeface="Arial"/>
              <a:buChar char="•"/>
              <a:defRPr/>
            </a:pPr>
            <a:r>
              <a:rPr lang="en-US" dirty="0"/>
              <a:t>D</a:t>
            </a:r>
            <a:r>
              <a:rPr lang="en-US" dirty="0" smtClean="0"/>
              <a:t>ifferences between sample documents </a:t>
            </a:r>
            <a:r>
              <a:rPr lang="en-US" dirty="0"/>
              <a:t>&amp;</a:t>
            </a:r>
            <a:r>
              <a:rPr lang="en-US" dirty="0" smtClean="0"/>
              <a:t> your program needs?</a:t>
            </a:r>
          </a:p>
          <a:p>
            <a:pPr marL="448056" indent="-384048" eaLnBrk="1" fontAlgn="auto" hangingPunct="1">
              <a:spcAft>
                <a:spcPts val="0"/>
              </a:spcAft>
              <a:buFont typeface="Arial"/>
              <a:buChar char="•"/>
              <a:defRPr/>
            </a:pPr>
            <a:r>
              <a:rPr lang="en-US" dirty="0" smtClean="0"/>
              <a:t>Which formats to commit to managing long-term &amp; why?</a:t>
            </a:r>
          </a:p>
          <a:p>
            <a:pPr marL="448056" indent="-384048" eaLnBrk="1" fontAlgn="auto" hangingPunct="1">
              <a:spcAft>
                <a:spcPts val="0"/>
              </a:spcAft>
              <a:buFont typeface="Arial"/>
              <a:buChar char="•"/>
              <a:defRPr/>
            </a:pPr>
            <a:r>
              <a:rPr lang="en-US" dirty="0" smtClean="0"/>
              <a:t>Regular meetings with involved parties to make sure they’re represented in policy</a:t>
            </a:r>
          </a:p>
          <a:p>
            <a:pPr marL="448056" indent="-384048" eaLnBrk="1" fontAlgn="auto" hangingPunct="1">
              <a:spcAft>
                <a:spcPts val="0"/>
              </a:spcAft>
              <a:buFont typeface="Wingdings 2"/>
              <a:buChar char=""/>
              <a:defRPr/>
            </a:pPr>
            <a:endParaRPr lang="en-US" dirty="0"/>
          </a:p>
        </p:txBody>
      </p:sp>
    </p:spTree>
    <p:extLst>
      <p:ext uri="{BB962C8B-B14F-4D97-AF65-F5344CB8AC3E}">
        <p14:creationId xmlns:p14="http://schemas.microsoft.com/office/powerpoint/2010/main" val="3672223406"/>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86932"/>
            <a:ext cx="8153400" cy="694267"/>
          </a:xfrm>
        </p:spPr>
        <p:txBody>
          <a:bodyPr>
            <a:normAutofit fontScale="90000"/>
          </a:bodyPr>
          <a:lstStyle/>
          <a:p>
            <a:pPr marL="484632" indent="0" eaLnBrk="1" fontAlgn="auto" hangingPunct="1">
              <a:spcAft>
                <a:spcPts val="0"/>
              </a:spcAft>
              <a:defRPr/>
            </a:pPr>
            <a:r>
              <a:rPr lang="en-US" b="1" dirty="0" smtClean="0">
                <a:solidFill>
                  <a:schemeClr val="tx1"/>
                </a:solidFill>
                <a:latin typeface="+mn-lt"/>
              </a:rPr>
              <a:t>Time to edit!</a:t>
            </a:r>
            <a:endParaRPr lang="en-US" b="1" dirty="0">
              <a:solidFill>
                <a:schemeClr val="tx1"/>
              </a:solidFill>
              <a:latin typeface="+mn-lt"/>
            </a:endParaRPr>
          </a:p>
        </p:txBody>
      </p:sp>
      <p:sp>
        <p:nvSpPr>
          <p:cNvPr id="30722" name="Content Placeholder 2"/>
          <p:cNvSpPr>
            <a:spLocks noGrp="1"/>
          </p:cNvSpPr>
          <p:nvPr>
            <p:ph idx="1"/>
          </p:nvPr>
        </p:nvSpPr>
        <p:spPr>
          <a:xfrm>
            <a:off x="457200" y="2069179"/>
            <a:ext cx="8229600" cy="4385595"/>
          </a:xfrm>
        </p:spPr>
        <p:txBody>
          <a:bodyPr/>
          <a:lstStyle/>
          <a:p>
            <a:pPr eaLnBrk="1" hangingPunct="1">
              <a:buFont typeface="Arial" pitchFamily="34" charset="0"/>
              <a:buChar char="•"/>
            </a:pPr>
            <a:r>
              <a:rPr lang="en-US" dirty="0" smtClean="0"/>
              <a:t>Which sections will stay in body of policy &amp; which will move to appendices? </a:t>
            </a:r>
          </a:p>
          <a:p>
            <a:pPr eaLnBrk="1" hangingPunct="1">
              <a:buFont typeface="Arial" pitchFamily="34" charset="0"/>
              <a:buChar char="•"/>
            </a:pPr>
            <a:r>
              <a:rPr lang="en-US" dirty="0" smtClean="0"/>
              <a:t>Body: High-level information that won’t likely need to be updated often</a:t>
            </a:r>
          </a:p>
          <a:p>
            <a:pPr eaLnBrk="1" hangingPunct="1">
              <a:buFont typeface="Arial" pitchFamily="34" charset="0"/>
              <a:buChar char="•"/>
            </a:pPr>
            <a:r>
              <a:rPr lang="en-US" dirty="0" smtClean="0"/>
              <a:t>Appendices: Things that may change frequently like…</a:t>
            </a:r>
          </a:p>
          <a:p>
            <a:pPr lvl="1">
              <a:buFont typeface="Arial" pitchFamily="34" charset="0"/>
              <a:buChar char="•"/>
            </a:pPr>
            <a:r>
              <a:rPr lang="en-US" dirty="0" smtClean="0"/>
              <a:t>Format best practices and/or requirements</a:t>
            </a:r>
          </a:p>
          <a:p>
            <a:pPr lvl="1">
              <a:buFont typeface="Arial" pitchFamily="34" charset="0"/>
              <a:buChar char="•"/>
            </a:pPr>
            <a:r>
              <a:rPr lang="en-US" dirty="0" smtClean="0"/>
              <a:t>Technical specifications (hardware)</a:t>
            </a:r>
          </a:p>
          <a:p>
            <a:pPr lvl="1">
              <a:buFont typeface="Arial" pitchFamily="34" charset="0"/>
              <a:buChar char="•"/>
            </a:pPr>
            <a:r>
              <a:rPr lang="en-US" dirty="0" smtClean="0"/>
              <a:t>Decision making tools</a:t>
            </a:r>
          </a:p>
          <a:p>
            <a:pPr lvl="2">
              <a:buFont typeface="Arial" pitchFamily="34" charset="0"/>
              <a:buChar char="•"/>
            </a:pPr>
            <a:endParaRPr lang="en-US" dirty="0" smtClean="0"/>
          </a:p>
          <a:p>
            <a:pPr lvl="2">
              <a:buFont typeface="Arial" pitchFamily="34" charset="0"/>
              <a:buChar char="•"/>
            </a:pPr>
            <a:endParaRPr lang="en-US" dirty="0" smtClean="0"/>
          </a:p>
          <a:p>
            <a:pPr eaLnBrk="1" hangingPunct="1">
              <a:buNone/>
            </a:pPr>
            <a:endParaRPr lang="en-US" dirty="0" smtClean="0"/>
          </a:p>
        </p:txBody>
      </p:sp>
    </p:spTree>
    <p:extLst>
      <p:ext uri="{BB962C8B-B14F-4D97-AF65-F5344CB8AC3E}">
        <p14:creationId xmlns:p14="http://schemas.microsoft.com/office/powerpoint/2010/main" val="131373080"/>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fade">
                                      <p:cBhvr>
                                        <p:cTn id="7" dur="1000"/>
                                        <p:tgtEl>
                                          <p:spTgt spid="307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22">
                                            <p:txEl>
                                              <p:pRg st="1" end="1"/>
                                            </p:txEl>
                                          </p:spTgt>
                                        </p:tgtEl>
                                        <p:attrNameLst>
                                          <p:attrName>style.visibility</p:attrName>
                                        </p:attrNameLst>
                                      </p:cBhvr>
                                      <p:to>
                                        <p:strVal val="visible"/>
                                      </p:to>
                                    </p:set>
                                    <p:animEffect transition="in" filter="fade">
                                      <p:cBhvr>
                                        <p:cTn id="12" dur="1000"/>
                                        <p:tgtEl>
                                          <p:spTgt spid="307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22">
                                            <p:txEl>
                                              <p:pRg st="2" end="2"/>
                                            </p:txEl>
                                          </p:spTgt>
                                        </p:tgtEl>
                                        <p:attrNameLst>
                                          <p:attrName>style.visibility</p:attrName>
                                        </p:attrNameLst>
                                      </p:cBhvr>
                                      <p:to>
                                        <p:strVal val="visible"/>
                                      </p:to>
                                    </p:set>
                                    <p:animEffect transition="in" filter="fade">
                                      <p:cBhvr>
                                        <p:cTn id="17" dur="1000"/>
                                        <p:tgtEl>
                                          <p:spTgt spid="30722">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722">
                                            <p:txEl>
                                              <p:pRg st="3" end="3"/>
                                            </p:txEl>
                                          </p:spTgt>
                                        </p:tgtEl>
                                        <p:attrNameLst>
                                          <p:attrName>style.visibility</p:attrName>
                                        </p:attrNameLst>
                                      </p:cBhvr>
                                      <p:to>
                                        <p:strVal val="visible"/>
                                      </p:to>
                                    </p:set>
                                    <p:animEffect transition="in" filter="fade">
                                      <p:cBhvr>
                                        <p:cTn id="20" dur="1000"/>
                                        <p:tgtEl>
                                          <p:spTgt spid="30722">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722">
                                            <p:txEl>
                                              <p:pRg st="4" end="4"/>
                                            </p:txEl>
                                          </p:spTgt>
                                        </p:tgtEl>
                                        <p:attrNameLst>
                                          <p:attrName>style.visibility</p:attrName>
                                        </p:attrNameLst>
                                      </p:cBhvr>
                                      <p:to>
                                        <p:strVal val="visible"/>
                                      </p:to>
                                    </p:set>
                                    <p:animEffect transition="in" filter="fade">
                                      <p:cBhvr>
                                        <p:cTn id="23" dur="1000"/>
                                        <p:tgtEl>
                                          <p:spTgt spid="30722">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722">
                                            <p:txEl>
                                              <p:pRg st="5" end="5"/>
                                            </p:txEl>
                                          </p:spTgt>
                                        </p:tgtEl>
                                        <p:attrNameLst>
                                          <p:attrName>style.visibility</p:attrName>
                                        </p:attrNameLst>
                                      </p:cBhvr>
                                      <p:to>
                                        <p:strVal val="visible"/>
                                      </p:to>
                                    </p:set>
                                    <p:animEffect transition="in" filter="fade">
                                      <p:cBhvr>
                                        <p:cTn id="26" dur="1000"/>
                                        <p:tgtEl>
                                          <p:spTgt spid="307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8153400" cy="1024467"/>
          </a:xfrm>
        </p:spPr>
        <p:txBody>
          <a:bodyPr>
            <a:normAutofit/>
          </a:bodyPr>
          <a:lstStyle/>
          <a:p>
            <a:pPr marL="484632" indent="0" eaLnBrk="1" fontAlgn="auto" hangingPunct="1">
              <a:spcAft>
                <a:spcPts val="0"/>
              </a:spcAft>
              <a:defRPr/>
            </a:pPr>
            <a:r>
              <a:rPr lang="en-US" sz="4400" b="1" dirty="0" smtClean="0">
                <a:solidFill>
                  <a:schemeClr val="tx1"/>
                </a:solidFill>
                <a:latin typeface="+mn-lt"/>
              </a:rPr>
              <a:t>Advertising your policy</a:t>
            </a:r>
            <a:endParaRPr lang="en-US" sz="4400" b="1" dirty="0">
              <a:solidFill>
                <a:schemeClr val="tx1"/>
              </a:solidFill>
              <a:latin typeface="+mn-lt"/>
            </a:endParaRPr>
          </a:p>
        </p:txBody>
      </p:sp>
      <p:sp>
        <p:nvSpPr>
          <p:cNvPr id="31746" name="Content Placeholder 2"/>
          <p:cNvSpPr>
            <a:spLocks noGrp="1"/>
          </p:cNvSpPr>
          <p:nvPr>
            <p:ph idx="1"/>
          </p:nvPr>
        </p:nvSpPr>
        <p:spPr>
          <a:xfrm>
            <a:off x="457200" y="2253561"/>
            <a:ext cx="8229600" cy="4201213"/>
          </a:xfrm>
        </p:spPr>
        <p:txBody>
          <a:bodyPr/>
          <a:lstStyle/>
          <a:p>
            <a:pPr eaLnBrk="1" hangingPunct="1">
              <a:buFont typeface="Arial" pitchFamily="34" charset="0"/>
              <a:buChar char="•"/>
            </a:pPr>
            <a:r>
              <a:rPr lang="en-US" dirty="0" smtClean="0"/>
              <a:t>Get your policy</a:t>
            </a:r>
            <a:r>
              <a:rPr lang="en-US" dirty="0"/>
              <a:t> </a:t>
            </a:r>
            <a:r>
              <a:rPr lang="en-US" dirty="0" smtClean="0"/>
              <a:t>out there!</a:t>
            </a:r>
          </a:p>
          <a:p>
            <a:pPr eaLnBrk="1" hangingPunct="1">
              <a:buFont typeface="Arial" pitchFamily="34" charset="0"/>
              <a:buChar char="•"/>
            </a:pPr>
            <a:r>
              <a:rPr lang="en-US" dirty="0" smtClean="0">
                <a:hlinkClick r:id="rId3"/>
              </a:rPr>
              <a:t>Website</a:t>
            </a:r>
            <a:endParaRPr lang="en-US" dirty="0"/>
          </a:p>
          <a:p>
            <a:pPr eaLnBrk="1" hangingPunct="1">
              <a:buFont typeface="Arial" pitchFamily="34" charset="0"/>
              <a:buChar char="•"/>
            </a:pPr>
            <a:r>
              <a:rPr lang="en-US" dirty="0" smtClean="0"/>
              <a:t>Presentations</a:t>
            </a:r>
            <a:endParaRPr lang="en-US" dirty="0"/>
          </a:p>
          <a:p>
            <a:pPr eaLnBrk="1" hangingPunct="1">
              <a:buFont typeface="Arial" pitchFamily="34" charset="0"/>
              <a:buChar char="•"/>
            </a:pPr>
            <a:r>
              <a:rPr lang="en-US" dirty="0" smtClean="0"/>
              <a:t>Papers</a:t>
            </a:r>
            <a:endParaRPr lang="en-US" dirty="0"/>
          </a:p>
          <a:p>
            <a:pPr eaLnBrk="1" hangingPunct="1">
              <a:buFont typeface="Arial" pitchFamily="34" charset="0"/>
              <a:buChar char="•"/>
            </a:pPr>
            <a:r>
              <a:rPr lang="en-US" dirty="0" smtClean="0"/>
              <a:t>Face-to-face encounters within library/campus</a:t>
            </a:r>
          </a:p>
          <a:p>
            <a:pPr lvl="1" eaLnBrk="1" hangingPunct="1">
              <a:buNone/>
            </a:pPr>
            <a:endParaRPr lang="en-US" dirty="0" smtClean="0"/>
          </a:p>
          <a:p>
            <a:pPr lvl="1" eaLnBrk="1" hangingPunct="1">
              <a:buFont typeface="Verdana" pitchFamily="34" charset="0"/>
              <a:buNone/>
            </a:pPr>
            <a:endParaRPr lang="en-US" dirty="0" smtClean="0"/>
          </a:p>
          <a:p>
            <a:pPr lvl="1" eaLnBrk="1" hangingPunct="1">
              <a:buFont typeface="Verdana" pitchFamily="34" charset="0"/>
              <a:buNone/>
            </a:pPr>
            <a:endParaRPr lang="en-US" dirty="0" smtClean="0"/>
          </a:p>
        </p:txBody>
      </p:sp>
    </p:spTree>
    <p:extLst>
      <p:ext uri="{BB962C8B-B14F-4D97-AF65-F5344CB8AC3E}">
        <p14:creationId xmlns:p14="http://schemas.microsoft.com/office/powerpoint/2010/main" val="1872043655"/>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fade">
                                      <p:cBhvr>
                                        <p:cTn id="7" dur="2000"/>
                                        <p:tgtEl>
                                          <p:spTgt spid="317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6">
                                            <p:txEl>
                                              <p:pRg st="1" end="1"/>
                                            </p:txEl>
                                          </p:spTgt>
                                        </p:tgtEl>
                                        <p:attrNameLst>
                                          <p:attrName>style.visibility</p:attrName>
                                        </p:attrNameLst>
                                      </p:cBhvr>
                                      <p:to>
                                        <p:strVal val="visible"/>
                                      </p:to>
                                    </p:set>
                                    <p:animEffect transition="in" filter="fade">
                                      <p:cBhvr>
                                        <p:cTn id="12" dur="2000"/>
                                        <p:tgtEl>
                                          <p:spTgt spid="317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6">
                                            <p:txEl>
                                              <p:pRg st="2" end="2"/>
                                            </p:txEl>
                                          </p:spTgt>
                                        </p:tgtEl>
                                        <p:attrNameLst>
                                          <p:attrName>style.visibility</p:attrName>
                                        </p:attrNameLst>
                                      </p:cBhvr>
                                      <p:to>
                                        <p:strVal val="visible"/>
                                      </p:to>
                                    </p:set>
                                    <p:animEffect transition="in" filter="fade">
                                      <p:cBhvr>
                                        <p:cTn id="17" dur="2000"/>
                                        <p:tgtEl>
                                          <p:spTgt spid="317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746">
                                            <p:txEl>
                                              <p:pRg st="3" end="3"/>
                                            </p:txEl>
                                          </p:spTgt>
                                        </p:tgtEl>
                                        <p:attrNameLst>
                                          <p:attrName>style.visibility</p:attrName>
                                        </p:attrNameLst>
                                      </p:cBhvr>
                                      <p:to>
                                        <p:strVal val="visible"/>
                                      </p:to>
                                    </p:set>
                                    <p:animEffect transition="in" filter="fade">
                                      <p:cBhvr>
                                        <p:cTn id="22" dur="2000"/>
                                        <p:tgtEl>
                                          <p:spTgt spid="3174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746">
                                            <p:txEl>
                                              <p:pRg st="4" end="4"/>
                                            </p:txEl>
                                          </p:spTgt>
                                        </p:tgtEl>
                                        <p:attrNameLst>
                                          <p:attrName>style.visibility</p:attrName>
                                        </p:attrNameLst>
                                      </p:cBhvr>
                                      <p:to>
                                        <p:strVal val="visible"/>
                                      </p:to>
                                    </p:set>
                                    <p:animEffect transition="in" filter="fade">
                                      <p:cBhvr>
                                        <p:cTn id="27" dur="2000"/>
                                        <p:tgtEl>
                                          <p:spTgt spid="317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3066"/>
            <a:ext cx="8153400" cy="762000"/>
          </a:xfrm>
        </p:spPr>
        <p:txBody>
          <a:bodyPr/>
          <a:lstStyle/>
          <a:p>
            <a:pPr marL="484632" indent="0" eaLnBrk="1" fontAlgn="auto" hangingPunct="1">
              <a:spcAft>
                <a:spcPts val="0"/>
              </a:spcAft>
              <a:defRPr/>
            </a:pPr>
            <a:r>
              <a:rPr lang="en-US" sz="4400" dirty="0" smtClean="0">
                <a:solidFill>
                  <a:schemeClr val="tx1"/>
                </a:solidFill>
                <a:latin typeface="+mn-lt"/>
              </a:rPr>
              <a:t>Implementing</a:t>
            </a:r>
            <a:r>
              <a:rPr lang="en-US" sz="4400" b="1" dirty="0" smtClean="0">
                <a:solidFill>
                  <a:schemeClr val="tx1"/>
                </a:solidFill>
                <a:latin typeface="+mn-lt"/>
              </a:rPr>
              <a:t> your policy</a:t>
            </a:r>
            <a:endParaRPr lang="en-US" sz="4400" b="1" dirty="0">
              <a:solidFill>
                <a:schemeClr val="tx1"/>
              </a:solidFill>
              <a:latin typeface="+mn-lt"/>
            </a:endParaRPr>
          </a:p>
        </p:txBody>
      </p:sp>
      <p:sp>
        <p:nvSpPr>
          <p:cNvPr id="32770" name="Content Placeholder 2"/>
          <p:cNvSpPr>
            <a:spLocks noGrp="1"/>
          </p:cNvSpPr>
          <p:nvPr>
            <p:ph idx="1"/>
          </p:nvPr>
        </p:nvSpPr>
        <p:spPr>
          <a:xfrm>
            <a:off x="457200" y="2212587"/>
            <a:ext cx="8229600" cy="4242187"/>
          </a:xfrm>
        </p:spPr>
        <p:txBody>
          <a:bodyPr/>
          <a:lstStyle/>
          <a:p>
            <a:pPr eaLnBrk="1" hangingPunct="1">
              <a:buFont typeface="Arial" pitchFamily="34" charset="0"/>
              <a:buChar char="•"/>
            </a:pPr>
            <a:r>
              <a:rPr lang="en-US" dirty="0" smtClean="0"/>
              <a:t>How to make sure policy &amp; accompanying documents are actually USED by collection owners/project managers?</a:t>
            </a:r>
          </a:p>
          <a:p>
            <a:pPr eaLnBrk="1" hangingPunct="1">
              <a:buFont typeface="Arial" pitchFamily="34" charset="0"/>
              <a:buChar char="•"/>
            </a:pPr>
            <a:r>
              <a:rPr lang="en-US" dirty="0" smtClean="0"/>
              <a:t>Marriott Library plan:</a:t>
            </a:r>
          </a:p>
          <a:p>
            <a:pPr lvl="1">
              <a:buFont typeface="Arial" pitchFamily="34" charset="0"/>
              <a:buChar char="•"/>
            </a:pPr>
            <a:r>
              <a:rPr lang="en-US" dirty="0" smtClean="0"/>
              <a:t>Technology Services and Knowledge Management Councils oversight</a:t>
            </a:r>
          </a:p>
          <a:p>
            <a:pPr lvl="1">
              <a:buFont typeface="Arial" pitchFamily="34" charset="0"/>
              <a:buChar char="•"/>
            </a:pPr>
            <a:r>
              <a:rPr lang="en-US" dirty="0" smtClean="0"/>
              <a:t>Digital Collection Development Policy (draft)</a:t>
            </a:r>
          </a:p>
          <a:p>
            <a:pPr lvl="1">
              <a:buFont typeface="Arial" pitchFamily="34" charset="0"/>
              <a:buChar char="•"/>
            </a:pPr>
            <a:r>
              <a:rPr lang="en-US" dirty="0" smtClean="0">
                <a:hlinkClick r:id="rId3"/>
              </a:rPr>
              <a:t>Digital Preservation Decision Flowchart</a:t>
            </a:r>
            <a:r>
              <a:rPr lang="en-US" dirty="0" smtClean="0"/>
              <a:t> (draft)</a:t>
            </a:r>
          </a:p>
          <a:p>
            <a:pPr lvl="1" eaLnBrk="1" hangingPunct="1"/>
            <a:endParaRPr lang="en-US" dirty="0" smtClean="0"/>
          </a:p>
        </p:txBody>
      </p:sp>
    </p:spTree>
    <p:extLst>
      <p:ext uri="{BB962C8B-B14F-4D97-AF65-F5344CB8AC3E}">
        <p14:creationId xmlns:p14="http://schemas.microsoft.com/office/powerpoint/2010/main" val="3610063591"/>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fade">
                                      <p:cBhvr>
                                        <p:cTn id="7" dur="2000"/>
                                        <p:tgtEl>
                                          <p:spTgt spid="327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0">
                                            <p:txEl>
                                              <p:pRg st="1" end="1"/>
                                            </p:txEl>
                                          </p:spTgt>
                                        </p:tgtEl>
                                        <p:attrNameLst>
                                          <p:attrName>style.visibility</p:attrName>
                                        </p:attrNameLst>
                                      </p:cBhvr>
                                      <p:to>
                                        <p:strVal val="visible"/>
                                      </p:to>
                                    </p:set>
                                    <p:animEffect transition="in" filter="fade">
                                      <p:cBhvr>
                                        <p:cTn id="12" dur="2000"/>
                                        <p:tgtEl>
                                          <p:spTgt spid="32770">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2770">
                                            <p:txEl>
                                              <p:pRg st="2" end="2"/>
                                            </p:txEl>
                                          </p:spTgt>
                                        </p:tgtEl>
                                        <p:attrNameLst>
                                          <p:attrName>style.visibility</p:attrName>
                                        </p:attrNameLst>
                                      </p:cBhvr>
                                      <p:to>
                                        <p:strVal val="visible"/>
                                      </p:to>
                                    </p:set>
                                    <p:animEffect transition="in" filter="fade">
                                      <p:cBhvr>
                                        <p:cTn id="15" dur="2000"/>
                                        <p:tgtEl>
                                          <p:spTgt spid="32770">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770">
                                            <p:txEl>
                                              <p:pRg st="3" end="3"/>
                                            </p:txEl>
                                          </p:spTgt>
                                        </p:tgtEl>
                                        <p:attrNameLst>
                                          <p:attrName>style.visibility</p:attrName>
                                        </p:attrNameLst>
                                      </p:cBhvr>
                                      <p:to>
                                        <p:strVal val="visible"/>
                                      </p:to>
                                    </p:set>
                                    <p:animEffect transition="in" filter="fade">
                                      <p:cBhvr>
                                        <p:cTn id="18" dur="2000"/>
                                        <p:tgtEl>
                                          <p:spTgt spid="32770">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2770">
                                            <p:txEl>
                                              <p:pRg st="4" end="4"/>
                                            </p:txEl>
                                          </p:spTgt>
                                        </p:tgtEl>
                                        <p:attrNameLst>
                                          <p:attrName>style.visibility</p:attrName>
                                        </p:attrNameLst>
                                      </p:cBhvr>
                                      <p:to>
                                        <p:strVal val="visible"/>
                                      </p:to>
                                    </p:set>
                                    <p:animEffect transition="in" filter="fade">
                                      <p:cBhvr>
                                        <p:cTn id="21" dur="2000"/>
                                        <p:tgtEl>
                                          <p:spTgt spid="327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p:cNvSpPr>
          <p:nvPr>
            <p:ph type="title"/>
          </p:nvPr>
        </p:nvSpPr>
        <p:spPr/>
        <p:txBody>
          <a:bodyPr/>
          <a:lstStyle/>
          <a:p>
            <a:pPr eaLnBrk="1" hangingPunct="1"/>
            <a:r>
              <a:rPr lang="en-US" b="1" dirty="0" smtClean="0">
                <a:latin typeface="+mn-lt"/>
              </a:rPr>
              <a:t>Additional resources</a:t>
            </a:r>
          </a:p>
        </p:txBody>
      </p:sp>
      <p:sp>
        <p:nvSpPr>
          <p:cNvPr id="76802" name="Rectangle 5"/>
          <p:cNvSpPr>
            <a:spLocks noGrp="1"/>
          </p:cNvSpPr>
          <p:nvPr>
            <p:ph idx="1"/>
          </p:nvPr>
        </p:nvSpPr>
        <p:spPr/>
        <p:txBody>
          <a:bodyPr/>
          <a:lstStyle/>
          <a:p>
            <a:pPr eaLnBrk="1" hangingPunct="1">
              <a:lnSpc>
                <a:spcPct val="80000"/>
              </a:lnSpc>
              <a:buFontTx/>
              <a:buNone/>
            </a:pPr>
            <a:r>
              <a:rPr lang="en-US" sz="2400" dirty="0" smtClean="0">
                <a:hlinkClick r:id="rId2"/>
              </a:rPr>
              <a:t>Digital Preservation Management online tutorial</a:t>
            </a:r>
            <a:endParaRPr lang="en-US" sz="2400" dirty="0" smtClean="0"/>
          </a:p>
          <a:p>
            <a:pPr eaLnBrk="1" hangingPunct="1">
              <a:lnSpc>
                <a:spcPct val="80000"/>
              </a:lnSpc>
              <a:buFontTx/>
              <a:buNone/>
            </a:pPr>
            <a:endParaRPr lang="en-US" sz="2400" dirty="0" smtClean="0">
              <a:hlinkClick r:id=""/>
            </a:endParaRPr>
          </a:p>
          <a:p>
            <a:pPr eaLnBrk="1" hangingPunct="1">
              <a:lnSpc>
                <a:spcPct val="80000"/>
              </a:lnSpc>
              <a:buFontTx/>
              <a:buNone/>
            </a:pPr>
            <a:r>
              <a:rPr lang="en-US" sz="2400" dirty="0" smtClean="0">
                <a:hlinkClick r:id=""/>
              </a:rPr>
              <a:t>Library of Congress DP site</a:t>
            </a:r>
            <a:endParaRPr lang="en-US" sz="2400" dirty="0" smtClean="0"/>
          </a:p>
          <a:p>
            <a:pPr eaLnBrk="1" hangingPunct="1">
              <a:lnSpc>
                <a:spcPct val="80000"/>
              </a:lnSpc>
              <a:buFontTx/>
              <a:buNone/>
            </a:pPr>
            <a:endParaRPr lang="en-US" sz="2400" dirty="0" smtClean="0"/>
          </a:p>
          <a:p>
            <a:pPr eaLnBrk="1" hangingPunct="1">
              <a:lnSpc>
                <a:spcPct val="80000"/>
              </a:lnSpc>
              <a:buFontTx/>
              <a:buNone/>
            </a:pPr>
            <a:r>
              <a:rPr lang="en-US" sz="2400" dirty="0" smtClean="0">
                <a:hlinkClick r:id="rId3"/>
              </a:rPr>
              <a:t>J. Willard Marriott Library Digital Preservation Policy</a:t>
            </a:r>
            <a:endParaRPr lang="en-US" sz="2400" dirty="0" smtClean="0"/>
          </a:p>
          <a:p>
            <a:pPr eaLnBrk="1" hangingPunct="1">
              <a:lnSpc>
                <a:spcPct val="80000"/>
              </a:lnSpc>
              <a:buFontTx/>
              <a:buNone/>
            </a:pPr>
            <a:endParaRPr lang="en-US" sz="2400" dirty="0" smtClean="0"/>
          </a:p>
          <a:p>
            <a:pPr eaLnBrk="1" hangingPunct="1">
              <a:lnSpc>
                <a:spcPct val="80000"/>
              </a:lnSpc>
              <a:buFontTx/>
              <a:buNone/>
            </a:pPr>
            <a:endParaRPr lang="en-US" sz="2400" dirty="0" smtClean="0"/>
          </a:p>
          <a:p>
            <a:pPr eaLnBrk="1" hangingPunct="1">
              <a:lnSpc>
                <a:spcPct val="80000"/>
              </a:lnSpc>
              <a:buFontTx/>
              <a:buNone/>
            </a:pPr>
            <a:endParaRPr lang="en-US" sz="2400" dirty="0" smtClean="0">
              <a:hlinkClick r:id="rId4"/>
            </a:endParaRPr>
          </a:p>
          <a:p>
            <a:pPr eaLnBrk="1" hangingPunct="1">
              <a:lnSpc>
                <a:spcPct val="80000"/>
              </a:lnSpc>
              <a:buFontTx/>
              <a:buNone/>
            </a:pPr>
            <a:endParaRPr lang="en-US" sz="2400" dirty="0" smtClean="0"/>
          </a:p>
          <a:p>
            <a:pPr eaLnBrk="1" hangingPunct="1">
              <a:lnSpc>
                <a:spcPct val="80000"/>
              </a:lnSpc>
              <a:buFontTx/>
              <a:buNone/>
            </a:pPr>
            <a:endParaRPr lang="en-US" sz="2400" dirty="0" smtClean="0"/>
          </a:p>
          <a:p>
            <a:pPr eaLnBrk="1" hangingPunct="1">
              <a:lnSpc>
                <a:spcPct val="80000"/>
              </a:lnSpc>
              <a:buFontTx/>
              <a:buNone/>
            </a:pPr>
            <a:endParaRPr lang="en-US" sz="2400" dirty="0" smtClean="0"/>
          </a:p>
          <a:p>
            <a:pPr eaLnBrk="1" hangingPunct="1">
              <a:lnSpc>
                <a:spcPct val="80000"/>
              </a:lnSpc>
              <a:buFontTx/>
              <a:buNone/>
            </a:pPr>
            <a:endParaRPr lang="en-US" sz="2000" dirty="0" smtClean="0"/>
          </a:p>
          <a:p>
            <a:pPr eaLnBrk="1" hangingPunct="1"/>
            <a:endParaRPr lang="en-US" dirty="0" smtClean="0"/>
          </a:p>
        </p:txBody>
      </p:sp>
    </p:spTree>
    <p:extLst>
      <p:ext uri="{BB962C8B-B14F-4D97-AF65-F5344CB8AC3E}">
        <p14:creationId xmlns:p14="http://schemas.microsoft.com/office/powerpoint/2010/main" val="713337546"/>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802">
                                            <p:txEl>
                                              <p:pRg st="0" end="0"/>
                                            </p:txEl>
                                          </p:spTgt>
                                        </p:tgtEl>
                                        <p:attrNameLst>
                                          <p:attrName>style.visibility</p:attrName>
                                        </p:attrNameLst>
                                      </p:cBhvr>
                                      <p:to>
                                        <p:strVal val="visible"/>
                                      </p:to>
                                    </p:set>
                                    <p:animEffect transition="in" filter="fade">
                                      <p:cBhvr>
                                        <p:cTn id="7" dur="500"/>
                                        <p:tgtEl>
                                          <p:spTgt spid="768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802">
                                            <p:txEl>
                                              <p:pRg st="2" end="2"/>
                                            </p:txEl>
                                          </p:spTgt>
                                        </p:tgtEl>
                                        <p:attrNameLst>
                                          <p:attrName>style.visibility</p:attrName>
                                        </p:attrNameLst>
                                      </p:cBhvr>
                                      <p:to>
                                        <p:strVal val="visible"/>
                                      </p:to>
                                    </p:set>
                                    <p:animEffect transition="in" filter="fade">
                                      <p:cBhvr>
                                        <p:cTn id="12" dur="500"/>
                                        <p:tgtEl>
                                          <p:spTgt spid="7680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6802">
                                            <p:txEl>
                                              <p:pRg st="4" end="4"/>
                                            </p:txEl>
                                          </p:spTgt>
                                        </p:tgtEl>
                                        <p:attrNameLst>
                                          <p:attrName>style.visibility</p:attrName>
                                        </p:attrNameLst>
                                      </p:cBhvr>
                                      <p:to>
                                        <p:strVal val="visible"/>
                                      </p:to>
                                    </p:set>
                                    <p:animEffect transition="in" filter="fade">
                                      <p:cBhvr>
                                        <p:cTn id="17" dur="500"/>
                                        <p:tgtEl>
                                          <p:spTgt spid="768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2"/>
          <p:cNvSpPr>
            <a:spLocks noGrp="1"/>
          </p:cNvSpPr>
          <p:nvPr>
            <p:ph idx="1"/>
          </p:nvPr>
        </p:nvSpPr>
        <p:spPr>
          <a:xfrm>
            <a:off x="457200" y="2286000"/>
            <a:ext cx="8153400" cy="4114800"/>
          </a:xfrm>
        </p:spPr>
        <p:txBody>
          <a:bodyPr/>
          <a:lstStyle/>
          <a:p>
            <a:pPr algn="ctr" eaLnBrk="1" hangingPunct="1">
              <a:buFontTx/>
              <a:buNone/>
            </a:pPr>
            <a:r>
              <a:rPr lang="en-US" sz="3600" dirty="0" smtClean="0"/>
              <a:t>Tawnya Keller</a:t>
            </a:r>
          </a:p>
          <a:p>
            <a:pPr algn="ctr" eaLnBrk="1" hangingPunct="1">
              <a:buFontTx/>
              <a:buNone/>
            </a:pPr>
            <a:r>
              <a:rPr lang="en-US" sz="3600" dirty="0" smtClean="0"/>
              <a:t>Digital Preservation Archivist</a:t>
            </a:r>
          </a:p>
          <a:p>
            <a:pPr algn="ctr" eaLnBrk="1" hangingPunct="1">
              <a:buFontTx/>
              <a:buNone/>
            </a:pPr>
            <a:r>
              <a:rPr lang="en-US" sz="3600" dirty="0" smtClean="0"/>
              <a:t>J. Willard Marriott Library</a:t>
            </a:r>
          </a:p>
          <a:p>
            <a:pPr algn="ctr" eaLnBrk="1" hangingPunct="1">
              <a:buFontTx/>
              <a:buNone/>
            </a:pPr>
            <a:r>
              <a:rPr lang="en-US" sz="3600" dirty="0" smtClean="0"/>
              <a:t>801.581.8594</a:t>
            </a:r>
          </a:p>
          <a:p>
            <a:pPr algn="ctr" eaLnBrk="1" hangingPunct="1">
              <a:buFontTx/>
              <a:buNone/>
            </a:pPr>
            <a:r>
              <a:rPr lang="en-US" sz="3600" dirty="0" smtClean="0"/>
              <a:t>tawnya.keller@utah.edu</a:t>
            </a:r>
          </a:p>
          <a:p>
            <a:pPr algn="ctr" eaLnBrk="1" hangingPunct="1">
              <a:buFontTx/>
              <a:buNone/>
            </a:pPr>
            <a:endParaRPr lang="en-US" sz="2000" dirty="0" smtClean="0"/>
          </a:p>
          <a:p>
            <a:pPr algn="ctr" eaLnBrk="1" hangingPunct="1">
              <a:buFontTx/>
              <a:buNone/>
            </a:pPr>
            <a:endParaRPr lang="en-US" sz="2000" dirty="0" smtClean="0"/>
          </a:p>
          <a:p>
            <a:pPr eaLnBrk="1" hangingPunct="1">
              <a:buFontTx/>
              <a:buNone/>
            </a:pPr>
            <a:endParaRPr lang="en-US" dirty="0" smtClean="0"/>
          </a:p>
        </p:txBody>
      </p:sp>
    </p:spTree>
    <p:extLst>
      <p:ext uri="{BB962C8B-B14F-4D97-AF65-F5344CB8AC3E}">
        <p14:creationId xmlns:p14="http://schemas.microsoft.com/office/powerpoint/2010/main" val="1125925550"/>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a:t>“One of the great ironies of the information age is that, while the late twentieth century will undoubtedly have recorded more data than any other period in history, it will also almost certainly have lost more information than any previous era.</a:t>
            </a:r>
            <a:r>
              <a:rPr lang="en-US" i="1" dirty="0" smtClean="0"/>
              <a:t>”</a:t>
            </a:r>
          </a:p>
          <a:p>
            <a:endParaRPr lang="en-US" i="1" dirty="0"/>
          </a:p>
          <a:p>
            <a:pPr marL="914400" lvl="3" indent="0">
              <a:buNone/>
            </a:pPr>
            <a:r>
              <a:rPr lang="en-US" sz="1600" i="1" dirty="0"/>
              <a:t>From:  Alexander </a:t>
            </a:r>
            <a:r>
              <a:rPr lang="en-US" sz="1600" i="1" dirty="0" err="1"/>
              <a:t>Stille</a:t>
            </a:r>
            <a:r>
              <a:rPr lang="en-US" sz="1600" i="1" dirty="0"/>
              <a:t>, “Are We Losing Our Memory? Or The Museum of Obsolete Technology”, LOST Magazine, Feb (2006) no. 3, accessed 4/12/2012, http://</a:t>
            </a:r>
            <a:r>
              <a:rPr lang="en-US" sz="1600" i="1" dirty="0" err="1"/>
              <a:t>www.lostmag.com</a:t>
            </a:r>
            <a:r>
              <a:rPr lang="en-US" sz="1600" i="1" dirty="0"/>
              <a:t>/issue3/</a:t>
            </a:r>
            <a:r>
              <a:rPr lang="en-US" sz="1600" i="1" dirty="0" err="1"/>
              <a:t>memory.php</a:t>
            </a:r>
            <a:endParaRPr lang="en-US" sz="1600" i="1" dirty="0"/>
          </a:p>
          <a:p>
            <a:endParaRPr lang="en-US" dirty="0"/>
          </a:p>
        </p:txBody>
      </p:sp>
      <p:sp>
        <p:nvSpPr>
          <p:cNvPr id="3" name="Title 2"/>
          <p:cNvSpPr>
            <a:spLocks noGrp="1"/>
          </p:cNvSpPr>
          <p:nvPr>
            <p:ph type="title"/>
          </p:nvPr>
        </p:nvSpPr>
        <p:spPr>
          <a:xfrm>
            <a:off x="533400" y="304800"/>
            <a:ext cx="8229600" cy="1143000"/>
          </a:xfrm>
        </p:spPr>
        <p:txBody>
          <a:bodyPr>
            <a:normAutofit/>
          </a:bodyPr>
          <a:lstStyle/>
          <a:p>
            <a:r>
              <a:rPr lang="en-US" dirty="0" smtClean="0"/>
              <a:t>Need for Digital Preservation</a:t>
            </a:r>
            <a:endParaRPr lang="en-US" dirty="0"/>
          </a:p>
        </p:txBody>
      </p:sp>
    </p:spTree>
    <p:extLst>
      <p:ext uri="{BB962C8B-B14F-4D97-AF65-F5344CB8AC3E}">
        <p14:creationId xmlns:p14="http://schemas.microsoft.com/office/powerpoint/2010/main" val="2766098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p:txBody>
          <a:bodyPr/>
          <a:lstStyle/>
          <a:p>
            <a:pPr marL="0" indent="0" eaLnBrk="1" hangingPunct="1">
              <a:buFont typeface="Arial" charset="0"/>
              <a:buNone/>
              <a:defRPr/>
            </a:pPr>
            <a:r>
              <a:rPr lang="en-US" sz="2400" dirty="0" smtClean="0">
                <a:solidFill>
                  <a:schemeClr val="tx2">
                    <a:lumMod val="75000"/>
                  </a:schemeClr>
                </a:solidFill>
              </a:rPr>
              <a:t>This is a </a:t>
            </a:r>
            <a:r>
              <a:rPr lang="en-US" sz="2400" b="1" dirty="0" smtClean="0">
                <a:solidFill>
                  <a:schemeClr val="bg2">
                    <a:lumMod val="25000"/>
                  </a:schemeClr>
                </a:solidFill>
              </a:rPr>
              <a:t>Workshop</a:t>
            </a:r>
            <a:r>
              <a:rPr lang="en-US" sz="2400" dirty="0" smtClean="0">
                <a:solidFill>
                  <a:schemeClr val="tx2">
                    <a:lumMod val="75000"/>
                  </a:schemeClr>
                </a:solidFill>
              </a:rPr>
              <a:t> created by the </a:t>
            </a:r>
            <a:r>
              <a:rPr lang="en-US" sz="2400" dirty="0" smtClean="0">
                <a:solidFill>
                  <a:schemeClr val="bg2">
                    <a:lumMod val="25000"/>
                  </a:schemeClr>
                </a:solidFill>
              </a:rPr>
              <a:t>Library of Congress </a:t>
            </a:r>
            <a:r>
              <a:rPr lang="en-US" sz="2400" dirty="0" smtClean="0">
                <a:solidFill>
                  <a:schemeClr val="tx2">
                    <a:lumMod val="75000"/>
                  </a:schemeClr>
                </a:solidFill>
              </a:rPr>
              <a:t>Digital </a:t>
            </a:r>
            <a:r>
              <a:rPr lang="en-US" sz="2400" dirty="0">
                <a:solidFill>
                  <a:schemeClr val="tx2">
                    <a:lumMod val="75000"/>
                  </a:schemeClr>
                </a:solidFill>
              </a:rPr>
              <a:t>Preservation Outreach and Education (DPOE) </a:t>
            </a:r>
            <a:r>
              <a:rPr lang="en-US" sz="2400" dirty="0" smtClean="0">
                <a:solidFill>
                  <a:schemeClr val="tx2">
                    <a:lumMod val="75000"/>
                  </a:schemeClr>
                </a:solidFill>
              </a:rPr>
              <a:t>program.</a:t>
            </a:r>
          </a:p>
          <a:p>
            <a:pPr marL="0" indent="0" eaLnBrk="1" hangingPunct="1">
              <a:buFont typeface="Arial" charset="0"/>
              <a:buNone/>
              <a:defRPr/>
            </a:pPr>
            <a:endParaRPr lang="en-US" sz="2400" dirty="0">
              <a:solidFill>
                <a:schemeClr val="tx2">
                  <a:lumMod val="75000"/>
                </a:schemeClr>
              </a:solidFill>
            </a:endParaRPr>
          </a:p>
          <a:p>
            <a:pPr marL="0" indent="0" eaLnBrk="1" hangingPunct="1">
              <a:buFont typeface="Arial" charset="0"/>
              <a:buNone/>
              <a:defRPr/>
            </a:pPr>
            <a:r>
              <a:rPr lang="en-US" sz="2400" b="1" dirty="0" smtClean="0">
                <a:solidFill>
                  <a:schemeClr val="bg2">
                    <a:lumMod val="25000"/>
                  </a:schemeClr>
                </a:solidFill>
              </a:rPr>
              <a:t>Purpose</a:t>
            </a:r>
            <a:r>
              <a:rPr lang="en-US" sz="2400" dirty="0" smtClean="0">
                <a:solidFill>
                  <a:schemeClr val="tx2">
                    <a:lumMod val="75000"/>
                  </a:schemeClr>
                </a:solidFill>
              </a:rPr>
              <a:t>: To encourage </a:t>
            </a:r>
            <a:r>
              <a:rPr lang="en-US" sz="2400" dirty="0">
                <a:solidFill>
                  <a:schemeClr val="tx2">
                    <a:lumMod val="75000"/>
                  </a:schemeClr>
                </a:solidFill>
              </a:rPr>
              <a:t>individuals and organizations to </a:t>
            </a:r>
            <a:r>
              <a:rPr lang="en-US" sz="2400" i="1" dirty="0">
                <a:solidFill>
                  <a:schemeClr val="bg2">
                    <a:lumMod val="25000"/>
                  </a:schemeClr>
                </a:solidFill>
              </a:rPr>
              <a:t>actively</a:t>
            </a:r>
            <a:r>
              <a:rPr lang="en-US" sz="2400" dirty="0">
                <a:solidFill>
                  <a:schemeClr val="bg2">
                    <a:lumMod val="25000"/>
                  </a:schemeClr>
                </a:solidFill>
              </a:rPr>
              <a:t> </a:t>
            </a:r>
            <a:r>
              <a:rPr lang="en-US" sz="2400" dirty="0">
                <a:solidFill>
                  <a:schemeClr val="tx2">
                    <a:lumMod val="75000"/>
                  </a:schemeClr>
                </a:solidFill>
              </a:rPr>
              <a:t>preserve their digital content, building on a collaborative network of instructors, contributors, and institutional partners.</a:t>
            </a:r>
            <a:endParaRPr lang="en-US" sz="2400" dirty="0" smtClean="0">
              <a:solidFill>
                <a:schemeClr val="tx2">
                  <a:lumMod val="75000"/>
                </a:schemeClr>
              </a:solidFill>
            </a:endParaRPr>
          </a:p>
          <a:p>
            <a:pPr marL="0" indent="0" eaLnBrk="1" hangingPunct="1">
              <a:buFont typeface="Arial" charset="0"/>
              <a:buNone/>
              <a:defRPr/>
            </a:pPr>
            <a:endParaRPr lang="en-US" dirty="0" smtClean="0">
              <a:solidFill>
                <a:schemeClr val="tx2">
                  <a:lumMod val="75000"/>
                </a:schemeClr>
              </a:solidFill>
            </a:endParaRPr>
          </a:p>
        </p:txBody>
      </p:sp>
      <p:sp>
        <p:nvSpPr>
          <p:cNvPr id="17409" name="Title 1"/>
          <p:cNvSpPr>
            <a:spLocks noGrp="1"/>
          </p:cNvSpPr>
          <p:nvPr>
            <p:ph type="title"/>
          </p:nvPr>
        </p:nvSpPr>
        <p:spPr/>
        <p:txBody>
          <a:bodyPr/>
          <a:lstStyle/>
          <a:p>
            <a:pPr eaLnBrk="1" hangingPunct="1">
              <a:defRPr/>
            </a:pPr>
            <a:r>
              <a:rPr lang="en-US" dirty="0" smtClean="0">
                <a:solidFill>
                  <a:schemeClr val="tx2">
                    <a:lumMod val="75000"/>
                  </a:schemeClr>
                </a:solidFill>
              </a:rPr>
              <a:t>Six Steps of Digital Preservation</a:t>
            </a:r>
          </a:p>
        </p:txBody>
      </p:sp>
      <p:pic>
        <p:nvPicPr>
          <p:cNvPr id="23555" name="Picture 5" descr="LOClogo1_c_thumb"/>
          <p:cNvPicPr>
            <a:picLocks noChangeAspect="1" noChangeArrowheads="1"/>
          </p:cNvPicPr>
          <p:nvPr/>
        </p:nvPicPr>
        <p:blipFill>
          <a:blip r:embed="rId3"/>
          <a:srcRect/>
          <a:stretch>
            <a:fillRect/>
          </a:stretch>
        </p:blipFill>
        <p:spPr bwMode="auto">
          <a:xfrm>
            <a:off x="7162800" y="6248400"/>
            <a:ext cx="1752600" cy="376238"/>
          </a:xfrm>
          <a:prstGeom prst="rect">
            <a:avLst/>
          </a:prstGeom>
          <a:noFill/>
          <a:ln w="9525">
            <a:noFill/>
            <a:miter lim="800000"/>
            <a:headEnd/>
            <a:tailEnd/>
          </a:ln>
        </p:spPr>
      </p:pic>
    </p:spTree>
    <p:extLst>
      <p:ext uri="{BB962C8B-B14F-4D97-AF65-F5344CB8AC3E}">
        <p14:creationId xmlns:p14="http://schemas.microsoft.com/office/powerpoint/2010/main" val="388637633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p:txBody>
          <a:bodyPr/>
          <a:lstStyle/>
          <a:p>
            <a:pPr marL="457200" indent="-457200">
              <a:tabLst>
                <a:tab pos="2293938" algn="l"/>
              </a:tabLst>
              <a:defRPr/>
            </a:pPr>
            <a:r>
              <a:rPr lang="en-US" sz="2800" b="1" dirty="0" smtClean="0">
                <a:solidFill>
                  <a:schemeClr val="bg2">
                    <a:lumMod val="25000"/>
                  </a:schemeClr>
                </a:solidFill>
              </a:rPr>
              <a:t>Identify</a:t>
            </a:r>
            <a:r>
              <a:rPr lang="en-US" sz="2800" dirty="0" smtClean="0">
                <a:solidFill>
                  <a:schemeClr val="bg2">
                    <a:lumMod val="25000"/>
                  </a:schemeClr>
                </a:solidFill>
              </a:rPr>
              <a:t> </a:t>
            </a:r>
            <a:r>
              <a:rPr lang="en-US" sz="2400" dirty="0">
                <a:solidFill>
                  <a:schemeClr val="tx2">
                    <a:lumMod val="75000"/>
                  </a:schemeClr>
                </a:solidFill>
              </a:rPr>
              <a:t>	</a:t>
            </a:r>
            <a:r>
              <a:rPr lang="en-US" sz="2000" dirty="0" smtClean="0">
                <a:solidFill>
                  <a:schemeClr val="tx2">
                    <a:lumMod val="75000"/>
                  </a:schemeClr>
                </a:solidFill>
              </a:rPr>
              <a:t>What digital content do you have? </a:t>
            </a:r>
          </a:p>
          <a:p>
            <a:pPr marL="457200" indent="-457200">
              <a:tabLst>
                <a:tab pos="2293938" algn="l"/>
              </a:tabLst>
              <a:defRPr/>
            </a:pPr>
            <a:r>
              <a:rPr lang="en-US" sz="2800" b="1" dirty="0" smtClean="0">
                <a:solidFill>
                  <a:schemeClr val="bg2">
                    <a:lumMod val="25000"/>
                  </a:schemeClr>
                </a:solidFill>
              </a:rPr>
              <a:t>Select</a:t>
            </a:r>
            <a:r>
              <a:rPr lang="en-US" sz="2800" dirty="0" smtClean="0">
                <a:solidFill>
                  <a:schemeClr val="tx2">
                    <a:lumMod val="75000"/>
                  </a:schemeClr>
                </a:solidFill>
              </a:rPr>
              <a:t>  </a:t>
            </a:r>
            <a:r>
              <a:rPr lang="en-US" sz="2400" dirty="0" smtClean="0">
                <a:solidFill>
                  <a:schemeClr val="tx2">
                    <a:lumMod val="75000"/>
                  </a:schemeClr>
                </a:solidFill>
              </a:rPr>
              <a:t>	</a:t>
            </a:r>
            <a:r>
              <a:rPr lang="en-US" sz="2000" dirty="0" smtClean="0">
                <a:solidFill>
                  <a:schemeClr val="tx2">
                    <a:lumMod val="75000"/>
                  </a:schemeClr>
                </a:solidFill>
              </a:rPr>
              <a:t>What will you preserve? </a:t>
            </a:r>
          </a:p>
          <a:p>
            <a:pPr marL="457200" indent="-457200">
              <a:tabLst>
                <a:tab pos="2293938" algn="l"/>
              </a:tabLst>
              <a:defRPr/>
            </a:pPr>
            <a:r>
              <a:rPr lang="en-US" sz="2800" b="1" dirty="0" smtClean="0">
                <a:solidFill>
                  <a:schemeClr val="bg2">
                    <a:lumMod val="25000"/>
                  </a:schemeClr>
                </a:solidFill>
              </a:rPr>
              <a:t>Store</a:t>
            </a:r>
            <a:r>
              <a:rPr lang="en-US" sz="2800" dirty="0" smtClean="0">
                <a:solidFill>
                  <a:schemeClr val="tx2">
                    <a:lumMod val="75000"/>
                  </a:schemeClr>
                </a:solidFill>
              </a:rPr>
              <a:t>  </a:t>
            </a:r>
            <a:r>
              <a:rPr lang="en-US" sz="2400" dirty="0" smtClean="0">
                <a:solidFill>
                  <a:schemeClr val="tx2">
                    <a:lumMod val="75000"/>
                  </a:schemeClr>
                </a:solidFill>
              </a:rPr>
              <a:t>	</a:t>
            </a:r>
            <a:r>
              <a:rPr lang="en-US" sz="2000" dirty="0" smtClean="0">
                <a:solidFill>
                  <a:schemeClr val="tx2">
                    <a:lumMod val="75000"/>
                  </a:schemeClr>
                </a:solidFill>
              </a:rPr>
              <a:t>How will you store your materials long term? </a:t>
            </a:r>
          </a:p>
          <a:p>
            <a:pPr marL="457200" indent="-457200">
              <a:tabLst>
                <a:tab pos="2293938" algn="l"/>
              </a:tabLst>
              <a:defRPr/>
            </a:pPr>
            <a:r>
              <a:rPr lang="en-US" sz="2800" b="1" dirty="0" smtClean="0">
                <a:solidFill>
                  <a:schemeClr val="bg2">
                    <a:lumMod val="25000"/>
                  </a:schemeClr>
                </a:solidFill>
              </a:rPr>
              <a:t>Protect</a:t>
            </a:r>
            <a:r>
              <a:rPr lang="en-US" sz="2800" dirty="0" smtClean="0">
                <a:solidFill>
                  <a:schemeClr val="tx2">
                    <a:lumMod val="75000"/>
                  </a:schemeClr>
                </a:solidFill>
              </a:rPr>
              <a:t> </a:t>
            </a:r>
            <a:r>
              <a:rPr lang="en-US" sz="2000" dirty="0" smtClean="0">
                <a:solidFill>
                  <a:schemeClr val="tx2">
                    <a:lumMod val="75000"/>
                  </a:schemeClr>
                </a:solidFill>
              </a:rPr>
              <a:t>	How will you protect your digital content? </a:t>
            </a:r>
          </a:p>
          <a:p>
            <a:pPr marL="457200" indent="-457200">
              <a:tabLst>
                <a:tab pos="2293938" algn="l"/>
              </a:tabLst>
              <a:defRPr/>
            </a:pPr>
            <a:r>
              <a:rPr lang="en-US" sz="2800" b="1" dirty="0">
                <a:solidFill>
                  <a:schemeClr val="bg2">
                    <a:lumMod val="25000"/>
                  </a:schemeClr>
                </a:solidFill>
              </a:rPr>
              <a:t>Manage</a:t>
            </a:r>
            <a:r>
              <a:rPr lang="en-US" sz="2800" dirty="0" smtClean="0">
                <a:solidFill>
                  <a:schemeClr val="tx2">
                    <a:lumMod val="75000"/>
                  </a:schemeClr>
                </a:solidFill>
              </a:rPr>
              <a:t> </a:t>
            </a:r>
            <a:r>
              <a:rPr lang="en-US" sz="2400" dirty="0" smtClean="0">
                <a:solidFill>
                  <a:schemeClr val="tx2">
                    <a:lumMod val="75000"/>
                  </a:schemeClr>
                </a:solidFill>
              </a:rPr>
              <a:t>	</a:t>
            </a:r>
            <a:r>
              <a:rPr lang="en-US" sz="2000" dirty="0" smtClean="0">
                <a:solidFill>
                  <a:schemeClr val="tx2">
                    <a:lumMod val="75000"/>
                  </a:schemeClr>
                </a:solidFill>
              </a:rPr>
              <a:t>How will you manage them long-term? </a:t>
            </a:r>
          </a:p>
          <a:p>
            <a:pPr marL="457200" indent="-457200">
              <a:tabLst>
                <a:tab pos="2293938" algn="l"/>
              </a:tabLst>
              <a:defRPr/>
            </a:pPr>
            <a:r>
              <a:rPr lang="en-US" sz="2800" b="1" dirty="0">
                <a:solidFill>
                  <a:schemeClr val="bg2">
                    <a:lumMod val="25000"/>
                  </a:schemeClr>
                </a:solidFill>
              </a:rPr>
              <a:t>Provide</a:t>
            </a:r>
            <a:r>
              <a:rPr lang="en-US" sz="2800" dirty="0" smtClean="0">
                <a:solidFill>
                  <a:schemeClr val="tx2">
                    <a:lumMod val="75000"/>
                  </a:schemeClr>
                </a:solidFill>
              </a:rPr>
              <a:t> </a:t>
            </a:r>
            <a:r>
              <a:rPr lang="en-US" sz="2400" dirty="0" smtClean="0">
                <a:solidFill>
                  <a:schemeClr val="tx2">
                    <a:lumMod val="75000"/>
                  </a:schemeClr>
                </a:solidFill>
              </a:rPr>
              <a:t>	</a:t>
            </a:r>
            <a:r>
              <a:rPr lang="en-US" sz="2000" dirty="0" smtClean="0">
                <a:solidFill>
                  <a:schemeClr val="tx2">
                    <a:lumMod val="75000"/>
                  </a:schemeClr>
                </a:solidFill>
              </a:rPr>
              <a:t>How will you make them accessible?  </a:t>
            </a:r>
            <a:endParaRPr lang="en-US" sz="2400" dirty="0" smtClean="0">
              <a:solidFill>
                <a:schemeClr val="tx2">
                  <a:lumMod val="75000"/>
                </a:schemeClr>
              </a:solidFill>
            </a:endParaRPr>
          </a:p>
          <a:p>
            <a:pPr marL="0" indent="0" eaLnBrk="1" hangingPunct="1">
              <a:buFont typeface="Arial" charset="0"/>
              <a:buNone/>
              <a:defRPr/>
            </a:pPr>
            <a:endParaRPr lang="en-US" dirty="0" smtClean="0">
              <a:solidFill>
                <a:schemeClr val="tx2">
                  <a:lumMod val="75000"/>
                </a:schemeClr>
              </a:solidFill>
            </a:endParaRPr>
          </a:p>
        </p:txBody>
      </p:sp>
      <p:sp>
        <p:nvSpPr>
          <p:cNvPr id="17409" name="Title 1"/>
          <p:cNvSpPr>
            <a:spLocks noGrp="1"/>
          </p:cNvSpPr>
          <p:nvPr>
            <p:ph type="title"/>
          </p:nvPr>
        </p:nvSpPr>
        <p:spPr/>
        <p:txBody>
          <a:bodyPr/>
          <a:lstStyle/>
          <a:p>
            <a:pPr eaLnBrk="1" hangingPunct="1">
              <a:defRPr/>
            </a:pPr>
            <a:r>
              <a:rPr lang="en-US" dirty="0" smtClean="0">
                <a:solidFill>
                  <a:schemeClr val="tx2">
                    <a:lumMod val="75000"/>
                  </a:schemeClr>
                </a:solidFill>
              </a:rPr>
              <a:t>Six Steps of Digital Preservation</a:t>
            </a:r>
          </a:p>
        </p:txBody>
      </p:sp>
      <p:pic>
        <p:nvPicPr>
          <p:cNvPr id="23555" name="Picture 5" descr="LOClogo1_c_thumb"/>
          <p:cNvPicPr>
            <a:picLocks noChangeAspect="1" noChangeArrowheads="1"/>
          </p:cNvPicPr>
          <p:nvPr/>
        </p:nvPicPr>
        <p:blipFill>
          <a:blip r:embed="rId3"/>
          <a:srcRect/>
          <a:stretch>
            <a:fillRect/>
          </a:stretch>
        </p:blipFill>
        <p:spPr bwMode="auto">
          <a:xfrm>
            <a:off x="7162800" y="6248400"/>
            <a:ext cx="1752600" cy="376238"/>
          </a:xfrm>
          <a:prstGeom prst="rect">
            <a:avLst/>
          </a:prstGeom>
          <a:noFill/>
          <a:ln w="9525">
            <a:noFill/>
            <a:miter lim="800000"/>
            <a:headEnd/>
            <a:tailEnd/>
          </a:ln>
        </p:spPr>
      </p:pic>
    </p:spTree>
    <p:extLst>
      <p:ext uri="{BB962C8B-B14F-4D97-AF65-F5344CB8AC3E}">
        <p14:creationId xmlns:p14="http://schemas.microsoft.com/office/powerpoint/2010/main" val="19039378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2133600" y="1828800"/>
            <a:ext cx="4343400" cy="42672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7" name="Oval 6"/>
          <p:cNvSpPr/>
          <p:nvPr/>
        </p:nvSpPr>
        <p:spPr>
          <a:xfrm>
            <a:off x="2590800" y="2362200"/>
            <a:ext cx="3429000" cy="32766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3048000" y="2819400"/>
            <a:ext cx="2514600" cy="2438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ight Arrow 1"/>
          <p:cNvSpPr/>
          <p:nvPr/>
        </p:nvSpPr>
        <p:spPr>
          <a:xfrm>
            <a:off x="6477000" y="3581400"/>
            <a:ext cx="1828800" cy="914400"/>
          </a:xfrm>
          <a:prstGeom prst="rightArrow">
            <a:avLst/>
          </a:prstGeom>
          <a:solidFill>
            <a:schemeClr val="accent1">
              <a:lumMod val="75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Oval 2"/>
          <p:cNvSpPr/>
          <p:nvPr/>
        </p:nvSpPr>
        <p:spPr>
          <a:xfrm>
            <a:off x="3505200" y="3200400"/>
            <a:ext cx="1600200" cy="1676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a:stCxn id="3" idx="2"/>
            <a:endCxn id="3" idx="6"/>
          </p:cNvCxnSpPr>
          <p:nvPr/>
        </p:nvCxnSpPr>
        <p:spPr>
          <a:xfrm>
            <a:off x="3505200" y="4038600"/>
            <a:ext cx="16002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719513" y="3494088"/>
            <a:ext cx="1262397" cy="400110"/>
          </a:xfrm>
          <a:prstGeom prst="rect">
            <a:avLst/>
          </a:prstGeom>
          <a:noFill/>
        </p:spPr>
        <p:txBody>
          <a:bodyPr wrap="none">
            <a:spAutoFit/>
          </a:bodyPr>
          <a:lstStyle/>
          <a:p>
            <a:pPr>
              <a:defRPr/>
            </a:pPr>
            <a:r>
              <a:rPr lang="en-US" sz="2000" b="1" dirty="0" smtClean="0">
                <a:solidFill>
                  <a:schemeClr val="accent1">
                    <a:lumMod val="50000"/>
                  </a:schemeClr>
                </a:solidFill>
              </a:rPr>
              <a:t>1. identify</a:t>
            </a:r>
            <a:endParaRPr lang="en-US" sz="2400" b="1" dirty="0">
              <a:solidFill>
                <a:schemeClr val="accent1">
                  <a:lumMod val="50000"/>
                </a:schemeClr>
              </a:solidFill>
            </a:endParaRPr>
          </a:p>
        </p:txBody>
      </p:sp>
      <p:sp>
        <p:nvSpPr>
          <p:cNvPr id="14" name="TextBox 13"/>
          <p:cNvSpPr txBox="1"/>
          <p:nvPr/>
        </p:nvSpPr>
        <p:spPr>
          <a:xfrm>
            <a:off x="3802063" y="4089400"/>
            <a:ext cx="930275" cy="461963"/>
          </a:xfrm>
          <a:prstGeom prst="rect">
            <a:avLst/>
          </a:prstGeom>
          <a:noFill/>
        </p:spPr>
        <p:txBody>
          <a:bodyPr wrap="none">
            <a:spAutoFit/>
          </a:bodyPr>
          <a:lstStyle/>
          <a:p>
            <a:pPr>
              <a:defRPr/>
            </a:pPr>
            <a:r>
              <a:rPr lang="en-US" sz="2400" b="1" dirty="0">
                <a:solidFill>
                  <a:schemeClr val="accent1">
                    <a:lumMod val="50000"/>
                  </a:schemeClr>
                </a:solidFill>
              </a:rPr>
              <a:t>select</a:t>
            </a:r>
          </a:p>
        </p:txBody>
      </p:sp>
      <p:sp>
        <p:nvSpPr>
          <p:cNvPr id="15" name="TextBox 14"/>
          <p:cNvSpPr txBox="1"/>
          <p:nvPr/>
        </p:nvSpPr>
        <p:spPr>
          <a:xfrm>
            <a:off x="3860800" y="2814638"/>
            <a:ext cx="835025" cy="461962"/>
          </a:xfrm>
          <a:prstGeom prst="rect">
            <a:avLst/>
          </a:prstGeom>
          <a:noFill/>
        </p:spPr>
        <p:txBody>
          <a:bodyPr wrap="none">
            <a:spAutoFit/>
          </a:bodyPr>
          <a:lstStyle/>
          <a:p>
            <a:pPr>
              <a:defRPr/>
            </a:pPr>
            <a:r>
              <a:rPr lang="en-US" sz="2400" b="1" dirty="0">
                <a:solidFill>
                  <a:schemeClr val="accent1">
                    <a:lumMod val="50000"/>
                  </a:schemeClr>
                </a:solidFill>
              </a:rPr>
              <a:t>store</a:t>
            </a:r>
          </a:p>
        </p:txBody>
      </p:sp>
      <p:sp>
        <p:nvSpPr>
          <p:cNvPr id="16" name="TextBox 15"/>
          <p:cNvSpPr txBox="1"/>
          <p:nvPr/>
        </p:nvSpPr>
        <p:spPr>
          <a:xfrm>
            <a:off x="3733800" y="2357438"/>
            <a:ext cx="1114425" cy="461962"/>
          </a:xfrm>
          <a:prstGeom prst="rect">
            <a:avLst/>
          </a:prstGeom>
          <a:noFill/>
        </p:spPr>
        <p:txBody>
          <a:bodyPr wrap="none">
            <a:spAutoFit/>
          </a:bodyPr>
          <a:lstStyle/>
          <a:p>
            <a:pPr>
              <a:defRPr/>
            </a:pPr>
            <a:r>
              <a:rPr lang="en-US" sz="2400" b="1" dirty="0">
                <a:solidFill>
                  <a:schemeClr val="accent1">
                    <a:lumMod val="50000"/>
                  </a:schemeClr>
                </a:solidFill>
              </a:rPr>
              <a:t>protect</a:t>
            </a:r>
          </a:p>
        </p:txBody>
      </p:sp>
      <p:sp>
        <p:nvSpPr>
          <p:cNvPr id="17" name="TextBox 16"/>
          <p:cNvSpPr txBox="1"/>
          <p:nvPr/>
        </p:nvSpPr>
        <p:spPr>
          <a:xfrm>
            <a:off x="3675063" y="1900238"/>
            <a:ext cx="1201737" cy="461962"/>
          </a:xfrm>
          <a:prstGeom prst="rect">
            <a:avLst/>
          </a:prstGeom>
          <a:noFill/>
        </p:spPr>
        <p:txBody>
          <a:bodyPr wrap="none">
            <a:spAutoFit/>
          </a:bodyPr>
          <a:lstStyle/>
          <a:p>
            <a:pPr>
              <a:defRPr/>
            </a:pPr>
            <a:r>
              <a:rPr lang="en-US" sz="2400" b="1" dirty="0">
                <a:solidFill>
                  <a:schemeClr val="accent1">
                    <a:lumMod val="50000"/>
                  </a:schemeClr>
                </a:solidFill>
              </a:rPr>
              <a:t>manage</a:t>
            </a:r>
          </a:p>
        </p:txBody>
      </p:sp>
      <p:sp>
        <p:nvSpPr>
          <p:cNvPr id="18" name="TextBox 17"/>
          <p:cNvSpPr txBox="1"/>
          <p:nvPr/>
        </p:nvSpPr>
        <p:spPr>
          <a:xfrm>
            <a:off x="6764338" y="3770313"/>
            <a:ext cx="1160462" cy="460375"/>
          </a:xfrm>
          <a:prstGeom prst="rect">
            <a:avLst/>
          </a:prstGeom>
          <a:noFill/>
        </p:spPr>
        <p:txBody>
          <a:bodyPr wrap="none">
            <a:spAutoFit/>
          </a:bodyPr>
          <a:lstStyle/>
          <a:p>
            <a:pPr>
              <a:defRPr/>
            </a:pPr>
            <a:r>
              <a:rPr lang="en-US" sz="2400" b="1" dirty="0">
                <a:solidFill>
                  <a:schemeClr val="accent1">
                    <a:lumMod val="50000"/>
                  </a:schemeClr>
                </a:solidFill>
              </a:rPr>
              <a:t>provide</a:t>
            </a:r>
          </a:p>
        </p:txBody>
      </p:sp>
      <p:sp>
        <p:nvSpPr>
          <p:cNvPr id="25613" name="Title 1"/>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US" sz="4400" dirty="0" smtClean="0">
                <a:solidFill>
                  <a:srgbClr val="002060"/>
                </a:solidFill>
              </a:rPr>
              <a:t>Managing Content  Over </a:t>
            </a:r>
            <a:r>
              <a:rPr lang="en-US" sz="4400" dirty="0">
                <a:solidFill>
                  <a:srgbClr val="002060"/>
                </a:solidFill>
              </a:rPr>
              <a:t>Time</a:t>
            </a:r>
          </a:p>
        </p:txBody>
      </p:sp>
      <p:pic>
        <p:nvPicPr>
          <p:cNvPr id="19" name="Picture 5" descr="LOClogo1_c_thumb"/>
          <p:cNvPicPr>
            <a:picLocks noChangeAspect="1" noChangeArrowheads="1"/>
          </p:cNvPicPr>
          <p:nvPr/>
        </p:nvPicPr>
        <p:blipFill>
          <a:blip r:embed="rId3"/>
          <a:srcRect/>
          <a:stretch>
            <a:fillRect/>
          </a:stretch>
        </p:blipFill>
        <p:spPr bwMode="auto">
          <a:xfrm>
            <a:off x="7162800" y="6248400"/>
            <a:ext cx="1752600" cy="376238"/>
          </a:xfrm>
          <a:prstGeom prst="rect">
            <a:avLst/>
          </a:prstGeom>
          <a:noFill/>
          <a:ln w="9525">
            <a:noFill/>
            <a:miter lim="800000"/>
            <a:headEnd/>
            <a:tailEnd/>
          </a:ln>
        </p:spPr>
      </p:pic>
    </p:spTree>
    <p:extLst>
      <p:ext uri="{BB962C8B-B14F-4D97-AF65-F5344CB8AC3E}">
        <p14:creationId xmlns:p14="http://schemas.microsoft.com/office/powerpoint/2010/main" val="273290615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Arial" pitchFamily="34" charset="0"/>
              <a:buChar char="•"/>
              <a:defRPr/>
            </a:pPr>
            <a:r>
              <a:rPr lang="en-US" sz="2800" dirty="0">
                <a:solidFill>
                  <a:schemeClr val="bg2">
                    <a:lumMod val="25000"/>
                  </a:schemeClr>
                </a:solidFill>
              </a:rPr>
              <a:t>Not all</a:t>
            </a:r>
            <a:r>
              <a:rPr lang="en-US" sz="2800" dirty="0">
                <a:solidFill>
                  <a:schemeClr val="tx2">
                    <a:lumMod val="60000"/>
                    <a:lumOff val="40000"/>
                  </a:schemeClr>
                </a:solidFill>
              </a:rPr>
              <a:t> </a:t>
            </a:r>
            <a:r>
              <a:rPr lang="en-US" sz="2800" dirty="0" smtClean="0">
                <a:solidFill>
                  <a:schemeClr val="tx2">
                    <a:lumMod val="75000"/>
                  </a:schemeClr>
                </a:solidFill>
              </a:rPr>
              <a:t>digital </a:t>
            </a:r>
            <a:r>
              <a:rPr lang="en-US" sz="2800" dirty="0">
                <a:solidFill>
                  <a:schemeClr val="tx2">
                    <a:lumMod val="75000"/>
                  </a:schemeClr>
                </a:solidFill>
              </a:rPr>
              <a:t>content will be preserved</a:t>
            </a:r>
          </a:p>
          <a:p>
            <a:pPr>
              <a:buFont typeface="Arial" pitchFamily="34" charset="0"/>
              <a:buChar char="•"/>
              <a:defRPr/>
            </a:pPr>
            <a:r>
              <a:rPr lang="en-US" sz="2800" dirty="0" smtClean="0">
                <a:solidFill>
                  <a:schemeClr val="tx2">
                    <a:lumMod val="75000"/>
                  </a:schemeClr>
                </a:solidFill>
              </a:rPr>
              <a:t>Preservation – must </a:t>
            </a:r>
            <a:r>
              <a:rPr lang="en-US" sz="2800" dirty="0" smtClean="0">
                <a:solidFill>
                  <a:schemeClr val="bg2">
                    <a:lumMod val="25000"/>
                  </a:schemeClr>
                </a:solidFill>
              </a:rPr>
              <a:t>commit </a:t>
            </a:r>
            <a:r>
              <a:rPr lang="en-US" sz="2800" dirty="0" smtClean="0">
                <a:solidFill>
                  <a:schemeClr val="tx2">
                    <a:lumMod val="75000"/>
                  </a:schemeClr>
                </a:solidFill>
              </a:rPr>
              <a:t>resources </a:t>
            </a:r>
            <a:endParaRPr lang="en-US" sz="2800" dirty="0">
              <a:solidFill>
                <a:schemeClr val="tx2">
                  <a:lumMod val="75000"/>
                </a:schemeClr>
              </a:solidFill>
            </a:endParaRPr>
          </a:p>
          <a:p>
            <a:pPr>
              <a:buFont typeface="Arial" pitchFamily="34" charset="0"/>
              <a:buChar char="•"/>
              <a:defRPr/>
            </a:pPr>
            <a:r>
              <a:rPr lang="en-US" sz="2800" dirty="0" smtClean="0">
                <a:solidFill>
                  <a:schemeClr val="tx2">
                    <a:lumMod val="75000"/>
                  </a:schemeClr>
                </a:solidFill>
              </a:rPr>
              <a:t>First </a:t>
            </a:r>
            <a:r>
              <a:rPr lang="en-US" sz="2800" dirty="0">
                <a:solidFill>
                  <a:schemeClr val="tx2">
                    <a:lumMod val="75000"/>
                  </a:schemeClr>
                </a:solidFill>
              </a:rPr>
              <a:t>step to making </a:t>
            </a:r>
            <a:r>
              <a:rPr lang="en-US" sz="2800" dirty="0">
                <a:solidFill>
                  <a:schemeClr val="bg2">
                    <a:lumMod val="25000"/>
                  </a:schemeClr>
                </a:solidFill>
              </a:rPr>
              <a:t>informed </a:t>
            </a:r>
            <a:r>
              <a:rPr lang="en-US" sz="2800" dirty="0">
                <a:solidFill>
                  <a:schemeClr val="tx2">
                    <a:lumMod val="75000"/>
                  </a:schemeClr>
                </a:solidFill>
              </a:rPr>
              <a:t>decisions</a:t>
            </a:r>
          </a:p>
          <a:p>
            <a:pPr>
              <a:buFont typeface="Arial" pitchFamily="34" charset="0"/>
              <a:buChar char="•"/>
              <a:defRPr/>
            </a:pPr>
            <a:r>
              <a:rPr lang="en-US" sz="2800" dirty="0" smtClean="0">
                <a:solidFill>
                  <a:schemeClr val="tx2">
                    <a:lumMod val="75000"/>
                  </a:schemeClr>
                </a:solidFill>
              </a:rPr>
              <a:t>Effective planning is based on knowing what needs to </a:t>
            </a:r>
            <a:r>
              <a:rPr lang="en-US" sz="2800" dirty="0">
                <a:solidFill>
                  <a:schemeClr val="tx2">
                    <a:lumMod val="75000"/>
                  </a:schemeClr>
                </a:solidFill>
              </a:rPr>
              <a:t>be </a:t>
            </a:r>
            <a:r>
              <a:rPr lang="en-US" sz="2800" dirty="0" smtClean="0">
                <a:solidFill>
                  <a:schemeClr val="tx2">
                    <a:lumMod val="75000"/>
                  </a:schemeClr>
                </a:solidFill>
              </a:rPr>
              <a:t>preserved now </a:t>
            </a:r>
            <a:r>
              <a:rPr lang="en-US" sz="2800" dirty="0">
                <a:solidFill>
                  <a:schemeClr val="tx2">
                    <a:lumMod val="75000"/>
                  </a:schemeClr>
                </a:solidFill>
              </a:rPr>
              <a:t>and in the future </a:t>
            </a:r>
            <a:endParaRPr lang="en-US" sz="2800" dirty="0" smtClean="0">
              <a:solidFill>
                <a:schemeClr val="tx2">
                  <a:lumMod val="75000"/>
                </a:schemeClr>
              </a:solidFill>
            </a:endParaRPr>
          </a:p>
          <a:p>
            <a:pPr marL="0" indent="0">
              <a:spcBef>
                <a:spcPts val="600"/>
              </a:spcBef>
              <a:buNone/>
              <a:defRPr/>
            </a:pPr>
            <a:endParaRPr lang="en-US" sz="500" dirty="0" smtClean="0">
              <a:solidFill>
                <a:schemeClr val="tx2">
                  <a:lumMod val="75000"/>
                </a:schemeClr>
              </a:solidFill>
            </a:endParaRPr>
          </a:p>
          <a:p>
            <a:pPr marL="0" indent="0" algn="ctr">
              <a:spcBef>
                <a:spcPts val="1200"/>
              </a:spcBef>
              <a:buNone/>
              <a:defRPr/>
            </a:pPr>
            <a:r>
              <a:rPr lang="en-US" sz="2800" dirty="0" smtClean="0">
                <a:solidFill>
                  <a:schemeClr val="tx2">
                    <a:lumMod val="75000"/>
                  </a:schemeClr>
                </a:solidFill>
              </a:rPr>
              <a:t>A detailed inventory is the best way to identify content </a:t>
            </a:r>
          </a:p>
          <a:p>
            <a:pPr marL="0" indent="0">
              <a:buFont typeface="Arial" pitchFamily="34" charset="0"/>
              <a:buNone/>
              <a:defRPr/>
            </a:pPr>
            <a:r>
              <a:rPr lang="en-US" dirty="0" smtClean="0">
                <a:solidFill>
                  <a:schemeClr val="tx2">
                    <a:lumMod val="75000"/>
                  </a:schemeClr>
                </a:solidFill>
              </a:rPr>
              <a:t>  </a:t>
            </a:r>
            <a:endParaRPr lang="en-US" dirty="0">
              <a:solidFill>
                <a:schemeClr val="tx2">
                  <a:lumMod val="75000"/>
                </a:schemeClr>
              </a:solidFill>
            </a:endParaRPr>
          </a:p>
        </p:txBody>
      </p:sp>
      <p:sp>
        <p:nvSpPr>
          <p:cNvPr id="19457" name="Title 1"/>
          <p:cNvSpPr>
            <a:spLocks noGrp="1"/>
          </p:cNvSpPr>
          <p:nvPr>
            <p:ph type="title"/>
          </p:nvPr>
        </p:nvSpPr>
        <p:spPr/>
        <p:txBody>
          <a:bodyPr/>
          <a:lstStyle/>
          <a:p>
            <a:r>
              <a:rPr lang="en-US" dirty="0" smtClean="0">
                <a:solidFill>
                  <a:schemeClr val="bg2">
                    <a:lumMod val="25000"/>
                  </a:schemeClr>
                </a:solidFill>
              </a:rPr>
              <a:t>Why </a:t>
            </a:r>
            <a:r>
              <a:rPr lang="en-US" dirty="0" smtClean="0">
                <a:solidFill>
                  <a:schemeClr val="tx2">
                    <a:lumMod val="75000"/>
                  </a:schemeClr>
                </a:solidFill>
              </a:rPr>
              <a:t>do we </a:t>
            </a:r>
            <a:r>
              <a:rPr lang="en-US" i="1" dirty="0" smtClean="0">
                <a:solidFill>
                  <a:schemeClr val="tx2">
                    <a:lumMod val="75000"/>
                  </a:schemeClr>
                </a:solidFill>
              </a:rPr>
              <a:t>identify</a:t>
            </a:r>
            <a:r>
              <a:rPr lang="en-US" dirty="0" smtClean="0">
                <a:solidFill>
                  <a:schemeClr val="tx2">
                    <a:lumMod val="75000"/>
                  </a:schemeClr>
                </a:solidFill>
              </a:rPr>
              <a:t> content?</a:t>
            </a:r>
          </a:p>
        </p:txBody>
      </p:sp>
      <p:pic>
        <p:nvPicPr>
          <p:cNvPr id="4" name="Picture 5" descr="LOClogo1_c_thumb"/>
          <p:cNvPicPr>
            <a:picLocks noChangeAspect="1" noChangeArrowheads="1"/>
          </p:cNvPicPr>
          <p:nvPr/>
        </p:nvPicPr>
        <p:blipFill>
          <a:blip r:embed="rId3"/>
          <a:srcRect/>
          <a:stretch>
            <a:fillRect/>
          </a:stretch>
        </p:blipFill>
        <p:spPr bwMode="auto">
          <a:xfrm>
            <a:off x="7162800" y="6248400"/>
            <a:ext cx="1752600" cy="3762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defRPr/>
            </a:pPr>
            <a:r>
              <a:rPr lang="en-US" dirty="0">
                <a:solidFill>
                  <a:schemeClr val="tx2">
                    <a:lumMod val="75000"/>
                  </a:schemeClr>
                </a:solidFill>
              </a:rPr>
              <a:t>Good preservation decisions are based on an </a:t>
            </a:r>
            <a:r>
              <a:rPr lang="en-US" i="1" dirty="0">
                <a:solidFill>
                  <a:schemeClr val="bg2">
                    <a:lumMod val="25000"/>
                  </a:schemeClr>
                </a:solidFill>
              </a:rPr>
              <a:t>understanding</a:t>
            </a:r>
            <a:r>
              <a:rPr lang="en-US" dirty="0">
                <a:solidFill>
                  <a:schemeClr val="bg2">
                    <a:lumMod val="25000"/>
                  </a:schemeClr>
                </a:solidFill>
              </a:rPr>
              <a:t> </a:t>
            </a:r>
            <a:r>
              <a:rPr lang="en-US" dirty="0">
                <a:solidFill>
                  <a:schemeClr val="tx2">
                    <a:lumMod val="75000"/>
                  </a:schemeClr>
                </a:solidFill>
              </a:rPr>
              <a:t>of </a:t>
            </a:r>
            <a:r>
              <a:rPr lang="en-US" dirty="0" smtClean="0">
                <a:solidFill>
                  <a:schemeClr val="tx2">
                    <a:lumMod val="75000"/>
                  </a:schemeClr>
                </a:solidFill>
              </a:rPr>
              <a:t>the possible </a:t>
            </a:r>
            <a:r>
              <a:rPr lang="en-US" dirty="0">
                <a:solidFill>
                  <a:schemeClr val="tx2">
                    <a:lumMod val="75000"/>
                  </a:schemeClr>
                </a:solidFill>
              </a:rPr>
              <a:t>content </a:t>
            </a:r>
            <a:r>
              <a:rPr lang="en-US" dirty="0" smtClean="0">
                <a:solidFill>
                  <a:schemeClr val="tx2">
                    <a:lumMod val="75000"/>
                  </a:schemeClr>
                </a:solidFill>
              </a:rPr>
              <a:t>to be preserved </a:t>
            </a:r>
          </a:p>
          <a:p>
            <a:pPr marL="0" indent="0" algn="ctr">
              <a:buNone/>
              <a:defRPr/>
            </a:pPr>
            <a:endParaRPr lang="en-US" sz="1800" dirty="0" smtClean="0">
              <a:solidFill>
                <a:schemeClr val="tx2">
                  <a:lumMod val="75000"/>
                </a:schemeClr>
              </a:solidFill>
            </a:endParaRPr>
          </a:p>
          <a:p>
            <a:pPr marL="0" indent="0" algn="ctr">
              <a:buFont typeface="Arial" pitchFamily="34" charset="0"/>
              <a:buNone/>
              <a:defRPr/>
            </a:pPr>
            <a:r>
              <a:rPr lang="en-US" dirty="0" smtClean="0">
                <a:solidFill>
                  <a:schemeClr val="tx2">
                    <a:lumMod val="75000"/>
                  </a:schemeClr>
                </a:solidFill>
              </a:rPr>
              <a:t>The Identify stage asks: </a:t>
            </a:r>
          </a:p>
          <a:p>
            <a:pPr marL="0" indent="0" algn="ctr">
              <a:buFont typeface="Arial" pitchFamily="34" charset="0"/>
              <a:buNone/>
              <a:defRPr/>
            </a:pPr>
            <a:r>
              <a:rPr lang="en-US" dirty="0" smtClean="0">
                <a:solidFill>
                  <a:schemeClr val="tx2">
                    <a:lumMod val="75000"/>
                  </a:schemeClr>
                </a:solidFill>
              </a:rPr>
              <a:t>“what content do we have?”</a:t>
            </a:r>
            <a:endParaRPr lang="en-US" dirty="0">
              <a:solidFill>
                <a:schemeClr val="tx2">
                  <a:lumMod val="75000"/>
                </a:schemeClr>
              </a:solidFill>
            </a:endParaRPr>
          </a:p>
        </p:txBody>
      </p:sp>
      <p:sp>
        <p:nvSpPr>
          <p:cNvPr id="19457" name="Title 1"/>
          <p:cNvSpPr>
            <a:spLocks noGrp="1"/>
          </p:cNvSpPr>
          <p:nvPr>
            <p:ph type="title"/>
          </p:nvPr>
        </p:nvSpPr>
        <p:spPr/>
        <p:txBody>
          <a:bodyPr/>
          <a:lstStyle/>
          <a:p>
            <a:r>
              <a:rPr lang="en-US" dirty="0" smtClean="0">
                <a:solidFill>
                  <a:schemeClr val="tx2">
                    <a:lumMod val="75000"/>
                  </a:schemeClr>
                </a:solidFill>
              </a:rPr>
              <a:t>How will an inventory help?</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8612" y="4715862"/>
            <a:ext cx="2102587" cy="1456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LOClogo1_c_thumb"/>
          <p:cNvPicPr>
            <a:picLocks noChangeAspect="1" noChangeArrowheads="1"/>
          </p:cNvPicPr>
          <p:nvPr/>
        </p:nvPicPr>
        <p:blipFill>
          <a:blip r:embed="rId4"/>
          <a:srcRect/>
          <a:stretch>
            <a:fillRect/>
          </a:stretch>
        </p:blipFill>
        <p:spPr bwMode="auto">
          <a:xfrm>
            <a:off x="7162800" y="6248400"/>
            <a:ext cx="1752600" cy="376238"/>
          </a:xfrm>
          <a:prstGeom prst="rect">
            <a:avLst/>
          </a:prstGeom>
          <a:noFill/>
          <a:ln w="9525">
            <a:noFill/>
            <a:miter lim="800000"/>
            <a:headEnd/>
            <a:tailEnd/>
          </a:ln>
        </p:spPr>
      </p:pic>
    </p:spTree>
    <p:extLst>
      <p:ext uri="{BB962C8B-B14F-4D97-AF65-F5344CB8AC3E}">
        <p14:creationId xmlns:p14="http://schemas.microsoft.com/office/powerpoint/2010/main" val="74223160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defRPr/>
            </a:pPr>
            <a:r>
              <a:rPr lang="en-US" dirty="0" smtClean="0">
                <a:solidFill>
                  <a:schemeClr val="bg2">
                    <a:lumMod val="25000"/>
                  </a:schemeClr>
                </a:solidFill>
              </a:rPr>
              <a:t>Answers</a:t>
            </a:r>
            <a:r>
              <a:rPr lang="en-US" dirty="0" smtClean="0">
                <a:solidFill>
                  <a:schemeClr val="tx2">
                    <a:lumMod val="75000"/>
                  </a:schemeClr>
                </a:solidFill>
              </a:rPr>
              <a:t> the questions:</a:t>
            </a:r>
          </a:p>
          <a:p>
            <a:pPr>
              <a:buFont typeface="Arial" pitchFamily="34" charset="0"/>
              <a:buChar char="•"/>
              <a:defRPr/>
            </a:pPr>
            <a:r>
              <a:rPr lang="en-US" dirty="0" smtClean="0">
                <a:solidFill>
                  <a:schemeClr val="tx2">
                    <a:lumMod val="75000"/>
                  </a:schemeClr>
                </a:solidFill>
              </a:rPr>
              <a:t>What content are we already preserving?</a:t>
            </a:r>
          </a:p>
          <a:p>
            <a:pPr>
              <a:buFont typeface="Arial" pitchFamily="34" charset="0"/>
              <a:buChar char="•"/>
              <a:defRPr/>
            </a:pPr>
            <a:r>
              <a:rPr lang="en-US" dirty="0" smtClean="0">
                <a:solidFill>
                  <a:schemeClr val="tx2">
                    <a:lumMod val="75000"/>
                  </a:schemeClr>
                </a:solidFill>
              </a:rPr>
              <a:t>Who has digital content?</a:t>
            </a:r>
          </a:p>
          <a:p>
            <a:pPr>
              <a:buFont typeface="Arial" pitchFamily="34" charset="0"/>
              <a:buChar char="•"/>
              <a:defRPr/>
            </a:pPr>
            <a:r>
              <a:rPr lang="en-US" dirty="0" smtClean="0">
                <a:solidFill>
                  <a:schemeClr val="tx2">
                    <a:lumMod val="75000"/>
                  </a:schemeClr>
                </a:solidFill>
              </a:rPr>
              <a:t>What content </a:t>
            </a:r>
            <a:r>
              <a:rPr lang="en-US" dirty="0" smtClean="0">
                <a:solidFill>
                  <a:schemeClr val="bg2">
                    <a:lumMod val="25000"/>
                  </a:schemeClr>
                </a:solidFill>
              </a:rPr>
              <a:t>MUST</a:t>
            </a:r>
            <a:r>
              <a:rPr lang="en-US" dirty="0" smtClean="0">
                <a:solidFill>
                  <a:schemeClr val="tx2">
                    <a:lumMod val="75000"/>
                  </a:schemeClr>
                </a:solidFill>
              </a:rPr>
              <a:t> we keep?</a:t>
            </a:r>
          </a:p>
          <a:p>
            <a:pPr lvl="1">
              <a:buFont typeface="Arial" pitchFamily="34" charset="0"/>
              <a:buChar char="•"/>
              <a:defRPr/>
            </a:pPr>
            <a:r>
              <a:rPr lang="en-US" dirty="0" smtClean="0">
                <a:solidFill>
                  <a:schemeClr val="tx2">
                    <a:lumMod val="75000"/>
                  </a:schemeClr>
                </a:solidFill>
              </a:rPr>
              <a:t>Types of records</a:t>
            </a:r>
          </a:p>
          <a:p>
            <a:pPr lvl="1">
              <a:buFont typeface="Arial" pitchFamily="34" charset="0"/>
              <a:buChar char="•"/>
              <a:defRPr/>
            </a:pPr>
            <a:r>
              <a:rPr lang="en-US" dirty="0" smtClean="0">
                <a:solidFill>
                  <a:schemeClr val="tx2">
                    <a:lumMod val="75000"/>
                  </a:schemeClr>
                </a:solidFill>
              </a:rPr>
              <a:t>Format of files</a:t>
            </a:r>
          </a:p>
          <a:p>
            <a:pPr lvl="1">
              <a:buFont typeface="Arial" pitchFamily="34" charset="0"/>
              <a:buChar char="•"/>
              <a:defRPr/>
            </a:pPr>
            <a:r>
              <a:rPr lang="en-US" dirty="0" smtClean="0">
                <a:solidFill>
                  <a:schemeClr val="tx2">
                    <a:lumMod val="75000"/>
                  </a:schemeClr>
                </a:solidFill>
              </a:rPr>
              <a:t>Location</a:t>
            </a:r>
          </a:p>
        </p:txBody>
      </p:sp>
      <p:sp>
        <p:nvSpPr>
          <p:cNvPr id="21505" name="Title 1"/>
          <p:cNvSpPr>
            <a:spLocks noGrp="1"/>
          </p:cNvSpPr>
          <p:nvPr>
            <p:ph type="title"/>
          </p:nvPr>
        </p:nvSpPr>
        <p:spPr/>
        <p:txBody>
          <a:bodyPr/>
          <a:lstStyle/>
          <a:p>
            <a:r>
              <a:rPr lang="en-US" dirty="0" smtClean="0">
                <a:solidFill>
                  <a:schemeClr val="tx2">
                    <a:lumMod val="75000"/>
                  </a:schemeClr>
                </a:solidFill>
              </a:rPr>
              <a:t>Your Inventory Scope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2766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LOClogo1_c_thumb"/>
          <p:cNvPicPr>
            <a:picLocks noChangeAspect="1" noChangeArrowheads="1"/>
          </p:cNvPicPr>
          <p:nvPr/>
        </p:nvPicPr>
        <p:blipFill>
          <a:blip r:embed="rId4"/>
          <a:srcRect/>
          <a:stretch>
            <a:fillRect/>
          </a:stretch>
        </p:blipFill>
        <p:spPr bwMode="auto">
          <a:xfrm>
            <a:off x="7162800" y="6248400"/>
            <a:ext cx="1752600" cy="3762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p:txBody>
          <a:bodyPr/>
          <a:lstStyle/>
          <a:p>
            <a:r>
              <a:rPr lang="en-US" dirty="0" smtClean="0">
                <a:solidFill>
                  <a:schemeClr val="bg2">
                    <a:lumMod val="25000"/>
                  </a:schemeClr>
                </a:solidFill>
              </a:rPr>
              <a:t>Make it work for you!</a:t>
            </a:r>
          </a:p>
        </p:txBody>
      </p:sp>
      <p:sp>
        <p:nvSpPr>
          <p:cNvPr id="28673" name="Title 1"/>
          <p:cNvSpPr>
            <a:spLocks noGrp="1"/>
          </p:cNvSpPr>
          <p:nvPr>
            <p:ph type="title"/>
          </p:nvPr>
        </p:nvSpPr>
        <p:spPr/>
        <p:txBody>
          <a:bodyPr/>
          <a:lstStyle/>
          <a:p>
            <a:r>
              <a:rPr lang="en-US" dirty="0" smtClean="0">
                <a:solidFill>
                  <a:schemeClr val="tx2">
                    <a:lumMod val="75000"/>
                  </a:schemeClr>
                </a:solidFill>
              </a:rPr>
              <a:t>Your Inventory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116" y="2286000"/>
            <a:ext cx="6687684" cy="249508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505200"/>
            <a:ext cx="672465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LOClogo1_c_thumb"/>
          <p:cNvPicPr>
            <a:picLocks noChangeAspect="1" noChangeArrowheads="1"/>
          </p:cNvPicPr>
          <p:nvPr/>
        </p:nvPicPr>
        <p:blipFill>
          <a:blip r:embed="rId5"/>
          <a:srcRect/>
          <a:stretch>
            <a:fillRect/>
          </a:stretch>
        </p:blipFill>
        <p:spPr bwMode="auto">
          <a:xfrm>
            <a:off x="7162800" y="6248400"/>
            <a:ext cx="1752600" cy="376238"/>
          </a:xfrm>
          <a:prstGeom prst="rect">
            <a:avLst/>
          </a:prstGeom>
          <a:noFill/>
          <a:ln w="9525">
            <a:noFill/>
            <a:miter lim="800000"/>
            <a:headEnd/>
            <a:tailEnd/>
          </a:ln>
        </p:spPr>
      </p:pic>
    </p:spTree>
    <p:extLst>
      <p:ext uri="{BB962C8B-B14F-4D97-AF65-F5344CB8AC3E}">
        <p14:creationId xmlns:p14="http://schemas.microsoft.com/office/powerpoint/2010/main" val="372510985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p:txBody>
          <a:bodyPr/>
          <a:lstStyle/>
          <a:p>
            <a:r>
              <a:rPr lang="en-US" dirty="0" smtClean="0">
                <a:solidFill>
                  <a:schemeClr val="accent1"/>
                </a:solidFill>
              </a:rPr>
              <a:t>Identify potential digital </a:t>
            </a:r>
            <a:r>
              <a:rPr lang="en-US" dirty="0" smtClean="0">
                <a:solidFill>
                  <a:schemeClr val="tx2">
                    <a:lumMod val="75000"/>
                  </a:schemeClr>
                </a:solidFill>
              </a:rPr>
              <a:t>content you may need to preserve</a:t>
            </a:r>
          </a:p>
          <a:p>
            <a:r>
              <a:rPr lang="en-US" dirty="0" smtClean="0">
                <a:solidFill>
                  <a:schemeClr val="tx2">
                    <a:lumMod val="75000"/>
                  </a:schemeClr>
                </a:solidFill>
              </a:rPr>
              <a:t>Treat the inventory as a </a:t>
            </a:r>
            <a:r>
              <a:rPr lang="en-US" dirty="0" smtClean="0">
                <a:solidFill>
                  <a:schemeClr val="accent1"/>
                </a:solidFill>
              </a:rPr>
              <a:t>management tool </a:t>
            </a:r>
            <a:r>
              <a:rPr lang="en-US" dirty="0" smtClean="0">
                <a:solidFill>
                  <a:schemeClr val="tx2">
                    <a:lumMod val="75000"/>
                  </a:schemeClr>
                </a:solidFill>
              </a:rPr>
              <a:t>that grows as your program grows</a:t>
            </a:r>
          </a:p>
          <a:p>
            <a:r>
              <a:rPr lang="en-US" dirty="0" smtClean="0">
                <a:solidFill>
                  <a:schemeClr val="tx2">
                    <a:lumMod val="75000"/>
                  </a:schemeClr>
                </a:solidFill>
              </a:rPr>
              <a:t>Use it as a </a:t>
            </a:r>
            <a:r>
              <a:rPr lang="en-US" dirty="0" smtClean="0">
                <a:solidFill>
                  <a:schemeClr val="accent1"/>
                </a:solidFill>
              </a:rPr>
              <a:t>planning tool </a:t>
            </a:r>
            <a:r>
              <a:rPr lang="en-US" dirty="0" smtClean="0">
                <a:solidFill>
                  <a:schemeClr val="tx2">
                    <a:lumMod val="75000"/>
                  </a:schemeClr>
                </a:solidFill>
              </a:rPr>
              <a:t>to prepare </a:t>
            </a:r>
          </a:p>
          <a:p>
            <a:pPr marL="400050" lvl="1" indent="0">
              <a:buNone/>
            </a:pPr>
            <a:r>
              <a:rPr lang="en-US" dirty="0" smtClean="0">
                <a:solidFill>
                  <a:schemeClr val="tx2">
                    <a:lumMod val="75000"/>
                  </a:schemeClr>
                </a:solidFill>
              </a:rPr>
              <a:t>– e.g., staff, training, annual growth</a:t>
            </a:r>
          </a:p>
          <a:p>
            <a:r>
              <a:rPr lang="en-US" dirty="0" smtClean="0">
                <a:solidFill>
                  <a:schemeClr val="tx2">
                    <a:lumMod val="75000"/>
                  </a:schemeClr>
                </a:solidFill>
              </a:rPr>
              <a:t>Provides a basis for </a:t>
            </a:r>
            <a:r>
              <a:rPr lang="en-US" dirty="0" smtClean="0">
                <a:solidFill>
                  <a:schemeClr val="accent1"/>
                </a:solidFill>
              </a:rPr>
              <a:t>acquiring content</a:t>
            </a:r>
            <a:r>
              <a:rPr lang="en-US" dirty="0" smtClean="0">
                <a:solidFill>
                  <a:schemeClr val="tx2">
                    <a:lumMod val="75000"/>
                  </a:schemeClr>
                </a:solidFill>
              </a:rPr>
              <a:t>, defining submission agreements, plans</a:t>
            </a:r>
          </a:p>
        </p:txBody>
      </p:sp>
      <p:sp>
        <p:nvSpPr>
          <p:cNvPr id="28673" name="Title 1"/>
          <p:cNvSpPr>
            <a:spLocks noGrp="1"/>
          </p:cNvSpPr>
          <p:nvPr>
            <p:ph type="title"/>
          </p:nvPr>
        </p:nvSpPr>
        <p:spPr/>
        <p:txBody>
          <a:bodyPr/>
          <a:lstStyle/>
          <a:p>
            <a:r>
              <a:rPr lang="en-US" dirty="0" smtClean="0">
                <a:solidFill>
                  <a:schemeClr val="tx2">
                    <a:lumMod val="75000"/>
                  </a:schemeClr>
                </a:solidFill>
              </a:rPr>
              <a:t>Identify Outcomes</a:t>
            </a:r>
          </a:p>
        </p:txBody>
      </p:sp>
      <p:pic>
        <p:nvPicPr>
          <p:cNvPr id="4" name="Picture 5" descr="LOClogo1_c_thumb"/>
          <p:cNvPicPr>
            <a:picLocks noChangeAspect="1" noChangeArrowheads="1"/>
          </p:cNvPicPr>
          <p:nvPr/>
        </p:nvPicPr>
        <p:blipFill>
          <a:blip r:embed="rId3"/>
          <a:srcRect/>
          <a:stretch>
            <a:fillRect/>
          </a:stretch>
        </p:blipFill>
        <p:spPr bwMode="auto">
          <a:xfrm>
            <a:off x="7162800" y="6248400"/>
            <a:ext cx="1752600" cy="3762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p:cNvSpPr>
          <p:nvPr>
            <p:ph idx="1"/>
          </p:nvPr>
        </p:nvSpPr>
        <p:spPr/>
        <p:txBody>
          <a:bodyPr/>
          <a:lstStyle/>
          <a:p>
            <a:r>
              <a:rPr lang="en-US" sz="2800" dirty="0" smtClean="0">
                <a:solidFill>
                  <a:schemeClr val="tx2">
                    <a:lumMod val="75000"/>
                  </a:schemeClr>
                </a:solidFill>
              </a:rPr>
              <a:t>Think about your current situation</a:t>
            </a:r>
          </a:p>
          <a:p>
            <a:r>
              <a:rPr lang="en-US" sz="2800" dirty="0" smtClean="0">
                <a:solidFill>
                  <a:schemeClr val="tx2">
                    <a:lumMod val="75000"/>
                  </a:schemeClr>
                </a:solidFill>
              </a:rPr>
              <a:t>Write down the </a:t>
            </a:r>
            <a:r>
              <a:rPr lang="en-US" sz="2800" dirty="0" smtClean="0">
                <a:solidFill>
                  <a:schemeClr val="accent1"/>
                </a:solidFill>
              </a:rPr>
              <a:t>top</a:t>
            </a:r>
            <a:r>
              <a:rPr lang="en-US" sz="2800" dirty="0" smtClean="0">
                <a:solidFill>
                  <a:schemeClr val="tx2">
                    <a:lumMod val="75000"/>
                  </a:schemeClr>
                </a:solidFill>
              </a:rPr>
              <a:t> 2 or 3 things you think you most need to do  </a:t>
            </a:r>
          </a:p>
          <a:p>
            <a:r>
              <a:rPr lang="en-US" sz="2800" dirty="0" smtClean="0">
                <a:solidFill>
                  <a:schemeClr val="tx2">
                    <a:lumMod val="75000"/>
                  </a:schemeClr>
                </a:solidFill>
              </a:rPr>
              <a:t>For each one, think through:</a:t>
            </a:r>
          </a:p>
          <a:p>
            <a:pPr lvl="1"/>
            <a:r>
              <a:rPr lang="en-US" sz="2400" dirty="0" smtClean="0">
                <a:solidFill>
                  <a:schemeClr val="tx2">
                    <a:lumMod val="75000"/>
                  </a:schemeClr>
                </a:solidFill>
              </a:rPr>
              <a:t>Who you might work with </a:t>
            </a:r>
          </a:p>
          <a:p>
            <a:pPr lvl="1"/>
            <a:r>
              <a:rPr lang="en-US" sz="2400" dirty="0" smtClean="0">
                <a:solidFill>
                  <a:schemeClr val="tx2">
                    <a:lumMod val="75000"/>
                  </a:schemeClr>
                </a:solidFill>
              </a:rPr>
              <a:t>How to address challenges you might face  </a:t>
            </a:r>
          </a:p>
          <a:p>
            <a:pPr lvl="1"/>
            <a:r>
              <a:rPr lang="en-US" sz="2400" dirty="0" smtClean="0">
                <a:solidFill>
                  <a:schemeClr val="tx2">
                    <a:lumMod val="75000"/>
                  </a:schemeClr>
                </a:solidFill>
              </a:rPr>
              <a:t>How much time you might need </a:t>
            </a:r>
          </a:p>
          <a:p>
            <a:pPr lvl="1"/>
            <a:r>
              <a:rPr lang="en-US" sz="2400" dirty="0" smtClean="0">
                <a:solidFill>
                  <a:schemeClr val="tx2">
                    <a:lumMod val="75000"/>
                  </a:schemeClr>
                </a:solidFill>
              </a:rPr>
              <a:t>What the specific outcome will be</a:t>
            </a:r>
          </a:p>
          <a:p>
            <a:r>
              <a:rPr lang="en-US" sz="2800" dirty="0" smtClean="0">
                <a:solidFill>
                  <a:schemeClr val="tx2">
                    <a:lumMod val="75000"/>
                  </a:schemeClr>
                </a:solidFill>
              </a:rPr>
              <a:t>Choose one to start with</a:t>
            </a:r>
            <a:endParaRPr lang="en-US" dirty="0" smtClean="0">
              <a:solidFill>
                <a:schemeClr val="tx2">
                  <a:lumMod val="75000"/>
                </a:schemeClr>
              </a:solidFill>
            </a:endParaRPr>
          </a:p>
        </p:txBody>
      </p:sp>
      <p:sp>
        <p:nvSpPr>
          <p:cNvPr id="13314" name="Rectangle 2"/>
          <p:cNvSpPr>
            <a:spLocks noGrp="1"/>
          </p:cNvSpPr>
          <p:nvPr>
            <p:ph type="title"/>
          </p:nvPr>
        </p:nvSpPr>
        <p:spPr/>
        <p:txBody>
          <a:bodyPr/>
          <a:lstStyle/>
          <a:p>
            <a:r>
              <a:rPr lang="en-US" dirty="0" smtClean="0">
                <a:solidFill>
                  <a:schemeClr val="tx2">
                    <a:lumMod val="75000"/>
                  </a:schemeClr>
                </a:solidFill>
              </a:rPr>
              <a:t>Identifying Next Steps</a:t>
            </a:r>
          </a:p>
        </p:txBody>
      </p:sp>
      <p:pic>
        <p:nvPicPr>
          <p:cNvPr id="4" name="Picture 5" descr="LOClogo1_c_thumb"/>
          <p:cNvPicPr>
            <a:picLocks noChangeAspect="1" noChangeArrowheads="1"/>
          </p:cNvPicPr>
          <p:nvPr/>
        </p:nvPicPr>
        <p:blipFill>
          <a:blip r:embed="rId3"/>
          <a:srcRect/>
          <a:stretch>
            <a:fillRect/>
          </a:stretch>
        </p:blipFill>
        <p:spPr bwMode="auto">
          <a:xfrm>
            <a:off x="7162800" y="6248400"/>
            <a:ext cx="1752600" cy="376238"/>
          </a:xfrm>
          <a:prstGeom prst="rect">
            <a:avLst/>
          </a:prstGeom>
          <a:noFill/>
          <a:ln w="9525">
            <a:noFill/>
            <a:miter lim="800000"/>
            <a:headEnd/>
            <a:tailEnd/>
          </a:ln>
        </p:spPr>
      </p:pic>
    </p:spTree>
    <p:extLst>
      <p:ext uri="{BB962C8B-B14F-4D97-AF65-F5344CB8AC3E}">
        <p14:creationId xmlns:p14="http://schemas.microsoft.com/office/powerpoint/2010/main" val="367174591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p:cNvSpPr>
          <p:nvPr>
            <p:ph idx="1"/>
          </p:nvPr>
        </p:nvSpPr>
        <p:spPr/>
        <p:txBody>
          <a:bodyPr/>
          <a:lstStyle/>
          <a:p>
            <a:r>
              <a:rPr lang="en-US" sz="2800" b="1" dirty="0" smtClean="0">
                <a:solidFill>
                  <a:schemeClr val="tx2">
                    <a:lumMod val="75000"/>
                  </a:schemeClr>
                </a:solidFill>
              </a:rPr>
              <a:t>What is it? </a:t>
            </a:r>
          </a:p>
          <a:p>
            <a:pPr lvl="1"/>
            <a:r>
              <a:rPr lang="en-US" sz="2400" dirty="0">
                <a:solidFill>
                  <a:schemeClr val="tx2">
                    <a:lumMod val="75000"/>
                  </a:schemeClr>
                </a:solidFill>
              </a:rPr>
              <a:t>Opportunities to talk about digital preservation</a:t>
            </a:r>
          </a:p>
          <a:p>
            <a:pPr lvl="1"/>
            <a:r>
              <a:rPr lang="en-US" sz="2400" dirty="0" smtClean="0">
                <a:solidFill>
                  <a:schemeClr val="tx2">
                    <a:lumMod val="75000"/>
                  </a:schemeClr>
                </a:solidFill>
              </a:rPr>
              <a:t>Open </a:t>
            </a:r>
            <a:r>
              <a:rPr lang="en-US" sz="2400" dirty="0">
                <a:solidFill>
                  <a:schemeClr val="tx2">
                    <a:lumMod val="75000"/>
                  </a:schemeClr>
                </a:solidFill>
              </a:rPr>
              <a:t>to all institutions </a:t>
            </a:r>
            <a:r>
              <a:rPr lang="en-US" sz="2400" dirty="0" smtClean="0">
                <a:solidFill>
                  <a:schemeClr val="tx2">
                    <a:lumMod val="75000"/>
                  </a:schemeClr>
                </a:solidFill>
              </a:rPr>
              <a:t>state-wide</a:t>
            </a:r>
          </a:p>
          <a:p>
            <a:pPr lvl="1"/>
            <a:r>
              <a:rPr lang="en-US" sz="2400" dirty="0" smtClean="0">
                <a:solidFill>
                  <a:schemeClr val="tx2">
                    <a:lumMod val="75000"/>
                  </a:schemeClr>
                </a:solidFill>
              </a:rPr>
              <a:t>UALC </a:t>
            </a:r>
            <a:r>
              <a:rPr lang="en-US" sz="2000" dirty="0" smtClean="0">
                <a:solidFill>
                  <a:schemeClr val="tx2">
                    <a:lumMod val="75000"/>
                  </a:schemeClr>
                </a:solidFill>
              </a:rPr>
              <a:t>digitalization task force </a:t>
            </a:r>
            <a:r>
              <a:rPr lang="en-US" sz="2400" dirty="0">
                <a:solidFill>
                  <a:schemeClr val="tx2">
                    <a:lumMod val="75000"/>
                  </a:schemeClr>
                </a:solidFill>
              </a:rPr>
              <a:t>– </a:t>
            </a:r>
            <a:r>
              <a:rPr lang="en-US" sz="2000" dirty="0">
                <a:solidFill>
                  <a:schemeClr val="tx2">
                    <a:lumMod val="75000"/>
                  </a:schemeClr>
                </a:solidFill>
              </a:rPr>
              <a:t>Tawnya </a:t>
            </a:r>
            <a:r>
              <a:rPr lang="en-US" sz="2000" dirty="0" smtClean="0">
                <a:solidFill>
                  <a:schemeClr val="tx2">
                    <a:lumMod val="75000"/>
                  </a:schemeClr>
                </a:solidFill>
              </a:rPr>
              <a:t>Keller</a:t>
            </a:r>
          </a:p>
          <a:p>
            <a:pPr lvl="1"/>
            <a:r>
              <a:rPr lang="en-US" sz="1600" dirty="0">
                <a:solidFill>
                  <a:schemeClr val="tx2">
                    <a:lumMod val="75000"/>
                  </a:schemeClr>
                </a:solidFill>
              </a:rPr>
              <a:t>http://lib.byu.edu/sites/digitalpreservation/udpn_present/</a:t>
            </a:r>
            <a:endParaRPr lang="en-US" sz="1600" dirty="0" smtClean="0">
              <a:solidFill>
                <a:schemeClr val="tx2">
                  <a:lumMod val="75000"/>
                </a:schemeClr>
              </a:solidFill>
            </a:endParaRPr>
          </a:p>
          <a:p>
            <a:r>
              <a:rPr lang="en-US" sz="2800" b="1" dirty="0" smtClean="0">
                <a:solidFill>
                  <a:schemeClr val="tx2">
                    <a:lumMod val="75000"/>
                  </a:schemeClr>
                </a:solidFill>
              </a:rPr>
              <a:t>When is it?</a:t>
            </a:r>
          </a:p>
          <a:p>
            <a:pPr lvl="1"/>
            <a:r>
              <a:rPr lang="en-US" sz="2400" dirty="0" smtClean="0">
                <a:solidFill>
                  <a:schemeClr val="tx2">
                    <a:lumMod val="75000"/>
                  </a:schemeClr>
                </a:solidFill>
              </a:rPr>
              <a:t>June </a:t>
            </a:r>
            <a:r>
              <a:rPr lang="en-US" sz="2400" dirty="0">
                <a:solidFill>
                  <a:schemeClr val="tx2">
                    <a:lumMod val="75000"/>
                  </a:schemeClr>
                </a:solidFill>
              </a:rPr>
              <a:t>22</a:t>
            </a:r>
            <a:r>
              <a:rPr lang="en-US" sz="2400" baseline="30000" dirty="0">
                <a:solidFill>
                  <a:schemeClr val="tx2">
                    <a:lumMod val="75000"/>
                  </a:schemeClr>
                </a:solidFill>
              </a:rPr>
              <a:t>nd</a:t>
            </a:r>
            <a:r>
              <a:rPr lang="en-US" sz="2400" dirty="0">
                <a:solidFill>
                  <a:schemeClr val="tx2">
                    <a:lumMod val="75000"/>
                  </a:schemeClr>
                </a:solidFill>
              </a:rPr>
              <a:t> </a:t>
            </a:r>
            <a:r>
              <a:rPr lang="en-US" sz="2400" b="1" dirty="0">
                <a:solidFill>
                  <a:schemeClr val="tx2">
                    <a:lumMod val="75000"/>
                  </a:schemeClr>
                </a:solidFill>
              </a:rPr>
              <a:t>- </a:t>
            </a:r>
            <a:r>
              <a:rPr lang="en-US" sz="2400" dirty="0">
                <a:solidFill>
                  <a:schemeClr val="tx2">
                    <a:lumMod val="75000"/>
                  </a:schemeClr>
                </a:solidFill>
              </a:rPr>
              <a:t>Digital Preservation </a:t>
            </a:r>
            <a:r>
              <a:rPr lang="en-US" sz="2400" dirty="0" smtClean="0">
                <a:solidFill>
                  <a:schemeClr val="tx2">
                    <a:lumMod val="75000"/>
                  </a:schemeClr>
                </a:solidFill>
              </a:rPr>
              <a:t>brownbag</a:t>
            </a:r>
          </a:p>
          <a:p>
            <a:pPr lvl="1"/>
            <a:r>
              <a:rPr lang="en-US" sz="2400" dirty="0" smtClean="0">
                <a:solidFill>
                  <a:schemeClr val="tx2">
                    <a:lumMod val="75000"/>
                  </a:schemeClr>
                </a:solidFill>
              </a:rPr>
              <a:t>Others to be announced</a:t>
            </a:r>
            <a:endParaRPr lang="en-US" sz="2400" dirty="0">
              <a:solidFill>
                <a:schemeClr val="tx2">
                  <a:lumMod val="75000"/>
                </a:schemeClr>
              </a:solidFill>
            </a:endParaRPr>
          </a:p>
          <a:p>
            <a:r>
              <a:rPr lang="en-US" sz="2800" b="1" dirty="0" smtClean="0">
                <a:solidFill>
                  <a:schemeClr val="tx2">
                    <a:lumMod val="75000"/>
                  </a:schemeClr>
                </a:solidFill>
              </a:rPr>
              <a:t>Other training</a:t>
            </a:r>
            <a:endParaRPr lang="en-US" sz="2800" b="1" dirty="0">
              <a:solidFill>
                <a:schemeClr val="tx2">
                  <a:lumMod val="75000"/>
                </a:schemeClr>
              </a:solidFill>
            </a:endParaRPr>
          </a:p>
          <a:p>
            <a:pPr lvl="1"/>
            <a:r>
              <a:rPr lang="en-US" sz="2400" dirty="0">
                <a:solidFill>
                  <a:schemeClr val="tx2">
                    <a:lumMod val="75000"/>
                  </a:schemeClr>
                </a:solidFill>
              </a:rPr>
              <a:t>LC Digital Preservation workshop – Chris Erickson</a:t>
            </a:r>
          </a:p>
          <a:p>
            <a:pPr lvl="1"/>
            <a:endParaRPr lang="en-US" dirty="0" smtClean="0">
              <a:solidFill>
                <a:schemeClr val="tx2">
                  <a:lumMod val="75000"/>
                </a:schemeClr>
              </a:solidFill>
            </a:endParaRPr>
          </a:p>
        </p:txBody>
      </p:sp>
      <p:sp>
        <p:nvSpPr>
          <p:cNvPr id="13314" name="Rectangle 2"/>
          <p:cNvSpPr>
            <a:spLocks noGrp="1"/>
          </p:cNvSpPr>
          <p:nvPr>
            <p:ph type="title"/>
          </p:nvPr>
        </p:nvSpPr>
        <p:spPr/>
        <p:txBody>
          <a:bodyPr>
            <a:normAutofit fontScale="90000"/>
          </a:bodyPr>
          <a:lstStyle/>
          <a:p>
            <a:r>
              <a:rPr lang="en-US" dirty="0" smtClean="0">
                <a:solidFill>
                  <a:schemeClr val="tx2">
                    <a:lumMod val="75000"/>
                  </a:schemeClr>
                </a:solidFill>
              </a:rPr>
              <a:t>Utah Digital Preservation Network</a:t>
            </a:r>
          </a:p>
        </p:txBody>
      </p:sp>
    </p:spTree>
    <p:extLst>
      <p:ext uri="{BB962C8B-B14F-4D97-AF65-F5344CB8AC3E}">
        <p14:creationId xmlns:p14="http://schemas.microsoft.com/office/powerpoint/2010/main" val="2143117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rcRect t="9644" b="9644"/>
          <a:stretch>
            <a:fillRect/>
          </a:stretch>
        </p:blipFill>
        <p:spPr>
          <a:xfrm rot="19727895">
            <a:off x="3686890" y="4530432"/>
            <a:ext cx="2590800" cy="1424840"/>
          </a:xfrm>
        </p:spPr>
      </p:pic>
      <p:sp>
        <p:nvSpPr>
          <p:cNvPr id="4" name="Title 3"/>
          <p:cNvSpPr>
            <a:spLocks noGrp="1"/>
          </p:cNvSpPr>
          <p:nvPr>
            <p:ph type="title"/>
          </p:nvPr>
        </p:nvSpPr>
        <p:spPr>
          <a:xfrm>
            <a:off x="533400" y="152400"/>
            <a:ext cx="8229600" cy="1143000"/>
          </a:xfrm>
        </p:spPr>
        <p:txBody>
          <a:bodyPr/>
          <a:lstStyle/>
          <a:p>
            <a:r>
              <a:rPr lang="en-US" dirty="0" smtClean="0"/>
              <a:t>Remember these?</a:t>
            </a:r>
            <a:endParaRPr lang="en-US" dirty="0"/>
          </a:p>
        </p:txBody>
      </p:sp>
      <p:pic>
        <p:nvPicPr>
          <p:cNvPr id="8" name="Picture 7"/>
          <p:cNvPicPr>
            <a:picLocks noChangeAspect="1"/>
          </p:cNvPicPr>
          <p:nvPr/>
        </p:nvPicPr>
        <p:blipFill>
          <a:blip r:embed="rId3"/>
          <a:stretch>
            <a:fillRect/>
          </a:stretch>
        </p:blipFill>
        <p:spPr>
          <a:xfrm>
            <a:off x="406400" y="1092200"/>
            <a:ext cx="3937000" cy="2211933"/>
          </a:xfrm>
          <a:prstGeom prst="rect">
            <a:avLst/>
          </a:prstGeom>
        </p:spPr>
      </p:pic>
      <p:pic>
        <p:nvPicPr>
          <p:cNvPr id="9" name="Picture 8"/>
          <p:cNvPicPr>
            <a:picLocks noChangeAspect="1"/>
          </p:cNvPicPr>
          <p:nvPr/>
        </p:nvPicPr>
        <p:blipFill>
          <a:blip r:embed="rId4"/>
          <a:stretch>
            <a:fillRect/>
          </a:stretch>
        </p:blipFill>
        <p:spPr>
          <a:xfrm rot="1811276">
            <a:off x="6324600" y="609600"/>
            <a:ext cx="1978474" cy="1480245"/>
          </a:xfrm>
          <a:prstGeom prst="rect">
            <a:avLst/>
          </a:prstGeom>
        </p:spPr>
      </p:pic>
      <p:pic>
        <p:nvPicPr>
          <p:cNvPr id="12" name="Picture 11"/>
          <p:cNvPicPr>
            <a:picLocks noChangeAspect="1"/>
          </p:cNvPicPr>
          <p:nvPr/>
        </p:nvPicPr>
        <p:blipFill>
          <a:blip r:embed="rId5"/>
          <a:stretch>
            <a:fillRect/>
          </a:stretch>
        </p:blipFill>
        <p:spPr>
          <a:xfrm>
            <a:off x="7162800" y="2057400"/>
            <a:ext cx="1656678" cy="2200275"/>
          </a:xfrm>
          <a:prstGeom prst="rect">
            <a:avLst/>
          </a:prstGeom>
        </p:spPr>
      </p:pic>
      <p:pic>
        <p:nvPicPr>
          <p:cNvPr id="2" name="Picture 1"/>
          <p:cNvPicPr>
            <a:picLocks noChangeAspect="1"/>
          </p:cNvPicPr>
          <p:nvPr/>
        </p:nvPicPr>
        <p:blipFill>
          <a:blip r:embed="rId6"/>
          <a:stretch>
            <a:fillRect/>
          </a:stretch>
        </p:blipFill>
        <p:spPr>
          <a:xfrm rot="20580153">
            <a:off x="664791" y="2837850"/>
            <a:ext cx="2479133" cy="1790700"/>
          </a:xfrm>
          <a:prstGeom prst="rect">
            <a:avLst/>
          </a:prstGeom>
        </p:spPr>
      </p:pic>
      <p:pic>
        <p:nvPicPr>
          <p:cNvPr id="7" name="Picture 6"/>
          <p:cNvPicPr>
            <a:picLocks noChangeAspect="1"/>
          </p:cNvPicPr>
          <p:nvPr/>
        </p:nvPicPr>
        <p:blipFill>
          <a:blip r:embed="rId7"/>
          <a:stretch>
            <a:fillRect/>
          </a:stretch>
        </p:blipFill>
        <p:spPr>
          <a:xfrm>
            <a:off x="4343400" y="1143000"/>
            <a:ext cx="1676400" cy="1379057"/>
          </a:xfrm>
          <a:prstGeom prst="rect">
            <a:avLst/>
          </a:prstGeom>
        </p:spPr>
      </p:pic>
      <p:pic>
        <p:nvPicPr>
          <p:cNvPr id="5" name="Picture 4"/>
          <p:cNvPicPr>
            <a:picLocks noChangeAspect="1"/>
          </p:cNvPicPr>
          <p:nvPr/>
        </p:nvPicPr>
        <p:blipFill>
          <a:blip r:embed="rId8"/>
          <a:stretch>
            <a:fillRect/>
          </a:stretch>
        </p:blipFill>
        <p:spPr>
          <a:xfrm rot="528435">
            <a:off x="6074280" y="3787354"/>
            <a:ext cx="2509520" cy="2895600"/>
          </a:xfrm>
          <a:prstGeom prst="rect">
            <a:avLst/>
          </a:prstGeom>
        </p:spPr>
      </p:pic>
      <p:pic>
        <p:nvPicPr>
          <p:cNvPr id="13" name="Picture 12"/>
          <p:cNvPicPr>
            <a:picLocks noChangeAspect="1"/>
          </p:cNvPicPr>
          <p:nvPr/>
        </p:nvPicPr>
        <p:blipFill>
          <a:blip r:embed="rId9"/>
          <a:stretch>
            <a:fillRect/>
          </a:stretch>
        </p:blipFill>
        <p:spPr>
          <a:xfrm>
            <a:off x="4343400" y="2590800"/>
            <a:ext cx="1676400" cy="1647497"/>
          </a:xfrm>
          <a:prstGeom prst="rect">
            <a:avLst/>
          </a:prstGeom>
        </p:spPr>
      </p:pic>
      <p:pic>
        <p:nvPicPr>
          <p:cNvPr id="3" name="Picture 2"/>
          <p:cNvPicPr>
            <a:picLocks noChangeAspect="1"/>
          </p:cNvPicPr>
          <p:nvPr/>
        </p:nvPicPr>
        <p:blipFill>
          <a:blip r:embed="rId10"/>
          <a:stretch>
            <a:fillRect/>
          </a:stretch>
        </p:blipFill>
        <p:spPr>
          <a:xfrm>
            <a:off x="1371600" y="4648200"/>
            <a:ext cx="2568879" cy="1168400"/>
          </a:xfrm>
          <a:prstGeom prst="rect">
            <a:avLst/>
          </a:prstGeom>
        </p:spPr>
      </p:pic>
    </p:spTree>
    <p:extLst>
      <p:ext uri="{BB962C8B-B14F-4D97-AF65-F5344CB8AC3E}">
        <p14:creationId xmlns:p14="http://schemas.microsoft.com/office/powerpoint/2010/main" val="81472781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609600" y="2133600"/>
            <a:ext cx="8229600" cy="1143000"/>
          </a:xfrm>
        </p:spPr>
        <p:txBody>
          <a:bodyPr>
            <a:normAutofit/>
          </a:bodyPr>
          <a:lstStyle/>
          <a:p>
            <a:pPr algn="ctr"/>
            <a:r>
              <a:rPr lang="en-US" dirty="0">
                <a:solidFill>
                  <a:schemeClr val="accent4">
                    <a:lumMod val="75000"/>
                  </a:schemeClr>
                </a:solidFill>
              </a:rPr>
              <a:t>Questions?</a:t>
            </a:r>
            <a:endParaRPr lang="en-US" dirty="0" smtClean="0">
              <a:solidFill>
                <a:schemeClr val="accent4">
                  <a:lumMod val="75000"/>
                </a:schemeClr>
              </a:solidFill>
            </a:endParaRPr>
          </a:p>
        </p:txBody>
      </p:sp>
      <p:sp>
        <p:nvSpPr>
          <p:cNvPr id="3" name="Rectangle 2"/>
          <p:cNvSpPr/>
          <p:nvPr/>
        </p:nvSpPr>
        <p:spPr>
          <a:xfrm>
            <a:off x="3810000" y="4343400"/>
            <a:ext cx="4572000" cy="923330"/>
          </a:xfrm>
          <a:prstGeom prst="rect">
            <a:avLst/>
          </a:prstGeom>
        </p:spPr>
        <p:txBody>
          <a:bodyPr>
            <a:spAutoFit/>
          </a:bodyPr>
          <a:lstStyle/>
          <a:p>
            <a:r>
              <a:rPr lang="en-US" sz="3600" b="1" dirty="0" smtClean="0">
                <a:solidFill>
                  <a:schemeClr val="accent4">
                    <a:lumMod val="75000"/>
                  </a:schemeClr>
                </a:solidFill>
              </a:rPr>
              <a:t>Chris Erickson</a:t>
            </a:r>
            <a:endParaRPr lang="en-US" sz="3600" b="1" dirty="0">
              <a:solidFill>
                <a:schemeClr val="accent4">
                  <a:lumMod val="75000"/>
                </a:schemeClr>
              </a:solidFill>
            </a:endParaRPr>
          </a:p>
          <a:p>
            <a:r>
              <a:rPr lang="en-US" dirty="0" smtClean="0">
                <a:solidFill>
                  <a:schemeClr val="accent4">
                    <a:lumMod val="75000"/>
                  </a:schemeClr>
                </a:solidFill>
              </a:rPr>
              <a:t>cle@byu.edu</a:t>
            </a:r>
            <a:endParaRPr lang="en-US" dirty="0">
              <a:solidFill>
                <a:schemeClr val="accent4">
                  <a:lumMod val="75000"/>
                </a:schemeClr>
              </a:solidFill>
            </a:endParaRPr>
          </a:p>
        </p:txBody>
      </p:sp>
    </p:spTree>
    <p:extLst>
      <p:ext uri="{BB962C8B-B14F-4D97-AF65-F5344CB8AC3E}">
        <p14:creationId xmlns:p14="http://schemas.microsoft.com/office/powerpoint/2010/main" val="22401055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524000"/>
            <a:ext cx="3581400" cy="4525963"/>
          </a:xfrm>
        </p:spPr>
        <p:txBody>
          <a:bodyPr/>
          <a:lstStyle/>
          <a:p>
            <a:r>
              <a:rPr lang="en-US" dirty="0" err="1" smtClean="0"/>
              <a:t>Obsolence</a:t>
            </a:r>
            <a:r>
              <a:rPr lang="en-US" dirty="0" smtClean="0"/>
              <a:t> can lead to loss of important data.</a:t>
            </a:r>
          </a:p>
          <a:p>
            <a:endParaRPr lang="en-US" dirty="0" smtClean="0"/>
          </a:p>
          <a:p>
            <a:r>
              <a:rPr lang="en-US" dirty="0" smtClean="0"/>
              <a:t>It can affect file formats, software, and/or hardware</a:t>
            </a:r>
          </a:p>
          <a:p>
            <a:endParaRPr lang="en-US" dirty="0"/>
          </a:p>
          <a:p>
            <a:endParaRPr lang="en-US" dirty="0" smtClean="0"/>
          </a:p>
        </p:txBody>
      </p:sp>
      <p:sp>
        <p:nvSpPr>
          <p:cNvPr id="6" name="Content Placeholder 5"/>
          <p:cNvSpPr>
            <a:spLocks noGrp="1"/>
          </p:cNvSpPr>
          <p:nvPr>
            <p:ph sz="half" idx="2"/>
          </p:nvPr>
        </p:nvSpPr>
        <p:spPr>
          <a:xfrm rot="617130">
            <a:off x="4252915" y="607209"/>
            <a:ext cx="4648200" cy="4525963"/>
          </a:xfrm>
          <a:solidFill>
            <a:schemeClr val="accent1">
              <a:lumMod val="75000"/>
            </a:schemeClr>
          </a:solidFill>
        </p:spPr>
        <p:txBody>
          <a:bodyPr/>
          <a:lstStyle/>
          <a:p>
            <a:r>
              <a:rPr lang="en-US" dirty="0" smtClean="0"/>
              <a:t>Consider just the </a:t>
            </a:r>
            <a:r>
              <a:rPr lang="en-US" dirty="0" smtClean="0">
                <a:solidFill>
                  <a:srgbClr val="FF6600"/>
                </a:solidFill>
              </a:rPr>
              <a:t>round-shaped</a:t>
            </a:r>
            <a:r>
              <a:rPr lang="en-US" dirty="0" smtClean="0"/>
              <a:t> media:</a:t>
            </a:r>
            <a:endParaRPr lang="en-US" dirty="0"/>
          </a:p>
        </p:txBody>
      </p:sp>
      <p:sp>
        <p:nvSpPr>
          <p:cNvPr id="3" name="Title 2"/>
          <p:cNvSpPr>
            <a:spLocks noGrp="1"/>
          </p:cNvSpPr>
          <p:nvPr>
            <p:ph type="title"/>
          </p:nvPr>
        </p:nvSpPr>
        <p:spPr/>
        <p:txBody>
          <a:bodyPr/>
          <a:lstStyle/>
          <a:p>
            <a:r>
              <a:rPr lang="en-US" dirty="0" smtClean="0"/>
              <a:t>Digital Disasters</a:t>
            </a:r>
            <a:endParaRPr lang="en-US" dirty="0"/>
          </a:p>
        </p:txBody>
      </p:sp>
      <p:pic>
        <p:nvPicPr>
          <p:cNvPr id="5" name="Picture 4"/>
          <p:cNvPicPr>
            <a:picLocks noChangeAspect="1"/>
          </p:cNvPicPr>
          <p:nvPr/>
        </p:nvPicPr>
        <p:blipFill>
          <a:blip r:embed="rId2"/>
          <a:stretch>
            <a:fillRect/>
          </a:stretch>
        </p:blipFill>
        <p:spPr>
          <a:xfrm>
            <a:off x="3886200" y="2057400"/>
            <a:ext cx="5029200" cy="4191000"/>
          </a:xfrm>
          <a:prstGeom prst="rect">
            <a:avLst/>
          </a:prstGeom>
        </p:spPr>
      </p:pic>
      <p:sp>
        <p:nvSpPr>
          <p:cNvPr id="7" name="TextBox 6"/>
          <p:cNvSpPr txBox="1"/>
          <p:nvPr/>
        </p:nvSpPr>
        <p:spPr>
          <a:xfrm>
            <a:off x="2514600" y="6477000"/>
            <a:ext cx="6096000" cy="381000"/>
          </a:xfrm>
          <a:prstGeom prst="rect">
            <a:avLst/>
          </a:prstGeom>
          <a:noFill/>
        </p:spPr>
        <p:txBody>
          <a:bodyPr wrap="square" rtlCol="0">
            <a:spAutoFit/>
          </a:bodyPr>
          <a:lstStyle/>
          <a:p>
            <a:r>
              <a:rPr lang="en-US" dirty="0"/>
              <a:t>http://</a:t>
            </a:r>
            <a:r>
              <a:rPr lang="en-US" dirty="0" err="1"/>
              <a:t>en.wikipedia.org</a:t>
            </a:r>
            <a:r>
              <a:rPr lang="en-US" dirty="0"/>
              <a:t>/wiki/</a:t>
            </a:r>
            <a:r>
              <a:rPr lang="en-US" dirty="0" err="1"/>
              <a:t>File:Comparison_disk_storage.svg</a:t>
            </a:r>
            <a:endParaRPr lang="en-US" dirty="0"/>
          </a:p>
        </p:txBody>
      </p:sp>
    </p:spTree>
    <p:extLst>
      <p:ext uri="{BB962C8B-B14F-4D97-AF65-F5344CB8AC3E}">
        <p14:creationId xmlns:p14="http://schemas.microsoft.com/office/powerpoint/2010/main" val="8759964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sz="2800" dirty="0" smtClean="0"/>
              <a:t>The 1980’s BBC </a:t>
            </a:r>
            <a:r>
              <a:rPr lang="en-US" sz="2800" dirty="0" err="1"/>
              <a:t>Domesday</a:t>
            </a:r>
            <a:r>
              <a:rPr lang="en-US" sz="2800" dirty="0"/>
              <a:t> Book </a:t>
            </a:r>
            <a:r>
              <a:rPr lang="en-US" sz="2800" dirty="0" smtClean="0"/>
              <a:t>project</a:t>
            </a:r>
          </a:p>
          <a:p>
            <a:pPr lvl="2"/>
            <a:r>
              <a:rPr lang="en-US" sz="2600" dirty="0" smtClean="0"/>
              <a:t>A snapshot of life in the U.K. compiled in 1980s and saved on </a:t>
            </a:r>
            <a:r>
              <a:rPr lang="en-US" sz="2800" dirty="0" smtClean="0"/>
              <a:t>interactive </a:t>
            </a:r>
            <a:r>
              <a:rPr lang="en-US" sz="2800" dirty="0"/>
              <a:t>video </a:t>
            </a:r>
            <a:r>
              <a:rPr lang="en-US" sz="2800" dirty="0" smtClean="0"/>
              <a:t>discs. </a:t>
            </a:r>
            <a:endParaRPr lang="en-US" sz="2600" dirty="0"/>
          </a:p>
        </p:txBody>
      </p:sp>
      <p:sp>
        <p:nvSpPr>
          <p:cNvPr id="3" name="Title 2"/>
          <p:cNvSpPr>
            <a:spLocks noGrp="1"/>
          </p:cNvSpPr>
          <p:nvPr>
            <p:ph type="title"/>
          </p:nvPr>
        </p:nvSpPr>
        <p:spPr/>
        <p:txBody>
          <a:bodyPr>
            <a:normAutofit fontScale="90000"/>
          </a:bodyPr>
          <a:lstStyle/>
          <a:p>
            <a:r>
              <a:rPr lang="en-US" dirty="0" smtClean="0"/>
              <a:t>A cautionary example:  book versus disc</a:t>
            </a:r>
            <a:endParaRPr lang="en-US" dirty="0"/>
          </a:p>
        </p:txBody>
      </p:sp>
      <p:sp>
        <p:nvSpPr>
          <p:cNvPr id="4" name="Rectangle 3"/>
          <p:cNvSpPr/>
          <p:nvPr/>
        </p:nvSpPr>
        <p:spPr>
          <a:xfrm>
            <a:off x="914400" y="5867400"/>
            <a:ext cx="7924800" cy="2585323"/>
          </a:xfrm>
          <a:prstGeom prst="rect">
            <a:avLst/>
          </a:prstGeom>
        </p:spPr>
        <p:txBody>
          <a:bodyPr wrap="square">
            <a:spAutoFit/>
          </a:bodyPr>
          <a:lstStyle/>
          <a:p>
            <a:pPr lvl="3"/>
            <a:r>
              <a:rPr lang="en-US" dirty="0" smtClean="0"/>
              <a:t>From</a:t>
            </a:r>
            <a:r>
              <a:rPr lang="en-US" dirty="0"/>
              <a:t>:  </a:t>
            </a:r>
            <a:r>
              <a:rPr lang="en-US" dirty="0">
                <a:hlinkClick r:id="rId2"/>
              </a:rPr>
              <a:t>http://news.bbc.co.uk/2/hi/technology/2534391.</a:t>
            </a:r>
            <a:r>
              <a:rPr lang="en-US" dirty="0" smtClean="0">
                <a:hlinkClick r:id="rId2"/>
              </a:rPr>
              <a:t>stm</a:t>
            </a:r>
            <a:endParaRPr lang="en-US" dirty="0" smtClean="0"/>
          </a:p>
          <a:p>
            <a:pPr lvl="3"/>
            <a:endParaRPr lang="en-US" dirty="0"/>
          </a:p>
          <a:p>
            <a:pPr lvl="3"/>
            <a:endParaRPr lang="en-US" dirty="0" smtClean="0"/>
          </a:p>
          <a:p>
            <a:pPr lvl="3"/>
            <a:endParaRPr lang="en-US" dirty="0"/>
          </a:p>
          <a:p>
            <a:pPr lvl="3"/>
            <a:endParaRPr lang="en-US" dirty="0" smtClean="0"/>
          </a:p>
          <a:p>
            <a:pPr lvl="3"/>
            <a:endParaRPr lang="en-US" dirty="0" smtClean="0"/>
          </a:p>
          <a:p>
            <a:pPr lvl="3"/>
            <a:endParaRPr lang="en-US" dirty="0"/>
          </a:p>
          <a:p>
            <a:pPr lvl="3"/>
            <a:endParaRPr lang="en-US" dirty="0"/>
          </a:p>
          <a:p>
            <a:pPr lvl="3"/>
            <a:endParaRPr lang="en-US" dirty="0"/>
          </a:p>
        </p:txBody>
      </p:sp>
      <p:pic>
        <p:nvPicPr>
          <p:cNvPr id="5" name="Picture 4"/>
          <p:cNvPicPr>
            <a:picLocks noChangeAspect="1"/>
          </p:cNvPicPr>
          <p:nvPr/>
        </p:nvPicPr>
        <p:blipFill>
          <a:blip r:embed="rId3"/>
          <a:stretch>
            <a:fillRect/>
          </a:stretch>
        </p:blipFill>
        <p:spPr>
          <a:xfrm>
            <a:off x="1295400" y="3962400"/>
            <a:ext cx="2951018" cy="1714500"/>
          </a:xfrm>
          <a:prstGeom prst="rect">
            <a:avLst/>
          </a:prstGeom>
          <a:ln w="38100">
            <a:solidFill>
              <a:schemeClr val="tx2"/>
            </a:solidFill>
          </a:ln>
        </p:spPr>
      </p:pic>
      <p:pic>
        <p:nvPicPr>
          <p:cNvPr id="7" name="Picture 6"/>
          <p:cNvPicPr>
            <a:picLocks noChangeAspect="1"/>
          </p:cNvPicPr>
          <p:nvPr/>
        </p:nvPicPr>
        <p:blipFill>
          <a:blip r:embed="rId4"/>
          <a:stretch>
            <a:fillRect/>
          </a:stretch>
        </p:blipFill>
        <p:spPr>
          <a:xfrm>
            <a:off x="5562600" y="3581400"/>
            <a:ext cx="2740331" cy="2425700"/>
          </a:xfrm>
          <a:prstGeom prst="rect">
            <a:avLst/>
          </a:prstGeom>
        </p:spPr>
      </p:pic>
    </p:spTree>
    <p:extLst>
      <p:ext uri="{BB962C8B-B14F-4D97-AF65-F5344CB8AC3E}">
        <p14:creationId xmlns:p14="http://schemas.microsoft.com/office/powerpoint/2010/main" val="17097787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rot="1416134">
            <a:off x="4993193" y="1737103"/>
            <a:ext cx="2875531" cy="4220108"/>
          </a:xfrm>
          <a:prstGeom prst="rect">
            <a:avLst/>
          </a:prstGeom>
        </p:spPr>
      </p:pic>
      <p:sp>
        <p:nvSpPr>
          <p:cNvPr id="8" name="Title 7"/>
          <p:cNvSpPr>
            <a:spLocks noGrp="1"/>
          </p:cNvSpPr>
          <p:nvPr>
            <p:ph type="title"/>
          </p:nvPr>
        </p:nvSpPr>
        <p:spPr/>
        <p:txBody>
          <a:bodyPr/>
          <a:lstStyle/>
          <a:p>
            <a:endParaRPr lang="en-US"/>
          </a:p>
        </p:txBody>
      </p:sp>
      <p:sp>
        <p:nvSpPr>
          <p:cNvPr id="10" name="Text Placeholder 9"/>
          <p:cNvSpPr>
            <a:spLocks noGrp="1"/>
          </p:cNvSpPr>
          <p:nvPr>
            <p:ph type="body" idx="2"/>
          </p:nvPr>
        </p:nvSpPr>
        <p:spPr/>
        <p:txBody>
          <a:bodyPr/>
          <a:lstStyle/>
          <a:p>
            <a:endParaRPr lang="en-US"/>
          </a:p>
        </p:txBody>
      </p:sp>
      <p:pic>
        <p:nvPicPr>
          <p:cNvPr id="11" name="Content Placeholder 10" descr="Domesday.tiff"/>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19688" b="16549"/>
          <a:stretch/>
        </p:blipFill>
        <p:spPr>
          <a:xfrm>
            <a:off x="838200" y="3276600"/>
            <a:ext cx="7480300" cy="3383280"/>
          </a:xfrm>
        </p:spPr>
      </p:pic>
      <p:pic>
        <p:nvPicPr>
          <p:cNvPr id="13" name="Picture 12"/>
          <p:cNvPicPr>
            <a:picLocks noChangeAspect="1"/>
          </p:cNvPicPr>
          <p:nvPr/>
        </p:nvPicPr>
        <p:blipFill>
          <a:blip r:embed="rId4"/>
          <a:stretch>
            <a:fillRect/>
          </a:stretch>
        </p:blipFill>
        <p:spPr>
          <a:xfrm rot="21275006">
            <a:off x="656524" y="1759353"/>
            <a:ext cx="3503275" cy="2774406"/>
          </a:xfrm>
          <a:prstGeom prst="rect">
            <a:avLst/>
          </a:prstGeom>
          <a:ln w="38100">
            <a:solidFill>
              <a:schemeClr val="tx2"/>
            </a:solidFill>
          </a:ln>
        </p:spPr>
      </p:pic>
      <p:sp>
        <p:nvSpPr>
          <p:cNvPr id="15" name="TextBox 14"/>
          <p:cNvSpPr txBox="1"/>
          <p:nvPr/>
        </p:nvSpPr>
        <p:spPr>
          <a:xfrm>
            <a:off x="457200" y="304800"/>
            <a:ext cx="7848600" cy="1384995"/>
          </a:xfrm>
          <a:prstGeom prst="rect">
            <a:avLst/>
          </a:prstGeom>
          <a:noFill/>
        </p:spPr>
        <p:txBody>
          <a:bodyPr wrap="square" rtlCol="0">
            <a:spAutoFit/>
          </a:bodyPr>
          <a:lstStyle/>
          <a:p>
            <a:r>
              <a:rPr lang="en-US" sz="2800" b="1" dirty="0">
                <a:solidFill>
                  <a:schemeClr val="tx2"/>
                </a:solidFill>
                <a:effectLst>
                  <a:outerShdw blurRad="31750" dist="25400" dir="5400000" algn="tl" rotWithShape="0">
                    <a:srgbClr val="000000">
                      <a:alpha val="25000"/>
                    </a:srgbClr>
                  </a:outerShdw>
                </a:effectLst>
                <a:latin typeface="+mj-lt"/>
                <a:ea typeface="+mj-ea"/>
                <a:cs typeface="+mj-cs"/>
              </a:rPr>
              <a:t>The first </a:t>
            </a:r>
            <a:r>
              <a:rPr lang="en-US" sz="2800" b="1" dirty="0" err="1">
                <a:solidFill>
                  <a:schemeClr val="tx2"/>
                </a:solidFill>
                <a:effectLst>
                  <a:outerShdw blurRad="31750" dist="25400" dir="5400000" algn="tl" rotWithShape="0">
                    <a:srgbClr val="000000">
                      <a:alpha val="25000"/>
                    </a:srgbClr>
                  </a:outerShdw>
                </a:effectLst>
                <a:latin typeface="+mj-lt"/>
                <a:ea typeface="+mj-ea"/>
                <a:cs typeface="+mj-cs"/>
              </a:rPr>
              <a:t>Domesday</a:t>
            </a:r>
            <a:r>
              <a:rPr lang="en-US" sz="2800" b="1" dirty="0">
                <a:solidFill>
                  <a:schemeClr val="tx2"/>
                </a:solidFill>
                <a:effectLst>
                  <a:outerShdw blurRad="31750" dist="25400" dir="5400000" algn="tl" rotWithShape="0">
                    <a:srgbClr val="000000">
                      <a:alpha val="25000"/>
                    </a:srgbClr>
                  </a:outerShdw>
                </a:effectLst>
                <a:latin typeface="+mj-lt"/>
                <a:ea typeface="+mj-ea"/>
                <a:cs typeface="+mj-cs"/>
              </a:rPr>
              <a:t> book, handwritten on parchment in the year 1086, is still readable after 900+ years.  </a:t>
            </a:r>
          </a:p>
        </p:txBody>
      </p:sp>
    </p:spTree>
    <p:extLst>
      <p:ext uri="{BB962C8B-B14F-4D97-AF65-F5344CB8AC3E}">
        <p14:creationId xmlns:p14="http://schemas.microsoft.com/office/powerpoint/2010/main" val="16017338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533400" y="457200"/>
            <a:ext cx="8153400" cy="1955114"/>
          </a:xfrm>
        </p:spPr>
        <p:txBody>
          <a:bodyPr/>
          <a:lstStyle/>
          <a:p>
            <a:pPr algn="l">
              <a:spcBef>
                <a:spcPct val="0"/>
              </a:spcBef>
            </a:pPr>
            <a:r>
              <a:rPr lang="en-US" sz="2800" b="1" dirty="0">
                <a:solidFill>
                  <a:schemeClr val="tx2"/>
                </a:solidFill>
                <a:effectLst>
                  <a:outerShdw blurRad="31750" dist="25400" dir="5400000" algn="tl" rotWithShape="0">
                    <a:srgbClr val="000000">
                      <a:alpha val="25000"/>
                    </a:srgbClr>
                  </a:outerShdw>
                </a:effectLst>
                <a:latin typeface="+mj-lt"/>
                <a:ea typeface="+mj-ea"/>
                <a:cs typeface="+mj-cs"/>
              </a:rPr>
              <a:t>The 1980s </a:t>
            </a:r>
            <a:r>
              <a:rPr lang="en-US" sz="2800" b="1" dirty="0" err="1">
                <a:solidFill>
                  <a:schemeClr val="tx2"/>
                </a:solidFill>
                <a:effectLst>
                  <a:outerShdw blurRad="31750" dist="25400" dir="5400000" algn="tl" rotWithShape="0">
                    <a:srgbClr val="000000">
                      <a:alpha val="25000"/>
                    </a:srgbClr>
                  </a:outerShdw>
                </a:effectLst>
                <a:latin typeface="+mj-lt"/>
                <a:ea typeface="+mj-ea"/>
                <a:cs typeface="+mj-cs"/>
              </a:rPr>
              <a:t>Domesday</a:t>
            </a:r>
            <a:r>
              <a:rPr lang="en-US" sz="2800" b="1" dirty="0">
                <a:solidFill>
                  <a:schemeClr val="tx2"/>
                </a:solidFill>
                <a:effectLst>
                  <a:outerShdw blurRad="31750" dist="25400" dir="5400000" algn="tl" rotWithShape="0">
                    <a:srgbClr val="000000">
                      <a:alpha val="25000"/>
                    </a:srgbClr>
                  </a:outerShdw>
                </a:effectLst>
                <a:latin typeface="+mj-lt"/>
                <a:ea typeface="+mj-ea"/>
                <a:cs typeface="+mj-cs"/>
              </a:rPr>
              <a:t> book created using digital format became unreadable within a decade </a:t>
            </a:r>
          </a:p>
          <a:p>
            <a:pPr algn="l"/>
            <a:endParaRPr lang="en-US" sz="2800" dirty="0"/>
          </a:p>
        </p:txBody>
      </p:sp>
      <p:pic>
        <p:nvPicPr>
          <p:cNvPr id="7" name="Content Placeholder 6"/>
          <p:cNvPicPr>
            <a:picLocks noGrp="1" noChangeAspect="1"/>
          </p:cNvPicPr>
          <p:nvPr>
            <p:ph sz="half" idx="1"/>
          </p:nvPr>
        </p:nvPicPr>
        <p:blipFill rotWithShape="1">
          <a:blip r:embed="rId2"/>
          <a:srcRect l="-58138" r="-58138" b="34062"/>
          <a:stretch/>
        </p:blipFill>
        <p:spPr>
          <a:xfrm rot="968571">
            <a:off x="3531186" y="1909460"/>
            <a:ext cx="7010400" cy="2825496"/>
          </a:xfrm>
        </p:spPr>
      </p:pic>
      <p:sp>
        <p:nvSpPr>
          <p:cNvPr id="4" name="TextBox 3"/>
          <p:cNvSpPr txBox="1"/>
          <p:nvPr/>
        </p:nvSpPr>
        <p:spPr>
          <a:xfrm>
            <a:off x="533400" y="2362200"/>
            <a:ext cx="4495800" cy="1231106"/>
          </a:xfrm>
          <a:prstGeom prst="rect">
            <a:avLst/>
          </a:prstGeom>
          <a:solidFill>
            <a:schemeClr val="accent1"/>
          </a:solidFill>
        </p:spPr>
        <p:txBody>
          <a:bodyPr wrap="square" rtlCol="0">
            <a:spAutoFit/>
          </a:bodyPr>
          <a:lstStyle/>
          <a:p>
            <a:r>
              <a:rPr lang="en-US" sz="2800" dirty="0"/>
              <a:t>It remained unreadable for 16 years </a:t>
            </a:r>
            <a:r>
              <a:rPr lang="en-US" sz="2800" dirty="0" smtClean="0"/>
              <a:t>until…</a:t>
            </a:r>
            <a:endParaRPr lang="en-US" sz="2800" dirty="0"/>
          </a:p>
          <a:p>
            <a:endParaRPr lang="en-US" dirty="0"/>
          </a:p>
        </p:txBody>
      </p:sp>
      <p:sp>
        <p:nvSpPr>
          <p:cNvPr id="5" name="Rectangle 4"/>
          <p:cNvSpPr/>
          <p:nvPr/>
        </p:nvSpPr>
        <p:spPr>
          <a:xfrm>
            <a:off x="533400" y="4419600"/>
            <a:ext cx="7543800" cy="1815882"/>
          </a:xfrm>
          <a:prstGeom prst="rect">
            <a:avLst/>
          </a:prstGeom>
          <a:solidFill>
            <a:schemeClr val="accent1"/>
          </a:solidFill>
        </p:spPr>
        <p:txBody>
          <a:bodyPr wrap="square">
            <a:spAutoFit/>
          </a:bodyPr>
          <a:lstStyle/>
          <a:p>
            <a:r>
              <a:rPr lang="en-US" sz="2800" dirty="0" smtClean="0"/>
              <a:t>A team from Leeds </a:t>
            </a:r>
            <a:r>
              <a:rPr lang="en-US" sz="2800" dirty="0"/>
              <a:t>University and the University of </a:t>
            </a:r>
            <a:r>
              <a:rPr lang="en-US" sz="2800" dirty="0" smtClean="0"/>
              <a:t>Michigan developed </a:t>
            </a:r>
            <a:r>
              <a:rPr lang="en-US" sz="2800" dirty="0"/>
              <a:t>software that emulates the obsolete Acorn Microcomputer system and the video disc player. </a:t>
            </a:r>
          </a:p>
        </p:txBody>
      </p:sp>
    </p:spTree>
    <p:extLst>
      <p:ext uri="{BB962C8B-B14F-4D97-AF65-F5344CB8AC3E}">
        <p14:creationId xmlns:p14="http://schemas.microsoft.com/office/powerpoint/2010/main" val="35216489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371600"/>
            <a:ext cx="8229600" cy="4525962"/>
          </a:xfrm>
        </p:spPr>
        <p:txBody>
          <a:bodyPr/>
          <a:lstStyle/>
          <a:p>
            <a:endParaRPr lang="en-US" sz="2400" dirty="0"/>
          </a:p>
          <a:p>
            <a:r>
              <a:rPr lang="en-US" sz="2000" dirty="0" smtClean="0"/>
              <a:t>Digital preservation encompasses a </a:t>
            </a:r>
            <a:r>
              <a:rPr lang="en-US" sz="2000" dirty="0" smtClean="0"/>
              <a:t>wide range of strategies and actions required over time to ensure </a:t>
            </a:r>
            <a:r>
              <a:rPr lang="en-US" sz="2000" dirty="0" smtClean="0"/>
              <a:t>continued &amp; reliable </a:t>
            </a:r>
            <a:r>
              <a:rPr lang="en-US" sz="2000" dirty="0" smtClean="0"/>
              <a:t>access to authentic digital objects  </a:t>
            </a:r>
          </a:p>
          <a:p>
            <a:pPr lvl="2"/>
            <a:endParaRPr lang="en-US" sz="2000" dirty="0" smtClean="0"/>
          </a:p>
          <a:p>
            <a:r>
              <a:rPr lang="en-US" sz="2000" i="1" dirty="0" smtClean="0"/>
              <a:t>“I have backups; isn’t that digital preservation?”  </a:t>
            </a:r>
            <a:r>
              <a:rPr lang="en-US" sz="2000" dirty="0" smtClean="0"/>
              <a:t>Yes and no.  Backups </a:t>
            </a:r>
            <a:r>
              <a:rPr lang="en-US" sz="2000" dirty="0" smtClean="0"/>
              <a:t>are </a:t>
            </a:r>
            <a:r>
              <a:rPr lang="en-US" sz="2000" dirty="0"/>
              <a:t>just one digital preservation </a:t>
            </a:r>
            <a:r>
              <a:rPr lang="en-US" sz="2000" dirty="0" smtClean="0"/>
              <a:t>activity designed for </a:t>
            </a:r>
            <a:r>
              <a:rPr lang="en-US" sz="2000" dirty="0"/>
              <a:t>short term data </a:t>
            </a:r>
            <a:r>
              <a:rPr lang="en-US" sz="2000" dirty="0" smtClean="0"/>
              <a:t>recovery</a:t>
            </a:r>
          </a:p>
          <a:p>
            <a:endParaRPr lang="en-US" sz="2000" dirty="0"/>
          </a:p>
          <a:p>
            <a:r>
              <a:rPr lang="en-US" sz="2000" dirty="0" smtClean="0"/>
              <a:t>A digital preservation program anticipates, describes</a:t>
            </a:r>
            <a:r>
              <a:rPr lang="en-US" sz="2000" dirty="0" smtClean="0"/>
              <a:t>, </a:t>
            </a:r>
            <a:r>
              <a:rPr lang="en-US" sz="2000" dirty="0" smtClean="0"/>
              <a:t>and provides for all the activities needed to preserve digital assets</a:t>
            </a:r>
            <a:endParaRPr lang="en-US" sz="2000" dirty="0"/>
          </a:p>
        </p:txBody>
      </p:sp>
      <p:sp>
        <p:nvSpPr>
          <p:cNvPr id="3" name="Title 2"/>
          <p:cNvSpPr>
            <a:spLocks noGrp="1"/>
          </p:cNvSpPr>
          <p:nvPr>
            <p:ph type="title"/>
          </p:nvPr>
        </p:nvSpPr>
        <p:spPr/>
        <p:txBody>
          <a:bodyPr>
            <a:normAutofit fontScale="90000"/>
          </a:bodyPr>
          <a:lstStyle/>
          <a:p>
            <a:r>
              <a:rPr lang="en-US" dirty="0" smtClean="0"/>
              <a:t>Avoid disaster by planning and practicing digital preservation</a:t>
            </a:r>
            <a:endParaRPr lang="en-US" dirty="0"/>
          </a:p>
        </p:txBody>
      </p:sp>
    </p:spTree>
    <p:extLst>
      <p:ext uri="{BB962C8B-B14F-4D97-AF65-F5344CB8AC3E}">
        <p14:creationId xmlns:p14="http://schemas.microsoft.com/office/powerpoint/2010/main" val="122179337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Thermal</Template>
  <TotalTime>2733</TotalTime>
  <Words>2409</Words>
  <Application>Microsoft Macintosh PowerPoint</Application>
  <PresentationFormat>On-screen Show (4:3)</PresentationFormat>
  <Paragraphs>331</Paragraphs>
  <Slides>40</Slides>
  <Notes>24</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Concourse</vt:lpstr>
      <vt:lpstr>PowerPoint Presentation</vt:lpstr>
      <vt:lpstr>Topics</vt:lpstr>
      <vt:lpstr>Need for Digital Preservation</vt:lpstr>
      <vt:lpstr>Remember these?</vt:lpstr>
      <vt:lpstr>Digital Disasters</vt:lpstr>
      <vt:lpstr>A cautionary example:  book versus disc</vt:lpstr>
      <vt:lpstr>PowerPoint Presentation</vt:lpstr>
      <vt:lpstr>PowerPoint Presentation</vt:lpstr>
      <vt:lpstr>Avoid disaster by planning and practicing digital preservation</vt:lpstr>
      <vt:lpstr>Do you need a digital preservation program?</vt:lpstr>
      <vt:lpstr>Where do you begin?</vt:lpstr>
      <vt:lpstr>PowerPoint Presentation</vt:lpstr>
      <vt:lpstr>Digital Preservation Policy: Blueprint for your Program</vt:lpstr>
      <vt:lpstr>What’s the point of having a digital preservation policy?</vt:lpstr>
      <vt:lpstr>  Your policy will address content creation, integrity, and maintenance. </vt:lpstr>
      <vt:lpstr>Content creation</vt:lpstr>
      <vt:lpstr>Content integrity</vt:lpstr>
      <vt:lpstr>Content maintenance</vt:lpstr>
      <vt:lpstr>Creating your policy</vt:lpstr>
      <vt:lpstr>Educating yourself</vt:lpstr>
      <vt:lpstr>What are others doing?</vt:lpstr>
      <vt:lpstr>Scaling up/down for your needs</vt:lpstr>
      <vt:lpstr>Start writing!</vt:lpstr>
      <vt:lpstr>Feedback: different perspectives</vt:lpstr>
      <vt:lpstr>Time to edit!</vt:lpstr>
      <vt:lpstr>Advertising your policy</vt:lpstr>
      <vt:lpstr>Implementing your policy</vt:lpstr>
      <vt:lpstr>Additional resources</vt:lpstr>
      <vt:lpstr>PowerPoint Presentation</vt:lpstr>
      <vt:lpstr>Six Steps of Digital Preservation</vt:lpstr>
      <vt:lpstr>Six Steps of Digital Preservation</vt:lpstr>
      <vt:lpstr>PowerPoint Presentation</vt:lpstr>
      <vt:lpstr>Why do we identify content?</vt:lpstr>
      <vt:lpstr>How will an inventory help?</vt:lpstr>
      <vt:lpstr>Your Inventory Scope </vt:lpstr>
      <vt:lpstr>Your Inventory </vt:lpstr>
      <vt:lpstr>Identify Outcomes</vt:lpstr>
      <vt:lpstr>Identifying Next Steps</vt:lpstr>
      <vt:lpstr>Utah Digital Preservation Network</vt:lpstr>
      <vt:lpstr>Questions?</vt:lpstr>
    </vt:vector>
  </TitlesOfParts>
  <Company>University of Michigan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Digital Content over Time: Module 1: Identify</dc:title>
  <dc:creator>McGovern, Nancy</dc:creator>
  <cp:lastModifiedBy>Cheryl Walters</cp:lastModifiedBy>
  <cp:revision>72</cp:revision>
  <dcterms:created xsi:type="dcterms:W3CDTF">2011-09-10T17:16:19Z</dcterms:created>
  <dcterms:modified xsi:type="dcterms:W3CDTF">2012-04-24T21:31:41Z</dcterms:modified>
</cp:coreProperties>
</file>