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3"/>
  </p:notesMasterIdLst>
  <p:handoutMasterIdLst>
    <p:handoutMasterId r:id="rId24"/>
  </p:handoutMasterIdLst>
  <p:sldIdLst>
    <p:sldId id="267" r:id="rId2"/>
    <p:sldId id="283" r:id="rId3"/>
    <p:sldId id="284" r:id="rId4"/>
    <p:sldId id="285" r:id="rId5"/>
    <p:sldId id="286" r:id="rId6"/>
    <p:sldId id="291" r:id="rId7"/>
    <p:sldId id="262" r:id="rId8"/>
    <p:sldId id="293" r:id="rId9"/>
    <p:sldId id="279" r:id="rId10"/>
    <p:sldId id="280" r:id="rId11"/>
    <p:sldId id="272" r:id="rId12"/>
    <p:sldId id="277" r:id="rId13"/>
    <p:sldId id="278" r:id="rId14"/>
    <p:sldId id="294" r:id="rId15"/>
    <p:sldId id="268" r:id="rId16"/>
    <p:sldId id="275" r:id="rId17"/>
    <p:sldId id="259" r:id="rId18"/>
    <p:sldId id="281" r:id="rId19"/>
    <p:sldId id="282" r:id="rId20"/>
    <p:sldId id="287" r:id="rId21"/>
    <p:sldId id="266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frameSlides="1"/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289" autoAdjust="0"/>
  </p:normalViewPr>
  <p:slideViewPr>
    <p:cSldViewPr snapToGrid="0" snapToObjects="1">
      <p:cViewPr>
        <p:scale>
          <a:sx n="110" d="100"/>
          <a:sy n="110" d="100"/>
        </p:scale>
        <p:origin x="-450" y="-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DB7B3E-93B5-414D-86DB-16CB16701672}" type="datetimeFigureOut">
              <a:rPr lang="en-US" smtClean="0"/>
              <a:pPr/>
              <a:t>4/25/2012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F6365B-0D1D-9948-B819-113099D4099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158738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5F418-1B3A-4C92-B65D-6955F1DEC50A}" type="datetimeFigureOut">
              <a:rPr lang="en-US" smtClean="0"/>
              <a:pPr/>
              <a:t>4/25/2012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F1A860-2502-4DDD-9D7C-6CBF79CAE1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64035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Randy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1A860-2502-4DDD-9D7C-6CBF79CAE177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  <a:p>
            <a:pPr lvl="2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1A860-2502-4DDD-9D7C-6CBF79CAE177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Fields used to enhance searchability</a:t>
            </a:r>
          </a:p>
          <a:p>
            <a:r>
              <a:rPr lang="en-US" baseline="0" dirty="0" smtClean="0"/>
              <a:t>	- tried to translate all information from original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1A860-2502-4DDD-9D7C-6CBF79CAE177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Cheryl</a:t>
            </a:r>
            <a:r>
              <a:rPr lang="en-US" baseline="0" dirty="0" smtClean="0"/>
              <a:t> and Liz: I just added info from my notes, please edit away. (12 minutes each)</a:t>
            </a:r>
          </a:p>
          <a:p>
            <a:endParaRPr lang="en-US" baseline="0" dirty="0" smtClean="0"/>
          </a:p>
          <a:p>
            <a:r>
              <a:rPr lang="en-US" baseline="0" dirty="0" smtClean="0"/>
              <a:t>Needed user to know immediately that the resource </a:t>
            </a:r>
          </a:p>
          <a:p>
            <a:r>
              <a:rPr lang="en-US" baseline="0" dirty="0" smtClean="0"/>
              <a:t>	-was or was not available immediately</a:t>
            </a:r>
          </a:p>
          <a:p>
            <a:r>
              <a:rPr lang="en-US" baseline="0" dirty="0" smtClean="0"/>
              <a:t>	-where the information was taken from (or what the URL to get to the resource was)</a:t>
            </a:r>
          </a:p>
          <a:p>
            <a:r>
              <a:rPr lang="en-US" baseline="0" dirty="0" smtClean="0"/>
              <a:t>	-where the item could be found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Methodology:</a:t>
            </a:r>
          </a:p>
          <a:p>
            <a:pPr>
              <a:buFontTx/>
              <a:buChar char="-"/>
            </a:pPr>
            <a:r>
              <a:rPr lang="en-US" baseline="0" dirty="0" smtClean="0"/>
              <a:t>What to include – how to provide consistent metadata with random information</a:t>
            </a:r>
          </a:p>
          <a:p>
            <a:pPr lvl="1">
              <a:buFontTx/>
              <a:buChar char="-"/>
            </a:pPr>
            <a:r>
              <a:rPr lang="en-US" baseline="0" dirty="0" smtClean="0"/>
              <a:t>Determine what the most basic information needed was and provide that consistently – and First!</a:t>
            </a:r>
          </a:p>
          <a:p>
            <a:pPr lvl="2">
              <a:buFontTx/>
              <a:buChar char="-"/>
            </a:pPr>
            <a:r>
              <a:rPr lang="en-US" baseline="0" dirty="0" smtClean="0"/>
              <a:t>Name of Folklorist</a:t>
            </a:r>
          </a:p>
          <a:p>
            <a:pPr lvl="2">
              <a:buFontTx/>
              <a:buChar char="-"/>
            </a:pPr>
            <a:r>
              <a:rPr lang="en-US" baseline="0" dirty="0" smtClean="0"/>
              <a:t>Location of collection</a:t>
            </a:r>
          </a:p>
          <a:p>
            <a:pPr lvl="2">
              <a:buFontTx/>
              <a:buChar char="-"/>
            </a:pPr>
            <a:r>
              <a:rPr lang="en-US" baseline="0" dirty="0" smtClean="0"/>
              <a:t>Accessibility of collection – and retrieval information</a:t>
            </a:r>
          </a:p>
          <a:p>
            <a:pPr lvl="2">
              <a:buFontTx/>
              <a:buChar char="-"/>
            </a:pPr>
            <a:r>
              <a:rPr lang="en-US" baseline="0" dirty="0" smtClean="0"/>
              <a:t>Extent of item (paper, photograph, interview, etc.)</a:t>
            </a:r>
          </a:p>
          <a:p>
            <a:pPr lvl="1">
              <a:buFontTx/>
              <a:buChar char="-"/>
            </a:pPr>
            <a:r>
              <a:rPr lang="en-US" baseline="0" dirty="0" smtClean="0"/>
              <a:t>Provide additional relevant data as available</a:t>
            </a:r>
          </a:p>
          <a:p>
            <a:pPr lvl="2">
              <a:buFontTx/>
              <a:buChar char="-"/>
            </a:pPr>
            <a:r>
              <a:rPr lang="en-US" baseline="0" dirty="0" smtClean="0"/>
              <a:t>Digitized interview</a:t>
            </a:r>
          </a:p>
          <a:p>
            <a:pPr lvl="2">
              <a:buFontTx/>
              <a:buChar char="-"/>
            </a:pPr>
            <a:r>
              <a:rPr lang="en-US" baseline="0" dirty="0" smtClean="0"/>
              <a:t>Subjects</a:t>
            </a:r>
          </a:p>
          <a:p>
            <a:pPr lvl="2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1A860-2502-4DDD-9D7C-6CBF79CAE177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Cheryl</a:t>
            </a:r>
            <a:r>
              <a:rPr lang="en-US" baseline="0" dirty="0" smtClean="0"/>
              <a:t> and Liz: I just added info from my notes, please edit away. (12 minutes each)</a:t>
            </a:r>
          </a:p>
          <a:p>
            <a:endParaRPr lang="en-US" baseline="0" dirty="0" smtClean="0"/>
          </a:p>
          <a:p>
            <a:r>
              <a:rPr lang="en-US" baseline="0" dirty="0" smtClean="0"/>
              <a:t>Fields used to enhance searchability</a:t>
            </a:r>
          </a:p>
          <a:p>
            <a:r>
              <a:rPr lang="en-US" baseline="0" dirty="0" smtClean="0"/>
              <a:t>	- tried to translate all information from original 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Methodology:</a:t>
            </a:r>
          </a:p>
          <a:p>
            <a:pPr>
              <a:buFontTx/>
              <a:buChar char="-"/>
            </a:pPr>
            <a:r>
              <a:rPr lang="en-US" baseline="0" dirty="0" smtClean="0"/>
              <a:t>What to include – how to provide consistent metadata with random information</a:t>
            </a:r>
          </a:p>
          <a:p>
            <a:pPr lvl="1">
              <a:buFontTx/>
              <a:buChar char="-"/>
            </a:pPr>
            <a:r>
              <a:rPr lang="en-US" baseline="0" dirty="0" smtClean="0"/>
              <a:t>Determine what the most basic information needed was and provide that consistently – and First!</a:t>
            </a:r>
          </a:p>
          <a:p>
            <a:pPr lvl="2">
              <a:buFontTx/>
              <a:buChar char="-"/>
            </a:pPr>
            <a:r>
              <a:rPr lang="en-US" baseline="0" dirty="0" smtClean="0"/>
              <a:t>Name of Folklorist</a:t>
            </a:r>
          </a:p>
          <a:p>
            <a:pPr lvl="2">
              <a:buFontTx/>
              <a:buChar char="-"/>
            </a:pPr>
            <a:r>
              <a:rPr lang="en-US" baseline="0" dirty="0" smtClean="0"/>
              <a:t>Location of collection</a:t>
            </a:r>
          </a:p>
          <a:p>
            <a:pPr lvl="2">
              <a:buFontTx/>
              <a:buChar char="-"/>
            </a:pPr>
            <a:r>
              <a:rPr lang="en-US" baseline="0" dirty="0" smtClean="0"/>
              <a:t>Accessibility of collection – and retrieval information</a:t>
            </a:r>
          </a:p>
          <a:p>
            <a:pPr lvl="2">
              <a:buFontTx/>
              <a:buChar char="-"/>
            </a:pPr>
            <a:r>
              <a:rPr lang="en-US" baseline="0" dirty="0" smtClean="0"/>
              <a:t>Extent of item (paper, photograph, interview, etc.)</a:t>
            </a:r>
          </a:p>
          <a:p>
            <a:pPr lvl="1">
              <a:buFontTx/>
              <a:buChar char="-"/>
            </a:pPr>
            <a:r>
              <a:rPr lang="en-US" baseline="0" dirty="0" smtClean="0"/>
              <a:t>Provide additional relevant data as available</a:t>
            </a:r>
          </a:p>
          <a:p>
            <a:pPr lvl="2">
              <a:buFontTx/>
              <a:buChar char="-"/>
            </a:pPr>
            <a:r>
              <a:rPr lang="en-US" baseline="0" dirty="0" smtClean="0"/>
              <a:t>Digitized interview</a:t>
            </a:r>
          </a:p>
          <a:p>
            <a:pPr lvl="2">
              <a:buFontTx/>
              <a:buChar char="-"/>
            </a:pPr>
            <a:r>
              <a:rPr lang="en-US" baseline="0" dirty="0" smtClean="0"/>
              <a:t>Subjects</a:t>
            </a:r>
          </a:p>
          <a:p>
            <a:pPr lvl="2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1A860-2502-4DDD-9D7C-6CBF79CAE177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Randy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1A860-2502-4DDD-9D7C-6CBF79CAE177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Randy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1A860-2502-4DDD-9D7C-6CBF79CAE177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Randy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1A860-2502-4DDD-9D7C-6CBF79CAE177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Randy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1A860-2502-4DDD-9D7C-6CBF79CAE177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Randy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1A860-2502-4DDD-9D7C-6CBF79CAE177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Randy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1A860-2502-4DDD-9D7C-6CBF79CAE177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Randy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1A860-2502-4DDD-9D7C-6CBF79CAE177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1A860-2502-4DDD-9D7C-6CBF79CAE177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  <a:p>
            <a:r>
              <a:rPr lang="en-US" baseline="0" dirty="0" smtClean="0"/>
              <a:t>Purpose is to gather isolated silos of information into one panoptic collection where users can view all the options for the oral histories of folklorists in one spot.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pPr lvl="2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1A860-2502-4DDD-9D7C-6CBF79CAE177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2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1A860-2502-4DDD-9D7C-6CBF79CAE177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B306-3713-BA42-A83D-68DF3E7DF7E2}" type="datetimeFigureOut">
              <a:rPr lang="en-US" smtClean="0"/>
              <a:pPr/>
              <a:t>4/25/2012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F049012-9686-4944-B197-5E9A4DCE69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B306-3713-BA42-A83D-68DF3E7DF7E2}" type="datetimeFigureOut">
              <a:rPr lang="en-US" smtClean="0"/>
              <a:pPr/>
              <a:t>4/25/2012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49012-9686-4944-B197-5E9A4DCE690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4F049012-9686-4944-B197-5E9A4DCE69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B306-3713-BA42-A83D-68DF3E7DF7E2}" type="datetimeFigureOut">
              <a:rPr lang="en-US" smtClean="0"/>
              <a:pPr/>
              <a:t>4/25/2012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B306-3713-BA42-A83D-68DF3E7DF7E2}" type="datetimeFigureOut">
              <a:rPr lang="en-US" smtClean="0"/>
              <a:pPr/>
              <a:t>4/25/2012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4F049012-9686-4944-B197-5E9A4DCE69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B306-3713-BA42-A83D-68DF3E7DF7E2}" type="datetimeFigureOut">
              <a:rPr lang="en-US" smtClean="0"/>
              <a:pPr/>
              <a:t>4/25/2012</a:t>
            </a:fld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F049012-9686-4944-B197-5E9A4DCE69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DF40B306-3713-BA42-A83D-68DF3E7DF7E2}" type="datetimeFigureOut">
              <a:rPr lang="en-US" smtClean="0"/>
              <a:pPr/>
              <a:t>4/25/2012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49012-9686-4944-B197-5E9A4DCE69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B306-3713-BA42-A83D-68DF3E7DF7E2}" type="datetimeFigureOut">
              <a:rPr lang="en-US" smtClean="0"/>
              <a:pPr/>
              <a:t>4/25/2012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4F049012-9686-4944-B197-5E9A4DCE69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B306-3713-BA42-A83D-68DF3E7DF7E2}" type="datetimeFigureOut">
              <a:rPr lang="en-US" smtClean="0"/>
              <a:pPr/>
              <a:t>4/25/2012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4F049012-9686-4944-B197-5E9A4DCE690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B306-3713-BA42-A83D-68DF3E7DF7E2}" type="datetimeFigureOut">
              <a:rPr lang="en-US" smtClean="0"/>
              <a:pPr/>
              <a:t>4/25/2012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049012-9686-4944-B197-5E9A4DCE690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F049012-9686-4944-B197-5E9A4DCE69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B306-3713-BA42-A83D-68DF3E7DF7E2}" type="datetimeFigureOut">
              <a:rPr lang="en-US" smtClean="0"/>
              <a:pPr/>
              <a:t>4/25/2012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4F049012-9686-4944-B197-5E9A4DCE69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DF40B306-3713-BA42-A83D-68DF3E7DF7E2}" type="datetimeFigureOut">
              <a:rPr lang="en-US" smtClean="0"/>
              <a:pPr/>
              <a:t>4/25/2012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DF40B306-3713-BA42-A83D-68DF3E7DF7E2}" type="datetimeFigureOut">
              <a:rPr lang="en-US" smtClean="0"/>
              <a:pPr/>
              <a:t>4/25/2012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F049012-9686-4944-B197-5E9A4DCE69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.em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emf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em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4224666" flipV="1">
            <a:off x="7461736" y="305418"/>
            <a:ext cx="660865" cy="550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1371600" y="3512712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Cheryl Walters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Randy Williams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Elizabeth Woolcott</a:t>
            </a:r>
          </a:p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" y="471647"/>
            <a:ext cx="9144000" cy="1440274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chemeClr val="accent5"/>
                </a:solidFill>
              </a:rPr>
              <a:t>Riding, R ping, Corralling &amp; Bran ing </a:t>
            </a:r>
            <a:br>
              <a:rPr lang="en-US" sz="4000" dirty="0" smtClean="0">
                <a:solidFill>
                  <a:schemeClr val="accent5"/>
                </a:solidFill>
              </a:rPr>
            </a:br>
            <a:r>
              <a:rPr lang="en-US" sz="4000" dirty="0" smtClean="0">
                <a:solidFill>
                  <a:schemeClr val="accent5"/>
                </a:solidFill>
              </a:rPr>
              <a:t>Silos of Information</a:t>
            </a:r>
            <a:r>
              <a:rPr lang="en-US" sz="2400" dirty="0" smtClean="0">
                <a:solidFill>
                  <a:schemeClr val="accent5"/>
                </a:solidFill>
              </a:rPr>
              <a:t>: </a:t>
            </a:r>
            <a:br>
              <a:rPr lang="en-US" sz="2400" dirty="0" smtClean="0">
                <a:solidFill>
                  <a:schemeClr val="accent5"/>
                </a:solidFill>
              </a:rPr>
            </a:br>
            <a:r>
              <a:rPr lang="en-US" sz="2400" dirty="0" smtClean="0">
                <a:solidFill>
                  <a:schemeClr val="accent5"/>
                </a:solidFill>
              </a:rPr>
              <a:t>Old West Techniques for a New World</a:t>
            </a:r>
            <a:endParaRPr lang="en-US" sz="2400" dirty="0">
              <a:solidFill>
                <a:schemeClr val="accent5"/>
              </a:solidFill>
            </a:endParaRPr>
          </a:p>
        </p:txBody>
      </p:sp>
      <p:pic>
        <p:nvPicPr>
          <p:cNvPr id="5" name="Picture 4" descr="Merrill-Cazier Library Wordmark.ep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788" y="6404831"/>
            <a:ext cx="1575693" cy="277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4606" y="608896"/>
            <a:ext cx="210019" cy="315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00375" y="803564"/>
            <a:ext cx="5867400" cy="1219200"/>
          </a:xfrm>
        </p:spPr>
        <p:txBody>
          <a:bodyPr/>
          <a:lstStyle/>
          <a:p>
            <a:r>
              <a:rPr lang="en-US" dirty="0" smtClean="0"/>
              <a:t>Each oral history was a compound object composed of several parts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Placeholder 9" descr="barre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252290" r="-252290"/>
          <a:stretch>
            <a:fillRect/>
          </a:stretch>
        </p:blipFill>
        <p:spPr>
          <a:xfrm>
            <a:off x="-3280353" y="114615"/>
            <a:ext cx="8729807" cy="6348950"/>
          </a:xfrm>
        </p:spPr>
      </p:pic>
      <p:sp>
        <p:nvSpPr>
          <p:cNvPr id="11" name="TextBox 10"/>
          <p:cNvSpPr txBox="1"/>
          <p:nvPr/>
        </p:nvSpPr>
        <p:spPr>
          <a:xfrm>
            <a:off x="3290454" y="2606964"/>
            <a:ext cx="519545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Created compound object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Image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Audio file containing interview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Transcript (pdf)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When item actually owned by USU, included other images &amp; documents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565727" y="803564"/>
            <a:ext cx="785091" cy="1043709"/>
          </a:xfrm>
          <a:prstGeom prst="rect">
            <a:avLst/>
          </a:prstGeom>
          <a:noFill/>
          <a:ln w="635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65727" y="2022765"/>
            <a:ext cx="1025237" cy="932872"/>
          </a:xfrm>
          <a:prstGeom prst="rect">
            <a:avLst/>
          </a:prstGeom>
          <a:noFill/>
          <a:ln w="635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65727" y="3071090"/>
            <a:ext cx="865909" cy="1278623"/>
          </a:xfrm>
          <a:prstGeom prst="rect">
            <a:avLst/>
          </a:prstGeom>
          <a:noFill/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65727" y="4467477"/>
            <a:ext cx="1025237" cy="1905614"/>
          </a:xfrm>
          <a:prstGeom prst="rect">
            <a:avLst/>
          </a:prstGeom>
          <a:noFill/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5946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  <p:bldP spid="7" grpId="1" animBg="1"/>
      <p:bldP spid="4" grpId="0" animBg="1"/>
      <p:bldP spid="4" grpId="1" animBg="1"/>
      <p:bldP spid="9" grpId="0" animBg="1"/>
      <p:bldP spid="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rrill-Cazier Library Wordmark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88" y="6183553"/>
            <a:ext cx="2123624" cy="3744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932" y="284673"/>
            <a:ext cx="8374613" cy="577969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364182" y="4744528"/>
            <a:ext cx="3948545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Record for physical item held at Indiana University in a closed collection – no online file available.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863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rrill-Cazier Library Wordmark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88" y="6183553"/>
            <a:ext cx="2123624" cy="3744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946" y="284672"/>
            <a:ext cx="8410755" cy="575381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959525" y="3631721"/>
            <a:ext cx="3948545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Record for item held at USU in open collection with digitized oral history immediately available online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86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rrill-Cazier Library Wordmark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88" y="6183553"/>
            <a:ext cx="2123624" cy="3744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21" y="306763"/>
            <a:ext cx="8384876" cy="575760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589252" y="2424023"/>
            <a:ext cx="4054415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Record for digitized oral history from University of Wisconsin, immediately available online via provided link.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710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Roping/Corralling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647624"/>
            <a:ext cx="8503920" cy="4572000"/>
          </a:xfrm>
        </p:spPr>
        <p:txBody>
          <a:bodyPr>
            <a:normAutofit/>
          </a:bodyPr>
          <a:lstStyle/>
          <a:p>
            <a:r>
              <a:rPr lang="en-US" dirty="0" smtClean="0"/>
              <a:t>Pulling existing oral histories from scattered silos into one website presented some challenges:</a:t>
            </a:r>
          </a:p>
          <a:p>
            <a:pPr lvl="3"/>
            <a:r>
              <a:rPr lang="en-US" dirty="0" smtClean="0"/>
              <a:t>Some in digital format, </a:t>
            </a:r>
            <a:r>
              <a:rPr lang="en-US" dirty="0"/>
              <a:t>some </a:t>
            </a:r>
            <a:r>
              <a:rPr lang="en-US" dirty="0" smtClean="0"/>
              <a:t>analog </a:t>
            </a:r>
            <a:endParaRPr lang="en-US" dirty="0"/>
          </a:p>
          <a:p>
            <a:pPr lvl="3"/>
            <a:r>
              <a:rPr lang="en-US" dirty="0" smtClean="0"/>
              <a:t>Some open for use, some closed for set time period</a:t>
            </a:r>
          </a:p>
          <a:p>
            <a:pPr lvl="3"/>
            <a:r>
              <a:rPr lang="en-US" dirty="0" smtClean="0"/>
              <a:t>Some with minimal Dublin Core metadata, some with MARC cataloging records</a:t>
            </a:r>
          </a:p>
          <a:p>
            <a:pPr lvl="3"/>
            <a:r>
              <a:rPr lang="en-US" dirty="0" smtClean="0"/>
              <a:t>Mishmash of info – what to include, how to present</a:t>
            </a:r>
          </a:p>
          <a:p>
            <a:pPr lvl="3"/>
            <a:r>
              <a:rPr lang="en-US" dirty="0" smtClean="0"/>
              <a:t>Originals housed in different locations</a:t>
            </a:r>
          </a:p>
          <a:p>
            <a:pPr lvl="3"/>
            <a:r>
              <a:rPr lang="en-US" dirty="0" smtClean="0"/>
              <a:t>Types of items varied</a:t>
            </a:r>
          </a:p>
          <a:p>
            <a:pPr lvl="3"/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/>
          </a:p>
        </p:txBody>
      </p:sp>
      <p:pic>
        <p:nvPicPr>
          <p:cNvPr id="4" name="Picture 3" descr="Merrill-Cazier Library Wordmark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88" y="6183553"/>
            <a:ext cx="2123624" cy="3744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2790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4154793" cy="758952"/>
          </a:xfrm>
        </p:spPr>
        <p:txBody>
          <a:bodyPr/>
          <a:lstStyle/>
          <a:p>
            <a:pPr algn="l"/>
            <a:r>
              <a:rPr lang="en-US" dirty="0" smtClean="0"/>
              <a:t>Image decisions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647624"/>
            <a:ext cx="8503920" cy="4572000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Use </a:t>
            </a:r>
            <a:r>
              <a:rPr lang="en-US" dirty="0"/>
              <a:t>image if </a:t>
            </a:r>
            <a:r>
              <a:rPr lang="en-US" dirty="0" smtClean="0"/>
              <a:t>possible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Selected best representative image, not more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If </a:t>
            </a:r>
            <a:r>
              <a:rPr lang="en-US" dirty="0" smtClean="0"/>
              <a:t>none available, </a:t>
            </a:r>
            <a:r>
              <a:rPr lang="en-US" dirty="0"/>
              <a:t>use logo of holding </a:t>
            </a:r>
            <a:r>
              <a:rPr lang="en-US" dirty="0" smtClean="0"/>
              <a:t>entity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Wanted to preserve individual branding for each holding institution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/>
          </a:p>
        </p:txBody>
      </p:sp>
      <p:pic>
        <p:nvPicPr>
          <p:cNvPr id="4" name="Picture 3" descr="Merrill-Cazier Library Wordmark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88" y="6183553"/>
            <a:ext cx="2123624" cy="374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98175">
            <a:off x="4043218" y="853494"/>
            <a:ext cx="1183409" cy="15882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77177">
            <a:off x="1420668" y="4096540"/>
            <a:ext cx="892464" cy="8945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3073" y="4096540"/>
            <a:ext cx="2521527" cy="8743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18077">
            <a:off x="5272809" y="4007495"/>
            <a:ext cx="1608282" cy="11198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56105">
            <a:off x="5165991" y="1402862"/>
            <a:ext cx="1081425" cy="14708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File format decisions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647624"/>
            <a:ext cx="8503920" cy="4572000"/>
          </a:xfrm>
        </p:spPr>
        <p:txBody>
          <a:bodyPr>
            <a:normAutofit/>
          </a:bodyPr>
          <a:lstStyle/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Included transcript </a:t>
            </a:r>
            <a:r>
              <a:rPr lang="en-US" dirty="0"/>
              <a:t>where possible to improve discoverability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Goal is not to recreate but enhance discoverability and searchability of oral </a:t>
            </a:r>
            <a:r>
              <a:rPr lang="en-US" dirty="0" smtClean="0"/>
              <a:t>histories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Variety of </a:t>
            </a:r>
            <a:r>
              <a:rPr lang="en-US" dirty="0" smtClean="0"/>
              <a:t>text-based formats - </a:t>
            </a:r>
            <a:r>
              <a:rPr lang="en-US" dirty="0"/>
              <a:t>converted all to pdfs</a:t>
            </a:r>
          </a:p>
          <a:p>
            <a:pPr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/>
          </a:p>
        </p:txBody>
      </p:sp>
      <p:pic>
        <p:nvPicPr>
          <p:cNvPr id="4" name="Picture 3" descr="Merrill-Cazier Library Wordmark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88" y="6183553"/>
            <a:ext cx="2123624" cy="3744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4905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Metadata decisions</a:t>
            </a:r>
            <a:endParaRPr lang="en-US" dirty="0"/>
          </a:p>
        </p:txBody>
      </p:sp>
      <p:pic>
        <p:nvPicPr>
          <p:cNvPr id="5" name="Picture 4" descr="Merrill-Cazier Library Wordmark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88" y="6183553"/>
            <a:ext cx="2123624" cy="374479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 l="5815" t="13414" r="65816" b="4707"/>
          <a:stretch>
            <a:fillRect/>
          </a:stretch>
        </p:blipFill>
        <p:spPr bwMode="auto">
          <a:xfrm>
            <a:off x="4471706" y="1216325"/>
            <a:ext cx="2531790" cy="2671432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/>
          <a:srcRect l="14967" t="12443" r="60862" b="5282"/>
          <a:stretch>
            <a:fillRect/>
          </a:stretch>
        </p:blipFill>
        <p:spPr bwMode="auto">
          <a:xfrm>
            <a:off x="6276026" y="1880558"/>
            <a:ext cx="2560126" cy="2723191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/>
          <a:srcRect l="8082" t="14524" r="53848" b="4902"/>
          <a:stretch>
            <a:fillRect/>
          </a:stretch>
        </p:blipFill>
        <p:spPr bwMode="auto">
          <a:xfrm>
            <a:off x="4623758" y="3887757"/>
            <a:ext cx="3684498" cy="2436908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/>
          <a:srcRect l="4872" t="12011" r="86184" b="4568"/>
          <a:stretch>
            <a:fillRect/>
          </a:stretch>
        </p:blipFill>
        <p:spPr bwMode="auto">
          <a:xfrm>
            <a:off x="467747" y="1500996"/>
            <a:ext cx="1550834" cy="452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>
          <a:xfrm>
            <a:off x="4071668" y="1216326"/>
            <a:ext cx="5072331" cy="4742296"/>
          </a:xfrm>
          <a:prstGeom prst="ellipse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1963947" y="4603749"/>
            <a:ext cx="2303253" cy="0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11547" y="1394721"/>
            <a:ext cx="2812211" cy="320902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	Translate field information from original finding aids, cataloging records, and metadata records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811547" y="4827797"/>
            <a:ext cx="2323729" cy="1193440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lang="en-US" sz="2500" dirty="0" smtClean="0"/>
              <a:t>	i</a:t>
            </a: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nto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Dublin Core</a:t>
            </a:r>
            <a:r>
              <a:rPr lang="en-US" sz="2500" dirty="0" smtClean="0"/>
              <a:t> fields</a:t>
            </a:r>
            <a:endParaRPr kumimoji="0" lang="en-US" sz="2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Metadata decisions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1" y="1371601"/>
            <a:ext cx="8375449" cy="2165229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Added fields to clarify availability/access</a:t>
            </a:r>
          </a:p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	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r="5400000" algn="ctr" rotWithShape="0">
                    <a:schemeClr val="tx1"/>
                  </a:outerShdw>
                </a:effectLst>
              </a:rPr>
              <a:t>Access </a:t>
            </a:r>
            <a:r>
              <a:rPr lang="en-US" dirty="0" smtClean="0"/>
              <a:t>– 2</a:t>
            </a:r>
            <a:r>
              <a:rPr lang="en-US" baseline="30000" dirty="0" smtClean="0"/>
              <a:t>nd</a:t>
            </a:r>
            <a:r>
              <a:rPr lang="en-US" dirty="0" smtClean="0"/>
              <a:t> metadata field, unmapped</a:t>
            </a:r>
          </a:p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	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r="5400000" algn="ctr" rotWithShape="0">
                    <a:schemeClr val="tx1"/>
                  </a:outerShdw>
                </a:effectLst>
              </a:rPr>
              <a:t>Source URL </a:t>
            </a:r>
            <a:r>
              <a:rPr lang="en-US" dirty="0" smtClean="0"/>
              <a:t>– 3</a:t>
            </a:r>
            <a:r>
              <a:rPr lang="en-US" baseline="30000" dirty="0" smtClean="0"/>
              <a:t>rd</a:t>
            </a:r>
            <a:r>
              <a:rPr lang="en-US" dirty="0" smtClean="0"/>
              <a:t> metadata field, unmapped</a:t>
            </a:r>
          </a:p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	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r="5400000" algn="ctr" rotWithShape="0">
                    <a:schemeClr val="tx1"/>
                  </a:outerShdw>
                </a:effectLst>
              </a:rPr>
              <a:t>Where can I find the original? </a:t>
            </a:r>
            <a:r>
              <a:rPr lang="en-US" dirty="0" smtClean="0"/>
              <a:t>–  usually encompasses similar information as Access and Source URL, but is mapped to DC.Source</a:t>
            </a:r>
          </a:p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		</a:t>
            </a:r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/>
          </a:p>
        </p:txBody>
      </p:sp>
      <p:pic>
        <p:nvPicPr>
          <p:cNvPr id="4" name="Picture 3" descr="Merrill-Cazier Library Wordmark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88" y="6183553"/>
            <a:ext cx="2123624" cy="374479"/>
          </a:xfrm>
          <a:prstGeom prst="rect">
            <a:avLst/>
          </a:prstGeom>
        </p:spPr>
      </p:pic>
      <p:pic>
        <p:nvPicPr>
          <p:cNvPr id="6" name="Picture 10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 l="5834" t="14690" r="65604" b="48261"/>
          <a:stretch>
            <a:fillRect/>
          </a:stretch>
        </p:blipFill>
        <p:spPr bwMode="auto">
          <a:xfrm>
            <a:off x="4779035" y="3140808"/>
            <a:ext cx="4057117" cy="2710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4572763" y="3666226"/>
            <a:ext cx="2837328" cy="224287"/>
          </a:xfrm>
          <a:prstGeom prst="ellipse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5"/>
          <a:srcRect l="5951" t="25722" r="65757" b="19511"/>
          <a:stretch>
            <a:fillRect/>
          </a:stretch>
        </p:blipFill>
        <p:spPr bwMode="auto">
          <a:xfrm>
            <a:off x="404853" y="3140808"/>
            <a:ext cx="4057117" cy="2709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/>
          <p:nvPr/>
        </p:nvSpPr>
        <p:spPr>
          <a:xfrm>
            <a:off x="182854" y="3390181"/>
            <a:ext cx="3897440" cy="276045"/>
          </a:xfrm>
          <a:prstGeom prst="ellipse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5244860"/>
            <a:ext cx="9144000" cy="713761"/>
          </a:xfrm>
          <a:prstGeom prst="ellipse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182853" y="3542581"/>
            <a:ext cx="4389909" cy="460076"/>
          </a:xfrm>
          <a:prstGeom prst="ellipse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4572763" y="3890513"/>
            <a:ext cx="2837328" cy="224287"/>
          </a:xfrm>
          <a:prstGeom prst="ellipse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9282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Metadata decisions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647624"/>
            <a:ext cx="8503920" cy="4572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“Natural language” labels for fields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r="5400000" algn="ctr" rotWithShape="0">
                    <a:schemeClr val="tx1"/>
                  </a:outerShdw>
                </a:effectLst>
              </a:rPr>
              <a:t>Where can I find the original? </a:t>
            </a:r>
            <a:r>
              <a:rPr lang="en-US" dirty="0" smtClean="0">
                <a:effectLst>
                  <a:outerShdw blurRad="50800" dir="5400000" sx="1000" sy="1000" algn="ctr" rotWithShape="0">
                    <a:schemeClr val="tx1"/>
                  </a:outerShdw>
                </a:effectLst>
              </a:rPr>
              <a:t>= DC.Sourc</a:t>
            </a:r>
            <a:r>
              <a:rPr lang="en-US" dirty="0" smtClean="0">
                <a:effectLst>
                  <a:outerShdw blurRad="50800" dir="5400000" algn="ctr" rotWithShape="0">
                    <a:schemeClr val="tx1"/>
                  </a:outerShdw>
                </a:effectLst>
              </a:rPr>
              <a:t>e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r="5400000" algn="ctr" rotWithShape="0">
                    <a:schemeClr val="tx1"/>
                  </a:outerShdw>
                </a:effectLst>
              </a:rPr>
              <a:t>What is in this collection? </a:t>
            </a:r>
            <a:r>
              <a:rPr lang="en-US" dirty="0" smtClean="0">
                <a:effectLst>
                  <a:outerShdw blurRad="50800" dir="5400000" sx="1000" sy="1000" algn="ctr" rotWithShape="0">
                    <a:schemeClr val="tx1"/>
                  </a:outerShdw>
                </a:effectLst>
              </a:rPr>
              <a:t>= Genre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r="5400000" algn="ctr" rotWithShape="0">
                    <a:schemeClr val="tx1"/>
                  </a:outerShdw>
                </a:effectLst>
              </a:rPr>
              <a:t>This collection is part of the </a:t>
            </a:r>
            <a:r>
              <a:rPr lang="en-US" dirty="0" smtClean="0">
                <a:effectLst>
                  <a:outerShdw blurRad="50800" dir="5400000" sx="1000" sy="1000" algn="ctr" rotWithShape="0">
                    <a:schemeClr val="tx1"/>
                  </a:outerShdw>
                </a:effectLst>
              </a:rPr>
              <a:t>= DC.Relation-IsPartOf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r="5400000" algn="ctr" rotWithShape="0">
                    <a:schemeClr val="tx1"/>
                  </a:outerShdw>
                </a:effectLst>
              </a:rPr>
              <a:t>Geographic locations discussed </a:t>
            </a:r>
            <a:r>
              <a:rPr lang="en-US" dirty="0" smtClean="0">
                <a:effectLst>
                  <a:outerShdw blurRad="50800" dir="5400000" sx="1000" sy="1000" algn="ctr" rotWithShape="0">
                    <a:schemeClr val="tx1"/>
                  </a:outerShdw>
                </a:effectLst>
              </a:rPr>
              <a:t>= DC.Coverage-Spatial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r="5400000" algn="ctr" rotWithShape="0">
                    <a:schemeClr val="tx1"/>
                  </a:outerShdw>
                </a:effectLst>
              </a:rPr>
              <a:t>Time periods covered </a:t>
            </a:r>
            <a:r>
              <a:rPr lang="en-US" dirty="0" smtClean="0">
                <a:effectLst>
                  <a:outerShdw blurRad="50800" dir="5400000" sx="1000" sy="1000" algn="ctr" rotWithShape="0">
                    <a:schemeClr val="tx1"/>
                  </a:outerShdw>
                </a:effectLst>
              </a:rPr>
              <a:t>= DC.Coverage-Temporal</a:t>
            </a:r>
            <a:r>
              <a:rPr lang="en-US" dirty="0" smtClean="0"/>
              <a:t>	</a:t>
            </a:r>
          </a:p>
          <a:p>
            <a:r>
              <a:rPr lang="en-US" dirty="0" smtClean="0"/>
              <a:t>Use common controlled vocabularies wherever possible</a:t>
            </a:r>
          </a:p>
          <a:p>
            <a:pPr lvl="1"/>
            <a:r>
              <a:rPr lang="en-US" dirty="0" smtClean="0"/>
              <a:t>Geographic Locations - LCSH</a:t>
            </a:r>
          </a:p>
          <a:p>
            <a:pPr lvl="1"/>
            <a:r>
              <a:rPr lang="en-US" dirty="0" smtClean="0"/>
              <a:t>Subjects - LCSH</a:t>
            </a:r>
          </a:p>
          <a:p>
            <a:pPr lvl="1"/>
            <a:r>
              <a:rPr lang="en-US" dirty="0" smtClean="0"/>
              <a:t>Names – LCSH</a:t>
            </a:r>
          </a:p>
          <a:p>
            <a:pPr lvl="1"/>
            <a:r>
              <a:rPr lang="en-US" dirty="0" smtClean="0"/>
              <a:t>Genre – Getty AAT</a:t>
            </a:r>
          </a:p>
          <a:p>
            <a:pPr lvl="1"/>
            <a:r>
              <a:rPr lang="en-US" dirty="0" smtClean="0"/>
              <a:t>Time periods - Internal controlled vocabulary structure</a:t>
            </a:r>
            <a:endParaRPr lang="en-US" dirty="0"/>
          </a:p>
          <a:p>
            <a:r>
              <a:rPr lang="en-US" dirty="0" smtClean="0"/>
              <a:t>Added full text (transcripts) where possible to make user friendly and allow for natural language searching</a:t>
            </a:r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/>
          </a:p>
        </p:txBody>
      </p:sp>
      <p:pic>
        <p:nvPicPr>
          <p:cNvPr id="4" name="Picture 3" descr="Merrill-Cazier Library Wordmark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88" y="6183553"/>
            <a:ext cx="2123624" cy="3744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9282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90274"/>
            <a:ext cx="8503920" cy="4572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Riding (work) for the brand</a:t>
            </a:r>
          </a:p>
          <a:p>
            <a:pPr lvl="1"/>
            <a:r>
              <a:rPr lang="en-US" dirty="0" smtClean="0"/>
              <a:t>Must be a cowboy, not  a “dude”</a:t>
            </a:r>
          </a:p>
          <a:p>
            <a:pPr lvl="1"/>
            <a:r>
              <a:rPr lang="en-US" dirty="0" smtClean="0"/>
              <a:t>“Aha moment”</a:t>
            </a:r>
          </a:p>
          <a:p>
            <a:pPr lvl="2"/>
            <a:r>
              <a:rPr lang="en-US" dirty="0" smtClean="0"/>
              <a:t>Folklorists great at collecting others’ oral histories, not so great at collecting from themselves!</a:t>
            </a:r>
          </a:p>
          <a:p>
            <a:pPr lvl="1"/>
            <a:r>
              <a:rPr lang="en-US" dirty="0" smtClean="0"/>
              <a:t>Ranch (organization) buy-in &amp; involvement</a:t>
            </a:r>
          </a:p>
          <a:p>
            <a:pPr lvl="2"/>
            <a:r>
              <a:rPr lang="en-US" dirty="0" smtClean="0"/>
              <a:t>Utah State University SCA</a:t>
            </a:r>
          </a:p>
          <a:p>
            <a:pPr lvl="2"/>
            <a:r>
              <a:rPr lang="en-US" dirty="0" smtClean="0"/>
              <a:t>American Folklore Society</a:t>
            </a:r>
          </a:p>
          <a:p>
            <a:pPr lvl="2"/>
            <a:r>
              <a:rPr lang="en-US" dirty="0" smtClean="0"/>
              <a:t>American Folklife Center at the Library of Congress</a:t>
            </a:r>
          </a:p>
          <a:p>
            <a:pPr lvl="1"/>
            <a:r>
              <a:rPr lang="en-US" dirty="0" smtClean="0"/>
              <a:t>Plan</a:t>
            </a:r>
          </a:p>
          <a:p>
            <a:pPr lvl="2"/>
            <a:r>
              <a:rPr lang="en-US" dirty="0" smtClean="0"/>
              <a:t>Institutional Review Board</a:t>
            </a:r>
          </a:p>
          <a:p>
            <a:pPr lvl="2"/>
            <a:r>
              <a:rPr lang="en-US" dirty="0" smtClean="0"/>
              <a:t>Forms</a:t>
            </a:r>
          </a:p>
          <a:p>
            <a:pPr lvl="3"/>
            <a:r>
              <a:rPr lang="en-US" dirty="0" smtClean="0"/>
              <a:t>Letter</a:t>
            </a:r>
          </a:p>
          <a:p>
            <a:pPr lvl="3"/>
            <a:r>
              <a:rPr lang="en-US" dirty="0" smtClean="0"/>
              <a:t>Questions</a:t>
            </a:r>
          </a:p>
          <a:p>
            <a:pPr lvl="3"/>
            <a:r>
              <a:rPr lang="en-US" dirty="0" smtClean="0"/>
              <a:t>Release form</a:t>
            </a:r>
          </a:p>
          <a:p>
            <a:endParaRPr lang="en-US" dirty="0"/>
          </a:p>
        </p:txBody>
      </p:sp>
      <p:pic>
        <p:nvPicPr>
          <p:cNvPr id="4" name="Picture 3" descr="Merrill-Cazier Library Wordmark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88" y="6183553"/>
            <a:ext cx="2123624" cy="3744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2985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2010 AFS Annual Meeting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3"/>
          </p:nvPr>
        </p:nvSpPr>
        <p:spPr>
          <a:xfrm>
            <a:off x="4791330" y="1433568"/>
            <a:ext cx="4041775" cy="922432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2011 AFS Annual Meeting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89781" y="2471383"/>
            <a:ext cx="4261449" cy="3818404"/>
          </a:xfrm>
        </p:spPr>
        <p:txBody>
          <a:bodyPr>
            <a:normAutofit/>
          </a:bodyPr>
          <a:lstStyle/>
          <a:p>
            <a:r>
              <a:rPr lang="en-US" sz="1700" dirty="0" smtClean="0"/>
              <a:t>“Introducing the AFS Oral History Project,” Randy Williams (USU), chair; Simon J. Bronner (Pennsylvania State University, Harrisburg), Timothy Lloyd (American Folklore Society), Jill T. Rudy (Brigham Young University), Nashville, TN,  13 October 2010.</a:t>
            </a:r>
          </a:p>
          <a:p>
            <a:endParaRPr lang="en-US" sz="1700" dirty="0" smtClean="0"/>
          </a:p>
          <a:p>
            <a:r>
              <a:rPr lang="en-US" sz="1700" dirty="0" smtClean="0"/>
              <a:t>Presentation at Archives and Libraries’ Section Meeting</a:t>
            </a:r>
          </a:p>
          <a:p>
            <a:endParaRPr lang="en-US" sz="1700" dirty="0" smtClean="0"/>
          </a:p>
          <a:p>
            <a:r>
              <a:rPr lang="en-US" sz="1700" dirty="0" smtClean="0"/>
              <a:t>Presentation at AFS conveners’ breakfast</a:t>
            </a:r>
            <a:endParaRPr lang="en-US" sz="17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1700" dirty="0" smtClean="0"/>
              <a:t>“Happy Birthday: The AFS Oral History Project Turns One!” Randy Williams (Sponsored by the AFS Archives and Libraries Section), Bloomington, IN, 14 October 2011.</a:t>
            </a:r>
          </a:p>
          <a:p>
            <a:endParaRPr lang="en-US" sz="1700" dirty="0" smtClean="0"/>
          </a:p>
          <a:p>
            <a:r>
              <a:rPr lang="en-US" sz="1700" dirty="0" smtClean="0"/>
              <a:t>Meetings with key LOC staff </a:t>
            </a:r>
          </a:p>
          <a:p>
            <a:pPr>
              <a:buNone/>
            </a:pPr>
            <a:endParaRPr lang="en-US" sz="1700" dirty="0" smtClean="0"/>
          </a:p>
          <a:p>
            <a:r>
              <a:rPr lang="en-US" sz="2200" b="1" dirty="0" smtClean="0"/>
              <a:t>2012 plans  . . . </a:t>
            </a:r>
          </a:p>
          <a:p>
            <a:pPr lvl="1"/>
            <a:r>
              <a:rPr lang="en-US" sz="1400" dirty="0" smtClean="0"/>
              <a:t>Session w/ high profile folklorist</a:t>
            </a:r>
          </a:p>
          <a:p>
            <a:pPr lvl="1"/>
            <a:r>
              <a:rPr lang="en-US" sz="1400" dirty="0" smtClean="0"/>
              <a:t>AFS funding for past president interview</a:t>
            </a:r>
            <a:endParaRPr lang="en-US" sz="14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Spurring</a:t>
            </a:r>
            <a:r>
              <a:rPr lang="en-US" dirty="0" smtClean="0"/>
              <a:t> the effort</a:t>
            </a:r>
            <a:endParaRPr lang="en-US" dirty="0"/>
          </a:p>
        </p:txBody>
      </p:sp>
      <p:pic>
        <p:nvPicPr>
          <p:cNvPr id="7" name="Picture 6" descr="Merrill-Cazier Library Wordmark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88" y="6183553"/>
            <a:ext cx="2123624" cy="3744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7849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ext Placeholder 1"/>
          <p:cNvSpPr>
            <a:spLocks noGrp="1"/>
          </p:cNvSpPr>
          <p:nvPr>
            <p:ph type="body" orient="vert" idx="1"/>
          </p:nvPr>
        </p:nvSpPr>
        <p:spPr>
          <a:xfrm rot="16200000">
            <a:off x="555137" y="59449"/>
            <a:ext cx="5851525" cy="6342223"/>
          </a:xfrm>
        </p:spPr>
        <p:txBody>
          <a:bodyPr/>
          <a:lstStyle/>
          <a:p>
            <a:r>
              <a:rPr lang="en-US" dirty="0" smtClean="0"/>
              <a:t>Sustaining the collection</a:t>
            </a:r>
          </a:p>
          <a:p>
            <a:pPr lvl="1"/>
            <a:r>
              <a:rPr lang="en-US" dirty="0" smtClean="0"/>
              <a:t>Continue working with American Folklore Society to garner support/collections</a:t>
            </a:r>
          </a:p>
          <a:p>
            <a:pPr lvl="2"/>
            <a:r>
              <a:rPr lang="en-US" dirty="0" smtClean="0"/>
              <a:t>And, continue to seek out “other” collections</a:t>
            </a:r>
          </a:p>
          <a:p>
            <a:pPr lvl="1"/>
            <a:r>
              <a:rPr lang="en-US" dirty="0" smtClean="0"/>
              <a:t>Established a pattern for continued development</a:t>
            </a:r>
          </a:p>
          <a:p>
            <a:pPr lvl="1"/>
            <a:r>
              <a:rPr lang="en-US" dirty="0" smtClean="0"/>
              <a:t>Following industry standards provides solid foundation to build on and sustain</a:t>
            </a:r>
          </a:p>
          <a:p>
            <a:endParaRPr lang="en-US" dirty="0"/>
          </a:p>
        </p:txBody>
      </p:sp>
      <p:sp>
        <p:nvSpPr>
          <p:cNvPr id="3" name="Vertical Title 2"/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r>
              <a:rPr lang="en-US" dirty="0" smtClean="0"/>
              <a:t>Century Collection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 descr="Merrill-Cazier Library Wordmark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88" y="6183553"/>
            <a:ext cx="2123624" cy="374479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grayscl/>
            <a:lum bright="11000" contrast="4000"/>
          </a:blip>
          <a:srcRect l="1880" t="20286" r="3985" b="6331"/>
          <a:stretch>
            <a:fillRect/>
          </a:stretch>
        </p:blipFill>
        <p:spPr bwMode="auto">
          <a:xfrm>
            <a:off x="1106904" y="3510846"/>
            <a:ext cx="5148410" cy="2508410"/>
          </a:xfrm>
          <a:prstGeom prst="rect">
            <a:avLst/>
          </a:prstGeom>
          <a:ln w="5715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itle 2"/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r>
              <a:rPr lang="en-US" dirty="0" smtClean="0"/>
              <a:t>Letter of information (IRB)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30925" t="14521" r="32325" b="5703"/>
          <a:stretch>
            <a:fillRect/>
          </a:stretch>
        </p:blipFill>
        <p:spPr bwMode="auto">
          <a:xfrm>
            <a:off x="1882565" y="620994"/>
            <a:ext cx="4079976" cy="5535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 l="67009" t="26532" r="9412" b="57933"/>
          <a:stretch>
            <a:fillRect/>
          </a:stretch>
        </p:blipFill>
        <p:spPr bwMode="auto">
          <a:xfrm>
            <a:off x="3046746" y="304801"/>
            <a:ext cx="3773154" cy="1553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 flipV="1">
            <a:off x="628650" y="860613"/>
            <a:ext cx="2768990" cy="824752"/>
          </a:xfrm>
          <a:prstGeom prst="straightConnector1">
            <a:avLst/>
          </a:prstGeom>
          <a:ln w="22225" cmpd="sng"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Merrill-Cazier Library Wordmark.ep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788" y="6183553"/>
            <a:ext cx="2123624" cy="3744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3670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itle 2"/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30330" t="14667" r="31905" b="6286"/>
          <a:stretch>
            <a:fillRect/>
          </a:stretch>
        </p:blipFill>
        <p:spPr bwMode="auto">
          <a:xfrm>
            <a:off x="1695450" y="448459"/>
            <a:ext cx="4338288" cy="5675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Merrill-Cazier Library Wordmark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788" y="6183553"/>
            <a:ext cx="2123624" cy="3744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6736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itle 2"/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r>
              <a:rPr lang="en-US" dirty="0" smtClean="0"/>
              <a:t>Release Form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l="30833" t="14476" r="31786" b="6286"/>
          <a:stretch>
            <a:fillRect/>
          </a:stretch>
        </p:blipFill>
        <p:spPr bwMode="auto">
          <a:xfrm>
            <a:off x="1629309" y="552450"/>
            <a:ext cx="4173630" cy="55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Merrill-Cazier Library Wordmark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788" y="6183553"/>
            <a:ext cx="2123624" cy="3744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7623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647624"/>
            <a:ext cx="8503920" cy="4572000"/>
          </a:xfrm>
        </p:spPr>
        <p:txBody>
          <a:bodyPr>
            <a:normAutofit/>
          </a:bodyPr>
          <a:lstStyle/>
          <a:p>
            <a:r>
              <a:rPr lang="en-US" dirty="0" smtClean="0"/>
              <a:t>Organization brands: Logos</a:t>
            </a:r>
          </a:p>
          <a:p>
            <a:pPr lvl="2"/>
            <a:r>
              <a:rPr lang="en-US" dirty="0" smtClean="0"/>
              <a:t>American Folklore Society (History &amp; Folklore Section)</a:t>
            </a:r>
          </a:p>
          <a:p>
            <a:pPr lvl="2"/>
            <a:r>
              <a:rPr lang="en-US" dirty="0" smtClean="0"/>
              <a:t>American Folklife Center at the Library of Congress</a:t>
            </a:r>
          </a:p>
          <a:p>
            <a:pPr lvl="2"/>
            <a:r>
              <a:rPr lang="en-US" dirty="0" smtClean="0"/>
              <a:t>USU Libraries Special Collections &amp; Archives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PR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/>
          </a:p>
        </p:txBody>
      </p:sp>
      <p:pic>
        <p:nvPicPr>
          <p:cNvPr id="4" name="Picture 3" descr="Merrill-Cazier Library Wordmark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88" y="6183553"/>
            <a:ext cx="2123624" cy="374479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5463" y="3695700"/>
            <a:ext cx="3261762" cy="2359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17379" y="5709140"/>
            <a:ext cx="1021382" cy="693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33412" y="5021719"/>
            <a:ext cx="1524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2180" y="4714874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/>
          <a:srcRect l="1389" r="43605"/>
          <a:stretch>
            <a:fillRect/>
          </a:stretch>
        </p:blipFill>
        <p:spPr bwMode="auto">
          <a:xfrm>
            <a:off x="2326257" y="4199485"/>
            <a:ext cx="1846053" cy="676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rrill-Cazier Library Wordmark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88" y="6183553"/>
            <a:ext cx="2123624" cy="3744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09" y="103908"/>
            <a:ext cx="7671874" cy="5841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87272" y="819803"/>
            <a:ext cx="198582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0800">
            <a:solidFill>
              <a:schemeClr val="bg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The website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7936" y="3580500"/>
            <a:ext cx="6385791" cy="2689835"/>
          </a:xfrm>
          <a:prstGeom prst="rect">
            <a:avLst/>
          </a:prstGeom>
          <a:ln w="38100" cap="rnd">
            <a:solidFill>
              <a:schemeClr val="accent2">
                <a:lumMod val="75000"/>
              </a:schemeClr>
            </a:solidFill>
          </a:ln>
          <a:effectLst>
            <a:outerShdw blurRad="50800" dist="635000" dir="72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068" y="242454"/>
            <a:ext cx="6782955" cy="5165103"/>
          </a:xfrm>
          <a:prstGeom prst="rect">
            <a:avLst/>
          </a:prstGeom>
        </p:spPr>
      </p:pic>
      <p:pic>
        <p:nvPicPr>
          <p:cNvPr id="2" name="Picture 1" descr="Merrill-Cazier Library Wordmark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88" y="6183553"/>
            <a:ext cx="2123624" cy="3744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75546" y="427181"/>
            <a:ext cx="3983181" cy="175432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0800">
            <a:solidFill>
              <a:schemeClr val="bg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Ways to search website: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Browse collection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Type keyword in search box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Click on a listed folklorist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Click on a recent addition</a:t>
            </a:r>
          </a:p>
          <a:p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154219" y="837046"/>
            <a:ext cx="1004454" cy="0"/>
          </a:xfrm>
          <a:prstGeom prst="straightConnector1">
            <a:avLst/>
          </a:prstGeom>
          <a:ln w="57150" cmpd="sng">
            <a:solidFill>
              <a:schemeClr val="accent2">
                <a:lumMod val="60000"/>
                <a:lumOff val="40000"/>
              </a:schemeClr>
            </a:solidFill>
            <a:prstDash val="solid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1274248" y="912091"/>
            <a:ext cx="2884425" cy="260928"/>
          </a:xfrm>
          <a:prstGeom prst="straightConnector1">
            <a:avLst/>
          </a:prstGeom>
          <a:ln w="57150" cmpd="sng">
            <a:solidFill>
              <a:srgbClr val="FF6600"/>
            </a:solidFill>
            <a:prstDash val="solid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877454" y="1463967"/>
            <a:ext cx="3281219" cy="3649516"/>
          </a:xfrm>
          <a:prstGeom prst="straightConnector1">
            <a:avLst/>
          </a:prstGeom>
          <a:ln w="57150" cmpd="sng">
            <a:solidFill>
              <a:srgbClr val="FF6600"/>
            </a:solidFill>
            <a:prstDash val="solid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251037" y="1707574"/>
            <a:ext cx="1221508" cy="1848426"/>
          </a:xfrm>
          <a:prstGeom prst="straightConnector1">
            <a:avLst/>
          </a:prstGeom>
          <a:ln w="57150" cmpd="sng">
            <a:solidFill>
              <a:srgbClr val="FF6600"/>
            </a:solidFill>
            <a:prstDash val="solid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1960048" y="577272"/>
            <a:ext cx="1143000" cy="334819"/>
          </a:xfrm>
          <a:prstGeom prst="ellipse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8506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2419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9182" y="923636"/>
            <a:ext cx="3902363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0800"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Browse List displays thumbnail (logo or photo) for each record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800885" y="1870364"/>
            <a:ext cx="1046388" cy="704272"/>
          </a:xfrm>
          <a:prstGeom prst="straightConnector1">
            <a:avLst/>
          </a:prstGeom>
          <a:ln w="57150" cmpd="sng">
            <a:solidFill>
              <a:srgbClr val="FF6600"/>
            </a:solidFill>
            <a:prstDash val="solid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1034103" y="3131128"/>
            <a:ext cx="1046388" cy="704272"/>
          </a:xfrm>
          <a:prstGeom prst="straightConnector1">
            <a:avLst/>
          </a:prstGeom>
          <a:ln w="57150" cmpd="sng">
            <a:solidFill>
              <a:srgbClr val="FF6600"/>
            </a:solidFill>
            <a:prstDash val="solid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1034103" y="4805218"/>
            <a:ext cx="1046388" cy="704272"/>
          </a:xfrm>
          <a:prstGeom prst="straightConnector1">
            <a:avLst/>
          </a:prstGeom>
          <a:ln w="57150" cmpd="sng">
            <a:solidFill>
              <a:srgbClr val="FF6600"/>
            </a:solidFill>
            <a:prstDash val="solid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62134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ヒラギノ丸ゴ Pro W4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ＭＳ 明朝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Civic.thmx</Template>
  <TotalTime>1063</TotalTime>
  <Words>708</Words>
  <Application>Microsoft Office PowerPoint</Application>
  <PresentationFormat>On-screen Show (4:3)</PresentationFormat>
  <Paragraphs>186</Paragraphs>
  <Slides>21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Civic</vt:lpstr>
      <vt:lpstr>Riding, R ping, Corralling &amp; Bran ing  Silos of Information:  Old West Techniques for a New World</vt:lpstr>
      <vt:lpstr>Riding</vt:lpstr>
      <vt:lpstr>Letter of information (IRB)</vt:lpstr>
      <vt:lpstr>Questions</vt:lpstr>
      <vt:lpstr>Release Form</vt:lpstr>
      <vt:lpstr>Branding</vt:lpstr>
      <vt:lpstr>Slide 7</vt:lpstr>
      <vt:lpstr>Slide 8</vt:lpstr>
      <vt:lpstr>Slide 9</vt:lpstr>
      <vt:lpstr>Each oral history was a compound object composed of several parts</vt:lpstr>
      <vt:lpstr>Slide 11</vt:lpstr>
      <vt:lpstr>Slide 12</vt:lpstr>
      <vt:lpstr>Slide 13</vt:lpstr>
      <vt:lpstr>Roping/Corralling </vt:lpstr>
      <vt:lpstr>Image decisions</vt:lpstr>
      <vt:lpstr>File format decisions</vt:lpstr>
      <vt:lpstr>Metadata decisions</vt:lpstr>
      <vt:lpstr>Metadata decisions</vt:lpstr>
      <vt:lpstr>Metadata decisions</vt:lpstr>
      <vt:lpstr>Spurring the effort</vt:lpstr>
      <vt:lpstr>Century Collection </vt:lpstr>
    </vt:vector>
  </TitlesOfParts>
  <Company>Utah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USU Libraries</dc:creator>
  <cp:lastModifiedBy>Library</cp:lastModifiedBy>
  <cp:revision>123</cp:revision>
  <cp:lastPrinted>2012-04-23T21:35:52Z</cp:lastPrinted>
  <dcterms:created xsi:type="dcterms:W3CDTF">2010-07-12T17:22:29Z</dcterms:created>
  <dcterms:modified xsi:type="dcterms:W3CDTF">2012-04-25T14:49:06Z</dcterms:modified>
</cp:coreProperties>
</file>