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9"/>
  </p:notesMasterIdLst>
  <p:handoutMasterIdLst>
    <p:handoutMasterId r:id="rId40"/>
  </p:handoutMasterIdLst>
  <p:sldIdLst>
    <p:sldId id="256" r:id="rId2"/>
    <p:sldId id="257" r:id="rId3"/>
    <p:sldId id="258" r:id="rId4"/>
    <p:sldId id="259" r:id="rId5"/>
    <p:sldId id="262" r:id="rId6"/>
    <p:sldId id="260" r:id="rId7"/>
    <p:sldId id="286" r:id="rId8"/>
    <p:sldId id="295" r:id="rId9"/>
    <p:sldId id="296" r:id="rId10"/>
    <p:sldId id="297" r:id="rId11"/>
    <p:sldId id="298" r:id="rId12"/>
    <p:sldId id="299" r:id="rId13"/>
    <p:sldId id="300" r:id="rId14"/>
    <p:sldId id="303" r:id="rId15"/>
    <p:sldId id="304" r:id="rId16"/>
    <p:sldId id="289" r:id="rId17"/>
    <p:sldId id="290" r:id="rId18"/>
    <p:sldId id="291" r:id="rId19"/>
    <p:sldId id="292" r:id="rId20"/>
    <p:sldId id="293" r:id="rId21"/>
    <p:sldId id="294" r:id="rId22"/>
    <p:sldId id="320"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2952D0"/>
    <a:srgbClr val="FAF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46" autoAdjust="0"/>
    <p:restoredTop sz="72293" autoAdjust="0"/>
  </p:normalViewPr>
  <p:slideViewPr>
    <p:cSldViewPr>
      <p:cViewPr varScale="1">
        <p:scale>
          <a:sx n="74" d="100"/>
          <a:sy n="74" d="100"/>
        </p:scale>
        <p:origin x="-93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DA14E8-AA51-FA4B-A0D2-4F1CFC433AEC}" type="datetimeFigureOut">
              <a:rPr lang="en-US" smtClean="0"/>
              <a:t>10/15/12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61EB4B-5F19-804C-92C7-E98113E08B77}" type="slidenum">
              <a:rPr lang="en-US" smtClean="0"/>
              <a:t>‹#›</a:t>
            </a:fld>
            <a:endParaRPr lang="en-US"/>
          </a:p>
        </p:txBody>
      </p:sp>
    </p:spTree>
    <p:extLst>
      <p:ext uri="{BB962C8B-B14F-4D97-AF65-F5344CB8AC3E}">
        <p14:creationId xmlns:p14="http://schemas.microsoft.com/office/powerpoint/2010/main" val="166458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15EF2-ACFE-7D40-8341-29CFFF7141E4}" type="datetimeFigureOut">
              <a:rPr lang="en-US" smtClean="0"/>
              <a:t>10/15/12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734AE-5FCF-124B-A356-CB19D6B8A0C2}" type="slidenum">
              <a:rPr lang="en-US" smtClean="0"/>
              <a:t>‹#›</a:t>
            </a:fld>
            <a:endParaRPr lang="en-US"/>
          </a:p>
        </p:txBody>
      </p:sp>
    </p:spTree>
    <p:extLst>
      <p:ext uri="{BB962C8B-B14F-4D97-AF65-F5344CB8AC3E}">
        <p14:creationId xmlns:p14="http://schemas.microsoft.com/office/powerpoint/2010/main" val="2263178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dangerouscitizens.columbia.edu/"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1</a:t>
            </a:fld>
            <a:endParaRPr lang="en-US"/>
          </a:p>
        </p:txBody>
      </p:sp>
    </p:spTree>
    <p:extLst>
      <p:ext uri="{BB962C8B-B14F-4D97-AF65-F5344CB8AC3E}">
        <p14:creationId xmlns:p14="http://schemas.microsoft.com/office/powerpoint/2010/main" val="4196070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Neni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Panourgia</a:t>
            </a:r>
            <a:r>
              <a:rPr lang="en-US" sz="1200" kern="1200" dirty="0" smtClean="0">
                <a:solidFill>
                  <a:schemeClr val="tx1"/>
                </a:solidFill>
                <a:effectLst/>
                <a:latin typeface="+mn-lt"/>
                <a:ea typeface="+mn-ea"/>
                <a:cs typeface="+mn-cs"/>
              </a:rPr>
              <a:t>, author of </a:t>
            </a:r>
            <a:r>
              <a:rPr lang="en-US" sz="1200" u="sng" kern="1200" dirty="0" smtClean="0">
                <a:solidFill>
                  <a:schemeClr val="tx1"/>
                </a:solidFill>
                <a:effectLst/>
                <a:latin typeface="+mn-lt"/>
                <a:ea typeface="+mn-ea"/>
                <a:cs typeface="+mn-cs"/>
                <a:hlinkClick r:id="rId3"/>
              </a:rPr>
              <a:t>Dangerous Citizens: the Greek Left and the Terror of the State</a:t>
            </a:r>
            <a:r>
              <a:rPr lang="en-US" sz="1200" kern="1200" dirty="0" smtClean="0">
                <a:solidFill>
                  <a:schemeClr val="tx1"/>
                </a:solidFill>
                <a:effectLst/>
                <a:latin typeface="+mn-lt"/>
                <a:ea typeface="+mn-ea"/>
                <a:cs typeface="+mn-cs"/>
              </a:rPr>
              <a:t>  calls the evolving book a “</a:t>
            </a:r>
            <a:r>
              <a:rPr lang="en-US" sz="1200" i="1" kern="1200" dirty="0" smtClean="0">
                <a:solidFill>
                  <a:schemeClr val="tx1"/>
                </a:solidFill>
                <a:effectLst/>
                <a:latin typeface="+mn-lt"/>
                <a:ea typeface="+mn-ea"/>
                <a:cs typeface="+mn-cs"/>
              </a:rPr>
              <a:t>brave new space where everything and anything seems possible.</a:t>
            </a:r>
            <a:r>
              <a:rPr lang="en-US" sz="1200" kern="1200" dirty="0" smtClean="0">
                <a:solidFill>
                  <a:schemeClr val="tx1"/>
                </a:solidFill>
                <a:effectLst/>
                <a:latin typeface="+mn-lt"/>
                <a:ea typeface="+mn-ea"/>
                <a:cs typeface="+mn-cs"/>
              </a:rPr>
              <a:t>”   As an anthropologist studying political dissent in Greece, she was frustrated by her inability to include recent fast-breaking events in her print book being published by Fordham University Press.  The electronic version of her work is allowing her to bypass the time and space constraints of the print book.  “</a:t>
            </a:r>
            <a:r>
              <a:rPr lang="en-US" sz="1200" i="1" kern="1200" dirty="0" smtClean="0">
                <a:solidFill>
                  <a:schemeClr val="tx1"/>
                </a:solidFill>
                <a:effectLst/>
                <a:latin typeface="+mn-lt"/>
                <a:ea typeface="+mn-ea"/>
                <a:cs typeface="+mn-cs"/>
              </a:rPr>
              <a:t>This is precisely the conundrum that the online book resolves</a:t>
            </a:r>
            <a:r>
              <a:rPr lang="en-US" sz="1200" kern="1200" dirty="0" smtClean="0">
                <a:solidFill>
                  <a:schemeClr val="tx1"/>
                </a:solidFill>
                <a:effectLst/>
                <a:latin typeface="+mn-lt"/>
                <a:ea typeface="+mn-ea"/>
                <a:cs typeface="+mn-cs"/>
              </a:rPr>
              <a:t>,” she says in the About section of her online work.  “</a:t>
            </a:r>
            <a:r>
              <a:rPr lang="en-US" sz="1200" i="1" kern="1200" dirty="0" smtClean="0">
                <a:solidFill>
                  <a:schemeClr val="tx1"/>
                </a:solidFill>
                <a:effectLst/>
                <a:latin typeface="+mn-lt"/>
                <a:ea typeface="+mn-ea"/>
                <a:cs typeface="+mn-cs"/>
              </a:rPr>
              <a:t>It provides the author with infinite possibilities for the expansion of the text through ongoing research.”</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10</a:t>
            </a:fld>
            <a:endParaRPr lang="en-US"/>
          </a:p>
        </p:txBody>
      </p:sp>
    </p:spTree>
    <p:extLst>
      <p:ext uri="{BB962C8B-B14F-4D97-AF65-F5344CB8AC3E}">
        <p14:creationId xmlns:p14="http://schemas.microsoft.com/office/powerpoint/2010/main" val="2616942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electronic version of Dangerous Citizens is a website created by Columbia University Press to complement the print book published by Fordham University Press.  Elements offered by the web version include a chronology of events, immediate access to digitized primary sources, digitized maps such as the one showing prisons and other places where dissidents where exiled, audio and text narratives describing uninhabited, desert islands used concentration camps for political dissidents from the 1920s - 1980s, and clips from TV and radio broadcasts of the day.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D734AE-5FCF-124B-A356-CB19D6B8A0C2}" type="slidenum">
              <a:rPr lang="en-US" smtClean="0"/>
              <a:t>11</a:t>
            </a:fld>
            <a:endParaRPr lang="en-US"/>
          </a:p>
        </p:txBody>
      </p:sp>
    </p:spTree>
    <p:extLst>
      <p:ext uri="{BB962C8B-B14F-4D97-AF65-F5344CB8AC3E}">
        <p14:creationId xmlns:p14="http://schemas.microsoft.com/office/powerpoint/2010/main" val="437477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a:t>
            </a:r>
            <a:r>
              <a:rPr lang="en-US" sz="1200" kern="1200" dirty="0" err="1" smtClean="0">
                <a:solidFill>
                  <a:schemeClr val="tx1"/>
                </a:solidFill>
                <a:effectLst/>
                <a:latin typeface="+mn-lt"/>
                <a:ea typeface="+mn-ea"/>
                <a:cs typeface="+mn-cs"/>
              </a:rPr>
              <a:t>afficionado</a:t>
            </a:r>
            <a:r>
              <a:rPr lang="en-US" sz="1200" kern="1200" dirty="0" smtClean="0">
                <a:solidFill>
                  <a:schemeClr val="tx1"/>
                </a:solidFill>
                <a:effectLst/>
                <a:latin typeface="+mn-lt"/>
                <a:ea typeface="+mn-ea"/>
                <a:cs typeface="+mn-cs"/>
              </a:rPr>
              <a:t> of the evolving book is Peggy </a:t>
            </a:r>
            <a:r>
              <a:rPr lang="en-US" sz="1200" kern="1200" dirty="0" err="1" smtClean="0">
                <a:solidFill>
                  <a:schemeClr val="tx1"/>
                </a:solidFill>
                <a:effectLst/>
                <a:latin typeface="+mn-lt"/>
                <a:ea typeface="+mn-ea"/>
                <a:cs typeface="+mn-cs"/>
              </a:rPr>
              <a:t>Battin</a:t>
            </a:r>
            <a:r>
              <a:rPr lang="en-US" sz="1200" kern="1200" dirty="0" smtClean="0">
                <a:solidFill>
                  <a:schemeClr val="tx1"/>
                </a:solidFill>
                <a:effectLst/>
                <a:latin typeface="+mn-lt"/>
                <a:ea typeface="+mn-ea"/>
                <a:cs typeface="+mn-cs"/>
              </a:rPr>
              <a:t>, author of the forthcoming book from Oxford University Press entitled “The Ethics of Suicide”.  What are her feelings about this evolving book format?  “Elation!” she enthuses.  “Nobody is telling me to make it shorter now.”  Long after passing the original deadline for her traditional print book, she found a way to publish a print book “of reasonable size” while continuing to collect and provide access new material via the online version of her work produced by a collaboration with University of Utah. </a:t>
            </a:r>
            <a:r>
              <a:rPr lang="en-US" sz="1200" i="1" kern="1200" dirty="0" smtClean="0">
                <a:solidFill>
                  <a:schemeClr val="tx1"/>
                </a:solidFill>
                <a:effectLst/>
                <a:latin typeface="+mn-lt"/>
                <a:ea typeface="+mn-ea"/>
                <a:cs typeface="+mn-cs"/>
              </a:rPr>
              <a:t>“I always want to be able to add more material and allow anyone out there to suggest additions.”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D734AE-5FCF-124B-A356-CB19D6B8A0C2}" type="slidenum">
              <a:rPr lang="en-US" smtClean="0"/>
              <a:t>12</a:t>
            </a:fld>
            <a:endParaRPr lang="en-US"/>
          </a:p>
        </p:txBody>
      </p:sp>
    </p:spTree>
    <p:extLst>
      <p:ext uri="{BB962C8B-B14F-4D97-AF65-F5344CB8AC3E}">
        <p14:creationId xmlns:p14="http://schemas.microsoft.com/office/powerpoint/2010/main" val="2660367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Ethics of Suicide</a:t>
            </a:r>
            <a:r>
              <a:rPr lang="en-US" sz="1200" kern="1200" dirty="0" smtClean="0">
                <a:solidFill>
                  <a:schemeClr val="tx1"/>
                </a:solidFill>
                <a:effectLst/>
                <a:latin typeface="+mn-lt"/>
                <a:ea typeface="+mn-ea"/>
                <a:cs typeface="+mn-cs"/>
              </a:rPr>
              <a:t> is a comprehensive look at how people throughout history have viewed the ethics of suicide.  It consists of her in-depth analysis of authors and works that discuss suicide.  The online version allows her to offer full excerpts from works, with links out to </a:t>
            </a:r>
            <a:r>
              <a:rPr lang="en-US" sz="1200" kern="1200" dirty="0" err="1" smtClean="0">
                <a:solidFill>
                  <a:schemeClr val="tx1"/>
                </a:solidFill>
                <a:effectLst/>
                <a:latin typeface="+mn-lt"/>
                <a:ea typeface="+mn-ea"/>
                <a:cs typeface="+mn-cs"/>
              </a:rPr>
              <a:t>Worldcat</a:t>
            </a:r>
            <a:r>
              <a:rPr lang="en-US" sz="1200" kern="1200" dirty="0" smtClean="0">
                <a:solidFill>
                  <a:schemeClr val="tx1"/>
                </a:solidFill>
                <a:effectLst/>
                <a:latin typeface="+mn-lt"/>
                <a:ea typeface="+mn-ea"/>
                <a:cs typeface="+mn-cs"/>
              </a:rPr>
              <a:t> entries where readers can find details on a cited work, see which libraries own it, and even link to their home library in some cases to check it out or borrow it via Interlibrary Loan.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D734AE-5FCF-124B-A356-CB19D6B8A0C2}" type="slidenum">
              <a:rPr lang="en-US" smtClean="0"/>
              <a:t>13</a:t>
            </a:fld>
            <a:endParaRPr lang="en-US"/>
          </a:p>
        </p:txBody>
      </p:sp>
    </p:spTree>
    <p:extLst>
      <p:ext uri="{BB962C8B-B14F-4D97-AF65-F5344CB8AC3E}">
        <p14:creationId xmlns:p14="http://schemas.microsoft.com/office/powerpoint/2010/main" val="3911250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Just as the evolving book is empowering authors and readers, so too is it allowing publishers to innovate.   For example, libraries with publishing arms can use their products to benefit other parts of the library.  Charles Watkinson, director of Purdue University Press and head of scholarly publishing services for Purdue Libraries, says that their forthcoming book/</a:t>
            </a:r>
            <a:r>
              <a:rPr lang="en-US" sz="1200" kern="1200" dirty="0" err="1" smtClean="0">
                <a:solidFill>
                  <a:schemeClr val="tx1"/>
                </a:solidFill>
                <a:effectLst/>
                <a:latin typeface="+mn-lt"/>
                <a:ea typeface="+mn-ea"/>
                <a:cs typeface="+mn-cs"/>
              </a:rPr>
              <a:t>ebook</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Spacewalker: My Journey in Space and Faith as NASA's Record-Setting Frequent Flyer</a:t>
            </a:r>
            <a:r>
              <a:rPr lang="en-US" sz="1200" kern="1200" dirty="0" smtClean="0">
                <a:solidFill>
                  <a:schemeClr val="tx1"/>
                </a:solidFill>
                <a:effectLst/>
                <a:latin typeface="+mn-lt"/>
                <a:ea typeface="+mn-ea"/>
                <a:cs typeface="+mn-cs"/>
              </a:rPr>
              <a:t> will link to and heighten the visibility of the Libraries’ Barron Hilton Flight and Space Exploration Archives containing the papers, photographs, and other items of NASA astronaut Jerry Ross.  While the print book is limited to offering about 30 still images because of cost and space constraints, the </a:t>
            </a:r>
            <a:r>
              <a:rPr lang="en-US" sz="1200" kern="1200" dirty="0" err="1" smtClean="0">
                <a:solidFill>
                  <a:schemeClr val="tx1"/>
                </a:solidFill>
                <a:effectLst/>
                <a:latin typeface="+mn-lt"/>
                <a:ea typeface="+mn-ea"/>
                <a:cs typeface="+mn-cs"/>
              </a:rPr>
              <a:t>ebook</a:t>
            </a:r>
            <a:r>
              <a:rPr lang="en-US" sz="1200" kern="1200" dirty="0" smtClean="0">
                <a:solidFill>
                  <a:schemeClr val="tx1"/>
                </a:solidFill>
                <a:effectLst/>
                <a:latin typeface="+mn-lt"/>
                <a:ea typeface="+mn-ea"/>
                <a:cs typeface="+mn-cs"/>
              </a:rPr>
              <a:t> version will offer 80 still images, plus video and twenty 90-second commentaries, some from home videos never made public before.   Purdue is also outsourcing an enhanced </a:t>
            </a:r>
            <a:r>
              <a:rPr lang="en-US" sz="1200" kern="1200" dirty="0" err="1" smtClean="0">
                <a:solidFill>
                  <a:schemeClr val="tx1"/>
                </a:solidFill>
                <a:effectLst/>
                <a:latin typeface="+mn-lt"/>
                <a:ea typeface="+mn-ea"/>
                <a:cs typeface="+mn-cs"/>
              </a:rPr>
              <a:t>ebook</a:t>
            </a:r>
            <a:r>
              <a:rPr lang="en-US" sz="1200" kern="1200" dirty="0" smtClean="0">
                <a:solidFill>
                  <a:schemeClr val="tx1"/>
                </a:solidFill>
                <a:effectLst/>
                <a:latin typeface="+mn-lt"/>
                <a:ea typeface="+mn-ea"/>
                <a:cs typeface="+mn-cs"/>
              </a:rPr>
              <a:t> version for </a:t>
            </a:r>
            <a:r>
              <a:rPr lang="en-US" sz="1200" kern="1200" dirty="0" err="1" smtClean="0">
                <a:solidFill>
                  <a:schemeClr val="tx1"/>
                </a:solidFill>
                <a:effectLst/>
                <a:latin typeface="+mn-lt"/>
                <a:ea typeface="+mn-ea"/>
                <a:cs typeface="+mn-cs"/>
              </a:rPr>
              <a:t>iPad</a:t>
            </a:r>
            <a:r>
              <a:rPr lang="en-US" sz="1200" kern="1200" dirty="0" smtClean="0">
                <a:solidFill>
                  <a:schemeClr val="tx1"/>
                </a:solidFill>
                <a:effectLst/>
                <a:latin typeface="+mn-lt"/>
                <a:ea typeface="+mn-ea"/>
                <a:cs typeface="+mn-cs"/>
              </a:rPr>
              <a:t> which will offer an extra interactive quiz, timeline, and cutaway model of the shuttle.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14</a:t>
            </a:fld>
            <a:endParaRPr lang="en-US"/>
          </a:p>
        </p:txBody>
      </p:sp>
    </p:spTree>
    <p:extLst>
      <p:ext uri="{BB962C8B-B14F-4D97-AF65-F5344CB8AC3E}">
        <p14:creationId xmlns:p14="http://schemas.microsoft.com/office/powerpoint/2010/main" val="3139201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I end with The Guantanamo Lawyers, a book published in 2009 with an established online presence that offers a blog as well as developing archive of narratives.  New York University Press and the authors of this book are partnering with NYU’s </a:t>
            </a:r>
            <a:r>
              <a:rPr lang="en-US" sz="1200" kern="1200" dirty="0" err="1" smtClean="0">
                <a:solidFill>
                  <a:schemeClr val="tx1"/>
                </a:solidFill>
                <a:effectLst/>
                <a:latin typeface="+mn-lt"/>
                <a:ea typeface="+mn-ea"/>
                <a:cs typeface="+mn-cs"/>
              </a:rPr>
              <a:t>Tamiment</a:t>
            </a:r>
            <a:r>
              <a:rPr lang="en-US" sz="1200" kern="1200" dirty="0" smtClean="0">
                <a:solidFill>
                  <a:schemeClr val="tx1"/>
                </a:solidFill>
                <a:effectLst/>
                <a:latin typeface="+mn-lt"/>
                <a:ea typeface="+mn-ea"/>
                <a:cs typeface="+mn-cs"/>
              </a:rPr>
              <a:t> Library to document, preserve, and make accessible the legal records and human stories of the Guantanamo Bay Detention Center.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have just shown you some interesting treatments of the book by some other university libraries and presses.  Now we will talk a bit about what we are doing specifically at our own university.  </a:t>
            </a:r>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15</a:t>
            </a:fld>
            <a:endParaRPr lang="en-US"/>
          </a:p>
        </p:txBody>
      </p:sp>
    </p:spTree>
    <p:extLst>
      <p:ext uri="{BB962C8B-B14F-4D97-AF65-F5344CB8AC3E}">
        <p14:creationId xmlns:p14="http://schemas.microsoft.com/office/powerpoint/2010/main" val="3558516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16</a:t>
            </a:fld>
            <a:endParaRPr lang="en-US"/>
          </a:p>
        </p:txBody>
      </p:sp>
    </p:spTree>
    <p:extLst>
      <p:ext uri="{BB962C8B-B14F-4D97-AF65-F5344CB8AC3E}">
        <p14:creationId xmlns:p14="http://schemas.microsoft.com/office/powerpoint/2010/main" val="3304595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Institutional repositories (IRs) can, and indeed are, serving as hubs for library based publishing efforts. Utah State University hosts a thriving  IR on a </a:t>
            </a:r>
            <a:r>
              <a:rPr lang="en-US" sz="1200" kern="1200" dirty="0" err="1" smtClean="0">
                <a:solidFill>
                  <a:schemeClr val="tx1"/>
                </a:solidFill>
                <a:effectLst/>
                <a:latin typeface="+mn-lt"/>
                <a:ea typeface="+mn-ea"/>
                <a:cs typeface="+mn-cs"/>
              </a:rPr>
              <a:t>bepress</a:t>
            </a:r>
            <a:r>
              <a:rPr lang="en-US" sz="1200" kern="1200" dirty="0" smtClean="0">
                <a:solidFill>
                  <a:schemeClr val="tx1"/>
                </a:solidFill>
                <a:effectLst/>
                <a:latin typeface="+mn-lt"/>
                <a:ea typeface="+mn-ea"/>
                <a:cs typeface="+mn-cs"/>
              </a:rPr>
              <a:t> Digital Commons platform. This repository, which aims to capture preserve and promote the intellectual output of the institution has coupled the innovative research conducted at USU, with highly efficient Search Engine Optimization, to yield nearly 1 million total full text downloads.  </a:t>
            </a:r>
          </a:p>
          <a:p>
            <a:r>
              <a:rPr lang="en-US" sz="1200" kern="1200" dirty="0" smtClean="0">
                <a:solidFill>
                  <a:schemeClr val="tx1"/>
                </a:solidFill>
                <a:effectLst/>
                <a:latin typeface="+mn-lt"/>
                <a:ea typeface="+mn-ea"/>
                <a:cs typeface="+mn-cs"/>
              </a:rPr>
              <a:t>Now, many of the works in our repository are published via traditional avenues and hosted in Open Access (OA) forms in the IR.  However, the repository also publishes grey literature, conference posters and presentations, among other academically interesting, works that may not find exposure through traditional publication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17</a:t>
            </a:fld>
            <a:endParaRPr lang="en-US"/>
          </a:p>
        </p:txBody>
      </p:sp>
    </p:spTree>
    <p:extLst>
      <p:ext uri="{BB962C8B-B14F-4D97-AF65-F5344CB8AC3E}">
        <p14:creationId xmlns:p14="http://schemas.microsoft.com/office/powerpoint/2010/main" val="3468387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the purposes of this presentation, we’ll focus on several ways that we have used the IR to produce intellectually interesting and potentially transformative texts. Our first example illustrates how the IR can give life to works that fall in the grey area between books and articles. Our IR does not offer any of the value added services provided by traditional publishers or university presses. This allows us to offer the repository as a vehicle for publication to those who may not have another outlet.  </a:t>
            </a:r>
          </a:p>
          <a:p>
            <a:r>
              <a:rPr lang="en-US" sz="1200" kern="1200" dirty="0" smtClean="0">
                <a:solidFill>
                  <a:schemeClr val="tx1"/>
                </a:solidFill>
                <a:effectLst/>
                <a:latin typeface="+mn-lt"/>
                <a:ea typeface="+mn-ea"/>
                <a:cs typeface="+mn-cs"/>
              </a:rPr>
              <a:t>This text is both highly specialized and relatively short, making it economically unattractive to traditional publishers and university presses.  By publishing through the IR, though, we can provide a specialized textbook by a recognized authority to the hundreds of graduate students worldwide who will use this text as part of an advanced course in Medieval manuscripts. </a:t>
            </a:r>
          </a:p>
          <a:p>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18</a:t>
            </a:fld>
            <a:endParaRPr lang="en-US"/>
          </a:p>
        </p:txBody>
      </p:sp>
    </p:spTree>
    <p:extLst>
      <p:ext uri="{BB962C8B-B14F-4D97-AF65-F5344CB8AC3E}">
        <p14:creationId xmlns:p14="http://schemas.microsoft.com/office/powerpoint/2010/main" val="139646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are also able to use the IR to transform texts that were conceptualized in a traditional sense into highly dynamic and socially responsive works. In this example, we have taken a traditional (though un published) text, </a:t>
            </a:r>
            <a:r>
              <a:rPr lang="en-US" sz="1200" i="1" kern="1200" dirty="0" smtClean="0">
                <a:solidFill>
                  <a:schemeClr val="tx1"/>
                </a:solidFill>
                <a:effectLst/>
                <a:latin typeface="+mn-lt"/>
                <a:ea typeface="+mn-ea"/>
                <a:cs typeface="+mn-cs"/>
              </a:rPr>
              <a:t>The Foundations of Wave Phenomena</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reconceptualized</a:t>
            </a:r>
            <a:r>
              <a:rPr lang="en-US" sz="1200" kern="1200" dirty="0" smtClean="0">
                <a:solidFill>
                  <a:schemeClr val="tx1"/>
                </a:solidFill>
                <a:effectLst/>
                <a:latin typeface="+mn-lt"/>
                <a:ea typeface="+mn-ea"/>
                <a:cs typeface="+mn-cs"/>
              </a:rPr>
              <a:t> it to draw on the strengths of the vehicle of publication—the IR.  First, we give a brief introduction to the text, how it is to be used, and how it is to be navigated. However: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19</a:t>
            </a:fld>
            <a:endParaRPr lang="en-US"/>
          </a:p>
        </p:txBody>
      </p:sp>
    </p:spTree>
    <p:extLst>
      <p:ext uri="{BB962C8B-B14F-4D97-AF65-F5344CB8AC3E}">
        <p14:creationId xmlns:p14="http://schemas.microsoft.com/office/powerpoint/2010/main" val="193408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stand at a notable moment in the history of human communication. We look back on a long history, and we look forward to an unknown future transformed by digital technology. And though we do not know what the future holds, we can look back through history and document how texts and books have changed, and perhaps find some indications of the tenor and significance of the change we are witnessing today.</a:t>
            </a:r>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2</a:t>
            </a:fld>
            <a:endParaRPr lang="en-US"/>
          </a:p>
        </p:txBody>
      </p:sp>
    </p:spTree>
    <p:extLst>
      <p:ext uri="{BB962C8B-B14F-4D97-AF65-F5344CB8AC3E}">
        <p14:creationId xmlns:p14="http://schemas.microsoft.com/office/powerpoint/2010/main" val="4196606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Instead of presenting the text as one to be read linearly, we have structured the work such that each module (traditional chapter) stands independently, yet is deeply connected with the other modules. So, rather than a linear work to be read form start to finish, this transformed text exists as an interrelated web of concepts, where users can enter and exit at points of their choosing, as well as easily trace linked prerequisite concepts, supplemental materials, and practice problem sets.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essence, the aim of a text is to transmit a complex concept from the author to the reader by way of a set of interrelated sub concepts. When confined to a traditional structure: IE a physical book, these sub concepts progress linearly.  Here, though, we are able to present these </a:t>
            </a:r>
            <a:r>
              <a:rPr lang="en-US" sz="1200" kern="1200" dirty="0" err="1" smtClean="0">
                <a:solidFill>
                  <a:schemeClr val="tx1"/>
                </a:solidFill>
                <a:effectLst/>
                <a:latin typeface="+mn-lt"/>
                <a:ea typeface="+mn-ea"/>
                <a:cs typeface="+mn-cs"/>
              </a:rPr>
              <a:t>subconcepts</a:t>
            </a:r>
            <a:r>
              <a:rPr lang="en-US" sz="1200" kern="1200" dirty="0" smtClean="0">
                <a:solidFill>
                  <a:schemeClr val="tx1"/>
                </a:solidFill>
                <a:effectLst/>
                <a:latin typeface="+mn-lt"/>
                <a:ea typeface="+mn-ea"/>
                <a:cs typeface="+mn-cs"/>
              </a:rPr>
              <a:t> as a web—one in which the reader may enter and exit at points of his choosing, investigate supplemental materials where necessary or ignore them when they are not.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approach has the added benefit of attracting Google and other search engine crawlers to the concepts outlined in each chapter (for example, Harmonic Oscillations) to a much greater degree than if those chapters remained part of a traditional book. So, rather than attracting users to the text as a whole, crawlers identify and make findable each of the </a:t>
            </a:r>
            <a:r>
              <a:rPr lang="en-US" sz="1200" kern="1200" dirty="0" err="1" smtClean="0">
                <a:solidFill>
                  <a:schemeClr val="tx1"/>
                </a:solidFill>
                <a:effectLst/>
                <a:latin typeface="+mn-lt"/>
                <a:ea typeface="+mn-ea"/>
                <a:cs typeface="+mn-cs"/>
              </a:rPr>
              <a:t>subconcepts</a:t>
            </a:r>
            <a:r>
              <a:rPr lang="en-US" sz="1200" kern="1200" dirty="0" smtClean="0">
                <a:solidFill>
                  <a:schemeClr val="tx1"/>
                </a:solidFill>
                <a:effectLst/>
                <a:latin typeface="+mn-lt"/>
                <a:ea typeface="+mn-ea"/>
                <a:cs typeface="+mn-cs"/>
              </a:rPr>
              <a:t> contained within that work.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we see the record page for each chapter. Notice that users are given the option to download helpful appendices, and problem sets to further their understanding of this chapter. Perhaps most interestingly, though, you’ll notice that through the IR we are able to add user-generated comments, thus allowing for the book to become a social space. In this instance, our faculty author monitors this comments field, so each reader is able to ask questions of the author, receive a response to them, while simultaneously creating a record of how the work is being used, and where gaps may exist.  The book, then, becomes socially responsive dynamic learning space. Our faculty author is able to revise and update aspects of his work in direct response to the needs of users. </a:t>
            </a:r>
          </a:p>
          <a:p>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20</a:t>
            </a:fld>
            <a:endParaRPr lang="en-US"/>
          </a:p>
        </p:txBody>
      </p:sp>
    </p:spTree>
    <p:extLst>
      <p:ext uri="{BB962C8B-B14F-4D97-AF65-F5344CB8AC3E}">
        <p14:creationId xmlns:p14="http://schemas.microsoft.com/office/powerpoint/2010/main" val="476193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Looking forward, the IR also allows us to integrate multimedia components. There is tremendous potential here to integrate these components with the nonlinear and socially negotiated transformed texts of the type discussed above. We have the potential to add animations, supplemental labs for use in large classrooms, lectures, etc. We are seeing these multimedia components make their way into journals (</a:t>
            </a:r>
            <a:r>
              <a:rPr lang="en-US" sz="1200" kern="1200" dirty="0" err="1" smtClean="0">
                <a:solidFill>
                  <a:schemeClr val="tx1"/>
                </a:solidFill>
                <a:effectLst/>
                <a:latin typeface="+mn-lt"/>
                <a:ea typeface="+mn-ea"/>
                <a:cs typeface="+mn-cs"/>
              </a:rPr>
              <a:t>JoVE</a:t>
            </a:r>
            <a:r>
              <a:rPr lang="en-US" sz="1200" kern="1200" dirty="0" smtClean="0">
                <a:solidFill>
                  <a:schemeClr val="tx1"/>
                </a:solidFill>
                <a:effectLst/>
                <a:latin typeface="+mn-lt"/>
                <a:ea typeface="+mn-ea"/>
                <a:cs typeface="+mn-cs"/>
              </a:rPr>
              <a:t>) and Open Courseware, but the potential for them to help transmit the ideas contained within texts, are as yet unrealized. </a:t>
            </a:r>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21</a:t>
            </a:fld>
            <a:endParaRPr lang="en-US"/>
          </a:p>
        </p:txBody>
      </p:sp>
    </p:spTree>
    <p:extLst>
      <p:ext uri="{BB962C8B-B14F-4D97-AF65-F5344CB8AC3E}">
        <p14:creationId xmlns:p14="http://schemas.microsoft.com/office/powerpoint/2010/main" val="1643109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Innovation is not produced by isolated moments of genius. There is always an environment from which new ideas emerge, an ecosystem that supports them.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D734AE-5FCF-124B-A356-CB19D6B8A0C2}" type="slidenum">
              <a:rPr lang="en-US" smtClean="0"/>
              <a:t>22</a:t>
            </a:fld>
            <a:endParaRPr lang="en-US"/>
          </a:p>
        </p:txBody>
      </p:sp>
    </p:spTree>
    <p:extLst>
      <p:ext uri="{BB962C8B-B14F-4D97-AF65-F5344CB8AC3E}">
        <p14:creationId xmlns:p14="http://schemas.microsoft.com/office/powerpoint/2010/main" val="3304595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Though America as a nation is wealthy, most American universities and their presses are not. Our budgets, like many others around</a:t>
            </a:r>
            <a:r>
              <a:rPr lang="en-US" sz="1200" kern="1200" baseline="0" dirty="0" smtClean="0">
                <a:solidFill>
                  <a:schemeClr val="tx1"/>
                </a:solidFill>
                <a:effectLst/>
                <a:latin typeface="+mn-lt"/>
                <a:ea typeface="+mn-ea"/>
                <a:cs typeface="+mn-cs"/>
              </a:rPr>
              <a:t> the world,</a:t>
            </a:r>
            <a:r>
              <a:rPr lang="en-US" sz="1200" kern="1200" dirty="0" smtClean="0">
                <a:solidFill>
                  <a:schemeClr val="tx1"/>
                </a:solidFill>
                <a:effectLst/>
                <a:latin typeface="+mn-lt"/>
                <a:ea typeface="+mn-ea"/>
                <a:cs typeface="+mn-cs"/>
              </a:rPr>
              <a:t> are tightly restricted, and we do not have the resources to invest in developing our own breakthrough ideas and products. Yet we also exist within the digital ecosystem.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small publisher, our path to sustainable innovation lies in creating relationships with others who have more resources.</a:t>
            </a:r>
          </a:p>
          <a:p>
            <a:endParaRPr lang="en-US" dirty="0"/>
          </a:p>
        </p:txBody>
      </p:sp>
      <p:sp>
        <p:nvSpPr>
          <p:cNvPr id="4" name="Slide Number Placeholder 3"/>
          <p:cNvSpPr>
            <a:spLocks noGrp="1"/>
          </p:cNvSpPr>
          <p:nvPr>
            <p:ph type="sldNum" sz="quarter" idx="10"/>
          </p:nvPr>
        </p:nvSpPr>
        <p:spPr/>
        <p:txBody>
          <a:bodyPr/>
          <a:lstStyle/>
          <a:p>
            <a:fld id="{D995F400-6D83-0B47-8461-0EAAF4664B1C}" type="slidenum">
              <a:rPr lang="en-US" smtClean="0"/>
              <a:t>23</a:t>
            </a:fld>
            <a:endParaRPr lang="en-US"/>
          </a:p>
        </p:txBody>
      </p:sp>
    </p:spTree>
    <p:extLst>
      <p:ext uri="{BB962C8B-B14F-4D97-AF65-F5344CB8AC3E}">
        <p14:creationId xmlns:p14="http://schemas.microsoft.com/office/powerpoint/2010/main" val="1568059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we choose our partners in the digital publishing environment, we must face a bouquet of important questions: how will software address our readers’ specialized ways of reading? how long will this software or hardware or aggregator survive? Will this partnership be exclusive or flexible? How do we value different markets? For this ecosystem, what is the appropriate business model?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95F400-6D83-0B47-8461-0EAAF4664B1C}" type="slidenum">
              <a:rPr lang="en-US" smtClean="0"/>
              <a:t>24</a:t>
            </a:fld>
            <a:endParaRPr lang="en-US"/>
          </a:p>
        </p:txBody>
      </p:sp>
    </p:spTree>
    <p:extLst>
      <p:ext uri="{BB962C8B-B14F-4D97-AF65-F5344CB8AC3E}">
        <p14:creationId xmlns:p14="http://schemas.microsoft.com/office/powerpoint/2010/main" val="1451788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least conceptually, the answer to that last question is simple. At our press, as at many others, we are investing in multiple processes, so that we may respond to simultaneously evolving formats, hardware, and delivery systems. In an environment where so many elements are developing at once, </a:t>
            </a:r>
            <a:r>
              <a:rPr lang="en-US" sz="1200" i="1" kern="1200" dirty="0" smtClean="0">
                <a:solidFill>
                  <a:schemeClr val="tx1"/>
                </a:solidFill>
                <a:effectLst/>
                <a:latin typeface="+mn-lt"/>
                <a:ea typeface="+mn-ea"/>
                <a:cs typeface="+mn-cs"/>
              </a:rPr>
              <a:t>versatility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multimodality</a:t>
            </a:r>
            <a:r>
              <a:rPr lang="en-US" sz="1200" kern="1200" dirty="0" smtClean="0">
                <a:solidFill>
                  <a:schemeClr val="tx1"/>
                </a:solidFill>
                <a:effectLst/>
                <a:latin typeface="+mn-lt"/>
                <a:ea typeface="+mn-ea"/>
                <a:cs typeface="+mn-cs"/>
              </a:rPr>
              <a:t> are key to sustainable innovation for us.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 are some examples of how we use multimodal thinking in our unique situation.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95F400-6D83-0B47-8461-0EAAF4664B1C}" type="slidenum">
              <a:rPr lang="en-US" smtClean="0"/>
              <a:t>25</a:t>
            </a:fld>
            <a:endParaRPr lang="en-US"/>
          </a:p>
        </p:txBody>
      </p:sp>
    </p:spTree>
    <p:extLst>
      <p:ext uri="{BB962C8B-B14F-4D97-AF65-F5344CB8AC3E}">
        <p14:creationId xmlns:p14="http://schemas.microsoft.com/office/powerpoint/2010/main" val="3797868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USU Press digital books appeared in 1999 with a dot-com startup called </a:t>
            </a:r>
            <a:r>
              <a:rPr lang="en-US" sz="1200" kern="1200" dirty="0" err="1" smtClean="0">
                <a:solidFill>
                  <a:schemeClr val="tx1"/>
                </a:solidFill>
                <a:effectLst/>
                <a:latin typeface="+mn-lt"/>
                <a:ea typeface="+mn-ea"/>
                <a:cs typeface="+mn-cs"/>
              </a:rPr>
              <a:t>netLibrary</a:t>
            </a:r>
            <a:r>
              <a:rPr lang="en-US" sz="1200" kern="1200" dirty="0" smtClean="0">
                <a:solidFill>
                  <a:schemeClr val="tx1"/>
                </a:solidFill>
                <a:effectLst/>
                <a:latin typeface="+mn-lt"/>
                <a:ea typeface="+mn-ea"/>
                <a:cs typeface="+mn-cs"/>
              </a:rPr>
              <a:t>. Since then, we have engaged with a growing number of suppliers to academic libraries, to trade bookstores, and to individuals.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Today, we count among our partners a growing list of retail and library </a:t>
            </a:r>
            <a:r>
              <a:rPr lang="en-US" sz="1200" kern="1200" dirty="0" err="1" smtClean="0">
                <a:solidFill>
                  <a:schemeClr val="tx1"/>
                </a:solidFill>
                <a:effectLst/>
                <a:latin typeface="+mn-lt"/>
                <a:ea typeface="+mn-ea"/>
                <a:cs typeface="+mn-cs"/>
              </a:rPr>
              <a:t>ebook</a:t>
            </a:r>
            <a:r>
              <a:rPr lang="en-US" sz="1200" kern="1200" dirty="0" smtClean="0">
                <a:solidFill>
                  <a:schemeClr val="tx1"/>
                </a:solidFill>
                <a:effectLst/>
                <a:latin typeface="+mn-lt"/>
                <a:ea typeface="+mn-ea"/>
                <a:cs typeface="+mn-cs"/>
              </a:rPr>
              <a:t> vendors.</a:t>
            </a:r>
          </a:p>
          <a:p>
            <a:endParaRPr lang="en-US" dirty="0"/>
          </a:p>
        </p:txBody>
      </p:sp>
      <p:sp>
        <p:nvSpPr>
          <p:cNvPr id="4" name="Slide Number Placeholder 3"/>
          <p:cNvSpPr>
            <a:spLocks noGrp="1"/>
          </p:cNvSpPr>
          <p:nvPr>
            <p:ph type="sldNum" sz="quarter" idx="10"/>
          </p:nvPr>
        </p:nvSpPr>
        <p:spPr/>
        <p:txBody>
          <a:bodyPr/>
          <a:lstStyle/>
          <a:p>
            <a:fld id="{D995F400-6D83-0B47-8461-0EAAF4664B1C}" type="slidenum">
              <a:rPr lang="en-US" smtClean="0"/>
              <a:t>26</a:t>
            </a:fld>
            <a:endParaRPr lang="en-US"/>
          </a:p>
        </p:txBody>
      </p:sp>
    </p:spTree>
    <p:extLst>
      <p:ext uri="{BB962C8B-B14F-4D97-AF65-F5344CB8AC3E}">
        <p14:creationId xmlns:p14="http://schemas.microsoft.com/office/powerpoint/2010/main" val="1146951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You’ll recognize the EBSCO/</a:t>
            </a:r>
            <a:r>
              <a:rPr lang="en-US" sz="1200" kern="1200" dirty="0" err="1" smtClean="0">
                <a:solidFill>
                  <a:schemeClr val="tx1"/>
                </a:solidFill>
                <a:effectLst/>
                <a:latin typeface="+mn-lt"/>
                <a:ea typeface="+mn-ea"/>
                <a:cs typeface="+mn-cs"/>
              </a:rPr>
              <a:t>netLibrary</a:t>
            </a:r>
            <a:r>
              <a:rPr lang="en-US" sz="1200" kern="1200" dirty="0" smtClean="0">
                <a:solidFill>
                  <a:schemeClr val="tx1"/>
                </a:solidFill>
                <a:effectLst/>
                <a:latin typeface="+mn-lt"/>
                <a:ea typeface="+mn-ea"/>
                <a:cs typeface="+mn-cs"/>
              </a:rPr>
              <a:t> interface here. I hear that libraries give this interface mixed reviews, but since EBSCO is one of the major aggregators for the library market, we distribute our content through them. </a:t>
            </a:r>
          </a:p>
          <a:p>
            <a:endParaRPr lang="en-US" dirty="0"/>
          </a:p>
        </p:txBody>
      </p:sp>
      <p:sp>
        <p:nvSpPr>
          <p:cNvPr id="4" name="Slide Number Placeholder 3"/>
          <p:cNvSpPr>
            <a:spLocks noGrp="1"/>
          </p:cNvSpPr>
          <p:nvPr>
            <p:ph type="sldNum" sz="quarter" idx="10"/>
          </p:nvPr>
        </p:nvSpPr>
        <p:spPr/>
        <p:txBody>
          <a:bodyPr/>
          <a:lstStyle/>
          <a:p>
            <a:fld id="{D995F400-6D83-0B47-8461-0EAAF4664B1C}" type="slidenum">
              <a:rPr lang="en-US" smtClean="0"/>
              <a:t>27</a:t>
            </a:fld>
            <a:endParaRPr lang="en-US"/>
          </a:p>
        </p:txBody>
      </p:sp>
    </p:spTree>
    <p:extLst>
      <p:ext uri="{BB962C8B-B14F-4D97-AF65-F5344CB8AC3E}">
        <p14:creationId xmlns:p14="http://schemas.microsoft.com/office/powerpoint/2010/main" val="1284044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Ebrary</a:t>
            </a:r>
            <a:r>
              <a:rPr lang="en-US" sz="1200" kern="1200" dirty="0" smtClean="0">
                <a:solidFill>
                  <a:schemeClr val="tx1"/>
                </a:solidFill>
                <a:effectLst/>
                <a:latin typeface="+mn-lt"/>
                <a:ea typeface="+mn-ea"/>
                <a:cs typeface="+mn-cs"/>
              </a:rPr>
              <a:t> interface accommodates the original page design, so I like it a little better. In addition to EBSCO and </a:t>
            </a:r>
            <a:r>
              <a:rPr lang="en-US" sz="1200" kern="1200" dirty="0" err="1" smtClean="0">
                <a:solidFill>
                  <a:schemeClr val="tx1"/>
                </a:solidFill>
                <a:effectLst/>
                <a:latin typeface="+mn-lt"/>
                <a:ea typeface="+mn-ea"/>
                <a:cs typeface="+mn-cs"/>
              </a:rPr>
              <a:t>Ebrary</a:t>
            </a:r>
            <a:r>
              <a:rPr lang="en-US" sz="1200" kern="1200" dirty="0" smtClean="0">
                <a:solidFill>
                  <a:schemeClr val="tx1"/>
                </a:solidFill>
                <a:effectLst/>
                <a:latin typeface="+mn-lt"/>
                <a:ea typeface="+mn-ea"/>
                <a:cs typeface="+mn-cs"/>
              </a:rPr>
              <a:t>, as you know, there are many other aggregators around the world. We develop relationships with as many of them as we can. </a:t>
            </a:r>
          </a:p>
          <a:p>
            <a:endParaRPr lang="en-US" dirty="0"/>
          </a:p>
        </p:txBody>
      </p:sp>
      <p:sp>
        <p:nvSpPr>
          <p:cNvPr id="4" name="Slide Number Placeholder 3"/>
          <p:cNvSpPr>
            <a:spLocks noGrp="1"/>
          </p:cNvSpPr>
          <p:nvPr>
            <p:ph type="sldNum" sz="quarter" idx="10"/>
          </p:nvPr>
        </p:nvSpPr>
        <p:spPr/>
        <p:txBody>
          <a:bodyPr/>
          <a:lstStyle/>
          <a:p>
            <a:fld id="{D995F400-6D83-0B47-8461-0EAAF4664B1C}" type="slidenum">
              <a:rPr lang="en-US" smtClean="0"/>
              <a:t>28</a:t>
            </a:fld>
            <a:endParaRPr lang="en-US"/>
          </a:p>
        </p:txBody>
      </p:sp>
    </p:spTree>
    <p:extLst>
      <p:ext uri="{BB962C8B-B14F-4D97-AF65-F5344CB8AC3E}">
        <p14:creationId xmlns:p14="http://schemas.microsoft.com/office/powerpoint/2010/main" val="4022694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are also a member of the University Press Content Consortium (UPCC), an aggregator of monograph content that comes solely from university presses. </a:t>
            </a:r>
          </a:p>
          <a:p>
            <a:endParaRPr lang="en-US" dirty="0" smtClean="0"/>
          </a:p>
          <a:p>
            <a:r>
              <a:rPr lang="en-US" dirty="0" smtClean="0"/>
              <a:t>Books from</a:t>
            </a:r>
            <a:r>
              <a:rPr lang="en-US" baseline="0" dirty="0" smtClean="0"/>
              <a:t> aggregators like these are normally delivered through a library and are readable on the user’s desktop or laptop computer. </a:t>
            </a:r>
            <a:endParaRPr lang="en-US" dirty="0"/>
          </a:p>
        </p:txBody>
      </p:sp>
      <p:sp>
        <p:nvSpPr>
          <p:cNvPr id="4" name="Slide Number Placeholder 3"/>
          <p:cNvSpPr>
            <a:spLocks noGrp="1"/>
          </p:cNvSpPr>
          <p:nvPr>
            <p:ph type="sldNum" sz="quarter" idx="10"/>
          </p:nvPr>
        </p:nvSpPr>
        <p:spPr/>
        <p:txBody>
          <a:bodyPr/>
          <a:lstStyle/>
          <a:p>
            <a:fld id="{D995F400-6D83-0B47-8461-0EAAF4664B1C}" type="slidenum">
              <a:rPr lang="en-US" smtClean="0"/>
              <a:t>29</a:t>
            </a:fld>
            <a:endParaRPr lang="en-US"/>
          </a:p>
        </p:txBody>
      </p:sp>
    </p:spTree>
    <p:extLst>
      <p:ext uri="{BB962C8B-B14F-4D97-AF65-F5344CB8AC3E}">
        <p14:creationId xmlns:p14="http://schemas.microsoft.com/office/powerpoint/2010/main" val="318734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and many would say the most significant event in the history of human communication, was the invention of language. This of course was an iterative process that took many centuries, and even millennia, to develop into the sophisticated system that we recognize as language. And with language comes the ability to create a “text,” that entity discussed by literary critics and historians divorced from any physical entity such as a book. Thus we might discuss “Hamlet” as a text that exists in some other intellectual space beyond the printed page. Text is a useful concept for us as we consider the transformation of the printed page. And so what of text in the period before writing, before the invention of the alphabet? Text existed in the mind, in memory. Homer composed his epics—the </a:t>
            </a:r>
            <a:r>
              <a:rPr lang="en-US" sz="1200" i="1" kern="1200" dirty="0" smtClean="0">
                <a:solidFill>
                  <a:schemeClr val="tx1"/>
                </a:solidFill>
                <a:effectLst/>
                <a:latin typeface="+mn-lt"/>
                <a:ea typeface="+mn-ea"/>
                <a:cs typeface="+mn-cs"/>
              </a:rPr>
              <a:t>Iliad</a:t>
            </a:r>
            <a:r>
              <a:rPr lang="en-US" sz="1200" kern="1200" dirty="0" smtClean="0">
                <a:solidFill>
                  <a:schemeClr val="tx1"/>
                </a:solidFill>
                <a:effectLst/>
                <a:latin typeface="+mn-lt"/>
                <a:ea typeface="+mn-ea"/>
                <a:cs typeface="+mn-cs"/>
              </a:rPr>
              <a:t> and the </a:t>
            </a:r>
            <a:r>
              <a:rPr lang="en-US" sz="1200" i="1" kern="1200" dirty="0" smtClean="0">
                <a:solidFill>
                  <a:schemeClr val="tx1"/>
                </a:solidFill>
                <a:effectLst/>
                <a:latin typeface="+mn-lt"/>
                <a:ea typeface="+mn-ea"/>
                <a:cs typeface="+mn-cs"/>
              </a:rPr>
              <a:t>Odyssey</a:t>
            </a:r>
            <a:r>
              <a:rPr lang="en-US" sz="1200" kern="1200" dirty="0" smtClean="0">
                <a:solidFill>
                  <a:schemeClr val="tx1"/>
                </a:solidFill>
                <a:effectLst/>
                <a:latin typeface="+mn-lt"/>
                <a:ea typeface="+mn-ea"/>
                <a:cs typeface="+mn-cs"/>
              </a:rPr>
              <a:t>— without the aid of writing, and these texts lived in human memory, passed down through generations. This was possible because the texts had poetic form that enabled and enhanced memorization. Poetry has its origin in this period of oral culture.</a:t>
            </a:r>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3</a:t>
            </a:fld>
            <a:endParaRPr lang="en-US"/>
          </a:p>
        </p:txBody>
      </p:sp>
    </p:spTree>
    <p:extLst>
      <p:ext uri="{BB962C8B-B14F-4D97-AF65-F5344CB8AC3E}">
        <p14:creationId xmlns:p14="http://schemas.microsoft.com/office/powerpoint/2010/main" val="4264652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recent years, as </a:t>
            </a:r>
            <a:r>
              <a:rPr lang="en-US" sz="1200" i="1" kern="1200" dirty="0" smtClean="0">
                <a:solidFill>
                  <a:schemeClr val="tx1"/>
                </a:solidFill>
                <a:effectLst/>
                <a:latin typeface="+mn-lt"/>
                <a:ea typeface="+mn-ea"/>
                <a:cs typeface="+mn-cs"/>
              </a:rPr>
              <a:t>personal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ebook</a:t>
            </a:r>
            <a:r>
              <a:rPr lang="en-US" sz="1200" kern="1200" dirty="0" smtClean="0">
                <a:solidFill>
                  <a:schemeClr val="tx1"/>
                </a:solidFill>
                <a:effectLst/>
                <a:latin typeface="+mn-lt"/>
                <a:ea typeface="+mn-ea"/>
                <a:cs typeface="+mn-cs"/>
              </a:rPr>
              <a:t> readers have improved, we began to release USU Press books in a couple of the most versatile formats. The Adobe Digital Editions reader</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a free, cross-platform application, making </a:t>
            </a:r>
            <a:r>
              <a:rPr lang="en-US" sz="1200" kern="1200" dirty="0" err="1" smtClean="0">
                <a:solidFill>
                  <a:schemeClr val="tx1"/>
                </a:solidFill>
                <a:effectLst/>
                <a:latin typeface="+mn-lt"/>
                <a:ea typeface="+mn-ea"/>
                <a:cs typeface="+mn-cs"/>
              </a:rPr>
              <a:t>ebooks</a:t>
            </a:r>
            <a:r>
              <a:rPr lang="en-US" sz="1200" kern="1200" dirty="0" smtClean="0">
                <a:solidFill>
                  <a:schemeClr val="tx1"/>
                </a:solidFill>
                <a:effectLst/>
                <a:latin typeface="+mn-lt"/>
                <a:ea typeface="+mn-ea"/>
                <a:cs typeface="+mn-cs"/>
              </a:rPr>
              <a:t> deliverable from the shopping cart on our own website—instead of</a:t>
            </a:r>
            <a:r>
              <a:rPr lang="en-US" sz="1200" kern="1200" baseline="0" dirty="0" smtClean="0">
                <a:solidFill>
                  <a:schemeClr val="tx1"/>
                </a:solidFill>
                <a:effectLst/>
                <a:latin typeface="+mn-lt"/>
                <a:ea typeface="+mn-ea"/>
                <a:cs typeface="+mn-cs"/>
              </a:rPr>
              <a:t> only through a library subscription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a:t>
            </a:r>
            <a:r>
              <a:rPr lang="en-US" sz="1200" kern="1200" dirty="0" err="1" smtClean="0">
                <a:solidFill>
                  <a:schemeClr val="tx1"/>
                </a:solidFill>
                <a:effectLst/>
                <a:latin typeface="+mn-lt"/>
                <a:ea typeface="+mn-ea"/>
                <a:cs typeface="+mn-cs"/>
              </a:rPr>
              <a:t>ebooks</a:t>
            </a:r>
            <a:r>
              <a:rPr lang="en-US" sz="1200" kern="1200" dirty="0" smtClean="0">
                <a:solidFill>
                  <a:schemeClr val="tx1"/>
                </a:solidFill>
                <a:effectLst/>
                <a:latin typeface="+mn-lt"/>
                <a:ea typeface="+mn-ea"/>
                <a:cs typeface="+mn-cs"/>
              </a:rPr>
              <a:t> download easily to a desktop or laptop, and work well with free apps for mobile devices.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95F400-6D83-0B47-8461-0EAAF4664B1C}" type="slidenum">
              <a:rPr lang="en-US" smtClean="0"/>
              <a:t>30</a:t>
            </a:fld>
            <a:endParaRPr lang="en-US"/>
          </a:p>
        </p:txBody>
      </p:sp>
    </p:spTree>
    <p:extLst>
      <p:ext uri="{BB962C8B-B14F-4D97-AF65-F5344CB8AC3E}">
        <p14:creationId xmlns:p14="http://schemas.microsoft.com/office/powerpoint/2010/main" val="3103301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also convert our files to the </a:t>
            </a:r>
            <a:r>
              <a:rPr lang="en-US" sz="1200" kern="1200" dirty="0" err="1" smtClean="0">
                <a:solidFill>
                  <a:schemeClr val="tx1"/>
                </a:solidFill>
                <a:effectLst/>
                <a:latin typeface="+mn-lt"/>
                <a:ea typeface="+mn-ea"/>
                <a:cs typeface="+mn-cs"/>
              </a:rPr>
              <a:t>epub</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prc</a:t>
            </a:r>
            <a:r>
              <a:rPr lang="en-US" sz="1200" kern="1200" dirty="0" smtClean="0">
                <a:solidFill>
                  <a:schemeClr val="tx1"/>
                </a:solidFill>
                <a:effectLst/>
                <a:latin typeface="+mn-lt"/>
                <a:ea typeface="+mn-ea"/>
                <a:cs typeface="+mn-cs"/>
              </a:rPr>
              <a:t> format, which is the basis for the Kindle book, the iBook, and others.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of these downloadable formats allow an individual scholar to build a personal library on their own hardware in a manner not unlike the way we build a music library from iTunes. They are an especially good solution for international scholars.</a:t>
            </a:r>
            <a:r>
              <a:rPr lang="en-US" dirty="0" smtClean="0">
                <a:effectLst/>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thing very evident here is that although there is a cutting edge of technology—as we see in what Cheryl and Andy have been showing us—those formats are not common yet. To create them requires skills that authors generally do not have, and an investment of time and capital that few scholarly publishers have access to. This is why, as Rick implied in his opening remarks, the vast majority of current </a:t>
            </a:r>
            <a:r>
              <a:rPr lang="en-US" sz="1200" kern="1200" dirty="0" err="1" smtClean="0">
                <a:solidFill>
                  <a:schemeClr val="tx1"/>
                </a:solidFill>
                <a:effectLst/>
                <a:latin typeface="+mn-lt"/>
                <a:ea typeface="+mn-ea"/>
                <a:cs typeface="+mn-cs"/>
              </a:rPr>
              <a:t>ebooks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simply electronic editions of traditional page formats like we see here.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95F400-6D83-0B47-8461-0EAAF4664B1C}" type="slidenum">
              <a:rPr lang="en-US" smtClean="0"/>
              <a:t>31</a:t>
            </a:fld>
            <a:endParaRPr lang="en-US"/>
          </a:p>
        </p:txBody>
      </p:sp>
    </p:spTree>
    <p:extLst>
      <p:ext uri="{BB962C8B-B14F-4D97-AF65-F5344CB8AC3E}">
        <p14:creationId xmlns:p14="http://schemas.microsoft.com/office/powerpoint/2010/main" val="2067069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However, here is an example of a series that we created through a collaboration with several other institutions. This is the Computers &amp; Composition Digital Press (CCDP). CCDP is dedicated to works that are native to the digital ecosystem—that is, they may include video, audio, database, and other elements not well suited for publication in print formats. These volumes are available open access.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95F400-6D83-0B47-8461-0EAAF4664B1C}" type="slidenum">
              <a:rPr lang="en-US" smtClean="0"/>
              <a:t>32</a:t>
            </a:fld>
            <a:endParaRPr lang="en-US"/>
          </a:p>
        </p:txBody>
      </p:sp>
    </p:spTree>
    <p:extLst>
      <p:ext uri="{BB962C8B-B14F-4D97-AF65-F5344CB8AC3E}">
        <p14:creationId xmlns:p14="http://schemas.microsoft.com/office/powerpoint/2010/main" val="2416327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USU Institutional Repository, which Andy has discussed, is a larger set of open access collections in ongoing development. Within the last year, USU Press publications in this collection (readable as PDFs) have been downloaded over 50,000 times. </a:t>
            </a:r>
          </a:p>
          <a:p>
            <a:endParaRPr lang="en-US" dirty="0"/>
          </a:p>
        </p:txBody>
      </p:sp>
      <p:sp>
        <p:nvSpPr>
          <p:cNvPr id="4" name="Slide Number Placeholder 3"/>
          <p:cNvSpPr>
            <a:spLocks noGrp="1"/>
          </p:cNvSpPr>
          <p:nvPr>
            <p:ph type="sldNum" sz="quarter" idx="10"/>
          </p:nvPr>
        </p:nvSpPr>
        <p:spPr/>
        <p:txBody>
          <a:bodyPr/>
          <a:lstStyle/>
          <a:p>
            <a:fld id="{D995F400-6D83-0B47-8461-0EAAF4664B1C}" type="slidenum">
              <a:rPr lang="en-US" smtClean="0"/>
              <a:t>33</a:t>
            </a:fld>
            <a:endParaRPr lang="en-US"/>
          </a:p>
        </p:txBody>
      </p:sp>
    </p:spTree>
    <p:extLst>
      <p:ext uri="{BB962C8B-B14F-4D97-AF65-F5344CB8AC3E}">
        <p14:creationId xmlns:p14="http://schemas.microsoft.com/office/powerpoint/2010/main" val="611528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Extending the repository idea, Utah State University is a partner of the </a:t>
            </a:r>
            <a:r>
              <a:rPr lang="en-US" sz="1200" kern="1200" dirty="0" err="1" smtClean="0">
                <a:solidFill>
                  <a:schemeClr val="tx1"/>
                </a:solidFill>
                <a:effectLst/>
                <a:latin typeface="+mn-lt"/>
                <a:ea typeface="+mn-ea"/>
                <a:cs typeface="+mn-cs"/>
              </a:rPr>
              <a:t>HathiTrust</a:t>
            </a:r>
            <a:r>
              <a:rPr lang="en-US" sz="1200" kern="1200" dirty="0" smtClean="0">
                <a:solidFill>
                  <a:schemeClr val="tx1"/>
                </a:solidFill>
                <a:effectLst/>
                <a:latin typeface="+mn-lt"/>
                <a:ea typeface="+mn-ea"/>
                <a:cs typeface="+mn-cs"/>
              </a:rPr>
              <a:t>, which is the first large-scale digital library in the US.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USU Libraries have joined with other partners in a project called </a:t>
            </a:r>
            <a:r>
              <a:rPr lang="en-US" sz="1200" kern="1200" dirty="0" err="1" smtClean="0">
                <a:solidFill>
                  <a:schemeClr val="tx1"/>
                </a:solidFill>
                <a:effectLst/>
                <a:latin typeface="+mn-lt"/>
                <a:ea typeface="+mn-ea"/>
                <a:cs typeface="+mn-cs"/>
              </a:rPr>
              <a:t>OpenFolklore</a:t>
            </a:r>
            <a:r>
              <a:rPr lang="en-US" sz="1200" kern="1200" dirty="0" smtClean="0">
                <a:solidFill>
                  <a:schemeClr val="tx1"/>
                </a:solidFill>
                <a:effectLst/>
                <a:latin typeface="+mn-lt"/>
                <a:ea typeface="+mn-ea"/>
                <a:cs typeface="+mn-cs"/>
              </a:rPr>
              <a:t>, an open-access resource for researchers in </a:t>
            </a:r>
            <a:r>
              <a:rPr lang="en-US" sz="1200" kern="1200" dirty="0" err="1" smtClean="0">
                <a:solidFill>
                  <a:schemeClr val="tx1"/>
                </a:solidFill>
                <a:effectLst/>
                <a:latin typeface="+mn-lt"/>
                <a:ea typeface="+mn-ea"/>
                <a:cs typeface="+mn-cs"/>
              </a:rPr>
              <a:t>folkloristics</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95F400-6D83-0B47-8461-0EAAF4664B1C}" type="slidenum">
              <a:rPr lang="en-US" smtClean="0"/>
              <a:t>34</a:t>
            </a:fld>
            <a:endParaRPr lang="en-US"/>
          </a:p>
        </p:txBody>
      </p:sp>
    </p:spTree>
    <p:extLst>
      <p:ext uri="{BB962C8B-B14F-4D97-AF65-F5344CB8AC3E}">
        <p14:creationId xmlns:p14="http://schemas.microsoft.com/office/powerpoint/2010/main" val="2454876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should not forget the role of traditional printed books, since—although the market for </a:t>
            </a:r>
            <a:r>
              <a:rPr lang="en-US" sz="1200" kern="1200" dirty="0" err="1" smtClean="0">
                <a:solidFill>
                  <a:schemeClr val="tx1"/>
                </a:solidFill>
                <a:effectLst/>
                <a:latin typeface="+mn-lt"/>
                <a:ea typeface="+mn-ea"/>
                <a:cs typeface="+mn-cs"/>
              </a:rPr>
              <a:t>ebooks</a:t>
            </a:r>
            <a:r>
              <a:rPr lang="en-US" sz="1200" kern="1200" dirty="0" smtClean="0">
                <a:solidFill>
                  <a:schemeClr val="tx1"/>
                </a:solidFill>
                <a:effectLst/>
                <a:latin typeface="+mn-lt"/>
                <a:ea typeface="+mn-ea"/>
                <a:cs typeface="+mn-cs"/>
              </a:rPr>
              <a:t> is growing, print remains the dominant format for published books today, at least in the US.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even in producing print books, we employ multiple digital technologies. We have, for example, drawn on resources at the University of Toronto Press to initiate an XML-first production flow, making conversion to various </a:t>
            </a:r>
            <a:r>
              <a:rPr lang="en-US" sz="1200" kern="1200" dirty="0" err="1" smtClean="0">
                <a:solidFill>
                  <a:schemeClr val="tx1"/>
                </a:solidFill>
                <a:effectLst/>
                <a:latin typeface="+mn-lt"/>
                <a:ea typeface="+mn-ea"/>
                <a:cs typeface="+mn-cs"/>
              </a:rPr>
              <a:t>ebook</a:t>
            </a:r>
            <a:r>
              <a:rPr lang="en-US" sz="1200" kern="1200" dirty="0" smtClean="0">
                <a:solidFill>
                  <a:schemeClr val="tx1"/>
                </a:solidFill>
                <a:effectLst/>
                <a:latin typeface="+mn-lt"/>
                <a:ea typeface="+mn-ea"/>
                <a:cs typeface="+mn-cs"/>
              </a:rPr>
              <a:t> formats easier at the end of the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as you can see here, even the printed page can deliver electronic access—via QR codes in this case. In </a:t>
            </a:r>
            <a:r>
              <a:rPr lang="en-US" sz="1200" kern="1200" dirty="0" err="1" smtClean="0">
                <a:solidFill>
                  <a:schemeClr val="tx1"/>
                </a:solidFill>
                <a:effectLst/>
                <a:latin typeface="+mn-lt"/>
                <a:ea typeface="+mn-ea"/>
                <a:cs typeface="+mn-cs"/>
              </a:rPr>
              <a:t>ebook</a:t>
            </a:r>
            <a:r>
              <a:rPr lang="en-US" sz="1200" kern="1200" dirty="0" smtClean="0">
                <a:solidFill>
                  <a:schemeClr val="tx1"/>
                </a:solidFill>
                <a:effectLst/>
                <a:latin typeface="+mn-lt"/>
                <a:ea typeface="+mn-ea"/>
                <a:cs typeface="+mn-cs"/>
              </a:rPr>
              <a:t> editions of this volume, of course, the QR code becomes clickable.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95F400-6D83-0B47-8461-0EAAF4664B1C}" type="slidenum">
              <a:rPr lang="en-US" smtClean="0"/>
              <a:t>35</a:t>
            </a:fld>
            <a:endParaRPr lang="en-US"/>
          </a:p>
        </p:txBody>
      </p:sp>
    </p:spTree>
    <p:extLst>
      <p:ext uri="{BB962C8B-B14F-4D97-AF65-F5344CB8AC3E}">
        <p14:creationId xmlns:p14="http://schemas.microsoft.com/office/powerpoint/2010/main" val="4016317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Digital publishing is an idea in motion.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our goal is not just innovation but </a:t>
            </a:r>
            <a:r>
              <a:rPr lang="en-US" sz="1200" i="1" kern="1200" dirty="0" smtClean="0">
                <a:solidFill>
                  <a:schemeClr val="tx1"/>
                </a:solidFill>
                <a:effectLst/>
                <a:latin typeface="+mn-lt"/>
                <a:ea typeface="+mn-ea"/>
                <a:cs typeface="+mn-cs"/>
              </a:rPr>
              <a:t>sustainable innovation</a:t>
            </a:r>
            <a:r>
              <a:rPr lang="en-US" sz="1200" kern="1200" dirty="0" smtClean="0">
                <a:solidFill>
                  <a:schemeClr val="tx1"/>
                </a:solidFill>
                <a:effectLst/>
                <a:latin typeface="+mn-lt"/>
                <a:ea typeface="+mn-ea"/>
                <a:cs typeface="+mn-cs"/>
              </a:rPr>
              <a:t>, then we who publish digital books need to maintain a versatile, multimodal approach. No university press has the resources alone to create and maintain a perfect product in such a fluid ecosystem. We must draw upon a network of connections, learning from one, delegating to another, contracting with another.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to do it all, and we have to do it all at once.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approach allows us to address the fluctuating range of viable options, and allows us to stay flexible, open toward new developments and markets as they emerge.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95F400-6D83-0B47-8461-0EAAF4664B1C}" type="slidenum">
              <a:rPr lang="en-US" smtClean="0"/>
              <a:t>36</a:t>
            </a:fld>
            <a:endParaRPr lang="en-US"/>
          </a:p>
        </p:txBody>
      </p:sp>
    </p:spTree>
    <p:extLst>
      <p:ext uri="{BB962C8B-B14F-4D97-AF65-F5344CB8AC3E}">
        <p14:creationId xmlns:p14="http://schemas.microsoft.com/office/powerpoint/2010/main" val="555673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don’t know what form the book will ultimately take in the new digital age, and perhaps, given the dynamic nature of the digital medium, it will never take a fixed form analogous to the codex book we are so familiar with. But as university presses and libraries come together to experiment and explore possibilities in the creation and production of scholarly monographs, some things are already clear.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are all aware that university presses in the US have long been at risk as scholarly monographs have become progressively less profitable. At the same time, the role of the scholarly monograph in the tenure and promotion system has become progressively more important. University presses have been trapped in a difficult situation and have often been marginalized in terms of local campus politics. And the result, as we have recently seen at the University of Missouri, has been to close the press. Our experience at Utah State University has been that bringing the press into the administrative structure of the library, has allowed the press to align its own mission to the library’s mission, and to move from the margin to the center.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Further, this administrative positioning of the press within the library has enabled both the press and the library to collaborate on experimentation on new forms of scholarly monographs, drawing on the strengths of both organizations. The collaborative structure has given the press and library a collective space for risk-taking and exploring new models. </a:t>
            </a:r>
            <a:r>
              <a:rPr lang="en-US" sz="1200" kern="1200" smtClean="0">
                <a:solidFill>
                  <a:schemeClr val="tx1"/>
                </a:solidFill>
                <a:effectLst/>
                <a:latin typeface="+mn-lt"/>
                <a:ea typeface="+mn-ea"/>
                <a:cs typeface="+mn-cs"/>
              </a:rPr>
              <a:t>We don’t know where those new models may lead to, but we are actively exploring the possibilities and looking to the future with great anticipation.</a:t>
            </a:r>
          </a:p>
          <a:p>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37</a:t>
            </a:fld>
            <a:endParaRPr lang="en-US"/>
          </a:p>
        </p:txBody>
      </p:sp>
    </p:spTree>
    <p:extLst>
      <p:ext uri="{BB962C8B-B14F-4D97-AF65-F5344CB8AC3E}">
        <p14:creationId xmlns:p14="http://schemas.microsoft.com/office/powerpoint/2010/main" val="2953601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Writing represents language in a physical form, and for us in the West this is alphabetic. Now writing must take form on some surface, such as the clay of a cuneiform tablet. Writing in ancient </a:t>
            </a:r>
            <a:r>
              <a:rPr lang="en-US" sz="1200" kern="1200" dirty="0" err="1" smtClean="0">
                <a:solidFill>
                  <a:schemeClr val="tx1"/>
                </a:solidFill>
                <a:effectLst/>
                <a:latin typeface="+mn-lt"/>
                <a:ea typeface="+mn-ea"/>
                <a:cs typeface="+mn-cs"/>
              </a:rPr>
              <a:t>Sumeria</a:t>
            </a:r>
            <a:r>
              <a:rPr lang="en-US" sz="1200" kern="1200" dirty="0" smtClean="0">
                <a:solidFill>
                  <a:schemeClr val="tx1"/>
                </a:solidFill>
                <a:effectLst/>
                <a:latin typeface="+mn-lt"/>
                <a:ea typeface="+mn-ea"/>
                <a:cs typeface="+mn-cs"/>
              </a:rPr>
              <a:t> developed to record the most mundane things such as business and governmental records, and rarely the epic poems of authors like Homer. Prose had is origin in this period of the written text. As texts increased in length, new structures were developed to accommodate them. In the ancient world the scroll or roll was ubiquitous, but by the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AD, the codex—what we know as the book—became the dominant form for recording written texts. And of course with the invention of printing in the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the text became fixed on the page and this form has remained dominant up until the present time.</a:t>
            </a:r>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4</a:t>
            </a:fld>
            <a:endParaRPr lang="en-US"/>
          </a:p>
        </p:txBody>
      </p:sp>
    </p:spTree>
    <p:extLst>
      <p:ext uri="{BB962C8B-B14F-4D97-AF65-F5344CB8AC3E}">
        <p14:creationId xmlns:p14="http://schemas.microsoft.com/office/powerpoint/2010/main" val="53895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with text in digital form have we returned in a way to the Homeric age of text divorced from a physical form? Yes and no. Text has become unfixed (as in the time before the invention of writing), but it can only exist with the appearance of printed text in a digital environment. There are those who would suggest that this is not an improvement, but there were those who said the same thing about the invention of writing. With each transformation we lose something, but gain more.</a:t>
            </a:r>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5</a:t>
            </a:fld>
            <a:endParaRPr lang="en-US"/>
          </a:p>
        </p:txBody>
      </p:sp>
    </p:spTree>
    <p:extLst>
      <p:ext uri="{BB962C8B-B14F-4D97-AF65-F5344CB8AC3E}">
        <p14:creationId xmlns:p14="http://schemas.microsoft.com/office/powerpoint/2010/main" val="2983627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we have now is digital text in a container. It is a dynamic container that may be as limited as a Kindle e-reader (which simply repurposes printed text to a digital page) or an iPad tablet which has more capabilities, or a laptop computer which has even more potential. But in any case we haven’t yet seen the container that will hold the new digital book. It’s coming, but we just don’t know what it will look like yet. </a:t>
            </a:r>
            <a:endParaRPr lang="en-US" dirty="0"/>
          </a:p>
        </p:txBody>
      </p:sp>
      <p:sp>
        <p:nvSpPr>
          <p:cNvPr id="4" name="Slide Number Placeholder 3"/>
          <p:cNvSpPr>
            <a:spLocks noGrp="1"/>
          </p:cNvSpPr>
          <p:nvPr>
            <p:ph type="sldNum" sz="quarter" idx="10"/>
          </p:nvPr>
        </p:nvSpPr>
        <p:spPr/>
        <p:txBody>
          <a:bodyPr/>
          <a:lstStyle/>
          <a:p>
            <a:fld id="{93D734AE-5FCF-124B-A356-CB19D6B8A0C2}" type="slidenum">
              <a:rPr lang="en-US" smtClean="0"/>
              <a:t>6</a:t>
            </a:fld>
            <a:endParaRPr lang="en-US"/>
          </a:p>
        </p:txBody>
      </p:sp>
    </p:spTree>
    <p:extLst>
      <p:ext uri="{BB962C8B-B14F-4D97-AF65-F5344CB8AC3E}">
        <p14:creationId xmlns:p14="http://schemas.microsoft.com/office/powerpoint/2010/main" val="3033926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D734AE-5FCF-124B-A356-CB19D6B8A0C2}" type="slidenum">
              <a:rPr lang="en-US" smtClean="0"/>
              <a:t>7</a:t>
            </a:fld>
            <a:endParaRPr lang="en-US"/>
          </a:p>
        </p:txBody>
      </p:sp>
    </p:spTree>
    <p:extLst>
      <p:ext uri="{BB962C8B-B14F-4D97-AF65-F5344CB8AC3E}">
        <p14:creationId xmlns:p14="http://schemas.microsoft.com/office/powerpoint/2010/main" val="3028188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 will address Rick’s question about what happens when authorship</a:t>
            </a:r>
            <a:r>
              <a:rPr lang="en-US" sz="1400" baseline="0" dirty="0" smtClean="0"/>
              <a:t> catches up with the new technologies by telling you about</a:t>
            </a:r>
            <a:r>
              <a:rPr lang="en-US" sz="1400" dirty="0" smtClean="0"/>
              <a:t> some general attributes of the evolving</a:t>
            </a:r>
            <a:r>
              <a:rPr lang="en-US" sz="1400" baseline="0" dirty="0" smtClean="0"/>
              <a:t> book, what some authors and publishers have to say about it, and then showing you actual examples.</a:t>
            </a:r>
            <a:endParaRPr lang="en-US" sz="1400" dirty="0"/>
          </a:p>
        </p:txBody>
      </p:sp>
      <p:sp>
        <p:nvSpPr>
          <p:cNvPr id="4" name="Slide Number Placeholder 3"/>
          <p:cNvSpPr>
            <a:spLocks noGrp="1"/>
          </p:cNvSpPr>
          <p:nvPr>
            <p:ph type="sldNum" sz="quarter" idx="10"/>
          </p:nvPr>
        </p:nvSpPr>
        <p:spPr/>
        <p:txBody>
          <a:bodyPr/>
          <a:lstStyle/>
          <a:p>
            <a:fld id="{93D734AE-5FCF-124B-A356-CB19D6B8A0C2}" type="slidenum">
              <a:rPr lang="en-US" smtClean="0"/>
              <a:t>8</a:t>
            </a:fld>
            <a:endParaRPr lang="en-US"/>
          </a:p>
        </p:txBody>
      </p:sp>
    </p:spTree>
    <p:extLst>
      <p:ext uri="{BB962C8B-B14F-4D97-AF65-F5344CB8AC3E}">
        <p14:creationId xmlns:p14="http://schemas.microsoft.com/office/powerpoint/2010/main" val="3304595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take a look at some of the ways the book is evolving in response to new technology, pushing the boundaries of the traditional book container to actively connect authors, readers, researchers, and libraries.  </a:t>
            </a:r>
            <a:r>
              <a:rPr lang="en-US" sz="1200" b="1" kern="1200" dirty="0" smtClean="0">
                <a:solidFill>
                  <a:schemeClr val="tx1"/>
                </a:solidFill>
                <a:effectLst/>
                <a:latin typeface="+mn-lt"/>
                <a:ea typeface="+mn-ea"/>
                <a:cs typeface="+mn-cs"/>
              </a:rPr>
              <a:t>Web-based books are dynamic and open-ended</a:t>
            </a:r>
            <a:r>
              <a:rPr lang="en-US" sz="1200" kern="1200" dirty="0" smtClean="0">
                <a:solidFill>
                  <a:schemeClr val="tx1"/>
                </a:solidFill>
                <a:effectLst/>
                <a:latin typeface="+mn-lt"/>
                <a:ea typeface="+mn-ea"/>
                <a:cs typeface="+mn-cs"/>
              </a:rPr>
              <a:t>, easily edited and expanded with new content, composed of multiple components, often multimedia, interactive, and mobile. They can quickly </a:t>
            </a:r>
            <a:r>
              <a:rPr lang="en-US" sz="1200" b="1" kern="1200" dirty="0" smtClean="0">
                <a:solidFill>
                  <a:schemeClr val="tx1"/>
                </a:solidFill>
                <a:effectLst/>
                <a:latin typeface="+mn-lt"/>
                <a:ea typeface="+mn-ea"/>
                <a:cs typeface="+mn-cs"/>
              </a:rPr>
              <a:t>link readers to related content.</a:t>
            </a:r>
            <a:r>
              <a:rPr lang="en-US" sz="1200" kern="1200" dirty="0" smtClean="0">
                <a:solidFill>
                  <a:schemeClr val="tx1"/>
                </a:solidFill>
                <a:effectLst/>
                <a:latin typeface="+mn-lt"/>
                <a:ea typeface="+mn-ea"/>
                <a:cs typeface="+mn-cs"/>
              </a:rPr>
              <a:t>  Digital books can engage users in many ways.  Tapping the power of “Web 2.0” functionality, formerly passive consumers of information become creators and what Wikipedia calls “prosumers:”</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Where once a reader’s marginalia consisted of a static comment scrawled on a page in a single copy of a work, now a reader can contribute marginalia to a web-based text by commenting, engaging other readers and perhaps the author in an ongoing conversation.  Also, readers can enhance what they read by transcribing handwritten or illegible text, contributing searchable, readable text to a work thereby adding value for the benefit of other users.   Experts and laypersons alike can help identify unknown people in photographs and fill in missing or supplementary information based on their personal experience and knowledge, adding context and depth to existing resources.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Besides enriching subsequent uses of material by others, readers can </a:t>
            </a:r>
            <a:r>
              <a:rPr lang="en-US" sz="1200" i="1" kern="1200" dirty="0" smtClean="0">
                <a:solidFill>
                  <a:schemeClr val="tx1"/>
                </a:solidFill>
                <a:effectLst/>
                <a:latin typeface="+mn-lt"/>
                <a:ea typeface="+mn-ea"/>
                <a:cs typeface="+mn-cs"/>
              </a:rPr>
              <a:t>control their reading experience</a:t>
            </a:r>
            <a:r>
              <a:rPr lang="en-US" sz="1200" kern="1200" dirty="0" smtClean="0">
                <a:solidFill>
                  <a:schemeClr val="tx1"/>
                </a:solidFill>
                <a:effectLst/>
                <a:latin typeface="+mn-lt"/>
                <a:ea typeface="+mn-ea"/>
                <a:cs typeface="+mn-cs"/>
              </a:rPr>
              <a:t> by altering font type and size, page views, text and background colors, zooming in/out, and more. Search capabilities permit use and analysis of text in amazing and fruitful ways unimagined just a few years ago.  Using navigation aids, users nimbly jump to desired points in a work via a virtual table of contents, keyword searching an index, or by entering a specified page number.  They can </a:t>
            </a:r>
            <a:r>
              <a:rPr lang="en-US" sz="1200" i="1" kern="1200" dirty="0" smtClean="0">
                <a:solidFill>
                  <a:schemeClr val="tx1"/>
                </a:solidFill>
                <a:effectLst/>
                <a:latin typeface="+mn-lt"/>
                <a:ea typeface="+mn-ea"/>
                <a:cs typeface="+mn-cs"/>
              </a:rPr>
              <a:t>repurpose</a:t>
            </a:r>
            <a:r>
              <a:rPr lang="en-US" sz="1200" kern="1200" dirty="0" smtClean="0">
                <a:solidFill>
                  <a:schemeClr val="tx1"/>
                </a:solidFill>
                <a:effectLst/>
                <a:latin typeface="+mn-lt"/>
                <a:ea typeface="+mn-ea"/>
                <a:cs typeface="+mn-cs"/>
              </a:rPr>
              <a:t> the content of “books” in digital format by highlighting, copying, and pasting text, images, or media clips into notes or even their own works.  Depending on the application used to host the book, users may be allowed to </a:t>
            </a:r>
            <a:r>
              <a:rPr lang="en-US" sz="1200" i="1" kern="1200" dirty="0" smtClean="0">
                <a:solidFill>
                  <a:schemeClr val="tx1"/>
                </a:solidFill>
                <a:effectLst/>
                <a:latin typeface="+mn-lt"/>
                <a:ea typeface="+mn-ea"/>
                <a:cs typeface="+mn-cs"/>
              </a:rPr>
              <a:t>download and/or print</a:t>
            </a:r>
            <a:r>
              <a:rPr lang="en-US" sz="1200" kern="1200" dirty="0" smtClean="0">
                <a:solidFill>
                  <a:schemeClr val="tx1"/>
                </a:solidFill>
                <a:effectLst/>
                <a:latin typeface="+mn-lt"/>
                <a:ea typeface="+mn-ea"/>
                <a:cs typeface="+mn-cs"/>
              </a:rPr>
              <a:t> an entire work or some component of it, or even </a:t>
            </a:r>
            <a:r>
              <a:rPr lang="en-US" sz="1200" i="1" kern="1200" dirty="0" smtClean="0">
                <a:solidFill>
                  <a:schemeClr val="tx1"/>
                </a:solidFill>
                <a:effectLst/>
                <a:latin typeface="+mn-lt"/>
                <a:ea typeface="+mn-ea"/>
                <a:cs typeface="+mn-cs"/>
              </a:rPr>
              <a:t>reformat </a:t>
            </a:r>
            <a:r>
              <a:rPr lang="en-US" sz="1200" kern="1200" dirty="0" smtClean="0">
                <a:solidFill>
                  <a:schemeClr val="tx1"/>
                </a:solidFill>
                <a:effectLst/>
                <a:latin typeface="+mn-lt"/>
                <a:ea typeface="+mn-ea"/>
                <a:cs typeface="+mn-cs"/>
              </a:rPr>
              <a:t>and save it as a different kind of file.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D734AE-5FCF-124B-A356-CB19D6B8A0C2}" type="slidenum">
              <a:rPr lang="en-US" smtClean="0"/>
              <a:t>9</a:t>
            </a:fld>
            <a:endParaRPr lang="en-US"/>
          </a:p>
        </p:txBody>
      </p:sp>
    </p:spTree>
    <p:extLst>
      <p:ext uri="{BB962C8B-B14F-4D97-AF65-F5344CB8AC3E}">
        <p14:creationId xmlns:p14="http://schemas.microsoft.com/office/powerpoint/2010/main" val="160592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5392BC-4C7B-4032-ABCA-F48781A9BCDB}" type="datetimeFigureOut">
              <a:rPr lang="en-US" smtClean="0"/>
              <a:t>10/15/12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D9239-8B8A-4840-BC1D-50CD22C24E1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392BC-4C7B-4032-ABCA-F48781A9BCDB}" type="datetimeFigureOut">
              <a:rPr lang="en-US" smtClean="0"/>
              <a:t>10/15/12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D9239-8B8A-4840-BC1D-50CD22C24E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5392BC-4C7B-4032-ABCA-F48781A9BCDB}" type="datetimeFigureOut">
              <a:rPr lang="en-US" smtClean="0"/>
              <a:t>10/15/12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D9239-8B8A-4840-BC1D-50CD22C24E1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392BC-4C7B-4032-ABCA-F48781A9BCDB}" type="datetimeFigureOut">
              <a:rPr lang="en-US" smtClean="0"/>
              <a:t>10/15/12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D9239-8B8A-4840-BC1D-50CD22C24E1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5392BC-4C7B-4032-ABCA-F48781A9BCDB}" type="datetimeFigureOut">
              <a:rPr lang="en-US" smtClean="0"/>
              <a:t>10/15/12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D9239-8B8A-4840-BC1D-50CD22C24E1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5392BC-4C7B-4032-ABCA-F48781A9BCDB}" type="datetimeFigureOut">
              <a:rPr lang="en-US" smtClean="0"/>
              <a:t>10/15/12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D9239-8B8A-4840-BC1D-50CD22C24E1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5392BC-4C7B-4032-ABCA-F48781A9BCDB}" type="datetimeFigureOut">
              <a:rPr lang="en-US" smtClean="0"/>
              <a:t>10/15/12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D9239-8B8A-4840-BC1D-50CD22C24E1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392BC-4C7B-4032-ABCA-F48781A9BCDB}" type="datetimeFigureOut">
              <a:rPr lang="en-US" smtClean="0"/>
              <a:t>10/15/12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DD9239-8B8A-4840-BC1D-50CD22C24E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392BC-4C7B-4032-ABCA-F48781A9BCDB}" type="datetimeFigureOut">
              <a:rPr lang="en-US" smtClean="0"/>
              <a:t>10/15/12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DD9239-8B8A-4840-BC1D-50CD22C24E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392BC-4C7B-4032-ABCA-F48781A9BCDB}" type="datetimeFigureOut">
              <a:rPr lang="en-US" smtClean="0"/>
              <a:t>10/15/12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D9239-8B8A-4840-BC1D-50CD22C24E1A}"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392BC-4C7B-4032-ABCA-F48781A9BCDB}" type="datetimeFigureOut">
              <a:rPr lang="en-US" smtClean="0"/>
              <a:t>10/15/12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D9239-8B8A-4840-BC1D-50CD22C24E1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05392BC-4C7B-4032-ABCA-F48781A9BCDB}" type="datetimeFigureOut">
              <a:rPr lang="en-US" smtClean="0"/>
              <a:t>10/15/12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2DD9239-8B8A-4840-BC1D-50CD22C24E1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dangerouscitizens.columbia.edu/" TargetMode="External"/><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dlib.nyu.edu/guantanamo" TargetMode="External"/><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tif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tiff"/></Relationships>
</file>

<file path=ppt/slides/_rels/slide22.xml.rels><?xml version="1.0" encoding="UTF-8" standalone="yes"?>
<Relationships xmlns="http://schemas.openxmlformats.org/package/2006/relationships"><Relationship Id="rId3" Type="http://schemas.openxmlformats.org/officeDocument/2006/relationships/hyperlink" Target="http://www.usupress.org" TargetMode="External"/><Relationship Id="rId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hyperlink" Target="http://ccdigitalpress.org/transnational/ch2.2.html" TargetMode="External"/><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057400"/>
            <a:ext cx="7543800" cy="1066800"/>
          </a:xfrm>
          <a:solidFill>
            <a:schemeClr val="accent1"/>
          </a:solidFill>
        </p:spPr>
        <p:txBody>
          <a:bodyPr>
            <a:noAutofit/>
          </a:bodyPr>
          <a:lstStyle/>
          <a:p>
            <a:pPr algn="ctr"/>
            <a:r>
              <a:rPr lang="en-US" sz="3200" dirty="0">
                <a:effectLst>
                  <a:outerShdw blurRad="38100" dist="38100" dir="2700000" algn="tl">
                    <a:srgbClr val="000000">
                      <a:alpha val="43137"/>
                    </a:srgbClr>
                  </a:outerShdw>
                </a:effectLst>
                <a:latin typeface="Cambria" pitchFamily="18" charset="0"/>
              </a:rPr>
              <a:t>The Changing Face of Scholarly Communication: </a:t>
            </a:r>
            <a:r>
              <a:rPr lang="en-US" sz="3200" dirty="0" smtClean="0">
                <a:effectLst>
                  <a:outerShdw blurRad="38100" dist="38100" dir="2700000" algn="tl">
                    <a:srgbClr val="000000">
                      <a:alpha val="43137"/>
                    </a:srgbClr>
                  </a:outerShdw>
                </a:effectLst>
                <a:latin typeface="Cambria" pitchFamily="18" charset="0"/>
              </a:rPr>
              <a:t/>
            </a:r>
            <a:br>
              <a:rPr lang="en-US" sz="3200" dirty="0" smtClean="0">
                <a:effectLst>
                  <a:outerShdw blurRad="38100" dist="38100" dir="2700000" algn="tl">
                    <a:srgbClr val="000000">
                      <a:alpha val="43137"/>
                    </a:srgbClr>
                  </a:outerShdw>
                </a:effectLst>
                <a:latin typeface="Cambria" pitchFamily="18" charset="0"/>
              </a:rPr>
            </a:br>
            <a:r>
              <a:rPr lang="en-US" sz="3200" dirty="0" smtClean="0">
                <a:effectLst>
                  <a:outerShdw blurRad="38100" dist="38100" dir="2700000" algn="tl">
                    <a:srgbClr val="000000">
                      <a:alpha val="43137"/>
                    </a:srgbClr>
                  </a:outerShdw>
                </a:effectLst>
                <a:latin typeface="Cambria" pitchFamily="18" charset="0"/>
              </a:rPr>
              <a:t/>
            </a:r>
            <a:br>
              <a:rPr lang="en-US" sz="3200" dirty="0" smtClean="0">
                <a:effectLst>
                  <a:outerShdw blurRad="38100" dist="38100" dir="2700000" algn="tl">
                    <a:srgbClr val="000000">
                      <a:alpha val="43137"/>
                    </a:srgbClr>
                  </a:outerShdw>
                </a:effectLst>
                <a:latin typeface="Cambria" pitchFamily="18" charset="0"/>
              </a:rPr>
            </a:br>
            <a:r>
              <a:rPr lang="en-US" sz="3200" dirty="0" smtClean="0">
                <a:effectLst>
                  <a:outerShdw blurRad="38100" dist="38100" dir="2700000" algn="tl">
                    <a:srgbClr val="000000">
                      <a:alpha val="43137"/>
                    </a:srgbClr>
                  </a:outerShdw>
                </a:effectLst>
                <a:latin typeface="Cambria" pitchFamily="18" charset="0"/>
              </a:rPr>
              <a:t>University </a:t>
            </a:r>
            <a:r>
              <a:rPr lang="en-US" sz="3200" dirty="0">
                <a:effectLst>
                  <a:outerShdw blurRad="38100" dist="38100" dir="2700000" algn="tl">
                    <a:srgbClr val="000000">
                      <a:alpha val="43137"/>
                    </a:srgbClr>
                  </a:outerShdw>
                </a:effectLst>
                <a:latin typeface="Cambria" pitchFamily="18" charset="0"/>
              </a:rPr>
              <a:t>Libraries and Presses Transform the Book</a:t>
            </a:r>
          </a:p>
        </p:txBody>
      </p:sp>
      <p:sp>
        <p:nvSpPr>
          <p:cNvPr id="3" name="Subtitle 2"/>
          <p:cNvSpPr>
            <a:spLocks noGrp="1"/>
          </p:cNvSpPr>
          <p:nvPr>
            <p:ph type="subTitle" idx="1"/>
          </p:nvPr>
        </p:nvSpPr>
        <p:spPr>
          <a:xfrm>
            <a:off x="1219200" y="3429000"/>
            <a:ext cx="6781800" cy="1371600"/>
          </a:xfrm>
          <a:noFill/>
        </p:spPr>
        <p:txBody>
          <a:bodyPr>
            <a:noAutofit/>
          </a:bodyPr>
          <a:lstStyle/>
          <a:p>
            <a:pPr algn="ctr"/>
            <a:endParaRPr lang="en-US" sz="1400" dirty="0" smtClean="0">
              <a:solidFill>
                <a:schemeClr val="tx1"/>
              </a:solidFill>
            </a:endParaRPr>
          </a:p>
          <a:p>
            <a:pPr algn="ctr"/>
            <a:r>
              <a:rPr lang="en-US" sz="1400" dirty="0" smtClean="0">
                <a:solidFill>
                  <a:schemeClr val="tx1"/>
                </a:solidFill>
              </a:rPr>
              <a:t>Richard </a:t>
            </a:r>
            <a:r>
              <a:rPr lang="en-US" sz="1400" dirty="0">
                <a:solidFill>
                  <a:schemeClr val="tx1"/>
                </a:solidFill>
              </a:rPr>
              <a:t>W. </a:t>
            </a:r>
            <a:r>
              <a:rPr lang="en-US" sz="1400" dirty="0" smtClean="0">
                <a:solidFill>
                  <a:schemeClr val="tx1"/>
                </a:solidFill>
              </a:rPr>
              <a:t>Clement</a:t>
            </a:r>
          </a:p>
          <a:p>
            <a:pPr algn="ctr"/>
            <a:r>
              <a:rPr lang="en-US" sz="1100" dirty="0" smtClean="0">
                <a:solidFill>
                  <a:schemeClr val="tx1"/>
                </a:solidFill>
              </a:rPr>
              <a:t> Dean </a:t>
            </a:r>
            <a:r>
              <a:rPr lang="en-US" sz="1100" dirty="0">
                <a:solidFill>
                  <a:schemeClr val="tx1"/>
                </a:solidFill>
              </a:rPr>
              <a:t>of Libraries, Utah State University </a:t>
            </a:r>
            <a:endParaRPr lang="en-US" sz="1100" dirty="0" smtClean="0">
              <a:solidFill>
                <a:schemeClr val="tx1"/>
              </a:solidFill>
            </a:endParaRPr>
          </a:p>
          <a:p>
            <a:pPr algn="ctr"/>
            <a:r>
              <a:rPr lang="en-US" sz="1400" dirty="0" smtClean="0">
                <a:solidFill>
                  <a:schemeClr val="tx1"/>
                </a:solidFill>
              </a:rPr>
              <a:t>    Cheryl Walters</a:t>
            </a:r>
          </a:p>
          <a:p>
            <a:pPr algn="ctr"/>
            <a:r>
              <a:rPr lang="en-US" sz="1100" dirty="0" smtClean="0">
                <a:solidFill>
                  <a:schemeClr val="tx1"/>
                </a:solidFill>
              </a:rPr>
              <a:t>Head </a:t>
            </a:r>
            <a:r>
              <a:rPr lang="en-US" sz="1100" dirty="0">
                <a:solidFill>
                  <a:schemeClr val="tx1"/>
                </a:solidFill>
              </a:rPr>
              <a:t>of Digital Initiatives, Utah State </a:t>
            </a:r>
            <a:r>
              <a:rPr lang="en-US" sz="1100" dirty="0" smtClean="0">
                <a:solidFill>
                  <a:schemeClr val="tx1"/>
                </a:solidFill>
              </a:rPr>
              <a:t>University Libraries</a:t>
            </a:r>
          </a:p>
          <a:p>
            <a:pPr algn="ctr"/>
            <a:r>
              <a:rPr lang="en-US" sz="1400" dirty="0" smtClean="0">
                <a:solidFill>
                  <a:schemeClr val="tx1"/>
                </a:solidFill>
              </a:rPr>
              <a:t>Andrew </a:t>
            </a:r>
            <a:r>
              <a:rPr lang="en-US" sz="1400" dirty="0" err="1" smtClean="0">
                <a:solidFill>
                  <a:schemeClr val="tx1"/>
                </a:solidFill>
              </a:rPr>
              <a:t>Wesolek</a:t>
            </a:r>
            <a:endParaRPr lang="en-US" sz="1400" dirty="0">
              <a:solidFill>
                <a:schemeClr val="tx1"/>
              </a:solidFill>
            </a:endParaRPr>
          </a:p>
          <a:p>
            <a:pPr algn="ctr"/>
            <a:r>
              <a:rPr lang="en-US" sz="1400" dirty="0" smtClean="0">
                <a:solidFill>
                  <a:schemeClr val="tx1"/>
                </a:solidFill>
              </a:rPr>
              <a:t> </a:t>
            </a:r>
            <a:r>
              <a:rPr lang="en-US" sz="1100" dirty="0" smtClean="0">
                <a:solidFill>
                  <a:schemeClr val="tx1"/>
                </a:solidFill>
              </a:rPr>
              <a:t>Scholarly </a:t>
            </a:r>
            <a:r>
              <a:rPr lang="en-US" sz="1100" dirty="0">
                <a:solidFill>
                  <a:schemeClr val="tx1"/>
                </a:solidFill>
              </a:rPr>
              <a:t>Communications and IR Librarian, Utah State </a:t>
            </a:r>
            <a:r>
              <a:rPr lang="en-US" sz="1100" dirty="0" smtClean="0">
                <a:solidFill>
                  <a:schemeClr val="tx1"/>
                </a:solidFill>
              </a:rPr>
              <a:t>University Libraries</a:t>
            </a:r>
          </a:p>
          <a:p>
            <a:pPr algn="ctr"/>
            <a:r>
              <a:rPr lang="en-US" sz="1100" dirty="0">
                <a:solidFill>
                  <a:schemeClr val="tx1"/>
                </a:solidFill>
              </a:rPr>
              <a:t> </a:t>
            </a:r>
            <a:r>
              <a:rPr lang="en-US" sz="1400" dirty="0">
                <a:solidFill>
                  <a:schemeClr val="tx1"/>
                </a:solidFill>
              </a:rPr>
              <a:t> Michael Spooner</a:t>
            </a:r>
          </a:p>
          <a:p>
            <a:pPr algn="ctr"/>
            <a:r>
              <a:rPr lang="en-US" sz="1100" dirty="0">
                <a:solidFill>
                  <a:schemeClr val="tx1"/>
                </a:solidFill>
              </a:rPr>
              <a:t> Director, Utah State University Press</a:t>
            </a:r>
          </a:p>
          <a:p>
            <a:pPr algn="ctr"/>
            <a:endParaRPr lang="en-US" sz="1100" dirty="0">
              <a:solidFill>
                <a:schemeClr val="tx1"/>
              </a:solidFill>
            </a:endParaRPr>
          </a:p>
        </p:txBody>
      </p:sp>
      <p:sp>
        <p:nvSpPr>
          <p:cNvPr id="4" name="TextBox 3"/>
          <p:cNvSpPr txBox="1"/>
          <p:nvPr/>
        </p:nvSpPr>
        <p:spPr>
          <a:xfrm>
            <a:off x="3429000" y="5943600"/>
            <a:ext cx="2133600" cy="400110"/>
          </a:xfrm>
          <a:prstGeom prst="rect">
            <a:avLst/>
          </a:prstGeom>
          <a:noFill/>
        </p:spPr>
        <p:txBody>
          <a:bodyPr wrap="square" rtlCol="0">
            <a:spAutoFit/>
          </a:bodyPr>
          <a:lstStyle/>
          <a:p>
            <a:pPr algn="ctr"/>
            <a:r>
              <a:rPr lang="en-US" sz="1000" dirty="0" smtClean="0">
                <a:solidFill>
                  <a:srgbClr val="D2533C"/>
                </a:solidFill>
              </a:rPr>
              <a:t>ETD 2012</a:t>
            </a:r>
          </a:p>
          <a:p>
            <a:pPr algn="ctr"/>
            <a:r>
              <a:rPr lang="en-US" sz="1000" dirty="0" smtClean="0">
                <a:solidFill>
                  <a:srgbClr val="D2533C"/>
                </a:solidFill>
              </a:rPr>
              <a:t>Lima, Peru</a:t>
            </a:r>
            <a:endParaRPr lang="en-US" sz="1000" dirty="0">
              <a:solidFill>
                <a:srgbClr val="D2533C"/>
              </a:solidFill>
            </a:endParaRPr>
          </a:p>
        </p:txBody>
      </p:sp>
      <p:pic>
        <p:nvPicPr>
          <p:cNvPr id="6" name="Picture 5" descr="Logo Blue Trans.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01000" y="5638450"/>
            <a:ext cx="609600" cy="1019596"/>
          </a:xfrm>
          <a:prstGeom prst="rect">
            <a:avLst/>
          </a:prstGeom>
        </p:spPr>
      </p:pic>
      <p:pic>
        <p:nvPicPr>
          <p:cNvPr id="8" name="Picture 7" descr="Univerity Libraries_PAIRED-04.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019800"/>
            <a:ext cx="2661203" cy="685800"/>
          </a:xfrm>
          <a:prstGeom prst="rect">
            <a:avLst/>
          </a:prstGeom>
          <a:solidFill>
            <a:schemeClr val="bg1"/>
          </a:solidFill>
        </p:spPr>
      </p:pic>
    </p:spTree>
    <p:extLst>
      <p:ext uri="{BB962C8B-B14F-4D97-AF65-F5344CB8AC3E}">
        <p14:creationId xmlns:p14="http://schemas.microsoft.com/office/powerpoint/2010/main" val="4336927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u="sng" dirty="0" smtClean="0"/>
              <a:t>An author’s perspective:</a:t>
            </a:r>
            <a:br>
              <a:rPr lang="en-US" sz="2000" u="sng" dirty="0" smtClean="0"/>
            </a:br>
            <a:r>
              <a:rPr lang="en-US" sz="3200" dirty="0" smtClean="0"/>
              <a:t>A “Brave New Space”</a:t>
            </a:r>
            <a:endParaRPr lang="en-US" sz="3200" dirty="0"/>
          </a:p>
        </p:txBody>
      </p:sp>
      <p:sp>
        <p:nvSpPr>
          <p:cNvPr id="3" name="Content Placeholder 2"/>
          <p:cNvSpPr>
            <a:spLocks noGrp="1"/>
          </p:cNvSpPr>
          <p:nvPr>
            <p:ph idx="1"/>
          </p:nvPr>
        </p:nvSpPr>
        <p:spPr>
          <a:xfrm>
            <a:off x="152400" y="1524000"/>
            <a:ext cx="7543800" cy="5105400"/>
          </a:xfrm>
        </p:spPr>
        <p:txBody>
          <a:bodyPr>
            <a:normAutofit lnSpcReduction="10000"/>
          </a:bodyPr>
          <a:lstStyle/>
          <a:p>
            <a:r>
              <a:rPr lang="en-US" b="1" dirty="0" err="1"/>
              <a:t>Neni</a:t>
            </a:r>
            <a:r>
              <a:rPr lang="en-US" b="1" dirty="0"/>
              <a:t> </a:t>
            </a:r>
            <a:r>
              <a:rPr lang="en-US" b="1" dirty="0" err="1" smtClean="0"/>
              <a:t>Panourgiá</a:t>
            </a:r>
            <a:r>
              <a:rPr lang="en-US" dirty="0" smtClean="0"/>
              <a:t>, author of </a:t>
            </a:r>
            <a:r>
              <a:rPr lang="en-US" i="1" u="sng" dirty="0"/>
              <a:t>Dangerous </a:t>
            </a:r>
            <a:r>
              <a:rPr lang="en-US" i="1" u="sng" dirty="0" smtClean="0"/>
              <a:t>Citizens</a:t>
            </a:r>
            <a:r>
              <a:rPr lang="en-US" i="1" u="sng" dirty="0"/>
              <a:t>: </a:t>
            </a:r>
            <a:endParaRPr lang="en-US" i="1" u="sng" dirty="0" smtClean="0"/>
          </a:p>
          <a:p>
            <a:pPr marL="0" indent="0">
              <a:buNone/>
            </a:pPr>
            <a:r>
              <a:rPr lang="en-US" i="1" u="sng" dirty="0" smtClean="0"/>
              <a:t>The </a:t>
            </a:r>
            <a:r>
              <a:rPr lang="en-US" i="1" u="sng" dirty="0"/>
              <a:t>Greek Left and the Terror of the </a:t>
            </a:r>
            <a:r>
              <a:rPr lang="en-US" i="1" u="sng" dirty="0" smtClean="0">
                <a:solidFill>
                  <a:srgbClr val="292934"/>
                </a:solidFill>
              </a:rPr>
              <a:t>Stat</a:t>
            </a:r>
            <a:r>
              <a:rPr lang="en-US" i="1" dirty="0" smtClean="0">
                <a:solidFill>
                  <a:srgbClr val="292934"/>
                </a:solidFill>
              </a:rPr>
              <a:t>e</a:t>
            </a:r>
            <a:r>
              <a:rPr lang="en-US" dirty="0" smtClean="0">
                <a:solidFill>
                  <a:srgbClr val="292934"/>
                </a:solidFill>
              </a:rPr>
              <a:t> </a:t>
            </a:r>
          </a:p>
          <a:p>
            <a:endParaRPr lang="en-US" i="1" dirty="0"/>
          </a:p>
          <a:p>
            <a:r>
              <a:rPr lang="en-US" i="1" dirty="0"/>
              <a:t>T</a:t>
            </a:r>
            <a:r>
              <a:rPr lang="en-US" i="1" dirty="0" smtClean="0"/>
              <a:t>his </a:t>
            </a:r>
            <a:r>
              <a:rPr lang="en-US" i="1" dirty="0"/>
              <a:t>brave new space, </a:t>
            </a:r>
            <a:r>
              <a:rPr lang="en-US" i="1" dirty="0">
                <a:solidFill>
                  <a:srgbClr val="D2533C"/>
                </a:solidFill>
              </a:rPr>
              <a:t>where everything </a:t>
            </a:r>
            <a:endParaRPr lang="en-US" i="1" dirty="0" smtClean="0">
              <a:solidFill>
                <a:srgbClr val="D2533C"/>
              </a:solidFill>
            </a:endParaRPr>
          </a:p>
          <a:p>
            <a:pPr marL="0" indent="0">
              <a:buNone/>
            </a:pPr>
            <a:r>
              <a:rPr lang="en-US" i="1" dirty="0" smtClean="0">
                <a:solidFill>
                  <a:srgbClr val="D2533C"/>
                </a:solidFill>
              </a:rPr>
              <a:t>And anything seems possible</a:t>
            </a:r>
          </a:p>
          <a:p>
            <a:endParaRPr lang="en-US" i="1" dirty="0"/>
          </a:p>
          <a:p>
            <a:pPr lvl="1"/>
            <a:r>
              <a:rPr lang="en-US" dirty="0" smtClean="0"/>
              <a:t>Anthropologist </a:t>
            </a:r>
            <a:r>
              <a:rPr lang="en-US" dirty="0"/>
              <a:t>studying political dissent in </a:t>
            </a:r>
            <a:r>
              <a:rPr lang="en-US" dirty="0" smtClean="0"/>
              <a:t>Greece frustrated </a:t>
            </a:r>
            <a:r>
              <a:rPr lang="en-US" dirty="0"/>
              <a:t>by her inability to include recent fast-breaking events in her print </a:t>
            </a:r>
            <a:r>
              <a:rPr lang="en-US" dirty="0" smtClean="0"/>
              <a:t>book. The </a:t>
            </a:r>
            <a:r>
              <a:rPr lang="en-US" dirty="0"/>
              <a:t>electronic version of her work is allowing her to bypass the time and space constraints of the print book. </a:t>
            </a:r>
            <a:endParaRPr lang="en-US" dirty="0" smtClean="0"/>
          </a:p>
          <a:p>
            <a:pPr lvl="1"/>
            <a:r>
              <a:rPr lang="en-US" dirty="0" smtClean="0"/>
              <a:t> </a:t>
            </a:r>
            <a:r>
              <a:rPr lang="en-US" dirty="0"/>
              <a:t>“This is precisely the conundrum that the online book resolves,” she </a:t>
            </a:r>
            <a:r>
              <a:rPr lang="en-US" dirty="0" smtClean="0"/>
              <a:t>says.  </a:t>
            </a:r>
            <a:r>
              <a:rPr lang="en-US" dirty="0"/>
              <a:t>“It provides the author with infinite possibilities for the expansion of the text through ongoing research.”</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3600" y="2131173"/>
            <a:ext cx="1625600" cy="2019058"/>
          </a:xfrm>
          <a:prstGeom prst="rect">
            <a:avLst/>
          </a:prstGeom>
        </p:spPr>
      </p:pic>
      <p:pic>
        <p:nvPicPr>
          <p:cNvPr id="4" name="Picture 3"/>
          <p:cNvPicPr>
            <a:picLocks noChangeAspect="1"/>
          </p:cNvPicPr>
          <p:nvPr/>
        </p:nvPicPr>
        <p:blipFill>
          <a:blip r:embed="rId4"/>
          <a:stretch>
            <a:fillRect/>
          </a:stretch>
        </p:blipFill>
        <p:spPr>
          <a:xfrm rot="1777706">
            <a:off x="7256629" y="674433"/>
            <a:ext cx="1449106" cy="2156270"/>
          </a:xfrm>
          <a:prstGeom prst="rect">
            <a:avLst/>
          </a:prstGeom>
        </p:spPr>
      </p:pic>
    </p:spTree>
    <p:extLst>
      <p:ext uri="{BB962C8B-B14F-4D97-AF65-F5344CB8AC3E}">
        <p14:creationId xmlns:p14="http://schemas.microsoft.com/office/powerpoint/2010/main" val="7071768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2362200" cy="1261872"/>
          </a:xfrm>
        </p:spPr>
        <p:txBody>
          <a:bodyPr>
            <a:normAutofit fontScale="90000"/>
          </a:bodyPr>
          <a:lstStyle/>
          <a:p>
            <a:r>
              <a:rPr lang="en-US" dirty="0" smtClean="0">
                <a:effectLst>
                  <a:outerShdw blurRad="50800" dist="38100" dir="2700000" algn="tl" rotWithShape="0">
                    <a:prstClr val="black">
                      <a:alpha val="40000"/>
                    </a:prstClr>
                  </a:outerShdw>
                </a:effectLst>
              </a:rPr>
              <a:t>A web “book” that offers so much more than the print:</a:t>
            </a:r>
            <a:r>
              <a:rPr lang="en-US" dirty="0">
                <a:effectLst>
                  <a:outerShdw blurRad="50800" dist="38100" dir="2700000" algn="tl" rotWithShape="0">
                    <a:prstClr val="black">
                      <a:alpha val="40000"/>
                    </a:prstClr>
                  </a:outerShdw>
                </a:effectLst>
              </a:rPr>
              <a:t/>
            </a:r>
            <a:br>
              <a:rPr lang="en-US" dirty="0">
                <a:effectLst>
                  <a:outerShdw blurRad="50800" dist="38100" dir="2700000" algn="tl" rotWithShape="0">
                    <a:prstClr val="black">
                      <a:alpha val="40000"/>
                    </a:prstClr>
                  </a:outerShdw>
                </a:effectLst>
              </a:rPr>
            </a:br>
            <a:endParaRPr lang="en-US" dirty="0">
              <a:effectLst>
                <a:outerShdw blurRad="50800" dist="38100" dir="2700000" algn="tl" rotWithShape="0">
                  <a:prstClr val="black">
                    <a:alpha val="40000"/>
                  </a:prstClr>
                </a:outerShdw>
              </a:effectLst>
            </a:endParaRPr>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1788" b="1788"/>
          <a:stretch/>
        </p:blipFill>
        <p:spPr>
          <a:xfrm>
            <a:off x="2971800" y="533400"/>
            <a:ext cx="5715000" cy="5577840"/>
          </a:xfrm>
        </p:spPr>
      </p:pic>
      <p:sp>
        <p:nvSpPr>
          <p:cNvPr id="3" name="Text Placeholder 2"/>
          <p:cNvSpPr>
            <a:spLocks noGrp="1"/>
          </p:cNvSpPr>
          <p:nvPr>
            <p:ph type="body" sz="half" idx="2"/>
          </p:nvPr>
        </p:nvSpPr>
        <p:spPr>
          <a:xfrm>
            <a:off x="228600" y="1600200"/>
            <a:ext cx="2438400" cy="4953000"/>
          </a:xfrm>
        </p:spPr>
        <p:txBody>
          <a:bodyPr>
            <a:normAutofit/>
          </a:bodyPr>
          <a:lstStyle/>
          <a:p>
            <a:r>
              <a:rPr lang="en-US" dirty="0" smtClean="0"/>
              <a:t>Website created by </a:t>
            </a:r>
            <a:r>
              <a:rPr lang="en-US" b="1" dirty="0" smtClean="0"/>
              <a:t>Columbia University Press </a:t>
            </a:r>
            <a:r>
              <a:rPr lang="en-US" dirty="0" smtClean="0"/>
              <a:t>complements the print book by </a:t>
            </a:r>
            <a:r>
              <a:rPr lang="en-US" b="1" dirty="0" smtClean="0"/>
              <a:t>Fordham University </a:t>
            </a:r>
            <a:r>
              <a:rPr lang="en-US" dirty="0" smtClean="0"/>
              <a:t>Press by providing:</a:t>
            </a:r>
          </a:p>
          <a:p>
            <a:pPr marL="285750" indent="-285750">
              <a:buFont typeface="Arial"/>
              <a:buChar char="•"/>
            </a:pPr>
            <a:r>
              <a:rPr lang="en-US" dirty="0" smtClean="0">
                <a:solidFill>
                  <a:schemeClr val="tx2"/>
                </a:solidFill>
              </a:rPr>
              <a:t>Chronology</a:t>
            </a:r>
            <a:r>
              <a:rPr lang="en-US" dirty="0" smtClean="0"/>
              <a:t> of events</a:t>
            </a:r>
          </a:p>
          <a:p>
            <a:pPr marL="285750" indent="-285750">
              <a:buFont typeface="Arial"/>
              <a:buChar char="•"/>
            </a:pPr>
            <a:r>
              <a:rPr lang="en-US" dirty="0" smtClean="0"/>
              <a:t>Digitized </a:t>
            </a:r>
            <a:r>
              <a:rPr lang="en-US" dirty="0" smtClean="0">
                <a:solidFill>
                  <a:srgbClr val="D2533C"/>
                </a:solidFill>
              </a:rPr>
              <a:t>primary sources </a:t>
            </a:r>
          </a:p>
          <a:p>
            <a:pPr marL="285750" indent="-285750">
              <a:buFont typeface="Arial"/>
              <a:buChar char="•"/>
            </a:pPr>
            <a:r>
              <a:rPr lang="en-US" dirty="0" smtClean="0"/>
              <a:t>Digitized </a:t>
            </a:r>
            <a:r>
              <a:rPr lang="en-US" dirty="0" smtClean="0">
                <a:solidFill>
                  <a:srgbClr val="D2533C"/>
                </a:solidFill>
              </a:rPr>
              <a:t>maps</a:t>
            </a:r>
            <a:r>
              <a:rPr lang="en-US" dirty="0" smtClean="0"/>
              <a:t>, including one showing prisons and places of exile</a:t>
            </a:r>
          </a:p>
          <a:p>
            <a:pPr marL="285750" indent="-285750">
              <a:buFont typeface="Arial"/>
              <a:buChar char="•"/>
            </a:pPr>
            <a:r>
              <a:rPr lang="en-US" dirty="0" smtClean="0">
                <a:solidFill>
                  <a:srgbClr val="D2533C"/>
                </a:solidFill>
              </a:rPr>
              <a:t>Audio and text narratives </a:t>
            </a:r>
            <a:r>
              <a:rPr lang="en-US" dirty="0" smtClean="0"/>
              <a:t>describe </a:t>
            </a:r>
            <a:r>
              <a:rPr lang="en-US" dirty="0"/>
              <a:t>uninhabited, desert islands </a:t>
            </a:r>
            <a:r>
              <a:rPr lang="en-US" dirty="0" smtClean="0"/>
              <a:t>used concentration </a:t>
            </a:r>
            <a:r>
              <a:rPr lang="en-US" dirty="0"/>
              <a:t>camps for political dissidents from the 1920s </a:t>
            </a:r>
            <a:r>
              <a:rPr lang="en-US" dirty="0" smtClean="0"/>
              <a:t>- 1980s</a:t>
            </a:r>
            <a:r>
              <a:rPr lang="en-US" dirty="0"/>
              <a:t>. </a:t>
            </a:r>
            <a:endParaRPr lang="en-US" dirty="0" smtClean="0"/>
          </a:p>
          <a:p>
            <a:pPr marL="285750" indent="-285750">
              <a:buFont typeface="Arial"/>
              <a:buChar char="•"/>
            </a:pPr>
            <a:r>
              <a:rPr lang="en-US" dirty="0" smtClean="0">
                <a:solidFill>
                  <a:srgbClr val="D2533C"/>
                </a:solidFill>
              </a:rPr>
              <a:t>Clips </a:t>
            </a:r>
            <a:r>
              <a:rPr lang="en-US" dirty="0" smtClean="0"/>
              <a:t>from TV and radio broadcasts </a:t>
            </a:r>
          </a:p>
          <a:p>
            <a:pPr marL="285750" indent="-285750">
              <a:buFont typeface="Arial"/>
              <a:buChar char="•"/>
            </a:pPr>
            <a:endParaRPr lang="en-US" dirty="0"/>
          </a:p>
        </p:txBody>
      </p:sp>
      <p:sp>
        <p:nvSpPr>
          <p:cNvPr id="5" name="TextBox 4"/>
          <p:cNvSpPr txBox="1"/>
          <p:nvPr/>
        </p:nvSpPr>
        <p:spPr>
          <a:xfrm>
            <a:off x="2514600" y="6248614"/>
            <a:ext cx="6477000" cy="738664"/>
          </a:xfrm>
          <a:prstGeom prst="rect">
            <a:avLst/>
          </a:prstGeom>
          <a:noFill/>
        </p:spPr>
        <p:txBody>
          <a:bodyPr wrap="square" rtlCol="0">
            <a:spAutoFit/>
          </a:bodyPr>
          <a:lstStyle/>
          <a:p>
            <a:r>
              <a:rPr lang="en-US" sz="2400" b="1" i="1" u="sng" dirty="0">
                <a:hlinkClick r:id="rId4"/>
              </a:rPr>
              <a:t>http://dangerouscitizens.columbia.edu/</a:t>
            </a:r>
            <a:endParaRPr lang="en-US" sz="2400" i="1" dirty="0"/>
          </a:p>
          <a:p>
            <a:endParaRPr lang="en-US" dirty="0"/>
          </a:p>
        </p:txBody>
      </p:sp>
    </p:spTree>
    <p:extLst>
      <p:ext uri="{BB962C8B-B14F-4D97-AF65-F5344CB8AC3E}">
        <p14:creationId xmlns:p14="http://schemas.microsoft.com/office/powerpoint/2010/main" val="2091896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u="sng" dirty="0" smtClean="0"/>
              <a:t/>
            </a:r>
            <a:br>
              <a:rPr lang="en-US" sz="2200" u="sng" dirty="0" smtClean="0"/>
            </a:br>
            <a:r>
              <a:rPr lang="en-US" sz="2200" u="sng" dirty="0"/>
              <a:t/>
            </a:r>
            <a:br>
              <a:rPr lang="en-US" sz="2200" u="sng" dirty="0"/>
            </a:br>
            <a:r>
              <a:rPr lang="en-US" sz="2200" u="sng" dirty="0" smtClean="0"/>
              <a:t>Another </a:t>
            </a:r>
            <a:r>
              <a:rPr lang="en-US" sz="2200" u="sng" dirty="0"/>
              <a:t>author’s </a:t>
            </a:r>
            <a:r>
              <a:rPr lang="en-US" sz="2200" u="sng" dirty="0" smtClean="0"/>
              <a:t>perspective:</a:t>
            </a:r>
            <a:r>
              <a:rPr lang="en-US" sz="2200" u="sng" dirty="0"/>
              <a:t/>
            </a:r>
            <a:br>
              <a:rPr lang="en-US" sz="2200" u="sng" dirty="0"/>
            </a:br>
            <a:r>
              <a:rPr lang="en-US" sz="3600" dirty="0" smtClean="0"/>
              <a:t>“An </a:t>
            </a:r>
            <a:r>
              <a:rPr lang="en-US" sz="3600" dirty="0"/>
              <a:t>Author’s Dream”</a:t>
            </a:r>
            <a:r>
              <a:rPr lang="en-US" sz="3600" dirty="0" smtClean="0"/>
              <a:t/>
            </a:r>
            <a:br>
              <a:rPr lang="en-US" sz="3600" dirty="0" smtClean="0"/>
            </a:br>
            <a:endParaRPr lang="en-US" sz="3600" dirty="0"/>
          </a:p>
        </p:txBody>
      </p:sp>
      <p:sp>
        <p:nvSpPr>
          <p:cNvPr id="3" name="Content Placeholder 2"/>
          <p:cNvSpPr>
            <a:spLocks noGrp="1"/>
          </p:cNvSpPr>
          <p:nvPr>
            <p:ph idx="1"/>
          </p:nvPr>
        </p:nvSpPr>
        <p:spPr>
          <a:xfrm>
            <a:off x="457200" y="1600200"/>
            <a:ext cx="8229600" cy="4572000"/>
          </a:xfrm>
        </p:spPr>
        <p:txBody>
          <a:bodyPr>
            <a:normAutofit fontScale="77500" lnSpcReduction="20000"/>
          </a:bodyPr>
          <a:lstStyle/>
          <a:p>
            <a:r>
              <a:rPr lang="en-US" b="1" dirty="0" smtClean="0"/>
              <a:t>Peggy </a:t>
            </a:r>
            <a:r>
              <a:rPr lang="en-US" b="1" dirty="0" err="1" smtClean="0"/>
              <a:t>Battin</a:t>
            </a:r>
            <a:r>
              <a:rPr lang="en-US" dirty="0" smtClean="0"/>
              <a:t>, author of</a:t>
            </a:r>
          </a:p>
          <a:p>
            <a:r>
              <a:rPr lang="en-US" dirty="0" smtClean="0"/>
              <a:t> </a:t>
            </a:r>
            <a:r>
              <a:rPr lang="en-US" i="1" u="sng" dirty="0" smtClean="0">
                <a:solidFill>
                  <a:srgbClr val="292934"/>
                </a:solidFill>
              </a:rPr>
              <a:t>Ethics of Suicide, </a:t>
            </a:r>
          </a:p>
          <a:p>
            <a:pPr marL="274320" lvl="1" indent="0">
              <a:buNone/>
            </a:pPr>
            <a:r>
              <a:rPr lang="en-US" sz="1500" dirty="0" smtClean="0">
                <a:solidFill>
                  <a:srgbClr val="292934"/>
                </a:solidFill>
              </a:rPr>
              <a:t>Book forthcoming from Oxford University Press</a:t>
            </a:r>
          </a:p>
          <a:p>
            <a:pPr marL="274320" lvl="1" indent="0">
              <a:buNone/>
            </a:pPr>
            <a:r>
              <a:rPr lang="en-US" sz="1500" dirty="0" smtClean="0"/>
              <a:t>Complimentary web version by University of Utah</a:t>
            </a:r>
          </a:p>
          <a:p>
            <a:endParaRPr lang="en-US" i="1" dirty="0" smtClean="0"/>
          </a:p>
          <a:p>
            <a:r>
              <a:rPr lang="en-US" i="1" dirty="0" smtClean="0"/>
              <a:t>“Elation”</a:t>
            </a:r>
          </a:p>
          <a:p>
            <a:endParaRPr lang="en-US" i="1" dirty="0" smtClean="0">
              <a:solidFill>
                <a:schemeClr val="tx2"/>
              </a:solidFill>
            </a:endParaRPr>
          </a:p>
          <a:p>
            <a:r>
              <a:rPr lang="en-US" i="1" dirty="0" smtClean="0"/>
              <a:t>“Nobody is telling me to make it shorter now.”</a:t>
            </a:r>
          </a:p>
          <a:p>
            <a:endParaRPr lang="en-US" i="1" dirty="0" smtClean="0"/>
          </a:p>
          <a:p>
            <a:r>
              <a:rPr lang="en-US" i="1" dirty="0" smtClean="0"/>
              <a:t>“The cooperation between Oxford University Press and the library [at University of Utah] has been amazing”</a:t>
            </a:r>
          </a:p>
          <a:p>
            <a:endParaRPr lang="en-US" i="1" dirty="0"/>
          </a:p>
          <a:p>
            <a:r>
              <a:rPr lang="en-US" i="1" dirty="0" smtClean="0"/>
              <a:t>Allows her to publish print book of “reasonable size” via Oxford University Press while continuing to collect and add new material via online version of work hosted by University of Utah.  “I always want to be able to add more material and allow anyone out there to suggest additions.”</a:t>
            </a:r>
            <a:endParaRPr lang="en-US" i="1" dirty="0"/>
          </a:p>
        </p:txBody>
      </p:sp>
      <p:pic>
        <p:nvPicPr>
          <p:cNvPr id="4" name="Picture 3"/>
          <p:cNvPicPr>
            <a:picLocks noChangeAspect="1"/>
          </p:cNvPicPr>
          <p:nvPr/>
        </p:nvPicPr>
        <p:blipFill>
          <a:blip r:embed="rId3"/>
          <a:stretch>
            <a:fillRect/>
          </a:stretch>
        </p:blipFill>
        <p:spPr>
          <a:xfrm rot="952621">
            <a:off x="4236612" y="891588"/>
            <a:ext cx="4580741" cy="2086370"/>
          </a:xfrm>
          <a:prstGeom prst="rect">
            <a:avLst/>
          </a:prstGeom>
        </p:spPr>
      </p:pic>
    </p:spTree>
    <p:extLst>
      <p:ext uri="{BB962C8B-B14F-4D97-AF65-F5344CB8AC3E}">
        <p14:creationId xmlns:p14="http://schemas.microsoft.com/office/powerpoint/2010/main" val="35947745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p:cNvPicPr>
            <a:picLocks noChangeAspect="1"/>
          </p:cNvPicPr>
          <p:nvPr/>
        </p:nvPicPr>
        <p:blipFill rotWithShape="1">
          <a:blip r:embed="rId3" cstate="screen">
            <a:extLst>
              <a:ext uri="{28A0092B-C50C-407E-A947-70E740481C1C}">
                <a14:useLocalDpi xmlns:a14="http://schemas.microsoft.com/office/drawing/2010/main"/>
              </a:ext>
            </a:extLst>
          </a:blip>
          <a:srcRect l="-1097" t="-113" r="-290"/>
          <a:stretch/>
        </p:blipFill>
        <p:spPr>
          <a:xfrm>
            <a:off x="1143000" y="609600"/>
            <a:ext cx="7050024" cy="2795020"/>
          </a:xfrm>
          <a:prstGeom prst="rect">
            <a:avLst/>
          </a:prstGeom>
          <a:ln>
            <a:noFill/>
          </a:ln>
          <a:effectLst>
            <a:outerShdw blurRad="50800" dist="165100" dir="8220000" algn="tl" rotWithShape="0">
              <a:srgbClr val="000000">
                <a:alpha val="43000"/>
              </a:srgbClr>
            </a:outerShdw>
          </a:effectLst>
        </p:spPr>
      </p:pic>
      <p:pic>
        <p:nvPicPr>
          <p:cNvPr id="8" name="Content Placeholder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 y="2032321"/>
            <a:ext cx="7162800" cy="2490408"/>
          </a:xfrm>
          <a:prstGeom prst="rect">
            <a:avLst/>
          </a:prstGeom>
          <a:ln>
            <a:solidFill>
              <a:schemeClr val="tx1"/>
            </a:solidFill>
          </a:ln>
          <a:effectLst>
            <a:outerShdw blurRad="50800" dist="190500" dir="7560000" algn="tl" rotWithShape="0">
              <a:srgbClr val="000000">
                <a:alpha val="43000"/>
              </a:srgbClr>
            </a:outerShdw>
          </a:effectLst>
        </p:spPr>
      </p:pic>
      <p:sp>
        <p:nvSpPr>
          <p:cNvPr id="9" name="TextBox 8"/>
          <p:cNvSpPr txBox="1"/>
          <p:nvPr/>
        </p:nvSpPr>
        <p:spPr>
          <a:xfrm>
            <a:off x="6019800" y="609600"/>
            <a:ext cx="2133600" cy="923330"/>
          </a:xfrm>
          <a:prstGeom prst="rect">
            <a:avLst/>
          </a:prstGeom>
          <a:solidFill>
            <a:srgbClr val="FF6600"/>
          </a:solidFill>
          <a:effectLst>
            <a:outerShdw blurRad="50800" dist="38100" dir="8940000" algn="tl" rotWithShape="0">
              <a:srgbClr val="000000">
                <a:alpha val="43000"/>
              </a:srgbClr>
            </a:outerShdw>
          </a:effectLst>
        </p:spPr>
        <p:txBody>
          <a:bodyPr wrap="square" rtlCol="0">
            <a:spAutoFit/>
          </a:bodyPr>
          <a:lstStyle/>
          <a:p>
            <a:r>
              <a:rPr lang="en-US" dirty="0" smtClean="0"/>
              <a:t>Entry describing subject’s views on suicide</a:t>
            </a:r>
            <a:endParaRPr lang="en-US" dirty="0"/>
          </a:p>
        </p:txBody>
      </p:sp>
      <p:sp>
        <p:nvSpPr>
          <p:cNvPr id="10" name="TextBox 9"/>
          <p:cNvSpPr txBox="1"/>
          <p:nvPr/>
        </p:nvSpPr>
        <p:spPr>
          <a:xfrm>
            <a:off x="228600" y="4419600"/>
            <a:ext cx="2438400" cy="1200329"/>
          </a:xfrm>
          <a:prstGeom prst="rect">
            <a:avLst/>
          </a:prstGeom>
          <a:solidFill>
            <a:srgbClr val="FF6600"/>
          </a:solidFill>
          <a:effectLst>
            <a:outerShdw blurRad="50800" dist="38100" dir="8700000" algn="tl" rotWithShape="0">
              <a:srgbClr val="000000">
                <a:alpha val="43000"/>
              </a:srgbClr>
            </a:outerShdw>
          </a:effectLst>
        </p:spPr>
        <p:txBody>
          <a:bodyPr wrap="square" rtlCol="0">
            <a:spAutoFit/>
          </a:bodyPr>
          <a:lstStyle/>
          <a:p>
            <a:r>
              <a:rPr lang="en-US" dirty="0" smtClean="0"/>
              <a:t>Online version offers fuller excerpts from works discussing ethics of suicide</a:t>
            </a:r>
            <a:endParaRPr lang="en-US" dirty="0"/>
          </a:p>
        </p:txBody>
      </p:sp>
      <p:sp>
        <p:nvSpPr>
          <p:cNvPr id="11" name="TextBox 10"/>
          <p:cNvSpPr txBox="1"/>
          <p:nvPr/>
        </p:nvSpPr>
        <p:spPr>
          <a:xfrm>
            <a:off x="7001191" y="2590800"/>
            <a:ext cx="2133600" cy="1754327"/>
          </a:xfrm>
          <a:prstGeom prst="rect">
            <a:avLst/>
          </a:prstGeom>
          <a:solidFill>
            <a:srgbClr val="FF6600"/>
          </a:solidFill>
          <a:effectLst>
            <a:outerShdw blurRad="50800" dist="38100" dir="8220000" algn="tl" rotWithShape="0">
              <a:srgbClr val="000000">
                <a:alpha val="43000"/>
              </a:srgbClr>
            </a:outerShdw>
          </a:effectLst>
        </p:spPr>
        <p:txBody>
          <a:bodyPr wrap="square" rtlCol="0">
            <a:spAutoFit/>
          </a:bodyPr>
          <a:lstStyle/>
          <a:p>
            <a:r>
              <a:rPr lang="en-US" dirty="0" smtClean="0"/>
              <a:t>Online version gives hyperlinks out to </a:t>
            </a:r>
            <a:r>
              <a:rPr lang="en-US" dirty="0" err="1" smtClean="0"/>
              <a:t>WorldCat</a:t>
            </a:r>
            <a:r>
              <a:rPr lang="en-US" dirty="0" smtClean="0"/>
              <a:t> records: full bibliographic info, libraries that own it</a:t>
            </a:r>
            <a:endParaRPr lang="en-US" dirty="0"/>
          </a:p>
        </p:txBody>
      </p:sp>
      <p:cxnSp>
        <p:nvCxnSpPr>
          <p:cNvPr id="13" name="Straight Arrow Connector 12"/>
          <p:cNvCxnSpPr/>
          <p:nvPr/>
        </p:nvCxnSpPr>
        <p:spPr>
          <a:xfrm flipV="1">
            <a:off x="2590800" y="3886200"/>
            <a:ext cx="609600" cy="533401"/>
          </a:xfrm>
          <a:prstGeom prst="straightConnector1">
            <a:avLst/>
          </a:prstGeom>
          <a:ln w="50800">
            <a:solidFill>
              <a:srgbClr val="FF6600"/>
            </a:solidFill>
            <a:tailEnd type="arrow"/>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5029200" y="3200400"/>
            <a:ext cx="990600" cy="457200"/>
          </a:xfrm>
          <a:prstGeom prst="straightConnector1">
            <a:avLst/>
          </a:prstGeom>
          <a:ln w="50800">
            <a:solidFill>
              <a:srgbClr val="FF6600"/>
            </a:solidFill>
            <a:tailEnd type="arrow"/>
          </a:ln>
          <a:effectLst>
            <a:outerShdw blurRad="50800" dist="38100" dir="822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200400" y="5257800"/>
            <a:ext cx="4572000" cy="1477328"/>
          </a:xfrm>
          <a:prstGeom prst="rect">
            <a:avLst/>
          </a:prstGeom>
          <a:solidFill>
            <a:schemeClr val="accent6">
              <a:lumMod val="60000"/>
              <a:lumOff val="40000"/>
            </a:schemeClr>
          </a:solidFill>
        </p:spPr>
        <p:txBody>
          <a:bodyPr>
            <a:spAutoFit/>
          </a:bodyPr>
          <a:lstStyle/>
          <a:p>
            <a:r>
              <a:rPr lang="en-US" b="1" i="1" dirty="0" smtClean="0"/>
              <a:t>Ethics of Suicide </a:t>
            </a:r>
            <a:r>
              <a:rPr lang="en-US" dirty="0" smtClean="0"/>
              <a:t>is </a:t>
            </a:r>
            <a:r>
              <a:rPr lang="en-US" dirty="0"/>
              <a:t>a comprehensive look at how people throughout history have viewed the ethics of suicide.  It consists of her in-depth analysis of authors and works that discuss suicide. </a:t>
            </a:r>
          </a:p>
        </p:txBody>
      </p:sp>
      <p:sp>
        <p:nvSpPr>
          <p:cNvPr id="24" name="Text Placeholder 2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6242439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0"/>
            <a:ext cx="4724400" cy="960520"/>
          </a:xfrm>
        </p:spPr>
        <p:txBody>
          <a:bodyPr/>
          <a:lstStyle/>
          <a:p>
            <a:r>
              <a:rPr lang="en-US" sz="2800" dirty="0" smtClean="0">
                <a:effectLst>
                  <a:outerShdw blurRad="38100" dist="38100" dir="2700000" algn="tl">
                    <a:srgbClr val="000000">
                      <a:alpha val="43137"/>
                    </a:srgbClr>
                  </a:outerShdw>
                </a:effectLst>
                <a:latin typeface="Cambria" pitchFamily="18" charset="0"/>
              </a:rPr>
              <a:t>Transporting readers to archival sources</a:t>
            </a:r>
            <a:r>
              <a:rPr lang="en-US" sz="2800" dirty="0">
                <a:effectLst>
                  <a:outerShdw blurRad="38100" dist="38100" dir="2700000" algn="tl">
                    <a:srgbClr val="000000">
                      <a:alpha val="43137"/>
                    </a:srgbClr>
                  </a:outerShdw>
                </a:effectLst>
                <a:latin typeface="Cambria" pitchFamily="18" charset="0"/>
              </a:rPr>
              <a:t/>
            </a:r>
            <a:br>
              <a:rPr lang="en-US" sz="2800" dirty="0">
                <a:effectLst>
                  <a:outerShdw blurRad="38100" dist="38100" dir="2700000" algn="tl">
                    <a:srgbClr val="000000">
                      <a:alpha val="43137"/>
                    </a:srgbClr>
                  </a:outerShdw>
                </a:effectLst>
                <a:latin typeface="Cambria" pitchFamily="18" charset="0"/>
              </a:rPr>
            </a:br>
            <a:endParaRPr lang="en-US" sz="2800" dirty="0"/>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rcRect l="-25946" r="-25946"/>
          <a:stretch>
            <a:fillRect/>
          </a:stretch>
        </p:blipFill>
        <p:spPr>
          <a:xfrm rot="21234962">
            <a:off x="2077529" y="941341"/>
            <a:ext cx="5085967" cy="4963904"/>
          </a:xfrm>
        </p:spPr>
      </p:pic>
      <p:sp>
        <p:nvSpPr>
          <p:cNvPr id="6" name="Text Placeholder 5"/>
          <p:cNvSpPr>
            <a:spLocks noGrp="1"/>
          </p:cNvSpPr>
          <p:nvPr>
            <p:ph type="body" sz="half" idx="2"/>
          </p:nvPr>
        </p:nvSpPr>
        <p:spPr>
          <a:xfrm>
            <a:off x="228600" y="1447800"/>
            <a:ext cx="2514600" cy="4876800"/>
          </a:xfrm>
        </p:spPr>
        <p:txBody>
          <a:bodyPr>
            <a:normAutofit/>
          </a:bodyPr>
          <a:lstStyle/>
          <a:p>
            <a:r>
              <a:rPr lang="en-US" b="1" i="1" dirty="0"/>
              <a:t>Coming Jan. </a:t>
            </a:r>
            <a:r>
              <a:rPr lang="en-US" b="1" i="1" dirty="0" smtClean="0"/>
              <a:t>2013</a:t>
            </a:r>
          </a:p>
          <a:p>
            <a:endParaRPr lang="en-US" b="1" i="1" dirty="0"/>
          </a:p>
          <a:p>
            <a:r>
              <a:rPr lang="en-US" i="1" dirty="0" smtClean="0"/>
              <a:t>Spacewalker:  My Journey in Space and Faith as NASA’s Record-Setting Frequent Flyer </a:t>
            </a:r>
          </a:p>
          <a:p>
            <a:r>
              <a:rPr lang="en-US" dirty="0" smtClean="0"/>
              <a:t>– Purdue University </a:t>
            </a:r>
            <a:r>
              <a:rPr lang="en-US" b="1" dirty="0" smtClean="0"/>
              <a:t>Press</a:t>
            </a:r>
          </a:p>
          <a:p>
            <a:endParaRPr lang="en-US" i="1" dirty="0"/>
          </a:p>
          <a:p>
            <a:r>
              <a:rPr lang="en-US" dirty="0" smtClean="0"/>
              <a:t>Links to online archive of items from Purdue </a:t>
            </a:r>
            <a:r>
              <a:rPr lang="en-US" b="1" dirty="0" smtClean="0"/>
              <a:t>Libraries</a:t>
            </a:r>
            <a:r>
              <a:rPr lang="en-US" dirty="0" smtClean="0"/>
              <a:t>’ Barron </a:t>
            </a:r>
            <a:r>
              <a:rPr lang="en-US" dirty="0"/>
              <a:t>Hilton Flight and Space Exploration </a:t>
            </a:r>
            <a:r>
              <a:rPr lang="en-US" dirty="0" smtClean="0"/>
              <a:t>Archives</a:t>
            </a:r>
          </a:p>
          <a:p>
            <a:endParaRPr lang="en-US" i="1" dirty="0"/>
          </a:p>
          <a:p>
            <a:r>
              <a:rPr lang="en-US" dirty="0" err="1" smtClean="0"/>
              <a:t>Ebooks</a:t>
            </a:r>
            <a:r>
              <a:rPr lang="en-US" dirty="0" smtClean="0"/>
              <a:t>:</a:t>
            </a:r>
          </a:p>
          <a:p>
            <a:pPr marL="285750" indent="-285750">
              <a:buFont typeface="Arial"/>
              <a:buChar char="•"/>
            </a:pPr>
            <a:r>
              <a:rPr lang="en-US" dirty="0" smtClean="0">
                <a:solidFill>
                  <a:srgbClr val="D2533C"/>
                </a:solidFill>
              </a:rPr>
              <a:t>e-PDF, e-Pub </a:t>
            </a:r>
            <a:r>
              <a:rPr lang="en-US" dirty="0" smtClean="0"/>
              <a:t>on website</a:t>
            </a:r>
          </a:p>
          <a:p>
            <a:pPr marL="285750" indent="-285750">
              <a:buFont typeface="Arial"/>
              <a:buChar char="•"/>
            </a:pPr>
            <a:r>
              <a:rPr lang="en-US" dirty="0" smtClean="0">
                <a:solidFill>
                  <a:srgbClr val="D2533C"/>
                </a:solidFill>
              </a:rPr>
              <a:t>Kindle</a:t>
            </a:r>
            <a:r>
              <a:rPr lang="en-US" dirty="0" smtClean="0"/>
              <a:t> and </a:t>
            </a:r>
            <a:r>
              <a:rPr lang="en-US" dirty="0" smtClean="0">
                <a:solidFill>
                  <a:srgbClr val="D2533C"/>
                </a:solidFill>
              </a:rPr>
              <a:t>Nook</a:t>
            </a:r>
            <a:r>
              <a:rPr lang="en-US" dirty="0" smtClean="0"/>
              <a:t> versions with video and audio links</a:t>
            </a:r>
          </a:p>
          <a:p>
            <a:pPr marL="285750" indent="-285750">
              <a:buFont typeface="Arial"/>
              <a:buChar char="•"/>
            </a:pPr>
            <a:r>
              <a:rPr lang="en-US" dirty="0" err="1" smtClean="0">
                <a:solidFill>
                  <a:srgbClr val="D2533C"/>
                </a:solidFill>
              </a:rPr>
              <a:t>iPAD</a:t>
            </a:r>
            <a:r>
              <a:rPr lang="en-US" dirty="0" smtClean="0">
                <a:solidFill>
                  <a:srgbClr val="D2533C"/>
                </a:solidFill>
              </a:rPr>
              <a:t> app </a:t>
            </a:r>
            <a:r>
              <a:rPr lang="en-US" dirty="0" smtClean="0"/>
              <a:t>with interactive quizzes, timeline, and shuttle model.</a:t>
            </a:r>
            <a:endParaRPr lang="en-US"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4500" y="2929604"/>
            <a:ext cx="4889500" cy="3928396"/>
          </a:xfrm>
          <a:prstGeom prst="rect">
            <a:avLst/>
          </a:prstGeom>
        </p:spPr>
      </p:pic>
      <p:sp>
        <p:nvSpPr>
          <p:cNvPr id="2" name="Rectangle 1"/>
          <p:cNvSpPr/>
          <p:nvPr/>
        </p:nvSpPr>
        <p:spPr>
          <a:xfrm>
            <a:off x="16536" y="6324600"/>
            <a:ext cx="4384408" cy="461665"/>
          </a:xfrm>
          <a:prstGeom prst="rect">
            <a:avLst/>
          </a:prstGeom>
        </p:spPr>
        <p:txBody>
          <a:bodyPr wrap="none">
            <a:spAutoFit/>
          </a:bodyPr>
          <a:lstStyle/>
          <a:p>
            <a:r>
              <a:rPr lang="en-US" sz="2400" i="1" u="sng" dirty="0" smtClean="0">
                <a:solidFill>
                  <a:srgbClr val="0000FF"/>
                </a:solidFill>
              </a:rPr>
              <a:t>Book &amp; </a:t>
            </a:r>
            <a:r>
              <a:rPr lang="en-US" sz="2400" i="1" u="sng" dirty="0" err="1" smtClean="0">
                <a:solidFill>
                  <a:srgbClr val="0000FF"/>
                </a:solidFill>
              </a:rPr>
              <a:t>ebooks</a:t>
            </a:r>
            <a:r>
              <a:rPr lang="en-US" sz="2400" i="1" u="sng" dirty="0" smtClean="0">
                <a:solidFill>
                  <a:srgbClr val="0000FF"/>
                </a:solidFill>
              </a:rPr>
              <a:t> available soon</a:t>
            </a:r>
            <a:endParaRPr lang="en-US" sz="2400" i="1" dirty="0">
              <a:solidFill>
                <a:srgbClr val="0000FF"/>
              </a:solidFill>
            </a:endParaRPr>
          </a:p>
        </p:txBody>
      </p:sp>
    </p:spTree>
    <p:extLst>
      <p:ext uri="{BB962C8B-B14F-4D97-AF65-F5344CB8AC3E}">
        <p14:creationId xmlns:p14="http://schemas.microsoft.com/office/powerpoint/2010/main" val="5325590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609600"/>
            <a:ext cx="2139696" cy="1261872"/>
          </a:xfrm>
        </p:spPr>
        <p:txBody>
          <a:bodyPr/>
          <a:lstStyle/>
          <a:p>
            <a:r>
              <a:rPr lang="en-US" dirty="0" smtClean="0">
                <a:effectLst>
                  <a:outerShdw blurRad="50800" dist="38100" dir="2700000" algn="tl" rotWithShape="0">
                    <a:prstClr val="black">
                      <a:alpha val="40000"/>
                    </a:prstClr>
                  </a:outerShdw>
                </a:effectLst>
              </a:rPr>
              <a:t>Many parts, connected &amp; expanding</a:t>
            </a:r>
            <a:endParaRPr lang="en-US" dirty="0">
              <a:effectLst>
                <a:outerShdw blurRad="50800" dist="38100" dir="2700000" algn="tl" rotWithShape="0">
                  <a:prstClr val="black">
                    <a:alpha val="40000"/>
                  </a:prstClr>
                </a:outerShdw>
              </a:effectLst>
            </a:endParaRPr>
          </a:p>
        </p:txBody>
      </p:sp>
      <p:pic>
        <p:nvPicPr>
          <p:cNvPr id="6" name="Content Placeholder 5"/>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665"/>
          <a:stretch/>
        </p:blipFill>
        <p:spPr>
          <a:xfrm>
            <a:off x="3048000" y="457200"/>
            <a:ext cx="2008641" cy="2641064"/>
          </a:xfrm>
        </p:spPr>
      </p:pic>
      <p:sp>
        <p:nvSpPr>
          <p:cNvPr id="8" name="Text Placeholder 7"/>
          <p:cNvSpPr>
            <a:spLocks noGrp="1"/>
          </p:cNvSpPr>
          <p:nvPr>
            <p:ph type="body" sz="half" idx="2"/>
          </p:nvPr>
        </p:nvSpPr>
        <p:spPr/>
        <p:txBody>
          <a:bodyPr>
            <a:normAutofit lnSpcReduction="10000"/>
          </a:bodyPr>
          <a:lstStyle/>
          <a:p>
            <a:r>
              <a:rPr lang="en-US" dirty="0"/>
              <a:t>The </a:t>
            </a:r>
            <a:r>
              <a:rPr lang="en-US" b="1" dirty="0">
                <a:solidFill>
                  <a:schemeClr val="tx2"/>
                </a:solidFill>
              </a:rPr>
              <a:t>book</a:t>
            </a:r>
            <a:r>
              <a:rPr lang="en-US" dirty="0">
                <a:solidFill>
                  <a:schemeClr val="tx2"/>
                </a:solidFill>
              </a:rPr>
              <a:t> </a:t>
            </a:r>
            <a:r>
              <a:rPr lang="en-US" dirty="0"/>
              <a:t>contains </a:t>
            </a:r>
            <a:r>
              <a:rPr lang="en-US" i="1" dirty="0" smtClean="0"/>
              <a:t>selective, </a:t>
            </a:r>
            <a:r>
              <a:rPr lang="en-US" i="1" dirty="0"/>
              <a:t>edited </a:t>
            </a:r>
            <a:r>
              <a:rPr lang="en-US" dirty="0"/>
              <a:t>interviews with the </a:t>
            </a:r>
            <a:r>
              <a:rPr lang="en-US" dirty="0" smtClean="0"/>
              <a:t>lawyers</a:t>
            </a:r>
          </a:p>
          <a:p>
            <a:endParaRPr lang="en-US" dirty="0"/>
          </a:p>
          <a:p>
            <a:r>
              <a:rPr lang="en-US" dirty="0" smtClean="0"/>
              <a:t>A complementing </a:t>
            </a:r>
            <a:r>
              <a:rPr lang="en-US" b="1" dirty="0" smtClean="0">
                <a:solidFill>
                  <a:srgbClr val="D2533C"/>
                </a:solidFill>
              </a:rPr>
              <a:t>website</a:t>
            </a:r>
            <a:r>
              <a:rPr lang="en-US" dirty="0" smtClean="0"/>
              <a:t> offers all the narratives in full at</a:t>
            </a:r>
            <a:endParaRPr lang="en-US" dirty="0"/>
          </a:p>
          <a:p>
            <a:r>
              <a:rPr lang="en-US" dirty="0" smtClean="0">
                <a:hlinkClick r:id="rId4"/>
              </a:rPr>
              <a:t>http:/</a:t>
            </a:r>
            <a:r>
              <a:rPr lang="en-US" dirty="0">
                <a:hlinkClick r:id="rId4"/>
              </a:rPr>
              <a:t>/dlib.nyu.edu/</a:t>
            </a:r>
            <a:r>
              <a:rPr lang="en-US" dirty="0" smtClean="0">
                <a:hlinkClick r:id="rId4"/>
              </a:rPr>
              <a:t>guantanamo</a:t>
            </a:r>
            <a:endParaRPr lang="en-US" dirty="0" smtClean="0"/>
          </a:p>
          <a:p>
            <a:endParaRPr lang="en-US" dirty="0"/>
          </a:p>
          <a:p>
            <a:r>
              <a:rPr lang="en-US" b="1" dirty="0" smtClean="0">
                <a:solidFill>
                  <a:srgbClr val="D2533C"/>
                </a:solidFill>
              </a:rPr>
              <a:t>Online archive </a:t>
            </a:r>
            <a:r>
              <a:rPr lang="en-US" dirty="0" smtClean="0"/>
              <a:t>solicits other texts, images, and oral histories to add to the website.</a:t>
            </a:r>
          </a:p>
          <a:p>
            <a:endParaRPr lang="en-US" dirty="0"/>
          </a:p>
          <a:p>
            <a:r>
              <a:rPr lang="en-US" dirty="0" smtClean="0"/>
              <a:t>A </a:t>
            </a:r>
            <a:r>
              <a:rPr lang="en-US" b="1" dirty="0" smtClean="0">
                <a:solidFill>
                  <a:srgbClr val="D2533C"/>
                </a:solidFill>
              </a:rPr>
              <a:t>blog</a:t>
            </a:r>
            <a:r>
              <a:rPr lang="en-US" dirty="0" smtClean="0">
                <a:solidFill>
                  <a:srgbClr val="D2533C"/>
                </a:solidFill>
              </a:rPr>
              <a:t> </a:t>
            </a:r>
            <a:r>
              <a:rPr lang="en-US" dirty="0" smtClean="0"/>
              <a:t>keeps the conversation going</a:t>
            </a:r>
            <a:endParaRPr lang="en-US" dirty="0"/>
          </a:p>
          <a:p>
            <a:r>
              <a:rPr lang="en-US" dirty="0"/>
              <a:t>	</a:t>
            </a:r>
          </a:p>
          <a:p>
            <a:endParaRPr lang="en-US"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57800" y="457200"/>
            <a:ext cx="3695959" cy="457200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610781">
            <a:off x="3354593" y="3011557"/>
            <a:ext cx="4241800" cy="3847317"/>
          </a:xfrm>
          <a:prstGeom prst="rect">
            <a:avLst/>
          </a:prstGeom>
        </p:spPr>
      </p:pic>
      <p:sp>
        <p:nvSpPr>
          <p:cNvPr id="13" name="TextBox 12"/>
          <p:cNvSpPr txBox="1"/>
          <p:nvPr/>
        </p:nvSpPr>
        <p:spPr>
          <a:xfrm>
            <a:off x="6934200" y="3276600"/>
            <a:ext cx="1905000" cy="2523768"/>
          </a:xfrm>
          <a:prstGeom prst="rect">
            <a:avLst/>
          </a:prstGeom>
          <a:solidFill>
            <a:schemeClr val="tx2"/>
          </a:solidFill>
        </p:spPr>
        <p:txBody>
          <a:bodyPr wrap="square" rtlCol="0">
            <a:spAutoFit/>
          </a:bodyPr>
          <a:lstStyle/>
          <a:p>
            <a:r>
              <a:rPr lang="en-US" sz="1000" b="1" dirty="0"/>
              <a:t>The Guantánamo Bay Detention Center Archive</a:t>
            </a:r>
            <a:r>
              <a:rPr lang="en-US" sz="1000" dirty="0"/>
              <a:t> is </a:t>
            </a:r>
            <a:r>
              <a:rPr lang="en-US" sz="1000" dirty="0">
                <a:solidFill>
                  <a:srgbClr val="FFFF00"/>
                </a:solidFill>
              </a:rPr>
              <a:t>collecting records from attorneys who have defended Guantánamo detainees </a:t>
            </a:r>
            <a:r>
              <a:rPr lang="en-US" sz="1000" dirty="0"/>
              <a:t>and other detainees held outside the law, including texts, visual documentation (photographs, film, and video), and oral histories from lawyers and former detainees</a:t>
            </a:r>
            <a:r>
              <a:rPr lang="en-US" sz="1000" dirty="0">
                <a:solidFill>
                  <a:srgbClr val="FFFF00"/>
                </a:solidFill>
              </a:rPr>
              <a:t>. As these materials are gathered and processed, they will be integrated into this site</a:t>
            </a:r>
            <a:r>
              <a:rPr lang="en-US" sz="1000" dirty="0"/>
              <a:t>.</a:t>
            </a:r>
          </a:p>
          <a:p>
            <a:endParaRPr lang="en-US" dirty="0"/>
          </a:p>
        </p:txBody>
      </p:sp>
      <p:sp>
        <p:nvSpPr>
          <p:cNvPr id="14" name="TextBox 13"/>
          <p:cNvSpPr txBox="1"/>
          <p:nvPr/>
        </p:nvSpPr>
        <p:spPr>
          <a:xfrm>
            <a:off x="3886200" y="1981200"/>
            <a:ext cx="762000" cy="369332"/>
          </a:xfrm>
          <a:prstGeom prst="rect">
            <a:avLst/>
          </a:prstGeom>
          <a:solidFill>
            <a:schemeClr val="tx2"/>
          </a:solidFill>
        </p:spPr>
        <p:txBody>
          <a:bodyPr wrap="square" rtlCol="0">
            <a:spAutoFit/>
          </a:bodyPr>
          <a:lstStyle/>
          <a:p>
            <a:r>
              <a:rPr lang="en-US" dirty="0" smtClean="0"/>
              <a:t>Book</a:t>
            </a:r>
            <a:endParaRPr lang="en-US" dirty="0"/>
          </a:p>
        </p:txBody>
      </p:sp>
      <p:sp>
        <p:nvSpPr>
          <p:cNvPr id="15" name="TextBox 14"/>
          <p:cNvSpPr txBox="1"/>
          <p:nvPr/>
        </p:nvSpPr>
        <p:spPr>
          <a:xfrm>
            <a:off x="6781800" y="1295400"/>
            <a:ext cx="1219200" cy="923330"/>
          </a:xfrm>
          <a:prstGeom prst="rect">
            <a:avLst/>
          </a:prstGeom>
          <a:solidFill>
            <a:schemeClr val="tx2"/>
          </a:solidFill>
        </p:spPr>
        <p:txBody>
          <a:bodyPr wrap="square" rtlCol="0">
            <a:spAutoFit/>
          </a:bodyPr>
          <a:lstStyle/>
          <a:p>
            <a:r>
              <a:rPr lang="en-US" dirty="0" smtClean="0"/>
              <a:t>Website &amp; online archive</a:t>
            </a:r>
            <a:endParaRPr lang="en-US" dirty="0"/>
          </a:p>
        </p:txBody>
      </p:sp>
      <p:sp>
        <p:nvSpPr>
          <p:cNvPr id="16" name="TextBox 15"/>
          <p:cNvSpPr txBox="1"/>
          <p:nvPr/>
        </p:nvSpPr>
        <p:spPr>
          <a:xfrm>
            <a:off x="4572000" y="4419600"/>
            <a:ext cx="762000" cy="369332"/>
          </a:xfrm>
          <a:prstGeom prst="rect">
            <a:avLst/>
          </a:prstGeom>
          <a:solidFill>
            <a:schemeClr val="tx2"/>
          </a:solidFill>
        </p:spPr>
        <p:txBody>
          <a:bodyPr wrap="square" rtlCol="0">
            <a:spAutoFit/>
          </a:bodyPr>
          <a:lstStyle/>
          <a:p>
            <a:r>
              <a:rPr lang="en-US" dirty="0" smtClean="0"/>
              <a:t>Blog</a:t>
            </a:r>
            <a:endParaRPr lang="en-US" dirty="0"/>
          </a:p>
        </p:txBody>
      </p:sp>
      <p:sp>
        <p:nvSpPr>
          <p:cNvPr id="11" name="TextBox 10"/>
          <p:cNvSpPr txBox="1"/>
          <p:nvPr/>
        </p:nvSpPr>
        <p:spPr>
          <a:xfrm>
            <a:off x="152400" y="6248400"/>
            <a:ext cx="4876800" cy="738664"/>
          </a:xfrm>
          <a:prstGeom prst="rect">
            <a:avLst/>
          </a:prstGeom>
          <a:solidFill>
            <a:schemeClr val="bg1"/>
          </a:solidFill>
        </p:spPr>
        <p:txBody>
          <a:bodyPr wrap="square" rtlCol="0">
            <a:spAutoFit/>
          </a:bodyPr>
          <a:lstStyle/>
          <a:p>
            <a:r>
              <a:rPr lang="en-US" sz="2400" i="1" dirty="0">
                <a:hlinkClick r:id="rId4"/>
              </a:rPr>
              <a:t>http://dlib.nyu.edu/guantanamo</a:t>
            </a:r>
            <a:endParaRPr lang="en-US" sz="2400" i="1" dirty="0"/>
          </a:p>
          <a:p>
            <a:endParaRPr lang="en-US" dirty="0"/>
          </a:p>
        </p:txBody>
      </p:sp>
    </p:spTree>
    <p:extLst>
      <p:ext uri="{BB962C8B-B14F-4D97-AF65-F5344CB8AC3E}">
        <p14:creationId xmlns:p14="http://schemas.microsoft.com/office/powerpoint/2010/main" val="17868746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effectLst>
                  <a:outerShdw blurRad="50800" dist="38100" dir="2700000" algn="tl" rotWithShape="0">
                    <a:prstClr val="black">
                      <a:alpha val="40000"/>
                    </a:prstClr>
                  </a:outerShdw>
                </a:effectLst>
              </a:rPr>
              <a:t>Institutional Repositories:</a:t>
            </a:r>
            <a:endParaRPr lang="en-US" dirty="0">
              <a:effectLst>
                <a:outerShdw blurRad="50800" dist="38100" dir="2700000" algn="tl" rotWithShape="0">
                  <a:prstClr val="black">
                    <a:alpha val="40000"/>
                  </a:prstClr>
                </a:outerShdw>
              </a:effectLst>
            </a:endParaRPr>
          </a:p>
        </p:txBody>
      </p:sp>
      <p:sp>
        <p:nvSpPr>
          <p:cNvPr id="5" name="Subtitle 4"/>
          <p:cNvSpPr>
            <a:spLocks noGrp="1"/>
          </p:cNvSpPr>
          <p:nvPr>
            <p:ph type="subTitle" idx="1"/>
          </p:nvPr>
        </p:nvSpPr>
        <p:spPr/>
        <p:txBody>
          <a:bodyPr/>
          <a:lstStyle/>
          <a:p>
            <a:r>
              <a:rPr lang="en-US" dirty="0" smtClean="0"/>
              <a:t>Vehicles for change</a:t>
            </a:r>
            <a:endParaRPr lang="en-US" dirty="0"/>
          </a:p>
        </p:txBody>
      </p:sp>
      <p:sp>
        <p:nvSpPr>
          <p:cNvPr id="6" name="TextBox 5"/>
          <p:cNvSpPr txBox="1"/>
          <p:nvPr/>
        </p:nvSpPr>
        <p:spPr>
          <a:xfrm>
            <a:off x="2590800" y="4648200"/>
            <a:ext cx="4876800" cy="646331"/>
          </a:xfrm>
          <a:prstGeom prst="rect">
            <a:avLst/>
          </a:prstGeom>
          <a:noFill/>
        </p:spPr>
        <p:txBody>
          <a:bodyPr wrap="square" rtlCol="0">
            <a:spAutoFit/>
          </a:bodyPr>
          <a:lstStyle/>
          <a:p>
            <a:r>
              <a:rPr lang="en-US" dirty="0" smtClean="0"/>
              <a:t>Andrew Wesolek, Scholarly Communications and IR Librarian, Utah State University</a:t>
            </a:r>
            <a:endParaRPr lang="en-US" dirty="0"/>
          </a:p>
        </p:txBody>
      </p:sp>
    </p:spTree>
    <p:extLst>
      <p:ext uri="{BB962C8B-B14F-4D97-AF65-F5344CB8AC3E}">
        <p14:creationId xmlns:p14="http://schemas.microsoft.com/office/powerpoint/2010/main" val="29782179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chome.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1" y="0"/>
            <a:ext cx="8528798" cy="6858000"/>
          </a:xfrm>
          <a:prstGeom prst="rect">
            <a:avLst/>
          </a:prstGeom>
        </p:spPr>
      </p:pic>
    </p:spTree>
    <p:extLst>
      <p:ext uri="{BB962C8B-B14F-4D97-AF65-F5344CB8AC3E}">
        <p14:creationId xmlns:p14="http://schemas.microsoft.com/office/powerpoint/2010/main" val="2356207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nos.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78385" y="0"/>
            <a:ext cx="4865615" cy="6858000"/>
          </a:xfrm>
          <a:prstGeom prst="rect">
            <a:avLst/>
          </a:prstGeom>
        </p:spPr>
      </p:pic>
      <p:sp>
        <p:nvSpPr>
          <p:cNvPr id="6" name="Title 1"/>
          <p:cNvSpPr>
            <a:spLocks noGrp="1"/>
          </p:cNvSpPr>
          <p:nvPr>
            <p:ph type="title"/>
          </p:nvPr>
        </p:nvSpPr>
        <p:spPr>
          <a:xfrm>
            <a:off x="7131" y="685800"/>
            <a:ext cx="8229600" cy="990600"/>
          </a:xfrm>
        </p:spPr>
        <p:txBody>
          <a:bodyPr>
            <a:noAutofit/>
          </a:bodyPr>
          <a:lstStyle/>
          <a:p>
            <a:r>
              <a:rPr lang="en-US" sz="2400" dirty="0" smtClean="0">
                <a:effectLst>
                  <a:outerShdw blurRad="50800" dist="38100" dir="2700000" algn="tl" rotWithShape="0">
                    <a:prstClr val="black">
                      <a:alpha val="40000"/>
                    </a:prstClr>
                  </a:outerShdw>
                </a:effectLst>
              </a:rPr>
              <a:t>Traditional Text, New Vehicle:</a:t>
            </a:r>
            <a:endParaRPr lang="en-US" sz="24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895700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685800"/>
            <a:ext cx="8229600" cy="990600"/>
          </a:xfrm>
        </p:spPr>
        <p:txBody>
          <a:bodyPr>
            <a:noAutofit/>
          </a:bodyPr>
          <a:lstStyle/>
          <a:p>
            <a:r>
              <a:rPr lang="en-US" sz="2400" dirty="0" smtClean="0">
                <a:effectLst>
                  <a:outerShdw blurRad="50800" dist="38100" dir="2700000" algn="tl" rotWithShape="0">
                    <a:prstClr val="black">
                      <a:alpha val="40000"/>
                    </a:prstClr>
                  </a:outerShdw>
                </a:effectLst>
              </a:rPr>
              <a:t>The Vehicle Shapes the Text:</a:t>
            </a:r>
            <a:endParaRPr lang="en-US" sz="2400" dirty="0">
              <a:effectLst>
                <a:outerShdw blurRad="50800" dist="38100" dir="2700000" algn="tl" rotWithShape="0">
                  <a:prstClr val="black">
                    <a:alpha val="40000"/>
                  </a:prstClr>
                </a:outerShdw>
              </a:effectLst>
            </a:endParaRPr>
          </a:p>
        </p:txBody>
      </p:sp>
      <p:pic>
        <p:nvPicPr>
          <p:cNvPr id="2" name="Picture 1" descr="waves.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5079" y="0"/>
            <a:ext cx="5226170" cy="6858000"/>
          </a:xfrm>
          <a:prstGeom prst="rect">
            <a:avLst/>
          </a:prstGeom>
        </p:spPr>
      </p:pic>
    </p:spTree>
    <p:extLst>
      <p:ext uri="{BB962C8B-B14F-4D97-AF65-F5344CB8AC3E}">
        <p14:creationId xmlns:p14="http://schemas.microsoft.com/office/powerpoint/2010/main" val="6965497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latin typeface="Cambria" pitchFamily="18" charset="0"/>
              </a:rPr>
              <a:t>Introduction</a:t>
            </a:r>
            <a:endParaRPr lang="en-US" dirty="0">
              <a:effectLst>
                <a:outerShdw blurRad="38100" dist="38100" dir="2700000" algn="tl">
                  <a:srgbClr val="000000">
                    <a:alpha val="43137"/>
                  </a:srgbClr>
                </a:outerShdw>
              </a:effectLst>
              <a:latin typeface="Cambri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1676400"/>
            <a:ext cx="6400800" cy="4572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3000" y="1390650"/>
            <a:ext cx="6858000" cy="5143500"/>
          </a:xfrm>
          <a:prstGeom prst="rect">
            <a:avLst/>
          </a:prstGeom>
        </p:spPr>
      </p:pic>
    </p:spTree>
    <p:extLst>
      <p:ext uri="{BB962C8B-B14F-4D97-AF65-F5344CB8AC3E}">
        <p14:creationId xmlns:p14="http://schemas.microsoft.com/office/powerpoint/2010/main" val="2793463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pter 1.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4971" y="0"/>
            <a:ext cx="4999029" cy="6858000"/>
          </a:xfrm>
          <a:prstGeom prst="rect">
            <a:avLst/>
          </a:prstGeom>
        </p:spPr>
      </p:pic>
      <p:sp>
        <p:nvSpPr>
          <p:cNvPr id="7" name="Title 1"/>
          <p:cNvSpPr>
            <a:spLocks noGrp="1"/>
          </p:cNvSpPr>
          <p:nvPr>
            <p:ph type="title"/>
          </p:nvPr>
        </p:nvSpPr>
        <p:spPr>
          <a:xfrm>
            <a:off x="-3095" y="685800"/>
            <a:ext cx="8229600" cy="990600"/>
          </a:xfrm>
        </p:spPr>
        <p:txBody>
          <a:bodyPr>
            <a:noAutofit/>
          </a:bodyPr>
          <a:lstStyle/>
          <a:p>
            <a:r>
              <a:rPr lang="en-US" sz="2400" dirty="0" smtClean="0">
                <a:effectLst>
                  <a:outerShdw blurRad="50800" dist="38100" dir="2700000" algn="tl" rotWithShape="0">
                    <a:prstClr val="black">
                      <a:alpha val="40000"/>
                    </a:prstClr>
                  </a:outerShdw>
                </a:effectLst>
              </a:rPr>
              <a:t>An Interconnected Web </a:t>
            </a:r>
            <a:br>
              <a:rPr lang="en-US" sz="2400" dirty="0" smtClean="0">
                <a:effectLst>
                  <a:outerShdw blurRad="50800" dist="38100" dir="2700000" algn="tl" rotWithShape="0">
                    <a:prstClr val="black">
                      <a:alpha val="40000"/>
                    </a:prstClr>
                  </a:outerShdw>
                </a:effectLst>
              </a:rPr>
            </a:br>
            <a:r>
              <a:rPr lang="en-US" sz="2400" dirty="0" smtClean="0">
                <a:effectLst>
                  <a:outerShdw blurRad="50800" dist="38100" dir="2700000" algn="tl" rotWithShape="0">
                    <a:prstClr val="black">
                      <a:alpha val="40000"/>
                    </a:prstClr>
                  </a:outerShdw>
                </a:effectLst>
              </a:rPr>
              <a:t>of Concepts:</a:t>
            </a:r>
            <a:endParaRPr lang="en-US" sz="2400" dirty="0">
              <a:effectLst>
                <a:outerShdw blurRad="50800" dist="38100" dir="2700000" algn="tl" rotWithShape="0">
                  <a:prstClr val="black">
                    <a:alpha val="40000"/>
                  </a:prstClr>
                </a:outerShdw>
              </a:effectLst>
            </a:endParaRPr>
          </a:p>
        </p:txBody>
      </p:sp>
      <p:sp>
        <p:nvSpPr>
          <p:cNvPr id="8" name="Title 1"/>
          <p:cNvSpPr txBox="1">
            <a:spLocks/>
          </p:cNvSpPr>
          <p:nvPr/>
        </p:nvSpPr>
        <p:spPr>
          <a:xfrm>
            <a:off x="27269" y="5638800"/>
            <a:ext cx="822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400" dirty="0" smtClean="0">
                <a:effectLst>
                  <a:outerShdw blurRad="50800" dist="38100" dir="2700000" algn="tl" rotWithShape="0">
                    <a:prstClr val="black">
                      <a:alpha val="40000"/>
                    </a:prstClr>
                  </a:outerShdw>
                </a:effectLst>
              </a:rPr>
              <a:t>The Book Becomes Social:</a:t>
            </a:r>
            <a:endParaRPr lang="en-US" sz="24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2408191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keslecture.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91847" y="0"/>
            <a:ext cx="5252153" cy="6858000"/>
          </a:xfrm>
          <a:prstGeom prst="rect">
            <a:avLst/>
          </a:prstGeom>
        </p:spPr>
      </p:pic>
      <p:sp>
        <p:nvSpPr>
          <p:cNvPr id="6" name="Title 1"/>
          <p:cNvSpPr txBox="1">
            <a:spLocks/>
          </p:cNvSpPr>
          <p:nvPr/>
        </p:nvSpPr>
        <p:spPr>
          <a:xfrm>
            <a:off x="-10326" y="609600"/>
            <a:ext cx="822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400" dirty="0" smtClean="0">
                <a:effectLst>
                  <a:outerShdw blurRad="50800" dist="38100" dir="2700000" algn="tl" rotWithShape="0">
                    <a:prstClr val="black">
                      <a:alpha val="40000"/>
                    </a:prstClr>
                  </a:outerShdw>
                </a:effectLst>
              </a:rPr>
              <a:t>Looking Forward:</a:t>
            </a:r>
            <a:endParaRPr lang="en-US" sz="24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9488996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effectLst>
                  <a:outerShdw blurRad="50800" dist="38100" dir="2700000" algn="tl" rotWithShape="0">
                    <a:prstClr val="black">
                      <a:alpha val="40000"/>
                    </a:prstClr>
                  </a:outerShdw>
                </a:effectLst>
              </a:rPr>
              <a:t>SUSTAINABLE INNOVATION</a:t>
            </a:r>
            <a:endParaRPr lang="en-US" dirty="0">
              <a:effectLst>
                <a:outerShdw blurRad="50800" dist="38100" dir="2700000" algn="tl" rotWithShape="0">
                  <a:prstClr val="black">
                    <a:alpha val="40000"/>
                  </a:prstClr>
                </a:outerShdw>
              </a:effectLst>
            </a:endParaRPr>
          </a:p>
        </p:txBody>
      </p:sp>
      <p:sp>
        <p:nvSpPr>
          <p:cNvPr id="5" name="Subtitle 4"/>
          <p:cNvSpPr>
            <a:spLocks noGrp="1"/>
          </p:cNvSpPr>
          <p:nvPr>
            <p:ph type="subTitle" idx="1"/>
          </p:nvPr>
        </p:nvSpPr>
        <p:spPr/>
        <p:txBody>
          <a:bodyPr/>
          <a:lstStyle/>
          <a:p>
            <a:r>
              <a:rPr lang="en-US" dirty="0" smtClean="0"/>
              <a:t>Digital Book Publishing at</a:t>
            </a:r>
          </a:p>
          <a:p>
            <a:r>
              <a:rPr lang="en-US" dirty="0" smtClean="0"/>
              <a:t>Utah State University Press</a:t>
            </a:r>
            <a:endParaRPr lang="en-US" dirty="0"/>
          </a:p>
        </p:txBody>
      </p:sp>
      <p:sp>
        <p:nvSpPr>
          <p:cNvPr id="6" name="TextBox 5"/>
          <p:cNvSpPr txBox="1"/>
          <p:nvPr/>
        </p:nvSpPr>
        <p:spPr>
          <a:xfrm>
            <a:off x="2590800" y="4648200"/>
            <a:ext cx="4876800" cy="1477328"/>
          </a:xfrm>
          <a:prstGeom prst="rect">
            <a:avLst/>
          </a:prstGeom>
          <a:noFill/>
        </p:spPr>
        <p:txBody>
          <a:bodyPr wrap="square" rtlCol="0">
            <a:spAutoFit/>
          </a:bodyPr>
          <a:lstStyle/>
          <a:p>
            <a:r>
              <a:rPr lang="en-US" dirty="0" smtClean="0"/>
              <a:t>Michael Spooner, Director</a:t>
            </a:r>
          </a:p>
          <a:p>
            <a:r>
              <a:rPr lang="en-US" dirty="0" smtClean="0"/>
              <a:t>Utah State University Press</a:t>
            </a:r>
          </a:p>
          <a:p>
            <a:r>
              <a:rPr lang="en-US" dirty="0"/>
              <a:t>Associate Director</a:t>
            </a:r>
          </a:p>
          <a:p>
            <a:r>
              <a:rPr lang="en-US" dirty="0"/>
              <a:t>University Press of Colorado</a:t>
            </a:r>
          </a:p>
          <a:p>
            <a:endParaRPr lang="en-US" dirty="0"/>
          </a:p>
        </p:txBody>
      </p:sp>
      <p:pic>
        <p:nvPicPr>
          <p:cNvPr id="7" name="Picture 6" descr="Logo Blue Trans.tif">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8200" y="4724400"/>
            <a:ext cx="700508" cy="1171646"/>
          </a:xfrm>
          <a:prstGeom prst="rect">
            <a:avLst/>
          </a:prstGeom>
        </p:spPr>
      </p:pic>
    </p:spTree>
    <p:extLst>
      <p:ext uri="{BB962C8B-B14F-4D97-AF65-F5344CB8AC3E}">
        <p14:creationId xmlns:p14="http://schemas.microsoft.com/office/powerpoint/2010/main" val="32940391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etwor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08" y="1600952"/>
            <a:ext cx="8606116" cy="4667403"/>
          </a:xfrm>
          <a:prstGeom prst="rect">
            <a:avLst/>
          </a:prstGeom>
        </p:spPr>
      </p:pic>
      <p:sp>
        <p:nvSpPr>
          <p:cNvPr id="7" name="TextBox 6"/>
          <p:cNvSpPr txBox="1"/>
          <p:nvPr/>
        </p:nvSpPr>
        <p:spPr>
          <a:xfrm>
            <a:off x="3715416" y="3695433"/>
            <a:ext cx="1306818" cy="369332"/>
          </a:xfrm>
          <a:prstGeom prst="rect">
            <a:avLst/>
          </a:prstGeom>
          <a:noFill/>
        </p:spPr>
        <p:txBody>
          <a:bodyPr wrap="none" rtlCol="0">
            <a:spAutoFit/>
          </a:bodyPr>
          <a:lstStyle/>
          <a:p>
            <a:r>
              <a:rPr lang="en-US" dirty="0" smtClean="0"/>
              <a:t>¡</a:t>
            </a:r>
            <a:r>
              <a:rPr lang="en-US" dirty="0" smtClean="0">
                <a:latin typeface="Corbel"/>
                <a:cs typeface="Corbel"/>
              </a:rPr>
              <a:t>USU Press!</a:t>
            </a:r>
            <a:endParaRPr lang="en-US" dirty="0">
              <a:latin typeface="Corbel"/>
              <a:cs typeface="Corbel"/>
            </a:endParaRPr>
          </a:p>
        </p:txBody>
      </p:sp>
      <p:sp>
        <p:nvSpPr>
          <p:cNvPr id="10" name="Title 1"/>
          <p:cNvSpPr>
            <a:spLocks noGrp="1"/>
          </p:cNvSpPr>
          <p:nvPr>
            <p:ph type="title"/>
          </p:nvPr>
        </p:nvSpPr>
        <p:spPr/>
        <p:txBody>
          <a:bodyPr/>
          <a:lstStyle/>
          <a:p>
            <a:r>
              <a:rPr lang="en-US" sz="2000" dirty="0" smtClean="0">
                <a:solidFill>
                  <a:schemeClr val="accent1"/>
                </a:solidFill>
                <a:latin typeface="Handwriting - Dakota"/>
                <a:cs typeface="Handwriting - Dakota"/>
              </a:rPr>
              <a:t>Sustainable Innovation</a:t>
            </a:r>
            <a:endParaRPr lang="en-US" sz="2000" dirty="0">
              <a:solidFill>
                <a:schemeClr val="accent1"/>
              </a:solidFill>
              <a:latin typeface="Handwriting - Dakota"/>
              <a:cs typeface="Handwriting - Dakota"/>
            </a:endParaRPr>
          </a:p>
        </p:txBody>
      </p:sp>
    </p:spTree>
    <p:extLst>
      <p:ext uri="{BB962C8B-B14F-4D97-AF65-F5344CB8AC3E}">
        <p14:creationId xmlns:p14="http://schemas.microsoft.com/office/powerpoint/2010/main" val="314399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2321" y="1981200"/>
            <a:ext cx="6462466" cy="4144963"/>
          </a:xfrm>
        </p:spPr>
        <p:txBody>
          <a:bodyPr/>
          <a:lstStyle/>
          <a:p>
            <a:pPr marL="0" indent="0">
              <a:buNone/>
            </a:pPr>
            <a:endParaRPr lang="en-US" dirty="0" smtClean="0">
              <a:latin typeface="Corbel"/>
              <a:cs typeface="Corbel"/>
            </a:endParaRPr>
          </a:p>
          <a:p>
            <a:pPr lvl="1"/>
            <a:r>
              <a:rPr lang="en-US" dirty="0" smtClean="0">
                <a:latin typeface="Corbel"/>
                <a:cs typeface="Corbel"/>
              </a:rPr>
              <a:t>Is the platform appropriate to our audience/readers? </a:t>
            </a:r>
          </a:p>
          <a:p>
            <a:pPr lvl="1"/>
            <a:r>
              <a:rPr lang="en-US" dirty="0" smtClean="0">
                <a:latin typeface="Corbel"/>
                <a:cs typeface="Corbel"/>
              </a:rPr>
              <a:t>Longevity of the software/hardware? </a:t>
            </a:r>
          </a:p>
          <a:p>
            <a:pPr lvl="1"/>
            <a:r>
              <a:rPr lang="en-US" dirty="0" smtClean="0">
                <a:latin typeface="Corbel"/>
                <a:cs typeface="Corbel"/>
              </a:rPr>
              <a:t>Longevity of the partner? </a:t>
            </a:r>
          </a:p>
          <a:p>
            <a:pPr lvl="1"/>
            <a:r>
              <a:rPr lang="en-US" dirty="0" smtClean="0">
                <a:latin typeface="Corbel"/>
                <a:cs typeface="Corbel"/>
              </a:rPr>
              <a:t>Exclusivity or flexibility?</a:t>
            </a:r>
          </a:p>
          <a:p>
            <a:pPr lvl="1"/>
            <a:r>
              <a:rPr lang="en-US" dirty="0" smtClean="0">
                <a:latin typeface="Corbel"/>
                <a:cs typeface="Corbel"/>
              </a:rPr>
              <a:t>Reaching which markets or readers? </a:t>
            </a:r>
          </a:p>
          <a:p>
            <a:pPr lvl="1"/>
            <a:r>
              <a:rPr lang="en-US" dirty="0" smtClean="0">
                <a:latin typeface="Corbel"/>
                <a:cs typeface="Corbel"/>
              </a:rPr>
              <a:t>Business model? </a:t>
            </a:r>
          </a:p>
          <a:p>
            <a:pPr lvl="1"/>
            <a:endParaRPr lang="en-US" dirty="0" smtClean="0">
              <a:latin typeface="Corbel"/>
              <a:cs typeface="Corbel"/>
            </a:endParaRPr>
          </a:p>
          <a:p>
            <a:pPr lvl="1"/>
            <a:endParaRPr lang="en-US" dirty="0">
              <a:latin typeface="Corbel"/>
              <a:cs typeface="Corbel"/>
            </a:endParaRPr>
          </a:p>
        </p:txBody>
      </p:sp>
      <p:sp>
        <p:nvSpPr>
          <p:cNvPr id="5" name="Title 1"/>
          <p:cNvSpPr txBox="1">
            <a:spLocks/>
          </p:cNvSpPr>
          <p:nvPr/>
        </p:nvSpPr>
        <p:spPr>
          <a:xfrm>
            <a:off x="650874" y="637246"/>
            <a:ext cx="755631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2000" dirty="0" smtClean="0">
                <a:latin typeface="Handwriting - Dakota"/>
                <a:cs typeface="Handwriting - Dakota"/>
              </a:rPr>
              <a:t>Sustainable Innovation</a:t>
            </a:r>
          </a:p>
          <a:p>
            <a:endParaRPr lang="en-US" sz="2000" dirty="0">
              <a:latin typeface="Handwriting - Dakota"/>
              <a:cs typeface="Handwriting - Dakota"/>
            </a:endParaRPr>
          </a:p>
          <a:p>
            <a:r>
              <a:rPr lang="en-US" sz="2400" b="1" dirty="0" smtClean="0">
                <a:solidFill>
                  <a:schemeClr val="tx2"/>
                </a:solidFill>
                <a:latin typeface="Corbel"/>
                <a:cs typeface="Corbel"/>
              </a:rPr>
              <a:t>Strategic Questions for a Scholarly Press</a:t>
            </a:r>
            <a:endParaRPr lang="en-US" sz="2400" b="1" dirty="0">
              <a:solidFill>
                <a:schemeClr val="tx2"/>
              </a:solidFill>
              <a:latin typeface="Corbel"/>
              <a:cs typeface="Corbel"/>
            </a:endParaRPr>
          </a:p>
        </p:txBody>
      </p:sp>
    </p:spTree>
    <p:extLst>
      <p:ext uri="{BB962C8B-B14F-4D97-AF65-F5344CB8AC3E}">
        <p14:creationId xmlns:p14="http://schemas.microsoft.com/office/powerpoint/2010/main" val="3468737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up)">
                                      <p:cBhvr>
                                        <p:cTn id="13" dur="500"/>
                                        <p:tgtEl>
                                          <p:spTgt spid="3">
                                            <p:txEl>
                                              <p:pRg st="3" end="3"/>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up)">
                                      <p:cBhvr>
                                        <p:cTn id="16" dur="500"/>
                                        <p:tgtEl>
                                          <p:spTgt spid="3">
                                            <p:txEl>
                                              <p:pRg st="4" end="4"/>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up)">
                                      <p:cBhvr>
                                        <p:cTn id="19" dur="500"/>
                                        <p:tgtEl>
                                          <p:spTgt spid="3">
                                            <p:txEl>
                                              <p:pRg st="5" end="5"/>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738164" y="612066"/>
            <a:ext cx="7746974" cy="9906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2000" dirty="0" smtClean="0">
                <a:latin typeface="Handwriting - Dakota"/>
                <a:cs typeface="Handwriting - Dakota"/>
              </a:rPr>
              <a:t>Sustainable Innovation</a:t>
            </a:r>
          </a:p>
          <a:p>
            <a:endParaRPr lang="en-US" sz="2000" dirty="0">
              <a:latin typeface="Handwriting - Dakota"/>
              <a:cs typeface="Handwriting - Dakota"/>
            </a:endParaRPr>
          </a:p>
          <a:p>
            <a:r>
              <a:rPr lang="en-US" sz="2400" b="1" dirty="0" smtClean="0">
                <a:solidFill>
                  <a:schemeClr val="tx2"/>
                </a:solidFill>
                <a:latin typeface="Corbel"/>
                <a:cs typeface="Corbel"/>
              </a:rPr>
              <a:t>Strategic Answers</a:t>
            </a:r>
            <a:endParaRPr lang="en-US" sz="2400" b="1" dirty="0">
              <a:solidFill>
                <a:schemeClr val="tx2"/>
              </a:solidFill>
              <a:latin typeface="Corbel"/>
              <a:cs typeface="Corbel"/>
            </a:endParaRPr>
          </a:p>
        </p:txBody>
      </p:sp>
      <p:sp>
        <p:nvSpPr>
          <p:cNvPr id="3" name="Content Placeholder 2"/>
          <p:cNvSpPr>
            <a:spLocks noGrp="1"/>
          </p:cNvSpPr>
          <p:nvPr>
            <p:ph idx="1"/>
          </p:nvPr>
        </p:nvSpPr>
        <p:spPr>
          <a:xfrm>
            <a:off x="1488062" y="1981200"/>
            <a:ext cx="6566725" cy="4144963"/>
          </a:xfrm>
        </p:spPr>
        <p:txBody>
          <a:bodyPr/>
          <a:lstStyle/>
          <a:p>
            <a:r>
              <a:rPr lang="en-US" dirty="0" smtClean="0">
                <a:latin typeface="Corbel"/>
                <a:cs typeface="Corbel"/>
              </a:rPr>
              <a:t>Multiple processes and partners</a:t>
            </a:r>
          </a:p>
          <a:p>
            <a:r>
              <a:rPr lang="en-US" dirty="0">
                <a:latin typeface="Corbel"/>
                <a:cs typeface="Corbel"/>
              </a:rPr>
              <a:t>Simultaneous evolution</a:t>
            </a:r>
          </a:p>
          <a:p>
            <a:r>
              <a:rPr lang="en-US" dirty="0" smtClean="0">
                <a:latin typeface="Corbel"/>
                <a:cs typeface="Corbel"/>
              </a:rPr>
              <a:t>Versatility</a:t>
            </a:r>
          </a:p>
          <a:p>
            <a:r>
              <a:rPr lang="en-US" dirty="0" smtClean="0">
                <a:latin typeface="Corbel"/>
                <a:cs typeface="Corbel"/>
              </a:rPr>
              <a:t>Multimodality</a:t>
            </a:r>
          </a:p>
          <a:p>
            <a:endParaRPr lang="en-US" dirty="0">
              <a:latin typeface="Corbel"/>
              <a:cs typeface="Corbel"/>
            </a:endParaRPr>
          </a:p>
        </p:txBody>
      </p:sp>
    </p:spTree>
    <p:extLst>
      <p:ext uri="{BB962C8B-B14F-4D97-AF65-F5344CB8AC3E}">
        <p14:creationId xmlns:p14="http://schemas.microsoft.com/office/powerpoint/2010/main" val="412210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7456" y="1981200"/>
            <a:ext cx="6737331" cy="4529694"/>
          </a:xfrm>
        </p:spPr>
        <p:txBody>
          <a:bodyPr>
            <a:normAutofit fontScale="92500" lnSpcReduction="10000"/>
          </a:bodyPr>
          <a:lstStyle/>
          <a:p>
            <a:pPr lvl="1"/>
            <a:r>
              <a:rPr lang="en-US" dirty="0" smtClean="0">
                <a:latin typeface="Corbel"/>
                <a:cs typeface="Corbel"/>
              </a:rPr>
              <a:t>University Press of Colorado</a:t>
            </a:r>
          </a:p>
          <a:p>
            <a:pPr lvl="1"/>
            <a:r>
              <a:rPr lang="en-US" dirty="0" smtClean="0">
                <a:latin typeface="Corbel"/>
                <a:cs typeface="Corbel"/>
              </a:rPr>
              <a:t>Utah State University Digital Commons</a:t>
            </a:r>
          </a:p>
          <a:p>
            <a:pPr lvl="1"/>
            <a:r>
              <a:rPr lang="en-US" dirty="0" err="1" smtClean="0">
                <a:latin typeface="Corbel"/>
                <a:cs typeface="Corbel"/>
              </a:rPr>
              <a:t>Bibliovault</a:t>
            </a:r>
            <a:endParaRPr lang="en-US" dirty="0" smtClean="0">
              <a:latin typeface="Corbel"/>
              <a:cs typeface="Corbel"/>
            </a:endParaRPr>
          </a:p>
          <a:p>
            <a:pPr lvl="1"/>
            <a:r>
              <a:rPr lang="en-US" dirty="0" smtClean="0">
                <a:latin typeface="Corbel"/>
                <a:cs typeface="Corbel"/>
              </a:rPr>
              <a:t>O’Reilly Media</a:t>
            </a:r>
          </a:p>
          <a:p>
            <a:pPr lvl="1"/>
            <a:r>
              <a:rPr lang="en-US" dirty="0" err="1" smtClean="0">
                <a:latin typeface="Corbel"/>
                <a:cs typeface="Corbel"/>
              </a:rPr>
              <a:t>Univ</a:t>
            </a:r>
            <a:r>
              <a:rPr lang="en-US" dirty="0" smtClean="0">
                <a:latin typeface="Corbel"/>
                <a:cs typeface="Corbel"/>
              </a:rPr>
              <a:t> Press Content Consortium</a:t>
            </a:r>
          </a:p>
          <a:p>
            <a:pPr lvl="1"/>
            <a:r>
              <a:rPr lang="en-US" dirty="0" err="1" smtClean="0">
                <a:latin typeface="Corbel"/>
                <a:cs typeface="Corbel"/>
              </a:rPr>
              <a:t>Ebrary</a:t>
            </a:r>
            <a:endParaRPr lang="en-US" dirty="0" smtClean="0">
              <a:latin typeface="Corbel"/>
              <a:cs typeface="Corbel"/>
            </a:endParaRPr>
          </a:p>
          <a:p>
            <a:pPr lvl="1"/>
            <a:r>
              <a:rPr lang="en-US" dirty="0">
                <a:latin typeface="Corbel"/>
                <a:cs typeface="Corbel"/>
              </a:rPr>
              <a:t>EBSCO/</a:t>
            </a:r>
            <a:r>
              <a:rPr lang="en-US" dirty="0" err="1" smtClean="0">
                <a:latin typeface="Corbel"/>
                <a:cs typeface="Corbel"/>
              </a:rPr>
              <a:t>netLibrary</a:t>
            </a:r>
            <a:endParaRPr lang="en-US" dirty="0" smtClean="0">
              <a:latin typeface="Corbel"/>
              <a:cs typeface="Corbel"/>
            </a:endParaRPr>
          </a:p>
          <a:p>
            <a:pPr lvl="1"/>
            <a:r>
              <a:rPr lang="en-US" dirty="0" err="1" smtClean="0">
                <a:latin typeface="Corbel"/>
                <a:cs typeface="Corbel"/>
              </a:rPr>
              <a:t>Cengage</a:t>
            </a:r>
            <a:r>
              <a:rPr lang="en-US" dirty="0" smtClean="0">
                <a:latin typeface="Corbel"/>
                <a:cs typeface="Corbel"/>
              </a:rPr>
              <a:t>/</a:t>
            </a:r>
            <a:r>
              <a:rPr lang="en-US" dirty="0" err="1" smtClean="0">
                <a:latin typeface="Corbel"/>
                <a:cs typeface="Corbel"/>
              </a:rPr>
              <a:t>Questia</a:t>
            </a:r>
            <a:endParaRPr lang="en-US" dirty="0" smtClean="0">
              <a:latin typeface="Corbel"/>
              <a:cs typeface="Corbel"/>
            </a:endParaRPr>
          </a:p>
          <a:p>
            <a:pPr lvl="1"/>
            <a:r>
              <a:rPr lang="en-US" dirty="0" err="1" smtClean="0">
                <a:latin typeface="Corbel"/>
                <a:cs typeface="Corbel"/>
              </a:rPr>
              <a:t>Ebooks.com</a:t>
            </a:r>
            <a:r>
              <a:rPr lang="en-US" dirty="0" smtClean="0">
                <a:latin typeface="Corbel"/>
                <a:cs typeface="Corbel"/>
              </a:rPr>
              <a:t>/ EBL</a:t>
            </a:r>
          </a:p>
          <a:p>
            <a:pPr lvl="1"/>
            <a:r>
              <a:rPr lang="en-US" dirty="0" smtClean="0">
                <a:latin typeface="Corbel"/>
                <a:cs typeface="Corbel"/>
              </a:rPr>
              <a:t>Amazon</a:t>
            </a:r>
          </a:p>
          <a:p>
            <a:pPr lvl="1"/>
            <a:r>
              <a:rPr lang="en-US" dirty="0" err="1" smtClean="0">
                <a:latin typeface="Corbel"/>
                <a:cs typeface="Corbel"/>
              </a:rPr>
              <a:t>BN.com</a:t>
            </a:r>
            <a:endParaRPr lang="en-US" dirty="0" smtClean="0">
              <a:latin typeface="Corbel"/>
              <a:cs typeface="Corbel"/>
            </a:endParaRPr>
          </a:p>
          <a:p>
            <a:pPr lvl="1"/>
            <a:r>
              <a:rPr lang="en-US" dirty="0" err="1" smtClean="0">
                <a:latin typeface="Corbel"/>
                <a:cs typeface="Corbel"/>
              </a:rPr>
              <a:t>Folletts</a:t>
            </a:r>
            <a:endParaRPr lang="en-US" dirty="0" smtClean="0">
              <a:latin typeface="Corbel"/>
              <a:cs typeface="Corbel"/>
            </a:endParaRPr>
          </a:p>
          <a:p>
            <a:pPr lvl="1"/>
            <a:r>
              <a:rPr lang="en-US" dirty="0" smtClean="0">
                <a:latin typeface="Corbel"/>
                <a:cs typeface="Corbel"/>
              </a:rPr>
              <a:t>Ingram</a:t>
            </a:r>
          </a:p>
          <a:p>
            <a:pPr lvl="1"/>
            <a:r>
              <a:rPr lang="en-US" dirty="0" err="1" smtClean="0">
                <a:latin typeface="Corbel"/>
                <a:cs typeface="Corbel"/>
              </a:rPr>
              <a:t>HathiTrust</a:t>
            </a:r>
            <a:endParaRPr lang="en-US" dirty="0">
              <a:latin typeface="Corbel"/>
              <a:cs typeface="Corbel"/>
            </a:endParaRPr>
          </a:p>
        </p:txBody>
      </p:sp>
      <p:sp>
        <p:nvSpPr>
          <p:cNvPr id="4" name="Title 1"/>
          <p:cNvSpPr txBox="1">
            <a:spLocks/>
          </p:cNvSpPr>
          <p:nvPr/>
        </p:nvSpPr>
        <p:spPr>
          <a:xfrm>
            <a:off x="650874" y="637246"/>
            <a:ext cx="755631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2000" dirty="0" smtClean="0">
                <a:latin typeface="Handwriting - Dakota"/>
                <a:cs typeface="Handwriting - Dakota"/>
              </a:rPr>
              <a:t>Sustainable Innovation</a:t>
            </a:r>
          </a:p>
          <a:p>
            <a:endParaRPr lang="en-US" sz="2000" dirty="0">
              <a:latin typeface="Handwriting - Dakota"/>
              <a:cs typeface="Handwriting - Dakota"/>
            </a:endParaRPr>
          </a:p>
          <a:p>
            <a:r>
              <a:rPr lang="en-US" sz="2400" b="1" dirty="0">
                <a:solidFill>
                  <a:srgbClr val="D2533C"/>
                </a:solidFill>
                <a:latin typeface="Corbel"/>
                <a:cs typeface="Corbel"/>
              </a:rPr>
              <a:t>Digital publishing partners</a:t>
            </a:r>
          </a:p>
          <a:p>
            <a:endParaRPr lang="en-US" sz="2000" dirty="0">
              <a:latin typeface="Handwriting - Dakota"/>
              <a:cs typeface="Handwriting - Dakota"/>
            </a:endParaRPr>
          </a:p>
        </p:txBody>
      </p:sp>
    </p:spTree>
    <p:extLst>
      <p:ext uri="{BB962C8B-B14F-4D97-AF65-F5344CB8AC3E}">
        <p14:creationId xmlns:p14="http://schemas.microsoft.com/office/powerpoint/2010/main" val="492698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500"/>
                                        <p:tgtEl>
                                          <p:spTgt spid="3">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up)">
                                      <p:cBhvr>
                                        <p:cTn id="28" dur="500"/>
                                        <p:tgtEl>
                                          <p:spTgt spid="3">
                                            <p:txEl>
                                              <p:pRg st="7" end="7"/>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up)">
                                      <p:cBhvr>
                                        <p:cTn id="31" dur="500"/>
                                        <p:tgtEl>
                                          <p:spTgt spid="3">
                                            <p:txEl>
                                              <p:pRg st="8" end="8"/>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up)">
                                      <p:cBhvr>
                                        <p:cTn id="34" dur="500"/>
                                        <p:tgtEl>
                                          <p:spTgt spid="3">
                                            <p:txEl>
                                              <p:pRg st="9" end="9"/>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up)">
                                      <p:cBhvr>
                                        <p:cTn id="37" dur="500"/>
                                        <p:tgtEl>
                                          <p:spTgt spid="3">
                                            <p:txEl>
                                              <p:pRg st="10" end="10"/>
                                            </p:tx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up)">
                                      <p:cBhvr>
                                        <p:cTn id="40" dur="500"/>
                                        <p:tgtEl>
                                          <p:spTgt spid="3">
                                            <p:txEl>
                                              <p:pRg st="11" end="11"/>
                                            </p:tx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up)">
                                      <p:cBhvr>
                                        <p:cTn id="43" dur="500"/>
                                        <p:tgtEl>
                                          <p:spTgt spid="3">
                                            <p:txEl>
                                              <p:pRg st="12" end="12"/>
                                            </p:tx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wipe(up)">
                                      <p:cBhvr>
                                        <p:cTn id="4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Title 1"/>
          <p:cNvSpPr txBox="1">
            <a:spLocks/>
          </p:cNvSpPr>
          <p:nvPr/>
        </p:nvSpPr>
        <p:spPr>
          <a:xfrm>
            <a:off x="650874" y="637246"/>
            <a:ext cx="755631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2000" dirty="0" smtClean="0">
                <a:latin typeface="Handwriting - Dakota"/>
                <a:cs typeface="Handwriting - Dakota"/>
              </a:rPr>
              <a:t>Sustainable Innovation</a:t>
            </a:r>
          </a:p>
          <a:p>
            <a:endParaRPr lang="en-US" sz="2400" b="1" dirty="0">
              <a:latin typeface="Handwriting - Dakota"/>
              <a:cs typeface="Corbel"/>
            </a:endParaRPr>
          </a:p>
          <a:p>
            <a:r>
              <a:rPr lang="en-US" sz="2400" b="1" dirty="0" smtClean="0">
                <a:solidFill>
                  <a:srgbClr val="D2533C"/>
                </a:solidFill>
                <a:latin typeface="Corbel"/>
                <a:cs typeface="Corbel"/>
              </a:rPr>
              <a:t>EBSCO Interface</a:t>
            </a:r>
            <a:endParaRPr lang="en-US" sz="2400" b="1" dirty="0">
              <a:solidFill>
                <a:srgbClr val="D2533C"/>
              </a:solidFill>
              <a:latin typeface="Corbel"/>
              <a:cs typeface="Corbel"/>
            </a:endParaRPr>
          </a:p>
        </p:txBody>
      </p:sp>
    </p:spTree>
    <p:extLst>
      <p:ext uri="{BB962C8B-B14F-4D97-AF65-F5344CB8AC3E}">
        <p14:creationId xmlns:p14="http://schemas.microsoft.com/office/powerpoint/2010/main" val="330106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Title 1"/>
          <p:cNvSpPr txBox="1">
            <a:spLocks/>
          </p:cNvSpPr>
          <p:nvPr/>
        </p:nvSpPr>
        <p:spPr>
          <a:xfrm>
            <a:off x="650874" y="637246"/>
            <a:ext cx="755631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2000" dirty="0" smtClean="0">
                <a:latin typeface="Handwriting - Dakota"/>
                <a:cs typeface="Handwriting - Dakota"/>
              </a:rPr>
              <a:t>Sustainable Innovation</a:t>
            </a:r>
          </a:p>
          <a:p>
            <a:endParaRPr lang="en-US" sz="1600" b="1" dirty="0">
              <a:latin typeface="Handwriting - Dakota"/>
              <a:cs typeface="Corbel"/>
            </a:endParaRPr>
          </a:p>
          <a:p>
            <a:r>
              <a:rPr lang="en-US" sz="2400" b="1" dirty="0" err="1" smtClean="0">
                <a:solidFill>
                  <a:srgbClr val="D2533C"/>
                </a:solidFill>
                <a:latin typeface="Corbel"/>
                <a:cs typeface="Corbel"/>
              </a:rPr>
              <a:t>Ebrary’s</a:t>
            </a:r>
            <a:r>
              <a:rPr lang="en-US" sz="2400" b="1" dirty="0" smtClean="0">
                <a:solidFill>
                  <a:srgbClr val="D2533C"/>
                </a:solidFill>
                <a:latin typeface="Corbel"/>
                <a:cs typeface="Corbel"/>
              </a:rPr>
              <a:t> Interface</a:t>
            </a:r>
            <a:endParaRPr lang="en-US" sz="2400" b="1" dirty="0">
              <a:solidFill>
                <a:srgbClr val="D2533C"/>
              </a:solidFill>
              <a:latin typeface="Corbel"/>
              <a:cs typeface="Corbel"/>
            </a:endParaRPr>
          </a:p>
        </p:txBody>
      </p:sp>
    </p:spTree>
    <p:extLst>
      <p:ext uri="{BB962C8B-B14F-4D97-AF65-F5344CB8AC3E}">
        <p14:creationId xmlns:p14="http://schemas.microsoft.com/office/powerpoint/2010/main" val="1809615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l="-8379" r="-8379"/>
          <a:stretch>
            <a:fillRect/>
          </a:stretch>
        </p:blipFill>
        <p:spPr>
          <a:xfrm>
            <a:off x="498475" y="1981208"/>
            <a:ext cx="7551335" cy="4142232"/>
          </a:xfrm>
        </p:spPr>
      </p:pic>
      <p:sp>
        <p:nvSpPr>
          <p:cNvPr id="5" name="Title 1"/>
          <p:cNvSpPr txBox="1">
            <a:spLocks/>
          </p:cNvSpPr>
          <p:nvPr/>
        </p:nvSpPr>
        <p:spPr>
          <a:xfrm>
            <a:off x="650874" y="637246"/>
            <a:ext cx="755631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2000" dirty="0" smtClean="0">
                <a:latin typeface="Handwriting - Dakota"/>
                <a:cs typeface="Handwriting - Dakota"/>
              </a:rPr>
              <a:t>Sustainable Innovation</a:t>
            </a:r>
          </a:p>
          <a:p>
            <a:endParaRPr lang="en-US" sz="2400" b="1" dirty="0">
              <a:latin typeface="Handwriting - Dakota"/>
              <a:cs typeface="Corbel"/>
            </a:endParaRPr>
          </a:p>
          <a:p>
            <a:r>
              <a:rPr lang="en-US" sz="2400" b="1" dirty="0" smtClean="0">
                <a:solidFill>
                  <a:srgbClr val="D2533C"/>
                </a:solidFill>
                <a:latin typeface="Corbel"/>
                <a:cs typeface="Corbel"/>
              </a:rPr>
              <a:t>UPCC’s Interface</a:t>
            </a:r>
            <a:endParaRPr lang="en-US" sz="2400" b="1" dirty="0">
              <a:solidFill>
                <a:srgbClr val="D2533C"/>
              </a:solidFill>
              <a:latin typeface="Corbel"/>
              <a:cs typeface="Corbel"/>
            </a:endParaRPr>
          </a:p>
        </p:txBody>
      </p:sp>
    </p:spTree>
    <p:extLst>
      <p:ext uri="{BB962C8B-B14F-4D97-AF65-F5344CB8AC3E}">
        <p14:creationId xmlns:p14="http://schemas.microsoft.com/office/powerpoint/2010/main" val="3102660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0" y="1600200"/>
            <a:ext cx="8229600" cy="4876800"/>
          </a:xfrm>
        </p:spPr>
      </p:pic>
      <p:sp>
        <p:nvSpPr>
          <p:cNvPr id="2" name="Title 1"/>
          <p:cNvSpPr>
            <a:spLocks noGrp="1"/>
          </p:cNvSpPr>
          <p:nvPr>
            <p:ph type="ctrTitle" idx="4294967295"/>
          </p:nvPr>
        </p:nvSpPr>
        <p:spPr>
          <a:xfrm>
            <a:off x="838200" y="381000"/>
            <a:ext cx="6553200" cy="1295400"/>
          </a:xfrm>
        </p:spPr>
        <p:txBody>
          <a:bodyPr/>
          <a:lstStyle/>
          <a:p>
            <a:r>
              <a:rPr lang="en-US" dirty="0" smtClean="0">
                <a:effectLst>
                  <a:outerShdw blurRad="38100" dist="38100" dir="2700000" algn="tl">
                    <a:srgbClr val="000000">
                      <a:alpha val="43137"/>
                    </a:srgbClr>
                  </a:outerShdw>
                </a:effectLst>
                <a:latin typeface="Cambria" pitchFamily="18" charset="0"/>
              </a:rPr>
              <a:t>Text without Physical Form</a:t>
            </a:r>
            <a:endParaRPr lang="en-US" dirty="0">
              <a:effectLst>
                <a:outerShdw blurRad="38100" dist="38100" dir="2700000" algn="tl">
                  <a:srgbClr val="000000">
                    <a:alpha val="43137"/>
                  </a:srgbClr>
                </a:outerShdw>
              </a:effectLst>
              <a:latin typeface="Cambria" pitchFamily="18" charset="0"/>
            </a:endParaRPr>
          </a:p>
        </p:txBody>
      </p:sp>
      <p:sp>
        <p:nvSpPr>
          <p:cNvPr id="3" name="TextBox 2"/>
          <p:cNvSpPr txBox="1"/>
          <p:nvPr/>
        </p:nvSpPr>
        <p:spPr>
          <a:xfrm>
            <a:off x="3810000" y="4419600"/>
            <a:ext cx="3558988" cy="923330"/>
          </a:xfrm>
          <a:prstGeom prst="rect">
            <a:avLst/>
          </a:prstGeom>
          <a:noFill/>
        </p:spPr>
        <p:txBody>
          <a:bodyPr wrap="none" rtlCol="0">
            <a:spAutoFit/>
          </a:bodyPr>
          <a:lstStyle/>
          <a:p>
            <a:r>
              <a:rPr lang="en-US" sz="5400" dirty="0" smtClean="0">
                <a:solidFill>
                  <a:schemeClr val="bg1"/>
                </a:solidFill>
                <a:effectLst>
                  <a:outerShdw blurRad="38100" dist="38100" dir="2700000" algn="tl">
                    <a:srgbClr val="000000">
                      <a:alpha val="43137"/>
                    </a:srgbClr>
                  </a:outerShdw>
                </a:effectLst>
                <a:latin typeface="Cambria" pitchFamily="18" charset="0"/>
              </a:rPr>
              <a:t>= Language</a:t>
            </a:r>
            <a:endParaRPr lang="en-US" sz="5400"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811026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57200" y="1752600"/>
            <a:ext cx="8229600" cy="4876800"/>
          </a:xfrm>
        </p:spPr>
      </p:pic>
      <p:sp>
        <p:nvSpPr>
          <p:cNvPr id="5" name="Title 1"/>
          <p:cNvSpPr txBox="1">
            <a:spLocks/>
          </p:cNvSpPr>
          <p:nvPr/>
        </p:nvSpPr>
        <p:spPr>
          <a:xfrm>
            <a:off x="650874" y="637246"/>
            <a:ext cx="7556313" cy="84617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2000" dirty="0" smtClean="0">
                <a:latin typeface="Handwriting - Dakota"/>
                <a:cs typeface="Handwriting - Dakota"/>
              </a:rPr>
              <a:t>Sustainable Innovation</a:t>
            </a:r>
          </a:p>
          <a:p>
            <a:endParaRPr lang="en-US" sz="2000" dirty="0" smtClean="0">
              <a:latin typeface="Handwriting - Dakota"/>
              <a:cs typeface="Handwriting - Dakota"/>
            </a:endParaRPr>
          </a:p>
          <a:p>
            <a:r>
              <a:rPr lang="en-US" sz="2400" b="1" dirty="0" smtClean="0">
                <a:solidFill>
                  <a:srgbClr val="D2533C"/>
                </a:solidFill>
                <a:latin typeface="Corbel"/>
                <a:cs typeface="Corbel"/>
              </a:rPr>
              <a:t>Adobe’s Digital Edition Interface</a:t>
            </a:r>
            <a:endParaRPr lang="en-US" sz="2400" b="1" dirty="0">
              <a:solidFill>
                <a:srgbClr val="D2533C"/>
              </a:solidFill>
              <a:latin typeface="Corbel"/>
              <a:cs typeface="Corbel"/>
            </a:endParaRPr>
          </a:p>
        </p:txBody>
      </p:sp>
    </p:spTree>
    <p:extLst>
      <p:ext uri="{BB962C8B-B14F-4D97-AF65-F5344CB8AC3E}">
        <p14:creationId xmlns:p14="http://schemas.microsoft.com/office/powerpoint/2010/main" val="3338557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57200" y="1858674"/>
            <a:ext cx="8229600" cy="4876800"/>
          </a:xfrm>
        </p:spPr>
      </p:pic>
      <p:sp>
        <p:nvSpPr>
          <p:cNvPr id="5" name="Title 1"/>
          <p:cNvSpPr txBox="1">
            <a:spLocks/>
          </p:cNvSpPr>
          <p:nvPr/>
        </p:nvSpPr>
        <p:spPr>
          <a:xfrm>
            <a:off x="650874" y="637246"/>
            <a:ext cx="755631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2000" dirty="0" smtClean="0">
                <a:latin typeface="Handwriting - Dakota"/>
                <a:cs typeface="Handwriting - Dakota"/>
              </a:rPr>
              <a:t>Sustainable Innovation</a:t>
            </a:r>
          </a:p>
          <a:p>
            <a:endParaRPr lang="en-US" sz="2400" b="1" dirty="0">
              <a:latin typeface="Handwriting - Dakota"/>
              <a:cs typeface="Corbel"/>
            </a:endParaRPr>
          </a:p>
          <a:p>
            <a:r>
              <a:rPr lang="en-US" sz="2400" b="1" dirty="0" smtClean="0">
                <a:solidFill>
                  <a:srgbClr val="D2533C"/>
                </a:solidFill>
                <a:latin typeface="Corbel"/>
                <a:cs typeface="Corbel"/>
              </a:rPr>
              <a:t>Amazon’s Kindle Interface</a:t>
            </a:r>
            <a:endParaRPr lang="en-US" sz="2400" b="1" dirty="0">
              <a:solidFill>
                <a:srgbClr val="D2533C"/>
              </a:solidFill>
              <a:latin typeface="Corbel"/>
              <a:cs typeface="Corbel"/>
            </a:endParaRPr>
          </a:p>
        </p:txBody>
      </p:sp>
    </p:spTree>
    <p:extLst>
      <p:ext uri="{BB962C8B-B14F-4D97-AF65-F5344CB8AC3E}">
        <p14:creationId xmlns:p14="http://schemas.microsoft.com/office/powerpoint/2010/main" val="3723176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2000" dirty="0" smtClean="0">
                <a:latin typeface="Handwriting - Dakota"/>
                <a:cs typeface="Handwriting - Dakota"/>
              </a:rPr>
              <a:t>Sustainable Innovation</a:t>
            </a:r>
          </a:p>
          <a:p>
            <a:endParaRPr lang="en-US" sz="2400" b="1" dirty="0" smtClean="0">
              <a:latin typeface="Handwriting - Dakota"/>
              <a:cs typeface="Corbel"/>
            </a:endParaRPr>
          </a:p>
          <a:p>
            <a:r>
              <a:rPr lang="en-US" sz="2400" b="1" dirty="0" smtClean="0">
                <a:solidFill>
                  <a:srgbClr val="D2533C"/>
                </a:solidFill>
                <a:latin typeface="Corbel"/>
                <a:cs typeface="Corbel"/>
              </a:rPr>
              <a:t>USUP/</a:t>
            </a:r>
            <a:r>
              <a:rPr lang="en-US" sz="2400" b="1" dirty="0" smtClean="0">
                <a:solidFill>
                  <a:schemeClr val="tx2"/>
                </a:solidFill>
                <a:latin typeface="Corbel"/>
                <a:cs typeface="Corbel"/>
                <a:hlinkClick r:id="rId3"/>
              </a:rPr>
              <a:t>Computers and Composition Digital Press</a:t>
            </a:r>
            <a:endParaRPr lang="en-US" sz="2400" b="1" dirty="0">
              <a:solidFill>
                <a:schemeClr val="tx2"/>
              </a:solidFill>
              <a:latin typeface="Corbel"/>
              <a:cs typeface="Corbel"/>
            </a:endParaRPr>
          </a:p>
        </p:txBody>
      </p:sp>
      <p:pic>
        <p:nvPicPr>
          <p:cNvPr id="5" name="Content Placeholder 4">
            <a:hlinkClick r:id="rId3"/>
          </p:cNvPr>
          <p:cNvPicPr>
            <a:picLocks noGrp="1" noChangeAspect="1"/>
          </p:cNvPicPr>
          <p:nvPr>
            <p:ph idx="1"/>
          </p:nvPr>
        </p:nvPicPr>
        <p:blipFill>
          <a:blip r:embed="rId4" cstate="screen">
            <a:extLst>
              <a:ext uri="{28A0092B-C50C-407E-A947-70E740481C1C}">
                <a14:useLocalDpi xmlns:a14="http://schemas.microsoft.com/office/drawing/2010/main"/>
              </a:ext>
            </a:extLst>
          </a:blip>
          <a:srcRect/>
          <a:stretch>
            <a:fillRect/>
          </a:stretch>
        </p:blipFill>
        <p:spPr>
          <a:xfrm>
            <a:off x="457200" y="1813722"/>
            <a:ext cx="8229600" cy="4876800"/>
          </a:xfrm>
        </p:spPr>
      </p:pic>
    </p:spTree>
    <p:extLst>
      <p:ext uri="{BB962C8B-B14F-4D97-AF65-F5344CB8AC3E}">
        <p14:creationId xmlns:p14="http://schemas.microsoft.com/office/powerpoint/2010/main" val="2489212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2000" dirty="0" smtClean="0">
                <a:latin typeface="Handwriting - Dakota"/>
                <a:cs typeface="Handwriting - Dakota"/>
              </a:rPr>
              <a:t>Sustainable Innovation</a:t>
            </a:r>
          </a:p>
          <a:p>
            <a:endParaRPr lang="en-US" sz="2400" b="1" dirty="0" smtClean="0">
              <a:latin typeface="Handwriting - Dakota"/>
              <a:cs typeface="Corbel"/>
            </a:endParaRPr>
          </a:p>
          <a:p>
            <a:r>
              <a:rPr lang="en-US" sz="2400" b="1" dirty="0" smtClean="0">
                <a:solidFill>
                  <a:srgbClr val="D2533C"/>
                </a:solidFill>
                <a:latin typeface="Corbel"/>
                <a:cs typeface="Corbel"/>
              </a:rPr>
              <a:t>Digital Commons – Institutional </a:t>
            </a:r>
            <a:r>
              <a:rPr lang="en-US" sz="2400" b="1" dirty="0" err="1" smtClean="0">
                <a:solidFill>
                  <a:srgbClr val="D2533C"/>
                </a:solidFill>
                <a:latin typeface="Corbel"/>
                <a:cs typeface="Corbel"/>
              </a:rPr>
              <a:t>Respository</a:t>
            </a:r>
            <a:endParaRPr lang="en-US" sz="2400" b="1" dirty="0">
              <a:solidFill>
                <a:srgbClr val="D2533C"/>
              </a:solidFill>
              <a:latin typeface="Corbel"/>
              <a:cs typeface="Corbel"/>
            </a:endParaRP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57200" y="1735056"/>
            <a:ext cx="8229600" cy="4876800"/>
          </a:xfrm>
        </p:spPr>
      </p:pic>
    </p:spTree>
    <p:extLst>
      <p:ext uri="{BB962C8B-B14F-4D97-AF65-F5344CB8AC3E}">
        <p14:creationId xmlns:p14="http://schemas.microsoft.com/office/powerpoint/2010/main" val="3749479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2000" dirty="0" smtClean="0">
                <a:latin typeface="Handwriting - Dakota"/>
                <a:cs typeface="Handwriting - Dakota"/>
              </a:rPr>
              <a:t>Sustainable Innovation</a:t>
            </a:r>
          </a:p>
          <a:p>
            <a:endParaRPr lang="en-US" sz="2400" b="1" dirty="0" smtClean="0">
              <a:latin typeface="Handwriting - Dakota"/>
              <a:cs typeface="Corbel"/>
            </a:endParaRPr>
          </a:p>
          <a:p>
            <a:r>
              <a:rPr lang="en-US" sz="2400" b="1" dirty="0" err="1" smtClean="0">
                <a:solidFill>
                  <a:srgbClr val="D2533C"/>
                </a:solidFill>
                <a:latin typeface="Corbel"/>
                <a:cs typeface="Corbel"/>
              </a:rPr>
              <a:t>HathiTrust</a:t>
            </a:r>
            <a:r>
              <a:rPr lang="en-US" sz="2400" b="1" dirty="0" smtClean="0">
                <a:solidFill>
                  <a:srgbClr val="D2533C"/>
                </a:solidFill>
                <a:latin typeface="Corbel"/>
                <a:cs typeface="Corbel"/>
              </a:rPr>
              <a:t> – Collective Repository</a:t>
            </a:r>
            <a:endParaRPr lang="en-US" sz="2400" b="1" dirty="0">
              <a:solidFill>
                <a:srgbClr val="D2533C"/>
              </a:solidFill>
              <a:latin typeface="Corbel"/>
              <a:cs typeface="Corbel"/>
            </a:endParaRP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57200" y="1881150"/>
            <a:ext cx="8229600" cy="4876800"/>
          </a:xfrm>
        </p:spPr>
      </p:pic>
    </p:spTree>
    <p:extLst>
      <p:ext uri="{BB962C8B-B14F-4D97-AF65-F5344CB8AC3E}">
        <p14:creationId xmlns:p14="http://schemas.microsoft.com/office/powerpoint/2010/main" val="1126734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2000" dirty="0" smtClean="0">
                <a:latin typeface="Handwriting - Dakota"/>
                <a:cs typeface="Handwriting - Dakota"/>
              </a:rPr>
              <a:t>Sustainable Innovation</a:t>
            </a:r>
          </a:p>
          <a:p>
            <a:endParaRPr lang="en-US" sz="2400" b="1" dirty="0">
              <a:latin typeface="Handwriting - Dakota"/>
              <a:cs typeface="Corbel"/>
            </a:endParaRPr>
          </a:p>
          <a:p>
            <a:r>
              <a:rPr lang="en-US" sz="2400" b="1" dirty="0" smtClean="0">
                <a:solidFill>
                  <a:srgbClr val="D2533C"/>
                </a:solidFill>
                <a:latin typeface="Corbel"/>
                <a:cs typeface="Corbel"/>
              </a:rPr>
              <a:t>Traditional </a:t>
            </a:r>
            <a:br>
              <a:rPr lang="en-US" sz="2400" b="1" dirty="0" smtClean="0">
                <a:solidFill>
                  <a:srgbClr val="D2533C"/>
                </a:solidFill>
                <a:latin typeface="Corbel"/>
                <a:cs typeface="Corbel"/>
              </a:rPr>
            </a:br>
            <a:r>
              <a:rPr lang="en-US" sz="2400" b="1" dirty="0" smtClean="0">
                <a:solidFill>
                  <a:srgbClr val="D2533C"/>
                </a:solidFill>
                <a:latin typeface="Corbel"/>
                <a:cs typeface="Corbel"/>
              </a:rPr>
              <a:t>printed books</a:t>
            </a:r>
            <a:endParaRPr lang="en-US" sz="2400" b="1" dirty="0">
              <a:solidFill>
                <a:srgbClr val="D2533C"/>
              </a:solidFill>
              <a:latin typeface="Corbel"/>
              <a:cs typeface="Corbel"/>
            </a:endParaRPr>
          </a:p>
        </p:txBody>
      </p:sp>
      <p:pic>
        <p:nvPicPr>
          <p:cNvPr id="8" name="Content Placeholder 7"/>
          <p:cNvPicPr>
            <a:picLocks noGrp="1" noChangeAspect="1"/>
          </p:cNvPicPr>
          <p:nvPr>
            <p:ph idx="1"/>
          </p:nvPr>
        </p:nvPicPr>
        <p:blipFill>
          <a:blip r:embed="rId3" cstate="screen">
            <a:extLst>
              <a:ext uri="{28A0092B-C50C-407E-A947-70E740481C1C}">
                <a14:useLocalDpi xmlns:a14="http://schemas.microsoft.com/office/drawing/2010/main"/>
              </a:ext>
            </a:extLst>
          </a:blip>
          <a:srcRect t="-6913" b="-6913"/>
          <a:stretch>
            <a:fillRect/>
          </a:stretch>
        </p:blipFill>
        <p:spPr>
          <a:xfrm>
            <a:off x="3449732" y="293688"/>
            <a:ext cx="4586287" cy="6273800"/>
          </a:xfrm>
        </p:spPr>
      </p:pic>
    </p:spTree>
    <p:extLst>
      <p:ext uri="{BB962C8B-B14F-4D97-AF65-F5344CB8AC3E}">
        <p14:creationId xmlns:p14="http://schemas.microsoft.com/office/powerpoint/2010/main" val="2142898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5908" y="1600952"/>
            <a:ext cx="8606116" cy="4667403"/>
            <a:chOff x="255908" y="1600952"/>
            <a:chExt cx="8606116" cy="4667403"/>
          </a:xfrm>
        </p:grpSpPr>
        <p:pic>
          <p:nvPicPr>
            <p:cNvPr id="4" name="Picture 3" descr="Networ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08" y="1600952"/>
              <a:ext cx="8606116" cy="4667403"/>
            </a:xfrm>
            <a:prstGeom prst="rect">
              <a:avLst/>
            </a:prstGeom>
          </p:spPr>
        </p:pic>
        <p:sp>
          <p:nvSpPr>
            <p:cNvPr id="7" name="TextBox 6"/>
            <p:cNvSpPr txBox="1"/>
            <p:nvPr/>
          </p:nvSpPr>
          <p:spPr>
            <a:xfrm>
              <a:off x="3715416" y="3695433"/>
              <a:ext cx="1306818" cy="369332"/>
            </a:xfrm>
            <a:prstGeom prst="rect">
              <a:avLst/>
            </a:prstGeom>
            <a:noFill/>
          </p:spPr>
          <p:txBody>
            <a:bodyPr wrap="none" rtlCol="0">
              <a:spAutoFit/>
            </a:bodyPr>
            <a:lstStyle/>
            <a:p>
              <a:r>
                <a:rPr lang="en-US" dirty="0" smtClean="0"/>
                <a:t>¡</a:t>
              </a:r>
              <a:r>
                <a:rPr lang="en-US" dirty="0" smtClean="0">
                  <a:latin typeface="Corbel"/>
                  <a:cs typeface="Corbel"/>
                </a:rPr>
                <a:t>USU Press!</a:t>
              </a:r>
              <a:endParaRPr lang="en-US" dirty="0">
                <a:latin typeface="Corbel"/>
                <a:cs typeface="Corbel"/>
              </a:endParaRPr>
            </a:p>
          </p:txBody>
        </p:sp>
      </p:grpSp>
      <p:sp>
        <p:nvSpPr>
          <p:cNvPr id="8" name="Title 1"/>
          <p:cNvSpPr txBox="1">
            <a:spLocks noGrp="1"/>
          </p:cNvSpPr>
          <p:nvPr>
            <p:ph type="title"/>
          </p:nvPr>
        </p:nvSpPr>
        <p:spPr>
          <a:xfrm>
            <a:off x="457200" y="533400"/>
            <a:ext cx="8229600" cy="9906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2000" dirty="0" smtClean="0">
                <a:latin typeface="Handwriting - Dakota"/>
                <a:cs typeface="Handwriting - Dakota"/>
              </a:rPr>
              <a:t>Sustainable Innovation</a:t>
            </a:r>
          </a:p>
          <a:p>
            <a:endParaRPr lang="en-US" sz="2400" b="1" dirty="0" smtClean="0">
              <a:latin typeface="Handwriting - Dakota"/>
              <a:cs typeface="Corbel"/>
            </a:endParaRPr>
          </a:p>
          <a:p>
            <a:r>
              <a:rPr lang="en-US" sz="2400" b="1" dirty="0" smtClean="0">
                <a:solidFill>
                  <a:srgbClr val="D2533C"/>
                </a:solidFill>
                <a:latin typeface="Corbel"/>
                <a:cs typeface="Corbel"/>
              </a:rPr>
              <a:t>Versatility and Multimodality</a:t>
            </a:r>
            <a:endParaRPr lang="en-US" sz="2400" b="1" dirty="0">
              <a:solidFill>
                <a:srgbClr val="D2533C"/>
              </a:solidFill>
              <a:latin typeface="Corbel"/>
              <a:cs typeface="Corbel"/>
            </a:endParaRPr>
          </a:p>
        </p:txBody>
      </p:sp>
    </p:spTree>
    <p:extLst>
      <p:ext uri="{BB962C8B-B14F-4D97-AF65-F5344CB8AC3E}">
        <p14:creationId xmlns:p14="http://schemas.microsoft.com/office/powerpoint/2010/main" val="615937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effectLst>
                  <a:outerShdw blurRad="50800" dist="38100" dir="2700000" algn="tl" rotWithShape="0">
                    <a:prstClr val="black">
                      <a:alpha val="40000"/>
                    </a:prstClr>
                  </a:outerShdw>
                </a:effectLst>
              </a:rPr>
              <a:t>CONCLUSIONS</a:t>
            </a:r>
            <a:endParaRPr lang="en-US" sz="5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370532" y="1568393"/>
            <a:ext cx="6173268" cy="5289607"/>
          </a:xfrm>
        </p:spPr>
      </p:pic>
    </p:spTree>
    <p:extLst>
      <p:ext uri="{BB962C8B-B14F-4D97-AF65-F5344CB8AC3E}">
        <p14:creationId xmlns:p14="http://schemas.microsoft.com/office/powerpoint/2010/main" val="22038278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396175">
            <a:off x="4564275" y="900983"/>
            <a:ext cx="3985293" cy="2881119"/>
          </a:xfrm>
          <a:prstGeom prst="rect">
            <a:avLst/>
          </a:prstGeom>
        </p:spPr>
      </p:pic>
      <p:sp>
        <p:nvSpPr>
          <p:cNvPr id="2" name="Title 1"/>
          <p:cNvSpPr>
            <a:spLocks noGrp="1"/>
          </p:cNvSpPr>
          <p:nvPr>
            <p:ph type="title"/>
          </p:nvPr>
        </p:nvSpPr>
        <p:spPr>
          <a:xfrm>
            <a:off x="-685800" y="304800"/>
            <a:ext cx="8229600" cy="990600"/>
          </a:xfrm>
        </p:spPr>
        <p:txBody>
          <a:bodyPr>
            <a:normAutofit/>
          </a:bodyPr>
          <a:lstStyle/>
          <a:p>
            <a:pPr algn="ctr"/>
            <a:r>
              <a:rPr lang="en-US" dirty="0">
                <a:effectLst>
                  <a:outerShdw blurRad="38100" dist="38100" dir="2700000" algn="tl">
                    <a:srgbClr val="000000">
                      <a:alpha val="43137"/>
                    </a:srgbClr>
                  </a:outerShdw>
                </a:effectLst>
                <a:latin typeface="Cambria" pitchFamily="18" charset="0"/>
              </a:rPr>
              <a:t>Text with </a:t>
            </a:r>
            <a:r>
              <a:rPr lang="en-US" dirty="0" smtClean="0">
                <a:effectLst>
                  <a:outerShdw blurRad="38100" dist="38100" dir="2700000" algn="tl">
                    <a:srgbClr val="000000">
                      <a:alpha val="43137"/>
                    </a:srgbClr>
                  </a:outerShdw>
                </a:effectLst>
                <a:latin typeface="Cambria" pitchFamily="18" charset="0"/>
              </a:rPr>
              <a:t>Physical Form</a:t>
            </a:r>
            <a:endParaRPr lang="en-US" dirty="0">
              <a:effectLst>
                <a:outerShdw blurRad="38100" dist="38100" dir="2700000" algn="tl">
                  <a:srgbClr val="000000">
                    <a:alpha val="43137"/>
                  </a:srgbClr>
                </a:outerShdw>
              </a:effectLst>
              <a:latin typeface="Cambria" pitchFamily="18" charset="0"/>
            </a:endParaRPr>
          </a:p>
        </p:txBody>
      </p:sp>
      <p:pic>
        <p:nvPicPr>
          <p:cNvPr id="4" name="Content Placeholder 3"/>
          <p:cNvPicPr>
            <a:picLocks noGrp="1" noChangeAspect="1"/>
          </p:cNvPicPr>
          <p:nvPr>
            <p:ph sz="half" idx="1"/>
          </p:nvPr>
        </p:nvPicPr>
        <p:blipFill>
          <a:blip r:embed="rId4" cstate="screen">
            <a:extLst>
              <a:ext uri="{28A0092B-C50C-407E-A947-70E740481C1C}">
                <a14:useLocalDpi xmlns:a14="http://schemas.microsoft.com/office/drawing/2010/main"/>
              </a:ext>
            </a:extLst>
          </a:blip>
          <a:srcRect/>
          <a:stretch>
            <a:fillRect/>
          </a:stretch>
        </p:blipFill>
        <p:spPr>
          <a:xfrm>
            <a:off x="152400" y="1143000"/>
            <a:ext cx="2493924" cy="2913656"/>
          </a:xfr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t="-10649"/>
          <a:stretch/>
        </p:blipFill>
        <p:spPr>
          <a:xfrm>
            <a:off x="2133600" y="2990088"/>
            <a:ext cx="5257800" cy="3755571"/>
          </a:xfrm>
          <a:prstGeom prst="rect">
            <a:avLst/>
          </a:prstGeom>
        </p:spPr>
      </p:pic>
      <p:sp>
        <p:nvSpPr>
          <p:cNvPr id="3" name="TextBox 2"/>
          <p:cNvSpPr txBox="1"/>
          <p:nvPr/>
        </p:nvSpPr>
        <p:spPr>
          <a:xfrm>
            <a:off x="2895600" y="3429000"/>
            <a:ext cx="2241319" cy="923330"/>
          </a:xfrm>
          <a:prstGeom prst="rect">
            <a:avLst/>
          </a:prstGeom>
          <a:noFill/>
        </p:spPr>
        <p:txBody>
          <a:bodyPr wrap="none" rtlCol="0">
            <a:spAutoFit/>
          </a:bodyPr>
          <a:lstStyle/>
          <a:p>
            <a:r>
              <a:rPr lang="en-US" sz="5400" dirty="0" smtClean="0">
                <a:solidFill>
                  <a:schemeClr val="bg1"/>
                </a:solidFill>
                <a:effectLst>
                  <a:outerShdw blurRad="38100" dist="38100" dir="2700000" algn="tl">
                    <a:srgbClr val="000000">
                      <a:alpha val="43137"/>
                    </a:srgbClr>
                  </a:outerShdw>
                </a:effectLst>
                <a:latin typeface="Cambria" pitchFamily="18" charset="0"/>
              </a:rPr>
              <a:t>= Book</a:t>
            </a:r>
            <a:endParaRPr lang="en-US" sz="5400"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4030186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53" presetClass="exit" presetSubtype="32" fill="hold" nodeType="withEffect">
                                  <p:stCondLst>
                                    <p:cond delay="0"/>
                                  </p:stCondLst>
                                  <p:childTnLst>
                                    <p:anim calcmode="lin" valueType="num">
                                      <p:cBhvr>
                                        <p:cTn id="17" dur="500"/>
                                        <p:tgtEl>
                                          <p:spTgt spid="7"/>
                                        </p:tgtEl>
                                        <p:attrNameLst>
                                          <p:attrName>ppt_w</p:attrName>
                                        </p:attrNameLst>
                                      </p:cBhvr>
                                      <p:tavLst>
                                        <p:tav tm="0">
                                          <p:val>
                                            <p:strVal val="ppt_w"/>
                                          </p:val>
                                        </p:tav>
                                        <p:tav tm="100000">
                                          <p:val>
                                            <p:fltVal val="0"/>
                                          </p:val>
                                        </p:tav>
                                      </p:tavLst>
                                    </p:anim>
                                    <p:anim calcmode="lin" valueType="num">
                                      <p:cBhvr>
                                        <p:cTn id="18" dur="500"/>
                                        <p:tgtEl>
                                          <p:spTgt spid="7"/>
                                        </p:tgtEl>
                                        <p:attrNameLst>
                                          <p:attrName>ppt_h</p:attrName>
                                        </p:attrNameLst>
                                      </p:cBhvr>
                                      <p:tavLst>
                                        <p:tav tm="0">
                                          <p:val>
                                            <p:strVal val="ppt_h"/>
                                          </p:val>
                                        </p:tav>
                                        <p:tav tm="100000">
                                          <p:val>
                                            <p:fltVal val="0"/>
                                          </p:val>
                                        </p:tav>
                                      </p:tavLst>
                                    </p:anim>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lstStyle/>
          <a:p>
            <a:r>
              <a:rPr lang="en-US" dirty="0" smtClean="0">
                <a:effectLst>
                  <a:outerShdw blurRad="38100" dist="38100" dir="2700000" algn="tl">
                    <a:srgbClr val="000000">
                      <a:alpha val="43137"/>
                    </a:srgbClr>
                  </a:outerShdw>
                </a:effectLst>
                <a:latin typeface="Cambria" pitchFamily="18" charset="0"/>
              </a:rPr>
              <a:t>Text without Physical Form?</a:t>
            </a:r>
            <a:endParaRPr lang="en-US" dirty="0">
              <a:effectLst>
                <a:outerShdw blurRad="38100" dist="38100" dir="2700000" algn="tl">
                  <a:srgbClr val="000000">
                    <a:alpha val="43137"/>
                  </a:srgbClr>
                </a:outerShdw>
              </a:effectLst>
              <a:latin typeface="Cambria" pitchFamily="18" charset="0"/>
            </a:endParaRP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70660">
            <a:off x="4695989" y="1498774"/>
            <a:ext cx="1871408" cy="2895600"/>
          </a:xfrm>
          <a:prstGeom prst="rect">
            <a:avLst/>
          </a:prstGeom>
        </p:spPr>
      </p:pic>
    </p:spTree>
    <p:extLst>
      <p:ext uri="{BB962C8B-B14F-4D97-AF65-F5344CB8AC3E}">
        <p14:creationId xmlns:p14="http://schemas.microsoft.com/office/powerpoint/2010/main" val="3642847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26611"/>
          <a:stretch/>
        </p:blipFill>
        <p:spPr>
          <a:xfrm>
            <a:off x="2895600" y="1524000"/>
            <a:ext cx="5364480" cy="3352800"/>
          </a:xfrm>
          <a:prstGeom prst="rect">
            <a:avLst/>
          </a:prstGeom>
        </p:spPr>
      </p:pic>
      <p:sp>
        <p:nvSpPr>
          <p:cNvPr id="2" name="Title 1"/>
          <p:cNvSpPr>
            <a:spLocks noGrp="1"/>
          </p:cNvSpPr>
          <p:nvPr>
            <p:ph type="title"/>
          </p:nvPr>
        </p:nvSpPr>
        <p:spPr>
          <a:xfrm>
            <a:off x="533400" y="381000"/>
            <a:ext cx="8229600" cy="990600"/>
          </a:xfrm>
        </p:spPr>
        <p:txBody>
          <a:bodyPr/>
          <a:lstStyle/>
          <a:p>
            <a:r>
              <a:rPr lang="en-US" dirty="0">
                <a:effectLst>
                  <a:outerShdw blurRad="38100" dist="38100" dir="2700000" algn="tl">
                    <a:srgbClr val="000000">
                      <a:alpha val="43137"/>
                    </a:srgbClr>
                  </a:outerShdw>
                </a:effectLst>
                <a:latin typeface="Cambria" pitchFamily="18" charset="0"/>
              </a:rPr>
              <a:t>Text </a:t>
            </a:r>
            <a:r>
              <a:rPr lang="en-US" dirty="0" smtClean="0">
                <a:effectLst>
                  <a:outerShdw blurRad="38100" dist="38100" dir="2700000" algn="tl">
                    <a:srgbClr val="000000">
                      <a:alpha val="43137"/>
                    </a:srgbClr>
                  </a:outerShdw>
                </a:effectLst>
                <a:latin typeface="Cambria" pitchFamily="18" charset="0"/>
              </a:rPr>
              <a:t>in a Dynamic Container </a:t>
            </a:r>
            <a:endParaRPr lang="en-US" dirty="0"/>
          </a:p>
        </p:txBody>
      </p:sp>
      <p:pic>
        <p:nvPicPr>
          <p:cNvPr id="4" name="Content Placeholder 3"/>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312594" y="1295017"/>
            <a:ext cx="5334000" cy="5334000"/>
          </a:xfrm>
        </p:spPr>
      </p:pic>
    </p:spTree>
    <p:extLst>
      <p:ext uri="{BB962C8B-B14F-4D97-AF65-F5344CB8AC3E}">
        <p14:creationId xmlns:p14="http://schemas.microsoft.com/office/powerpoint/2010/main" val="627703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a:solidFill>
            <a:schemeClr val="bg1"/>
          </a:solidFill>
        </p:spPr>
        <p:txBody>
          <a:bodyPr>
            <a:normAutofit/>
          </a:bodyPr>
          <a:lstStyle/>
          <a:p>
            <a:r>
              <a:rPr lang="en-US" sz="6000" dirty="0">
                <a:effectLst>
                  <a:outerShdw blurRad="38100" dist="38100" dir="2700000" algn="tl">
                    <a:srgbClr val="000000">
                      <a:alpha val="43137"/>
                    </a:srgbClr>
                  </a:outerShdw>
                </a:effectLst>
                <a:latin typeface="Cambria" pitchFamily="18" charset="0"/>
              </a:rPr>
              <a:t>What happens when the reading experience catches up with new </a:t>
            </a:r>
            <a:r>
              <a:rPr lang="en-US" sz="6000" dirty="0" smtClean="0">
                <a:effectLst>
                  <a:outerShdw blurRad="38100" dist="38100" dir="2700000" algn="tl">
                    <a:srgbClr val="000000">
                      <a:alpha val="43137"/>
                    </a:srgbClr>
                  </a:outerShdw>
                </a:effectLst>
                <a:latin typeface="Cambria" pitchFamily="18" charset="0"/>
              </a:rPr>
              <a:t>technologies?</a:t>
            </a:r>
            <a:endParaRPr lang="en-US" sz="2400" dirty="0">
              <a:effectLst>
                <a:outerShdw blurRad="38100" dist="38100" dir="2700000" algn="tl">
                  <a:srgbClr val="000000">
                    <a:alpha val="43137"/>
                  </a:srgbClr>
                </a:outerShdw>
              </a:effectLst>
              <a:latin typeface="Cambria" pitchFamily="18" charset="0"/>
            </a:endParaRPr>
          </a:p>
        </p:txBody>
      </p:sp>
      <p:sp>
        <p:nvSpPr>
          <p:cNvPr id="3" name="TextBox 2"/>
          <p:cNvSpPr txBox="1"/>
          <p:nvPr/>
        </p:nvSpPr>
        <p:spPr>
          <a:xfrm>
            <a:off x="5867400" y="5410200"/>
            <a:ext cx="2590800" cy="461665"/>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latin typeface="+mj-lt"/>
              </a:rPr>
              <a:t>Duane Bray, IDEO</a:t>
            </a:r>
            <a:endParaRPr lang="en-US" sz="2400" dirty="0">
              <a:latin typeface="+mj-lt"/>
            </a:endParaRPr>
          </a:p>
        </p:txBody>
      </p:sp>
      <p:sp>
        <p:nvSpPr>
          <p:cNvPr id="6" name="Title 1"/>
          <p:cNvSpPr txBox="1">
            <a:spLocks/>
          </p:cNvSpPr>
          <p:nvPr/>
        </p:nvSpPr>
        <p:spPr>
          <a:xfrm>
            <a:off x="381000" y="76200"/>
            <a:ext cx="8229600" cy="5897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effectLst>
                  <a:outerShdw blurRad="38100" dist="38100" dir="2700000" algn="tl">
                    <a:srgbClr val="000000">
                      <a:alpha val="43137"/>
                    </a:srgbClr>
                  </a:outerShdw>
                </a:effectLst>
                <a:latin typeface="Cambria" pitchFamily="18" charset="0"/>
              </a:rPr>
              <a:t>What happens when authorship catches up with new technologies?</a:t>
            </a:r>
            <a:endParaRPr lang="en-US" sz="6000" dirty="0"/>
          </a:p>
        </p:txBody>
      </p:sp>
    </p:spTree>
    <p:extLst>
      <p:ext uri="{BB962C8B-B14F-4D97-AF65-F5344CB8AC3E}">
        <p14:creationId xmlns:p14="http://schemas.microsoft.com/office/powerpoint/2010/main" val="2052584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effectLst>
                  <a:outerShdw blurRad="50800" dist="38100" dir="2700000" algn="tl" rotWithShape="0">
                    <a:prstClr val="black">
                      <a:alpha val="40000"/>
                    </a:prstClr>
                  </a:outerShdw>
                </a:effectLst>
              </a:rPr>
              <a:t>The Evolving book</a:t>
            </a:r>
            <a:endParaRPr lang="en-US" dirty="0">
              <a:effectLst>
                <a:outerShdw blurRad="50800" dist="38100" dir="2700000" algn="tl" rotWithShape="0">
                  <a:prstClr val="black">
                    <a:alpha val="40000"/>
                  </a:prstClr>
                </a:outerShdw>
              </a:effectLst>
            </a:endParaRPr>
          </a:p>
        </p:txBody>
      </p:sp>
      <p:sp>
        <p:nvSpPr>
          <p:cNvPr id="5" name="Subtitle 4"/>
          <p:cNvSpPr>
            <a:spLocks noGrp="1"/>
          </p:cNvSpPr>
          <p:nvPr>
            <p:ph type="subTitle" idx="1"/>
          </p:nvPr>
        </p:nvSpPr>
        <p:spPr/>
        <p:txBody>
          <a:bodyPr/>
          <a:lstStyle/>
          <a:p>
            <a:r>
              <a:rPr lang="en-US" dirty="0" smtClean="0"/>
              <a:t>Attitudes and attributes</a:t>
            </a:r>
            <a:endParaRPr lang="en-US" dirty="0"/>
          </a:p>
        </p:txBody>
      </p:sp>
      <p:sp>
        <p:nvSpPr>
          <p:cNvPr id="6" name="TextBox 5"/>
          <p:cNvSpPr txBox="1"/>
          <p:nvPr/>
        </p:nvSpPr>
        <p:spPr>
          <a:xfrm>
            <a:off x="2590800" y="4648200"/>
            <a:ext cx="4876800" cy="646331"/>
          </a:xfrm>
          <a:prstGeom prst="rect">
            <a:avLst/>
          </a:prstGeom>
          <a:noFill/>
        </p:spPr>
        <p:txBody>
          <a:bodyPr wrap="square" rtlCol="0">
            <a:spAutoFit/>
          </a:bodyPr>
          <a:lstStyle/>
          <a:p>
            <a:r>
              <a:rPr lang="en-US" dirty="0" smtClean="0"/>
              <a:t>Cheryl D. Walters, Head of Digital Initiatives, Utah State University</a:t>
            </a:r>
            <a:endParaRPr lang="en-US" dirty="0"/>
          </a:p>
        </p:txBody>
      </p:sp>
    </p:spTree>
    <p:extLst>
      <p:ext uri="{BB962C8B-B14F-4D97-AF65-F5344CB8AC3E}">
        <p14:creationId xmlns:p14="http://schemas.microsoft.com/office/powerpoint/2010/main" val="31656594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effectLst>
                  <a:outerShdw blurRad="50800" dist="38100" dir="2700000" algn="tl" rotWithShape="0">
                    <a:prstClr val="black">
                      <a:alpha val="40000"/>
                    </a:prstClr>
                  </a:outerShdw>
                </a:effectLst>
              </a:rPr>
              <a:t>Attributes of the evolving book</a:t>
            </a:r>
            <a:endParaRPr lang="en-US" sz="32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304800" y="1600200"/>
            <a:ext cx="8686800" cy="5029200"/>
          </a:xfrm>
        </p:spPr>
        <p:txBody>
          <a:bodyPr>
            <a:normAutofit/>
          </a:bodyPr>
          <a:lstStyle/>
          <a:p>
            <a:pPr marL="0" indent="0">
              <a:buNone/>
            </a:pPr>
            <a:r>
              <a:rPr lang="en-US" dirty="0" smtClean="0"/>
              <a:t>Pushes the boundaries of the traditional book container, actively connecting authors, readers, researchers, and libraries</a:t>
            </a:r>
          </a:p>
          <a:p>
            <a:pPr lvl="1"/>
            <a:r>
              <a:rPr lang="en-US" dirty="0">
                <a:solidFill>
                  <a:srgbClr val="D2533C"/>
                </a:solidFill>
              </a:rPr>
              <a:t>O</a:t>
            </a:r>
            <a:r>
              <a:rPr lang="en-US" dirty="0" smtClean="0">
                <a:solidFill>
                  <a:srgbClr val="D2533C"/>
                </a:solidFill>
              </a:rPr>
              <a:t>pen-ended: easy to edit and expand with new content</a:t>
            </a:r>
          </a:p>
          <a:p>
            <a:pPr lvl="1"/>
            <a:r>
              <a:rPr lang="en-US" dirty="0">
                <a:solidFill>
                  <a:schemeClr val="tx2"/>
                </a:solidFill>
              </a:rPr>
              <a:t>Multiple</a:t>
            </a:r>
            <a:r>
              <a:rPr lang="en-US" dirty="0"/>
              <a:t> </a:t>
            </a:r>
            <a:r>
              <a:rPr lang="en-US" dirty="0">
                <a:solidFill>
                  <a:schemeClr val="tx2"/>
                </a:solidFill>
              </a:rPr>
              <a:t>components in multiple formats:  </a:t>
            </a:r>
            <a:r>
              <a:rPr lang="en-US" dirty="0"/>
              <a:t>web-based, </a:t>
            </a:r>
            <a:r>
              <a:rPr lang="en-US" dirty="0" smtClean="0"/>
              <a:t>multimedia, </a:t>
            </a:r>
            <a:r>
              <a:rPr lang="en-US" dirty="0"/>
              <a:t>interactive, mobile</a:t>
            </a:r>
          </a:p>
          <a:p>
            <a:pPr lvl="1"/>
            <a:r>
              <a:rPr lang="en-US" dirty="0" smtClean="0">
                <a:solidFill>
                  <a:srgbClr val="D2533C"/>
                </a:solidFill>
              </a:rPr>
              <a:t>Links</a:t>
            </a:r>
            <a:r>
              <a:rPr lang="en-US" dirty="0" smtClean="0"/>
              <a:t> </a:t>
            </a:r>
            <a:r>
              <a:rPr lang="en-US" dirty="0" smtClean="0">
                <a:solidFill>
                  <a:srgbClr val="D2533C"/>
                </a:solidFill>
              </a:rPr>
              <a:t>to related content </a:t>
            </a:r>
          </a:p>
          <a:p>
            <a:pPr lvl="1"/>
            <a:r>
              <a:rPr lang="en-US" dirty="0" smtClean="0">
                <a:solidFill>
                  <a:srgbClr val="D2533C"/>
                </a:solidFill>
              </a:rPr>
              <a:t>Users are active, not passive </a:t>
            </a:r>
          </a:p>
          <a:p>
            <a:pPr lvl="2"/>
            <a:r>
              <a:rPr lang="en-US" dirty="0" smtClean="0"/>
              <a:t>Marginalia = Commenting in public forum</a:t>
            </a:r>
            <a:endParaRPr lang="en-US" dirty="0"/>
          </a:p>
          <a:p>
            <a:pPr lvl="2"/>
            <a:r>
              <a:rPr lang="en-US" dirty="0" smtClean="0"/>
              <a:t>Transcribe or translate text</a:t>
            </a:r>
          </a:p>
          <a:p>
            <a:pPr lvl="2"/>
            <a:r>
              <a:rPr lang="en-US" dirty="0" smtClean="0"/>
              <a:t>Identify &amp; fill in missing information</a:t>
            </a:r>
          </a:p>
          <a:p>
            <a:pPr lvl="2"/>
            <a:r>
              <a:rPr lang="en-US" dirty="0" smtClean="0"/>
              <a:t>Add new content</a:t>
            </a:r>
          </a:p>
          <a:p>
            <a:pPr lvl="1"/>
            <a:r>
              <a:rPr lang="en-US" dirty="0" smtClean="0">
                <a:solidFill>
                  <a:srgbClr val="D2533C"/>
                </a:solidFill>
              </a:rPr>
              <a:t>Use </a:t>
            </a:r>
            <a:r>
              <a:rPr lang="en-US" dirty="0" smtClean="0">
                <a:solidFill>
                  <a:schemeClr val="tx2"/>
                </a:solidFill>
              </a:rPr>
              <a:t>is easy, efficient</a:t>
            </a:r>
          </a:p>
          <a:p>
            <a:pPr lvl="2"/>
            <a:r>
              <a:rPr lang="en-US" dirty="0" smtClean="0"/>
              <a:t>Search, navigate, zoom, change font size </a:t>
            </a:r>
          </a:p>
          <a:p>
            <a:pPr lvl="2"/>
            <a:r>
              <a:rPr lang="en-US" dirty="0" smtClean="0"/>
              <a:t>Highlight, copy, paste, print, download, reformat, remix</a:t>
            </a:r>
          </a:p>
        </p:txBody>
      </p:sp>
    </p:spTree>
    <p:extLst>
      <p:ext uri="{BB962C8B-B14F-4D97-AF65-F5344CB8AC3E}">
        <p14:creationId xmlns:p14="http://schemas.microsoft.com/office/powerpoint/2010/main" val="319829445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8533</TotalTime>
  <Words>4652</Words>
  <Application>Microsoft Macintosh PowerPoint</Application>
  <PresentationFormat>On-screen Show (4:3)</PresentationFormat>
  <Paragraphs>298</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Clarity</vt:lpstr>
      <vt:lpstr>The Changing Face of Scholarly Communication:   University Libraries and Presses Transform the Book</vt:lpstr>
      <vt:lpstr>Introduction</vt:lpstr>
      <vt:lpstr>Text without Physical Form</vt:lpstr>
      <vt:lpstr>Text with Physical Form</vt:lpstr>
      <vt:lpstr>Text without Physical Form?</vt:lpstr>
      <vt:lpstr>Text in a Dynamic Container </vt:lpstr>
      <vt:lpstr>What happens when the reading experience catches up with new technologies?</vt:lpstr>
      <vt:lpstr>The Evolving book</vt:lpstr>
      <vt:lpstr>Attributes of the evolving book</vt:lpstr>
      <vt:lpstr>An author’s perspective: A “Brave New Space”</vt:lpstr>
      <vt:lpstr>A web “book” that offers so much more than the print: </vt:lpstr>
      <vt:lpstr>  Another author’s perspective: “An Author’s Dream” </vt:lpstr>
      <vt:lpstr>PowerPoint Presentation</vt:lpstr>
      <vt:lpstr>Transporting readers to archival sources </vt:lpstr>
      <vt:lpstr>Many parts, connected &amp; expanding</vt:lpstr>
      <vt:lpstr>Institutional Repositories:</vt:lpstr>
      <vt:lpstr>PowerPoint Presentation</vt:lpstr>
      <vt:lpstr>Traditional Text, New Vehicle:</vt:lpstr>
      <vt:lpstr>The Vehicle Shapes the Text:</vt:lpstr>
      <vt:lpstr>An Interconnected Web  of Concepts:</vt:lpstr>
      <vt:lpstr>PowerPoint Presentation</vt:lpstr>
      <vt:lpstr>SUSTAINABLE INNOVATION</vt:lpstr>
      <vt:lpstr>Sustainable Innovation</vt:lpstr>
      <vt:lpstr>PowerPoint Presentation</vt:lpstr>
      <vt:lpstr>Sustainable Innovation  Strategic Answers</vt:lpstr>
      <vt:lpstr>PowerPoint Presentation</vt:lpstr>
      <vt:lpstr>PowerPoint Presentation</vt:lpstr>
      <vt:lpstr>PowerPoint Presentation</vt:lpstr>
      <vt:lpstr>PowerPoint Presentation</vt:lpstr>
      <vt:lpstr>PowerPoint Presentation</vt:lpstr>
      <vt:lpstr>PowerPoint Presentation</vt:lpstr>
      <vt:lpstr>Sustainable Innovation  USUP/Computers and Composition Digital Press</vt:lpstr>
      <vt:lpstr>Sustainable Innovation  Digital Commons – Institutional Respository</vt:lpstr>
      <vt:lpstr>Sustainable Innovation  HathiTrust – Collective Repository</vt:lpstr>
      <vt:lpstr>Sustainable Innovation  Traditional  printed books</vt:lpstr>
      <vt:lpstr>Sustainable Innovation  Versatility and Multimodality</vt:lpstr>
      <vt:lpstr>CONCLUSIONS</vt:lpstr>
    </vt:vector>
  </TitlesOfParts>
  <Company>Utah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Changing Face of Scholarly Communication:  University Libraries and Presses Transform the Book</dc:title>
  <dc:creator>Richard W. Clement</dc:creator>
  <cp:lastModifiedBy>Andy Wesolek</cp:lastModifiedBy>
  <cp:revision>126</cp:revision>
  <cp:lastPrinted>2012-08-09T15:39:44Z</cp:lastPrinted>
  <dcterms:created xsi:type="dcterms:W3CDTF">2012-07-25T18:40:40Z</dcterms:created>
  <dcterms:modified xsi:type="dcterms:W3CDTF">2012-10-15T16:48:33Z</dcterms:modified>
</cp:coreProperties>
</file>