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56" r:id="rId2"/>
    <p:sldId id="260" r:id="rId3"/>
    <p:sldId id="261" r:id="rId4"/>
    <p:sldId id="262" r:id="rId5"/>
    <p:sldId id="257" r:id="rId6"/>
    <p:sldId id="258" r:id="rId7"/>
    <p:sldId id="259" r:id="rId8"/>
    <p:sldId id="279" r:id="rId9"/>
    <p:sldId id="263" r:id="rId10"/>
    <p:sldId id="266" r:id="rId11"/>
    <p:sldId id="267" r:id="rId12"/>
    <p:sldId id="269" r:id="rId13"/>
    <p:sldId id="268" r:id="rId14"/>
    <p:sldId id="270" r:id="rId15"/>
    <p:sldId id="277" r:id="rId16"/>
    <p:sldId id="282" r:id="rId17"/>
    <p:sldId id="272" r:id="rId18"/>
    <p:sldId id="281" r:id="rId19"/>
    <p:sldId id="274" r:id="rId20"/>
    <p:sldId id="284" r:id="rId21"/>
    <p:sldId id="280" r:id="rId22"/>
    <p:sldId id="28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657" autoAdjust="0"/>
    <p:restoredTop sz="94671" autoAdjust="0"/>
  </p:normalViewPr>
  <p:slideViewPr>
    <p:cSldViewPr>
      <p:cViewPr>
        <p:scale>
          <a:sx n="60" d="100"/>
          <a:sy n="60" d="100"/>
        </p:scale>
        <p:origin x="-1920" y="-1064"/>
      </p:cViewPr>
      <p:guideLst>
        <p:guide orient="horz" pos="2160"/>
        <p:guide pos="2880"/>
      </p:guideLst>
    </p:cSldViewPr>
  </p:slideViewPr>
  <p:outlineViewPr>
    <p:cViewPr>
      <p:scale>
        <a:sx n="33" d="100"/>
        <a:sy n="33" d="100"/>
      </p:scale>
      <p:origin x="12"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8CBE1-49C6-4681-B0CF-694F81143F90}" type="doc">
      <dgm:prSet loTypeId="urn:microsoft.com/office/officeart/2005/8/layout/target3" loCatId="relationship" qsTypeId="urn:microsoft.com/office/officeart/2005/8/quickstyle/simple1" qsCatId="simple" csTypeId="urn:microsoft.com/office/officeart/2005/8/colors/accent3_5" csCatId="accent3" phldr="1"/>
      <dgm:spPr/>
      <dgm:t>
        <a:bodyPr/>
        <a:lstStyle/>
        <a:p>
          <a:endParaRPr lang="en-US"/>
        </a:p>
      </dgm:t>
    </dgm:pt>
    <dgm:pt modelId="{447FA5EF-6A06-44C1-9A59-7C3C64A22BD8}">
      <dgm:prSet custT="1"/>
      <dgm:spPr>
        <a:solidFill>
          <a:schemeClr val="tx2">
            <a:lumMod val="90000"/>
          </a:schemeClr>
        </a:solidFill>
      </dgm:spPr>
      <dgm:t>
        <a:bodyPr/>
        <a:lstStyle/>
        <a:p>
          <a:pPr rtl="0"/>
          <a:r>
            <a:rPr lang="en-US" sz="2400" dirty="0" smtClean="0">
              <a:solidFill>
                <a:schemeClr val="accent6">
                  <a:lumMod val="75000"/>
                </a:schemeClr>
              </a:solidFill>
            </a:rPr>
            <a:t>Northern Utah Speaks is the aggregate of USU Special Collections &amp; Archives’                                 </a:t>
          </a:r>
          <a:r>
            <a:rPr lang="en-US" sz="2400" b="1" dirty="0" smtClean="0"/>
            <a:t>rich oral history collections</a:t>
          </a:r>
          <a:r>
            <a:rPr lang="en-US" sz="2400" dirty="0" smtClean="0"/>
            <a:t>. </a:t>
          </a:r>
          <a:endParaRPr lang="en-US" sz="2400" dirty="0"/>
        </a:p>
      </dgm:t>
    </dgm:pt>
    <dgm:pt modelId="{489DDA11-1D1C-4C02-8EC1-12E62C20D697}" type="parTrans" cxnId="{B1083772-F9A7-452D-A723-2FCA911803FD}">
      <dgm:prSet/>
      <dgm:spPr/>
      <dgm:t>
        <a:bodyPr/>
        <a:lstStyle/>
        <a:p>
          <a:endParaRPr lang="en-US"/>
        </a:p>
      </dgm:t>
    </dgm:pt>
    <dgm:pt modelId="{60950C3B-C972-4D0B-8930-DBF4D2B9074F}" type="sibTrans" cxnId="{B1083772-F9A7-452D-A723-2FCA911803FD}">
      <dgm:prSet/>
      <dgm:spPr/>
      <dgm:t>
        <a:bodyPr/>
        <a:lstStyle/>
        <a:p>
          <a:endParaRPr lang="en-US"/>
        </a:p>
      </dgm:t>
    </dgm:pt>
    <dgm:pt modelId="{330DADAF-CF87-4F21-A909-163ACA8DD7FD}">
      <dgm:prSet/>
      <dgm:spPr>
        <a:solidFill>
          <a:schemeClr val="accent5"/>
        </a:solidFill>
      </dgm:spPr>
      <dgm:t>
        <a:bodyPr/>
        <a:lstStyle/>
        <a:p>
          <a:pPr rtl="0"/>
          <a:r>
            <a:rPr lang="en-US" dirty="0" smtClean="0">
              <a:solidFill>
                <a:schemeClr val="accent1">
                  <a:lumMod val="20000"/>
                  <a:lumOff val="80000"/>
                </a:schemeClr>
              </a:solidFill>
            </a:rPr>
            <a:t>The Collection includes oral histories of Korean War veteran</a:t>
          </a:r>
          <a:r>
            <a:rPr lang="en-US" b="1" dirty="0" smtClean="0">
              <a:solidFill>
                <a:schemeClr val="accent1">
                  <a:lumMod val="20000"/>
                  <a:lumOff val="80000"/>
                </a:schemeClr>
              </a:solidFill>
            </a:rPr>
            <a:t> </a:t>
          </a:r>
          <a:r>
            <a:rPr lang="en-US" b="1" dirty="0" smtClean="0"/>
            <a:t>Shirley M. Adams </a:t>
          </a:r>
          <a:r>
            <a:rPr lang="en-US" dirty="0" smtClean="0">
              <a:solidFill>
                <a:schemeClr val="accent1">
                  <a:lumMod val="20000"/>
                  <a:lumOff val="80000"/>
                </a:schemeClr>
              </a:solidFill>
            </a:rPr>
            <a:t> and musician </a:t>
          </a:r>
          <a:r>
            <a:rPr lang="en-US" b="1" dirty="0" smtClean="0"/>
            <a:t>Dr. Irving Wassermann.</a:t>
          </a:r>
          <a:endParaRPr lang="en-US" b="0" dirty="0">
            <a:solidFill>
              <a:schemeClr val="bg1"/>
            </a:solidFill>
          </a:endParaRPr>
        </a:p>
      </dgm:t>
    </dgm:pt>
    <dgm:pt modelId="{C3CE574F-03BE-4B19-B934-0D24EFCC24ED}" type="parTrans" cxnId="{EC9AF948-37D4-4A18-809D-66991E0C46B9}">
      <dgm:prSet/>
      <dgm:spPr/>
      <dgm:t>
        <a:bodyPr/>
        <a:lstStyle/>
        <a:p>
          <a:endParaRPr lang="en-US"/>
        </a:p>
      </dgm:t>
    </dgm:pt>
    <dgm:pt modelId="{B9772435-A185-4681-A85E-B7B50D3F91E0}" type="sibTrans" cxnId="{EC9AF948-37D4-4A18-809D-66991E0C46B9}">
      <dgm:prSet/>
      <dgm:spPr/>
      <dgm:t>
        <a:bodyPr/>
        <a:lstStyle/>
        <a:p>
          <a:endParaRPr lang="en-US"/>
        </a:p>
      </dgm:t>
    </dgm:pt>
    <dgm:pt modelId="{E399075C-425C-4D58-B714-AABB3EF7CA8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rtl="0"/>
          <a:r>
            <a:rPr lang="en-US" sz="2400" dirty="0" smtClean="0">
              <a:solidFill>
                <a:schemeClr val="tx2">
                  <a:lumMod val="75000"/>
                </a:schemeClr>
              </a:solidFill>
            </a:rPr>
            <a:t>NUS</a:t>
          </a:r>
          <a:r>
            <a:rPr lang="en-US" sz="2400" dirty="0" smtClean="0">
              <a:solidFill>
                <a:schemeClr val="tx1"/>
              </a:solidFill>
            </a:rPr>
            <a:t> is an ongoing effort to include the </a:t>
          </a:r>
          <a:r>
            <a:rPr lang="en-US" sz="2400" dirty="0" smtClean="0">
              <a:solidFill>
                <a:schemeClr val="tx2">
                  <a:lumMod val="75000"/>
                </a:schemeClr>
              </a:solidFill>
            </a:rPr>
            <a:t>voices of all Northern Utah communities </a:t>
          </a:r>
          <a:r>
            <a:rPr lang="en-US" sz="2400" dirty="0" smtClean="0">
              <a:solidFill>
                <a:schemeClr val="tx1"/>
              </a:solidFill>
            </a:rPr>
            <a:t>in USU Special Collections</a:t>
          </a:r>
          <a:r>
            <a:rPr lang="en-US" sz="2400" dirty="0" smtClean="0">
              <a:solidFill>
                <a:schemeClr val="accent5">
                  <a:lumMod val="40000"/>
                  <a:lumOff val="60000"/>
                </a:schemeClr>
              </a:solidFill>
            </a:rPr>
            <a:t>. </a:t>
          </a:r>
          <a:endParaRPr lang="en-US" sz="2400" dirty="0">
            <a:solidFill>
              <a:schemeClr val="accent5">
                <a:lumMod val="40000"/>
                <a:lumOff val="60000"/>
              </a:schemeClr>
            </a:solidFill>
          </a:endParaRPr>
        </a:p>
      </dgm:t>
    </dgm:pt>
    <dgm:pt modelId="{0CA4CFB0-9F9D-4788-8039-5CF4155188F4}" type="parTrans" cxnId="{A9F6FF7D-ADFF-44DA-903B-019DF1DC870A}">
      <dgm:prSet/>
      <dgm:spPr/>
      <dgm:t>
        <a:bodyPr/>
        <a:lstStyle/>
        <a:p>
          <a:endParaRPr lang="en-US"/>
        </a:p>
      </dgm:t>
    </dgm:pt>
    <dgm:pt modelId="{0436A1B6-6F90-47A9-9C37-9D3A4CEA3B30}" type="sibTrans" cxnId="{A9F6FF7D-ADFF-44DA-903B-019DF1DC870A}">
      <dgm:prSet/>
      <dgm:spPr/>
      <dgm:t>
        <a:bodyPr/>
        <a:lstStyle/>
        <a:p>
          <a:endParaRPr lang="en-US"/>
        </a:p>
      </dgm:t>
    </dgm:pt>
    <dgm:pt modelId="{48A105BE-8720-4FC6-921E-712527B27AC5}" type="pres">
      <dgm:prSet presAssocID="{FB08CBE1-49C6-4681-B0CF-694F81143F90}" presName="Name0" presStyleCnt="0">
        <dgm:presLayoutVars>
          <dgm:chMax val="7"/>
          <dgm:dir/>
          <dgm:animLvl val="lvl"/>
          <dgm:resizeHandles val="exact"/>
        </dgm:presLayoutVars>
      </dgm:prSet>
      <dgm:spPr/>
      <dgm:t>
        <a:bodyPr/>
        <a:lstStyle/>
        <a:p>
          <a:endParaRPr lang="en-US"/>
        </a:p>
      </dgm:t>
    </dgm:pt>
    <dgm:pt modelId="{DEC9EC13-ACDC-4144-8843-5B25627FA040}" type="pres">
      <dgm:prSet presAssocID="{447FA5EF-6A06-44C1-9A59-7C3C64A22BD8}" presName="circle1" presStyleLbl="node1" presStyleIdx="0" presStyleCnt="3"/>
      <dgm:spPr/>
      <dgm:t>
        <a:bodyPr/>
        <a:lstStyle/>
        <a:p>
          <a:endParaRPr lang="en-US"/>
        </a:p>
      </dgm:t>
    </dgm:pt>
    <dgm:pt modelId="{37750D46-21E7-4D98-B719-3B1B8E5132EE}" type="pres">
      <dgm:prSet presAssocID="{447FA5EF-6A06-44C1-9A59-7C3C64A22BD8}" presName="space" presStyleCnt="0"/>
      <dgm:spPr/>
    </dgm:pt>
    <dgm:pt modelId="{77CB7169-E225-4303-8604-528E50B15690}" type="pres">
      <dgm:prSet presAssocID="{447FA5EF-6A06-44C1-9A59-7C3C64A22BD8}" presName="rect1" presStyleLbl="alignAcc1" presStyleIdx="0" presStyleCnt="3" custScaleX="100000"/>
      <dgm:spPr/>
      <dgm:t>
        <a:bodyPr/>
        <a:lstStyle/>
        <a:p>
          <a:endParaRPr lang="en-US"/>
        </a:p>
      </dgm:t>
    </dgm:pt>
    <dgm:pt modelId="{FBD7B3BE-B70D-41CD-ABF0-EE9440697CF4}" type="pres">
      <dgm:prSet presAssocID="{330DADAF-CF87-4F21-A909-163ACA8DD7FD}" presName="vertSpace2" presStyleLbl="node1" presStyleIdx="0" presStyleCnt="3"/>
      <dgm:spPr/>
    </dgm:pt>
    <dgm:pt modelId="{BAA4414C-6A84-42C9-A092-2BDA8537FB9E}" type="pres">
      <dgm:prSet presAssocID="{330DADAF-CF87-4F21-A909-163ACA8DD7FD}" presName="circle2" presStyleLbl="node1" presStyleIdx="1" presStyleCnt="3"/>
      <dgm:spPr/>
    </dgm:pt>
    <dgm:pt modelId="{9FA864A8-ABEA-449A-BB07-CC3151F78511}" type="pres">
      <dgm:prSet presAssocID="{330DADAF-CF87-4F21-A909-163ACA8DD7FD}" presName="rect2" presStyleLbl="alignAcc1" presStyleIdx="1" presStyleCnt="3" custScaleX="100000" custScaleY="104167"/>
      <dgm:spPr/>
      <dgm:t>
        <a:bodyPr/>
        <a:lstStyle/>
        <a:p>
          <a:endParaRPr lang="en-US"/>
        </a:p>
      </dgm:t>
    </dgm:pt>
    <dgm:pt modelId="{76629CC3-7203-4A75-AD43-7833B7F918D0}" type="pres">
      <dgm:prSet presAssocID="{E399075C-425C-4D58-B714-AABB3EF7CA89}" presName="vertSpace3" presStyleLbl="node1" presStyleIdx="1" presStyleCnt="3"/>
      <dgm:spPr/>
    </dgm:pt>
    <dgm:pt modelId="{49210580-52FA-4419-803F-8619AF39F8DF}" type="pres">
      <dgm:prSet presAssocID="{E399075C-425C-4D58-B714-AABB3EF7CA89}" presName="circle3" presStyleLbl="node1" presStyleIdx="2" presStyleCnt="3"/>
      <dgm:spPr/>
    </dgm:pt>
    <dgm:pt modelId="{0CA74250-5BB8-4C3E-9BD4-544F9D3FDE58}" type="pres">
      <dgm:prSet presAssocID="{E399075C-425C-4D58-B714-AABB3EF7CA89}" presName="rect3" presStyleLbl="alignAcc1" presStyleIdx="2" presStyleCnt="3" custScaleY="102083"/>
      <dgm:spPr/>
      <dgm:t>
        <a:bodyPr/>
        <a:lstStyle/>
        <a:p>
          <a:endParaRPr lang="en-US"/>
        </a:p>
      </dgm:t>
    </dgm:pt>
    <dgm:pt modelId="{E5B0DE07-4985-4E23-BDD7-16206F204C7B}" type="pres">
      <dgm:prSet presAssocID="{447FA5EF-6A06-44C1-9A59-7C3C64A22BD8}" presName="rect1ParTxNoCh" presStyleLbl="alignAcc1" presStyleIdx="2" presStyleCnt="3">
        <dgm:presLayoutVars>
          <dgm:chMax val="1"/>
          <dgm:bulletEnabled val="1"/>
        </dgm:presLayoutVars>
      </dgm:prSet>
      <dgm:spPr/>
      <dgm:t>
        <a:bodyPr/>
        <a:lstStyle/>
        <a:p>
          <a:endParaRPr lang="en-US"/>
        </a:p>
      </dgm:t>
    </dgm:pt>
    <dgm:pt modelId="{589AB746-89DD-40E3-B4F7-9B152C613E71}" type="pres">
      <dgm:prSet presAssocID="{330DADAF-CF87-4F21-A909-163ACA8DD7FD}" presName="rect2ParTxNoCh" presStyleLbl="alignAcc1" presStyleIdx="2" presStyleCnt="3">
        <dgm:presLayoutVars>
          <dgm:chMax val="1"/>
          <dgm:bulletEnabled val="1"/>
        </dgm:presLayoutVars>
      </dgm:prSet>
      <dgm:spPr/>
      <dgm:t>
        <a:bodyPr/>
        <a:lstStyle/>
        <a:p>
          <a:endParaRPr lang="en-US"/>
        </a:p>
      </dgm:t>
    </dgm:pt>
    <dgm:pt modelId="{14ADCB43-A029-481C-A189-AFDEEBDFE312}" type="pres">
      <dgm:prSet presAssocID="{E399075C-425C-4D58-B714-AABB3EF7CA89}" presName="rect3ParTxNoCh" presStyleLbl="alignAcc1" presStyleIdx="2" presStyleCnt="3">
        <dgm:presLayoutVars>
          <dgm:chMax val="1"/>
          <dgm:bulletEnabled val="1"/>
        </dgm:presLayoutVars>
      </dgm:prSet>
      <dgm:spPr/>
      <dgm:t>
        <a:bodyPr/>
        <a:lstStyle/>
        <a:p>
          <a:endParaRPr lang="en-US"/>
        </a:p>
      </dgm:t>
    </dgm:pt>
  </dgm:ptLst>
  <dgm:cxnLst>
    <dgm:cxn modelId="{B2525265-0236-4E98-A9E0-98979B54D704}" type="presOf" srcId="{330DADAF-CF87-4F21-A909-163ACA8DD7FD}" destId="{589AB746-89DD-40E3-B4F7-9B152C613E71}" srcOrd="1" destOrd="0" presId="urn:microsoft.com/office/officeart/2005/8/layout/target3"/>
    <dgm:cxn modelId="{32E85EB9-6763-4BCB-8087-1AE8FDBEC291}" type="presOf" srcId="{FB08CBE1-49C6-4681-B0CF-694F81143F90}" destId="{48A105BE-8720-4FC6-921E-712527B27AC5}" srcOrd="0" destOrd="0" presId="urn:microsoft.com/office/officeart/2005/8/layout/target3"/>
    <dgm:cxn modelId="{2015A90C-68C2-4AA6-BDFD-AA7512A6F00D}" type="presOf" srcId="{E399075C-425C-4D58-B714-AABB3EF7CA89}" destId="{14ADCB43-A029-481C-A189-AFDEEBDFE312}" srcOrd="1" destOrd="0" presId="urn:microsoft.com/office/officeart/2005/8/layout/target3"/>
    <dgm:cxn modelId="{A9F6FF7D-ADFF-44DA-903B-019DF1DC870A}" srcId="{FB08CBE1-49C6-4681-B0CF-694F81143F90}" destId="{E399075C-425C-4D58-B714-AABB3EF7CA89}" srcOrd="2" destOrd="0" parTransId="{0CA4CFB0-9F9D-4788-8039-5CF4155188F4}" sibTransId="{0436A1B6-6F90-47A9-9C37-9D3A4CEA3B30}"/>
    <dgm:cxn modelId="{EC9AF948-37D4-4A18-809D-66991E0C46B9}" srcId="{FB08CBE1-49C6-4681-B0CF-694F81143F90}" destId="{330DADAF-CF87-4F21-A909-163ACA8DD7FD}" srcOrd="1" destOrd="0" parTransId="{C3CE574F-03BE-4B19-B934-0D24EFCC24ED}" sibTransId="{B9772435-A185-4681-A85E-B7B50D3F91E0}"/>
    <dgm:cxn modelId="{ADE4B581-1BD0-4247-ADF6-EA1CD6E7272D}" type="presOf" srcId="{E399075C-425C-4D58-B714-AABB3EF7CA89}" destId="{0CA74250-5BB8-4C3E-9BD4-544F9D3FDE58}" srcOrd="0" destOrd="0" presId="urn:microsoft.com/office/officeart/2005/8/layout/target3"/>
    <dgm:cxn modelId="{E5E1D792-8A43-49E1-AF83-E1B9A48356C0}" type="presOf" srcId="{447FA5EF-6A06-44C1-9A59-7C3C64A22BD8}" destId="{E5B0DE07-4985-4E23-BDD7-16206F204C7B}" srcOrd="1" destOrd="0" presId="urn:microsoft.com/office/officeart/2005/8/layout/target3"/>
    <dgm:cxn modelId="{5E772858-DE2D-41C7-867B-0F006C2A01C9}" type="presOf" srcId="{447FA5EF-6A06-44C1-9A59-7C3C64A22BD8}" destId="{77CB7169-E225-4303-8604-528E50B15690}" srcOrd="0" destOrd="0" presId="urn:microsoft.com/office/officeart/2005/8/layout/target3"/>
    <dgm:cxn modelId="{DFFB71E3-B881-4E1D-99FA-64A352C281FD}" type="presOf" srcId="{330DADAF-CF87-4F21-A909-163ACA8DD7FD}" destId="{9FA864A8-ABEA-449A-BB07-CC3151F78511}" srcOrd="0" destOrd="0" presId="urn:microsoft.com/office/officeart/2005/8/layout/target3"/>
    <dgm:cxn modelId="{B1083772-F9A7-452D-A723-2FCA911803FD}" srcId="{FB08CBE1-49C6-4681-B0CF-694F81143F90}" destId="{447FA5EF-6A06-44C1-9A59-7C3C64A22BD8}" srcOrd="0" destOrd="0" parTransId="{489DDA11-1D1C-4C02-8EC1-12E62C20D697}" sibTransId="{60950C3B-C972-4D0B-8930-DBF4D2B9074F}"/>
    <dgm:cxn modelId="{9445049A-0FED-4D8E-AACF-81025BE926EB}" type="presParOf" srcId="{48A105BE-8720-4FC6-921E-712527B27AC5}" destId="{DEC9EC13-ACDC-4144-8843-5B25627FA040}" srcOrd="0" destOrd="0" presId="urn:microsoft.com/office/officeart/2005/8/layout/target3"/>
    <dgm:cxn modelId="{4C881790-FFFE-4FD8-BCC1-E8C914873774}" type="presParOf" srcId="{48A105BE-8720-4FC6-921E-712527B27AC5}" destId="{37750D46-21E7-4D98-B719-3B1B8E5132EE}" srcOrd="1" destOrd="0" presId="urn:microsoft.com/office/officeart/2005/8/layout/target3"/>
    <dgm:cxn modelId="{1503A856-CDD6-4EDC-86E0-BDD85D9BD403}" type="presParOf" srcId="{48A105BE-8720-4FC6-921E-712527B27AC5}" destId="{77CB7169-E225-4303-8604-528E50B15690}" srcOrd="2" destOrd="0" presId="urn:microsoft.com/office/officeart/2005/8/layout/target3"/>
    <dgm:cxn modelId="{639C9B4E-BB0E-4893-9981-15C375BC5AD2}" type="presParOf" srcId="{48A105BE-8720-4FC6-921E-712527B27AC5}" destId="{FBD7B3BE-B70D-41CD-ABF0-EE9440697CF4}" srcOrd="3" destOrd="0" presId="urn:microsoft.com/office/officeart/2005/8/layout/target3"/>
    <dgm:cxn modelId="{0B58B011-78B3-4C67-800D-C9BFD03B5371}" type="presParOf" srcId="{48A105BE-8720-4FC6-921E-712527B27AC5}" destId="{BAA4414C-6A84-42C9-A092-2BDA8537FB9E}" srcOrd="4" destOrd="0" presId="urn:microsoft.com/office/officeart/2005/8/layout/target3"/>
    <dgm:cxn modelId="{87C112E5-6917-4B51-B40E-CBFAD464FABF}" type="presParOf" srcId="{48A105BE-8720-4FC6-921E-712527B27AC5}" destId="{9FA864A8-ABEA-449A-BB07-CC3151F78511}" srcOrd="5" destOrd="0" presId="urn:microsoft.com/office/officeart/2005/8/layout/target3"/>
    <dgm:cxn modelId="{F1983F96-2E5D-4B76-8CE2-481F790F736E}" type="presParOf" srcId="{48A105BE-8720-4FC6-921E-712527B27AC5}" destId="{76629CC3-7203-4A75-AD43-7833B7F918D0}" srcOrd="6" destOrd="0" presId="urn:microsoft.com/office/officeart/2005/8/layout/target3"/>
    <dgm:cxn modelId="{5FFF4696-0C65-4D58-9DB3-8841F38F570F}" type="presParOf" srcId="{48A105BE-8720-4FC6-921E-712527B27AC5}" destId="{49210580-52FA-4419-803F-8619AF39F8DF}" srcOrd="7" destOrd="0" presId="urn:microsoft.com/office/officeart/2005/8/layout/target3"/>
    <dgm:cxn modelId="{F3632B69-34FB-4589-BFD9-CC0C78C13CC6}" type="presParOf" srcId="{48A105BE-8720-4FC6-921E-712527B27AC5}" destId="{0CA74250-5BB8-4C3E-9BD4-544F9D3FDE58}" srcOrd="8" destOrd="0" presId="urn:microsoft.com/office/officeart/2005/8/layout/target3"/>
    <dgm:cxn modelId="{BFFCE0E9-714F-49D9-9B32-EEAC76C0DD97}" type="presParOf" srcId="{48A105BE-8720-4FC6-921E-712527B27AC5}" destId="{E5B0DE07-4985-4E23-BDD7-16206F204C7B}" srcOrd="9" destOrd="0" presId="urn:microsoft.com/office/officeart/2005/8/layout/target3"/>
    <dgm:cxn modelId="{A215348E-D549-4F51-84A5-EB6874FF2F2E}" type="presParOf" srcId="{48A105BE-8720-4FC6-921E-712527B27AC5}" destId="{589AB746-89DD-40E3-B4F7-9B152C613E71}" srcOrd="10" destOrd="0" presId="urn:microsoft.com/office/officeart/2005/8/layout/target3"/>
    <dgm:cxn modelId="{FB5628A5-8186-4F95-9BE3-B3E7E37B078A}" type="presParOf" srcId="{48A105BE-8720-4FC6-921E-712527B27AC5}" destId="{14ADCB43-A029-481C-A189-AFDEEBDFE31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972F5-0CF8-48F9-A5A0-93AEA5FD3EA5}"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DD963587-B0E3-4C1B-BC34-334109E992A0}">
      <dgm:prSet custT="1"/>
      <dgm:spPr>
        <a:solidFill>
          <a:schemeClr val="accent5">
            <a:lumMod val="40000"/>
            <a:lumOff val="60000"/>
            <a:alpha val="90000"/>
          </a:schemeClr>
        </a:solidFill>
      </dgm:spPr>
      <dgm:t>
        <a:bodyPr/>
        <a:lstStyle/>
        <a:p>
          <a:pPr algn="ctr" rtl="0"/>
          <a:r>
            <a:rPr lang="en-US" sz="2400" dirty="0" smtClean="0">
              <a:solidFill>
                <a:schemeClr val="bg1"/>
              </a:solidFill>
            </a:rPr>
            <a:t>Identify and </a:t>
          </a:r>
          <a:r>
            <a:rPr lang="en-US" sz="2800" dirty="0" smtClean="0">
              <a:solidFill>
                <a:schemeClr val="accent1">
                  <a:lumMod val="75000"/>
                </a:schemeClr>
              </a:solidFill>
            </a:rPr>
            <a:t>conduct oral history projects </a:t>
          </a:r>
          <a:r>
            <a:rPr lang="en-US" sz="2400" dirty="0" smtClean="0">
              <a:solidFill>
                <a:schemeClr val="bg1"/>
              </a:solidFill>
            </a:rPr>
            <a:t>in areas critical to the people, environment and history of Northern Utah and subject interests of Utah State University</a:t>
          </a:r>
          <a:r>
            <a:rPr lang="en-US" sz="2400" dirty="0" smtClean="0">
              <a:solidFill>
                <a:schemeClr val="accent5">
                  <a:lumMod val="50000"/>
                </a:schemeClr>
              </a:solidFill>
            </a:rPr>
            <a:t>.</a:t>
          </a:r>
          <a:endParaRPr lang="en-US" sz="2400" dirty="0">
            <a:solidFill>
              <a:schemeClr val="accent5">
                <a:lumMod val="50000"/>
              </a:schemeClr>
            </a:solidFill>
          </a:endParaRPr>
        </a:p>
      </dgm:t>
    </dgm:pt>
    <dgm:pt modelId="{61CD3E3F-41C2-4396-B80D-5522D22765DC}" type="parTrans" cxnId="{C92EBAF2-D32E-4E4E-9A78-658C4B7E0A68}">
      <dgm:prSet/>
      <dgm:spPr/>
      <dgm:t>
        <a:bodyPr/>
        <a:lstStyle/>
        <a:p>
          <a:endParaRPr lang="en-US"/>
        </a:p>
      </dgm:t>
    </dgm:pt>
    <dgm:pt modelId="{64AD070C-4454-430B-A528-F2B0ABCD05CF}" type="sibTrans" cxnId="{C92EBAF2-D32E-4E4E-9A78-658C4B7E0A68}">
      <dgm:prSet/>
      <dgm:spPr/>
      <dgm:t>
        <a:bodyPr/>
        <a:lstStyle/>
        <a:p>
          <a:endParaRPr lang="en-US"/>
        </a:p>
      </dgm:t>
    </dgm:pt>
    <dgm:pt modelId="{540F167F-144F-4EFE-95C0-B77BAC2B3980}">
      <dgm:prSet custT="1"/>
      <dgm:spPr/>
      <dgm:t>
        <a:bodyPr/>
        <a:lstStyle/>
        <a:p>
          <a:pPr algn="ctr" rtl="0"/>
          <a:r>
            <a:rPr lang="en-US" sz="2800" dirty="0" smtClean="0"/>
            <a:t>Make oral histories </a:t>
          </a:r>
          <a:r>
            <a:rPr lang="en-US" sz="3200" dirty="0" smtClean="0">
              <a:solidFill>
                <a:schemeClr val="bg1">
                  <a:lumMod val="95000"/>
                  <a:lumOff val="5000"/>
                </a:schemeClr>
              </a:solidFill>
            </a:rPr>
            <a:t>available</a:t>
          </a:r>
          <a:r>
            <a:rPr lang="en-US" sz="2800" dirty="0" smtClean="0"/>
            <a:t>.</a:t>
          </a:r>
          <a:endParaRPr lang="en-US" sz="2800" dirty="0"/>
        </a:p>
      </dgm:t>
    </dgm:pt>
    <dgm:pt modelId="{B30E2957-CF46-44CC-AC0C-BDDE206ED996}" type="parTrans" cxnId="{AB2AB0C9-3EAB-4D43-8B33-B8FCD8062F7A}">
      <dgm:prSet/>
      <dgm:spPr/>
      <dgm:t>
        <a:bodyPr/>
        <a:lstStyle/>
        <a:p>
          <a:endParaRPr lang="en-US"/>
        </a:p>
      </dgm:t>
    </dgm:pt>
    <dgm:pt modelId="{1B5DBFA8-5D9A-4041-9901-A1D3B357EF58}" type="sibTrans" cxnId="{AB2AB0C9-3EAB-4D43-8B33-B8FCD8062F7A}">
      <dgm:prSet/>
      <dgm:spPr/>
      <dgm:t>
        <a:bodyPr/>
        <a:lstStyle/>
        <a:p>
          <a:endParaRPr lang="en-US"/>
        </a:p>
      </dgm:t>
    </dgm:pt>
    <dgm:pt modelId="{81CAAFF3-4962-447C-B788-532A1254413E}">
      <dgm:prSet custT="1"/>
      <dgm:spPr>
        <a:solidFill>
          <a:schemeClr val="tx1">
            <a:lumMod val="95000"/>
            <a:alpha val="50000"/>
          </a:schemeClr>
        </a:solidFill>
      </dgm:spPr>
      <dgm:t>
        <a:bodyPr/>
        <a:lstStyle/>
        <a:p>
          <a:pPr algn="ctr" rtl="0"/>
          <a:r>
            <a:rPr lang="en-US" sz="3200" dirty="0" smtClean="0">
              <a:solidFill>
                <a:schemeClr val="tx1"/>
              </a:solidFill>
            </a:rPr>
            <a:t>Teach</a:t>
          </a:r>
          <a:r>
            <a:rPr lang="en-US" sz="2400" dirty="0" smtClean="0">
              <a:solidFill>
                <a:schemeClr val="bg1"/>
              </a:solidFill>
            </a:rPr>
            <a:t> oral history workshops &amp; best practices.</a:t>
          </a:r>
          <a:r>
            <a:rPr lang="en-US" sz="2400" dirty="0" smtClean="0"/>
            <a:t> </a:t>
          </a:r>
          <a:endParaRPr lang="en-US" sz="2400" dirty="0"/>
        </a:p>
      </dgm:t>
    </dgm:pt>
    <dgm:pt modelId="{E4AE9B81-E20C-4A8E-A362-A3CFDA1BEE47}" type="parTrans" cxnId="{98A420F4-2BF1-49AB-AD41-87F6E91AA466}">
      <dgm:prSet/>
      <dgm:spPr/>
      <dgm:t>
        <a:bodyPr/>
        <a:lstStyle/>
        <a:p>
          <a:endParaRPr lang="en-US"/>
        </a:p>
      </dgm:t>
    </dgm:pt>
    <dgm:pt modelId="{E0629AE2-6AE3-466C-902B-CB2D2F1DFCBA}" type="sibTrans" cxnId="{98A420F4-2BF1-49AB-AD41-87F6E91AA466}">
      <dgm:prSet/>
      <dgm:spPr/>
      <dgm:t>
        <a:bodyPr/>
        <a:lstStyle/>
        <a:p>
          <a:endParaRPr lang="en-US"/>
        </a:p>
      </dgm:t>
    </dgm:pt>
    <dgm:pt modelId="{B109706A-AC95-4D28-82AB-C8BE0FC0765C}" type="pres">
      <dgm:prSet presAssocID="{F4E972F5-0CF8-48F9-A5A0-93AEA5FD3EA5}" presName="linear" presStyleCnt="0">
        <dgm:presLayoutVars>
          <dgm:animLvl val="lvl"/>
          <dgm:resizeHandles val="exact"/>
        </dgm:presLayoutVars>
      </dgm:prSet>
      <dgm:spPr/>
      <dgm:t>
        <a:bodyPr/>
        <a:lstStyle/>
        <a:p>
          <a:endParaRPr lang="en-US"/>
        </a:p>
      </dgm:t>
    </dgm:pt>
    <dgm:pt modelId="{77EEA72E-35D8-465C-B6E1-BF7AA38A02F1}" type="pres">
      <dgm:prSet presAssocID="{DD963587-B0E3-4C1B-BC34-334109E992A0}" presName="parentText" presStyleLbl="node1" presStyleIdx="0" presStyleCnt="3">
        <dgm:presLayoutVars>
          <dgm:chMax val="0"/>
          <dgm:bulletEnabled val="1"/>
        </dgm:presLayoutVars>
      </dgm:prSet>
      <dgm:spPr/>
      <dgm:t>
        <a:bodyPr/>
        <a:lstStyle/>
        <a:p>
          <a:endParaRPr lang="en-US"/>
        </a:p>
      </dgm:t>
    </dgm:pt>
    <dgm:pt modelId="{7A0505E4-F36C-4083-9D15-2E3ECF1D4F87}" type="pres">
      <dgm:prSet presAssocID="{64AD070C-4454-430B-A528-F2B0ABCD05CF}" presName="spacer" presStyleCnt="0"/>
      <dgm:spPr/>
    </dgm:pt>
    <dgm:pt modelId="{CBB9F339-D391-48CF-9B00-2FAD93DACF7C}" type="pres">
      <dgm:prSet presAssocID="{540F167F-144F-4EFE-95C0-B77BAC2B3980}" presName="parentText" presStyleLbl="node1" presStyleIdx="1" presStyleCnt="3" custScaleY="86265">
        <dgm:presLayoutVars>
          <dgm:chMax val="0"/>
          <dgm:bulletEnabled val="1"/>
        </dgm:presLayoutVars>
      </dgm:prSet>
      <dgm:spPr/>
      <dgm:t>
        <a:bodyPr/>
        <a:lstStyle/>
        <a:p>
          <a:endParaRPr lang="en-US"/>
        </a:p>
      </dgm:t>
    </dgm:pt>
    <dgm:pt modelId="{9D6063B7-8C35-4A25-B51C-C0FDABC877B2}" type="pres">
      <dgm:prSet presAssocID="{1B5DBFA8-5D9A-4041-9901-A1D3B357EF58}" presName="spacer" presStyleCnt="0"/>
      <dgm:spPr/>
    </dgm:pt>
    <dgm:pt modelId="{01E66164-96A0-4C52-8EAC-09CB8A3B9169}" type="pres">
      <dgm:prSet presAssocID="{81CAAFF3-4962-447C-B788-532A1254413E}" presName="parentText" presStyleLbl="node1" presStyleIdx="2" presStyleCnt="3">
        <dgm:presLayoutVars>
          <dgm:chMax val="0"/>
          <dgm:bulletEnabled val="1"/>
        </dgm:presLayoutVars>
      </dgm:prSet>
      <dgm:spPr/>
      <dgm:t>
        <a:bodyPr/>
        <a:lstStyle/>
        <a:p>
          <a:endParaRPr lang="en-US"/>
        </a:p>
      </dgm:t>
    </dgm:pt>
  </dgm:ptLst>
  <dgm:cxnLst>
    <dgm:cxn modelId="{98A420F4-2BF1-49AB-AD41-87F6E91AA466}" srcId="{F4E972F5-0CF8-48F9-A5A0-93AEA5FD3EA5}" destId="{81CAAFF3-4962-447C-B788-532A1254413E}" srcOrd="2" destOrd="0" parTransId="{E4AE9B81-E20C-4A8E-A362-A3CFDA1BEE47}" sibTransId="{E0629AE2-6AE3-466C-902B-CB2D2F1DFCBA}"/>
    <dgm:cxn modelId="{1A2BCD89-9521-4F1A-877F-2442FC6A61E7}" type="presOf" srcId="{F4E972F5-0CF8-48F9-A5A0-93AEA5FD3EA5}" destId="{B109706A-AC95-4D28-82AB-C8BE0FC0765C}" srcOrd="0" destOrd="0" presId="urn:microsoft.com/office/officeart/2005/8/layout/vList2"/>
    <dgm:cxn modelId="{B9FBB08E-995A-4F9B-AED3-7A1F02EAA703}" type="presOf" srcId="{DD963587-B0E3-4C1B-BC34-334109E992A0}" destId="{77EEA72E-35D8-465C-B6E1-BF7AA38A02F1}" srcOrd="0" destOrd="0" presId="urn:microsoft.com/office/officeart/2005/8/layout/vList2"/>
    <dgm:cxn modelId="{C92EBAF2-D32E-4E4E-9A78-658C4B7E0A68}" srcId="{F4E972F5-0CF8-48F9-A5A0-93AEA5FD3EA5}" destId="{DD963587-B0E3-4C1B-BC34-334109E992A0}" srcOrd="0" destOrd="0" parTransId="{61CD3E3F-41C2-4396-B80D-5522D22765DC}" sibTransId="{64AD070C-4454-430B-A528-F2B0ABCD05CF}"/>
    <dgm:cxn modelId="{DCFE5326-6A6F-4D72-816E-E73837A4CF4A}" type="presOf" srcId="{540F167F-144F-4EFE-95C0-B77BAC2B3980}" destId="{CBB9F339-D391-48CF-9B00-2FAD93DACF7C}" srcOrd="0" destOrd="0" presId="urn:microsoft.com/office/officeart/2005/8/layout/vList2"/>
    <dgm:cxn modelId="{AB2AB0C9-3EAB-4D43-8B33-B8FCD8062F7A}" srcId="{F4E972F5-0CF8-48F9-A5A0-93AEA5FD3EA5}" destId="{540F167F-144F-4EFE-95C0-B77BAC2B3980}" srcOrd="1" destOrd="0" parTransId="{B30E2957-CF46-44CC-AC0C-BDDE206ED996}" sibTransId="{1B5DBFA8-5D9A-4041-9901-A1D3B357EF58}"/>
    <dgm:cxn modelId="{B93682D2-AA03-48C9-8CFE-660907A45256}" type="presOf" srcId="{81CAAFF3-4962-447C-B788-532A1254413E}" destId="{01E66164-96A0-4C52-8EAC-09CB8A3B9169}" srcOrd="0" destOrd="0" presId="urn:microsoft.com/office/officeart/2005/8/layout/vList2"/>
    <dgm:cxn modelId="{69195799-EA0B-44C0-BBD1-91E64DA87386}" type="presParOf" srcId="{B109706A-AC95-4D28-82AB-C8BE0FC0765C}" destId="{77EEA72E-35D8-465C-B6E1-BF7AA38A02F1}" srcOrd="0" destOrd="0" presId="urn:microsoft.com/office/officeart/2005/8/layout/vList2"/>
    <dgm:cxn modelId="{734B55EC-90C4-48F0-8656-0304AB2F9B04}" type="presParOf" srcId="{B109706A-AC95-4D28-82AB-C8BE0FC0765C}" destId="{7A0505E4-F36C-4083-9D15-2E3ECF1D4F87}" srcOrd="1" destOrd="0" presId="urn:microsoft.com/office/officeart/2005/8/layout/vList2"/>
    <dgm:cxn modelId="{F7261CF9-EE3F-46B2-8240-C8D94CE103B8}" type="presParOf" srcId="{B109706A-AC95-4D28-82AB-C8BE0FC0765C}" destId="{CBB9F339-D391-48CF-9B00-2FAD93DACF7C}" srcOrd="2" destOrd="0" presId="urn:microsoft.com/office/officeart/2005/8/layout/vList2"/>
    <dgm:cxn modelId="{38CA5A34-45B8-42D6-9621-D510E0EFA37D}" type="presParOf" srcId="{B109706A-AC95-4D28-82AB-C8BE0FC0765C}" destId="{9D6063B7-8C35-4A25-B51C-C0FDABC877B2}" srcOrd="3" destOrd="0" presId="urn:microsoft.com/office/officeart/2005/8/layout/vList2"/>
    <dgm:cxn modelId="{DAE6F70B-5A57-4954-A0DE-0E3D8C9B53BC}" type="presParOf" srcId="{B109706A-AC95-4D28-82AB-C8BE0FC0765C}" destId="{01E66164-96A0-4C52-8EAC-09CB8A3B916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5C2C2-A61C-41E7-AD35-8FFF197211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E6DF5A-13F1-4616-939F-80B16C98D025}">
      <dgm:prSet custT="1">
        <dgm:style>
          <a:lnRef idx="3">
            <a:schemeClr val="lt1"/>
          </a:lnRef>
          <a:fillRef idx="1">
            <a:schemeClr val="accent2"/>
          </a:fillRef>
          <a:effectRef idx="1">
            <a:schemeClr val="accent2"/>
          </a:effectRef>
          <a:fontRef idx="minor">
            <a:schemeClr val="lt1"/>
          </a:fontRef>
        </dgm:style>
      </dgm:prSet>
      <dgm:spPr/>
      <dgm:t>
        <a:bodyPr/>
        <a:lstStyle/>
        <a:p>
          <a:pPr rtl="0"/>
          <a:r>
            <a:rPr lang="en-US" sz="4400" b="1" dirty="0" smtClean="0">
              <a:solidFill>
                <a:schemeClr val="tx1"/>
              </a:solidFill>
            </a:rPr>
            <a:t>O</a:t>
          </a:r>
          <a:r>
            <a:rPr lang="en-US" sz="3200" dirty="0" smtClean="0">
              <a:solidFill>
                <a:schemeClr val="bg1"/>
              </a:solidFill>
            </a:rPr>
            <a:t>ral history is a method of recording the </a:t>
          </a:r>
          <a:r>
            <a:rPr lang="en-US" sz="3200" dirty="0" smtClean="0">
              <a:solidFill>
                <a:schemeClr val="tx1"/>
              </a:solidFill>
            </a:rPr>
            <a:t>m</a:t>
          </a:r>
          <a:r>
            <a:rPr lang="en-US" sz="3200" b="1" dirty="0" smtClean="0">
              <a:solidFill>
                <a:schemeClr val="tx1"/>
              </a:solidFill>
            </a:rPr>
            <a:t>emory</a:t>
          </a:r>
          <a:r>
            <a:rPr lang="en-US" sz="3200" dirty="0" smtClean="0">
              <a:solidFill>
                <a:schemeClr val="bg1"/>
              </a:solidFill>
            </a:rPr>
            <a:t> and </a:t>
          </a:r>
          <a:r>
            <a:rPr lang="en-US" sz="3200" b="1" dirty="0" smtClean="0">
              <a:solidFill>
                <a:schemeClr val="tx1"/>
              </a:solidFill>
            </a:rPr>
            <a:t>personal commentary </a:t>
          </a:r>
          <a:r>
            <a:rPr lang="en-US" sz="3200" dirty="0" smtClean="0">
              <a:solidFill>
                <a:schemeClr val="bg1"/>
              </a:solidFill>
            </a:rPr>
            <a:t>from a person’s life to document an event, group, occupation, religious attitude, etc. by </a:t>
          </a:r>
          <a:r>
            <a:rPr lang="en-US" sz="3200" b="1" dirty="0" smtClean="0">
              <a:solidFill>
                <a:schemeClr val="tx1"/>
              </a:solidFill>
            </a:rPr>
            <a:t>living survivors</a:t>
          </a:r>
          <a:r>
            <a:rPr lang="en-US" sz="3200" dirty="0" smtClean="0">
              <a:solidFill>
                <a:schemeClr val="bg1"/>
              </a:solidFill>
            </a:rPr>
            <a:t>. </a:t>
          </a:r>
          <a:endParaRPr lang="en-US" sz="3200" dirty="0">
            <a:solidFill>
              <a:schemeClr val="bg1"/>
            </a:solidFill>
          </a:endParaRPr>
        </a:p>
      </dgm:t>
    </dgm:pt>
    <dgm:pt modelId="{019A5052-3148-41C4-9A4D-DC0D566E1C64}" type="parTrans" cxnId="{22CF87DC-F96C-487C-862C-85146D15A6AD}">
      <dgm:prSet/>
      <dgm:spPr/>
      <dgm:t>
        <a:bodyPr/>
        <a:lstStyle/>
        <a:p>
          <a:endParaRPr lang="en-US"/>
        </a:p>
      </dgm:t>
    </dgm:pt>
    <dgm:pt modelId="{402F4405-9668-48C8-A06C-C53B0A91CD44}" type="sibTrans" cxnId="{22CF87DC-F96C-487C-862C-85146D15A6AD}">
      <dgm:prSet/>
      <dgm:spPr/>
      <dgm:t>
        <a:bodyPr/>
        <a:lstStyle/>
        <a:p>
          <a:endParaRPr lang="en-US"/>
        </a:p>
      </dgm:t>
    </dgm:pt>
    <dgm:pt modelId="{FD02A7D9-5A8A-4DF0-8CE2-5E2780973341}" type="pres">
      <dgm:prSet presAssocID="{5525C2C2-A61C-41E7-AD35-8FFF197211E2}" presName="linear" presStyleCnt="0">
        <dgm:presLayoutVars>
          <dgm:animLvl val="lvl"/>
          <dgm:resizeHandles val="exact"/>
        </dgm:presLayoutVars>
      </dgm:prSet>
      <dgm:spPr/>
      <dgm:t>
        <a:bodyPr/>
        <a:lstStyle/>
        <a:p>
          <a:endParaRPr lang="en-US"/>
        </a:p>
      </dgm:t>
    </dgm:pt>
    <dgm:pt modelId="{382825DE-7B09-431C-8CDA-5D53073C72DB}" type="pres">
      <dgm:prSet presAssocID="{71E6DF5A-13F1-4616-939F-80B16C98D025}" presName="parentText" presStyleLbl="node1" presStyleIdx="0" presStyleCnt="1" custScaleY="117879" custLinFactNeighborY="-11788">
        <dgm:presLayoutVars>
          <dgm:chMax val="0"/>
          <dgm:bulletEnabled val="1"/>
        </dgm:presLayoutVars>
      </dgm:prSet>
      <dgm:spPr/>
      <dgm:t>
        <a:bodyPr/>
        <a:lstStyle/>
        <a:p>
          <a:endParaRPr lang="en-US"/>
        </a:p>
      </dgm:t>
    </dgm:pt>
  </dgm:ptLst>
  <dgm:cxnLst>
    <dgm:cxn modelId="{F477FABB-E50C-4622-97AC-48F3DB61F7C9}" type="presOf" srcId="{71E6DF5A-13F1-4616-939F-80B16C98D025}" destId="{382825DE-7B09-431C-8CDA-5D53073C72DB}" srcOrd="0" destOrd="0" presId="urn:microsoft.com/office/officeart/2005/8/layout/vList2"/>
    <dgm:cxn modelId="{22CF87DC-F96C-487C-862C-85146D15A6AD}" srcId="{5525C2C2-A61C-41E7-AD35-8FFF197211E2}" destId="{71E6DF5A-13F1-4616-939F-80B16C98D025}" srcOrd="0" destOrd="0" parTransId="{019A5052-3148-41C4-9A4D-DC0D566E1C64}" sibTransId="{402F4405-9668-48C8-A06C-C53B0A91CD44}"/>
    <dgm:cxn modelId="{7C316E10-BAA3-4C90-A2FA-E1C731FEB479}" type="presOf" srcId="{5525C2C2-A61C-41E7-AD35-8FFF197211E2}" destId="{FD02A7D9-5A8A-4DF0-8CE2-5E2780973341}" srcOrd="0" destOrd="0" presId="urn:microsoft.com/office/officeart/2005/8/layout/vList2"/>
    <dgm:cxn modelId="{28F44B72-BAD8-458F-A45F-242A0959AC50}" type="presParOf" srcId="{FD02A7D9-5A8A-4DF0-8CE2-5E2780973341}" destId="{382825DE-7B09-431C-8CDA-5D53073C72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9EC13-ACDC-4144-8843-5B25627FA040}">
      <dsp:nvSpPr>
        <dsp:cNvPr id="0" name=""/>
        <dsp:cNvSpPr/>
      </dsp:nvSpPr>
      <dsp:spPr>
        <a:xfrm>
          <a:off x="0" y="0"/>
          <a:ext cx="4389120" cy="4389120"/>
        </a:xfrm>
        <a:prstGeom prst="pie">
          <a:avLst>
            <a:gd name="adj1" fmla="val 5400000"/>
            <a:gd name="adj2" fmla="val 16200000"/>
          </a:avLst>
        </a:prstGeom>
        <a:solidFill>
          <a:schemeClr val="accent3">
            <a:alpha val="9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7CB7169-E225-4303-8604-528E50B15690}">
      <dsp:nvSpPr>
        <dsp:cNvPr id="0" name=""/>
        <dsp:cNvSpPr/>
      </dsp:nvSpPr>
      <dsp:spPr>
        <a:xfrm>
          <a:off x="2194560" y="0"/>
          <a:ext cx="5882640" cy="4389120"/>
        </a:xfrm>
        <a:prstGeom prst="rect">
          <a:avLst/>
        </a:prstGeom>
        <a:solidFill>
          <a:schemeClr val="tx2">
            <a:lumMod val="90000"/>
          </a:schemeClr>
        </a:solidFill>
        <a:ln w="11429" cap="flat" cmpd="sng" algn="ctr">
          <a:solidFill>
            <a:schemeClr val="accent3">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accent6">
                  <a:lumMod val="75000"/>
                </a:schemeClr>
              </a:solidFill>
            </a:rPr>
            <a:t>Northern Utah Speaks is the aggregate of USU Special Collections &amp; Archives’                                 </a:t>
          </a:r>
          <a:r>
            <a:rPr lang="en-US" sz="2400" b="1" kern="1200" dirty="0" smtClean="0"/>
            <a:t>rich oral history collections</a:t>
          </a:r>
          <a:r>
            <a:rPr lang="en-US" sz="2400" kern="1200" dirty="0" smtClean="0"/>
            <a:t>. </a:t>
          </a:r>
          <a:endParaRPr lang="en-US" sz="2400" kern="1200" dirty="0"/>
        </a:p>
      </dsp:txBody>
      <dsp:txXfrm>
        <a:off x="2194560" y="0"/>
        <a:ext cx="5882640" cy="1316738"/>
      </dsp:txXfrm>
    </dsp:sp>
    <dsp:sp modelId="{BAA4414C-6A84-42C9-A092-2BDA8537FB9E}">
      <dsp:nvSpPr>
        <dsp:cNvPr id="0" name=""/>
        <dsp:cNvSpPr/>
      </dsp:nvSpPr>
      <dsp:spPr>
        <a:xfrm>
          <a:off x="768097" y="1316738"/>
          <a:ext cx="2852925" cy="2852925"/>
        </a:xfrm>
        <a:prstGeom prst="pie">
          <a:avLst>
            <a:gd name="adj1" fmla="val 5400000"/>
            <a:gd name="adj2" fmla="val 16200000"/>
          </a:avLst>
        </a:prstGeom>
        <a:solidFill>
          <a:schemeClr val="accent3">
            <a:alpha val="90000"/>
            <a:hueOff val="0"/>
            <a:satOff val="0"/>
            <a:lumOff val="0"/>
            <a:alphaOff val="-2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FA864A8-ABEA-449A-BB07-CC3151F78511}">
      <dsp:nvSpPr>
        <dsp:cNvPr id="0" name=""/>
        <dsp:cNvSpPr/>
      </dsp:nvSpPr>
      <dsp:spPr>
        <a:xfrm>
          <a:off x="2194560" y="1257298"/>
          <a:ext cx="5882640" cy="2971806"/>
        </a:xfrm>
        <a:prstGeom prst="rect">
          <a:avLst/>
        </a:prstGeom>
        <a:solidFill>
          <a:schemeClr val="accent5"/>
        </a:solidFill>
        <a:ln w="11429" cap="flat" cmpd="sng" algn="ctr">
          <a:solidFill>
            <a:schemeClr val="accent3">
              <a:alpha val="90000"/>
              <a:hueOff val="0"/>
              <a:satOff val="0"/>
              <a:lumOff val="0"/>
              <a:alphaOff val="-2000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solidFill>
                <a:schemeClr val="accent1">
                  <a:lumMod val="20000"/>
                  <a:lumOff val="80000"/>
                </a:schemeClr>
              </a:solidFill>
            </a:rPr>
            <a:t>The Collection includes oral histories of Korean War veteran</a:t>
          </a:r>
          <a:r>
            <a:rPr lang="en-US" sz="2300" b="1" kern="1200" dirty="0" smtClean="0">
              <a:solidFill>
                <a:schemeClr val="accent1">
                  <a:lumMod val="20000"/>
                  <a:lumOff val="80000"/>
                </a:schemeClr>
              </a:solidFill>
            </a:rPr>
            <a:t> </a:t>
          </a:r>
          <a:r>
            <a:rPr lang="en-US" sz="2300" b="1" kern="1200" dirty="0" smtClean="0"/>
            <a:t>Shirley M. Adams </a:t>
          </a:r>
          <a:r>
            <a:rPr lang="en-US" sz="2300" kern="1200" dirty="0" smtClean="0">
              <a:solidFill>
                <a:schemeClr val="accent1">
                  <a:lumMod val="20000"/>
                  <a:lumOff val="80000"/>
                </a:schemeClr>
              </a:solidFill>
            </a:rPr>
            <a:t> and musician </a:t>
          </a:r>
          <a:r>
            <a:rPr lang="en-US" sz="2300" b="1" kern="1200" dirty="0" smtClean="0"/>
            <a:t>Dr. Irving Wassermann.</a:t>
          </a:r>
          <a:endParaRPr lang="en-US" sz="2300" b="0" kern="1200" dirty="0">
            <a:solidFill>
              <a:schemeClr val="bg1"/>
            </a:solidFill>
          </a:endParaRPr>
        </a:p>
      </dsp:txBody>
      <dsp:txXfrm>
        <a:off x="2194560" y="1257298"/>
        <a:ext cx="5882640" cy="1371602"/>
      </dsp:txXfrm>
    </dsp:sp>
    <dsp:sp modelId="{49210580-52FA-4419-803F-8619AF39F8DF}">
      <dsp:nvSpPr>
        <dsp:cNvPr id="0" name=""/>
        <dsp:cNvSpPr/>
      </dsp:nvSpPr>
      <dsp:spPr>
        <a:xfrm>
          <a:off x="1536192" y="2633473"/>
          <a:ext cx="1316734" cy="1316734"/>
        </a:xfrm>
        <a:prstGeom prst="pie">
          <a:avLst>
            <a:gd name="adj1" fmla="val 5400000"/>
            <a:gd name="adj2" fmla="val 16200000"/>
          </a:avLst>
        </a:prstGeom>
        <a:solidFill>
          <a:schemeClr val="accent3">
            <a:alpha val="90000"/>
            <a:hueOff val="0"/>
            <a:satOff val="0"/>
            <a:lumOff val="0"/>
            <a:alphaOff val="-4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CA74250-5BB8-4C3E-9BD4-544F9D3FDE58}">
      <dsp:nvSpPr>
        <dsp:cNvPr id="0" name=""/>
        <dsp:cNvSpPr/>
      </dsp:nvSpPr>
      <dsp:spPr>
        <a:xfrm>
          <a:off x="2194560" y="2619759"/>
          <a:ext cx="5882640" cy="1344162"/>
        </a:xfrm>
        <a:prstGeom prst="rect">
          <a:avLst/>
        </a:prstGeom>
        <a:solidFill>
          <a:schemeClr val="accent2"/>
        </a:solidFill>
        <a:ln w="11429" cap="flat" cmpd="sng" algn="ctr">
          <a:solidFill>
            <a:schemeClr val="accent2">
              <a:shade val="50000"/>
            </a:schemeClr>
          </a:solidFill>
          <a:prstDash val="sysDash"/>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tx2">
                  <a:lumMod val="75000"/>
                </a:schemeClr>
              </a:solidFill>
            </a:rPr>
            <a:t>NUS</a:t>
          </a:r>
          <a:r>
            <a:rPr lang="en-US" sz="2400" kern="1200" dirty="0" smtClean="0">
              <a:solidFill>
                <a:schemeClr val="tx1"/>
              </a:solidFill>
            </a:rPr>
            <a:t> is an ongoing effort to include the </a:t>
          </a:r>
          <a:r>
            <a:rPr lang="en-US" sz="2400" kern="1200" dirty="0" smtClean="0">
              <a:solidFill>
                <a:schemeClr val="tx2">
                  <a:lumMod val="75000"/>
                </a:schemeClr>
              </a:solidFill>
            </a:rPr>
            <a:t>voices of all Northern Utah communities </a:t>
          </a:r>
          <a:r>
            <a:rPr lang="en-US" sz="2400" kern="1200" dirty="0" smtClean="0">
              <a:solidFill>
                <a:schemeClr val="tx1"/>
              </a:solidFill>
            </a:rPr>
            <a:t>in USU Special Collections</a:t>
          </a:r>
          <a:r>
            <a:rPr lang="en-US" sz="2400" kern="1200" dirty="0" smtClean="0">
              <a:solidFill>
                <a:schemeClr val="accent5">
                  <a:lumMod val="40000"/>
                  <a:lumOff val="60000"/>
                </a:schemeClr>
              </a:solidFill>
            </a:rPr>
            <a:t>. </a:t>
          </a:r>
          <a:endParaRPr lang="en-US" sz="2400" kern="1200" dirty="0">
            <a:solidFill>
              <a:schemeClr val="accent5">
                <a:lumMod val="40000"/>
                <a:lumOff val="60000"/>
              </a:schemeClr>
            </a:solidFill>
          </a:endParaRPr>
        </a:p>
      </dsp:txBody>
      <dsp:txXfrm>
        <a:off x="2194560" y="2619759"/>
        <a:ext cx="5882640" cy="1344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A72E-35D8-465C-B6E1-BF7AA38A02F1}">
      <dsp:nvSpPr>
        <dsp:cNvPr id="0" name=""/>
        <dsp:cNvSpPr/>
      </dsp:nvSpPr>
      <dsp:spPr>
        <a:xfrm>
          <a:off x="0" y="24499"/>
          <a:ext cx="8229600" cy="1368900"/>
        </a:xfrm>
        <a:prstGeom prst="roundRect">
          <a:avLst/>
        </a:prstGeom>
        <a:solidFill>
          <a:schemeClr val="accent5">
            <a:lumMod val="40000"/>
            <a:lumOff val="60000"/>
            <a:alpha val="9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chemeClr val="bg1"/>
              </a:solidFill>
            </a:rPr>
            <a:t>Identify and </a:t>
          </a:r>
          <a:r>
            <a:rPr lang="en-US" sz="2800" kern="1200" dirty="0" smtClean="0">
              <a:solidFill>
                <a:schemeClr val="accent1">
                  <a:lumMod val="75000"/>
                </a:schemeClr>
              </a:solidFill>
            </a:rPr>
            <a:t>conduct oral history projects </a:t>
          </a:r>
          <a:r>
            <a:rPr lang="en-US" sz="2400" kern="1200" dirty="0" smtClean="0">
              <a:solidFill>
                <a:schemeClr val="bg1"/>
              </a:solidFill>
            </a:rPr>
            <a:t>in areas critical to the people, environment and history of Northern Utah and subject interests of Utah State University</a:t>
          </a:r>
          <a:r>
            <a:rPr lang="en-US" sz="2400" kern="1200" dirty="0" smtClean="0">
              <a:solidFill>
                <a:schemeClr val="accent5">
                  <a:lumMod val="50000"/>
                </a:schemeClr>
              </a:solidFill>
            </a:rPr>
            <a:t>.</a:t>
          </a:r>
          <a:endParaRPr lang="en-US" sz="2400" kern="1200" dirty="0">
            <a:solidFill>
              <a:schemeClr val="accent5">
                <a:lumMod val="50000"/>
              </a:schemeClr>
            </a:solidFill>
          </a:endParaRPr>
        </a:p>
      </dsp:txBody>
      <dsp:txXfrm>
        <a:off x="66824" y="91323"/>
        <a:ext cx="8095952" cy="1235252"/>
      </dsp:txXfrm>
    </dsp:sp>
    <dsp:sp modelId="{CBB9F339-D391-48CF-9B00-2FAD93DACF7C}">
      <dsp:nvSpPr>
        <dsp:cNvPr id="0" name=""/>
        <dsp:cNvSpPr/>
      </dsp:nvSpPr>
      <dsp:spPr>
        <a:xfrm>
          <a:off x="0" y="1543159"/>
          <a:ext cx="8229600" cy="1180881"/>
        </a:xfrm>
        <a:prstGeom prst="roundRect">
          <a:avLst/>
        </a:prstGeom>
        <a:solidFill>
          <a:schemeClr val="accent2">
            <a:alpha val="90000"/>
            <a:hueOff val="0"/>
            <a:satOff val="0"/>
            <a:lumOff val="0"/>
            <a:alphaOff val="-2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Make oral histories </a:t>
          </a:r>
          <a:r>
            <a:rPr lang="en-US" sz="3200" kern="1200" dirty="0" smtClean="0">
              <a:solidFill>
                <a:schemeClr val="bg1">
                  <a:lumMod val="95000"/>
                  <a:lumOff val="5000"/>
                </a:schemeClr>
              </a:solidFill>
            </a:rPr>
            <a:t>available</a:t>
          </a:r>
          <a:r>
            <a:rPr lang="en-US" sz="2800" kern="1200" dirty="0" smtClean="0"/>
            <a:t>.</a:t>
          </a:r>
          <a:endParaRPr lang="en-US" sz="2800" kern="1200" dirty="0"/>
        </a:p>
      </dsp:txBody>
      <dsp:txXfrm>
        <a:off x="57646" y="1600805"/>
        <a:ext cx="8114308" cy="1065589"/>
      </dsp:txXfrm>
    </dsp:sp>
    <dsp:sp modelId="{01E66164-96A0-4C52-8EAC-09CB8A3B9169}">
      <dsp:nvSpPr>
        <dsp:cNvPr id="0" name=""/>
        <dsp:cNvSpPr/>
      </dsp:nvSpPr>
      <dsp:spPr>
        <a:xfrm>
          <a:off x="0" y="2873800"/>
          <a:ext cx="8229600" cy="1368900"/>
        </a:xfrm>
        <a:prstGeom prst="roundRect">
          <a:avLst/>
        </a:prstGeom>
        <a:solidFill>
          <a:schemeClr val="tx1">
            <a:lumMod val="95000"/>
            <a:alpha val="5000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solidFill>
                <a:schemeClr val="tx1"/>
              </a:solidFill>
            </a:rPr>
            <a:t>Teach</a:t>
          </a:r>
          <a:r>
            <a:rPr lang="en-US" sz="2400" kern="1200" dirty="0" smtClean="0">
              <a:solidFill>
                <a:schemeClr val="bg1"/>
              </a:solidFill>
            </a:rPr>
            <a:t> oral history workshops &amp; best practices.</a:t>
          </a:r>
          <a:r>
            <a:rPr lang="en-US" sz="2400" kern="1200" dirty="0" smtClean="0"/>
            <a:t> </a:t>
          </a:r>
          <a:endParaRPr lang="en-US" sz="2400" kern="1200" dirty="0"/>
        </a:p>
      </dsp:txBody>
      <dsp:txXfrm>
        <a:off x="66824" y="2940624"/>
        <a:ext cx="8095952" cy="1235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825DE-7B09-431C-8CDA-5D53073C72DB}">
      <dsp:nvSpPr>
        <dsp:cNvPr id="0" name=""/>
        <dsp:cNvSpPr/>
      </dsp:nvSpPr>
      <dsp:spPr>
        <a:xfrm>
          <a:off x="0" y="0"/>
          <a:ext cx="8229600" cy="3585879"/>
        </a:xfrm>
        <a:prstGeom prst="roundRect">
          <a:avLst/>
        </a:prstGeom>
        <a:solidFill>
          <a:schemeClr val="accent2"/>
        </a:solidFill>
        <a:ln w="20000" cap="flat" cmpd="sng" algn="ctr">
          <a:solidFill>
            <a:schemeClr val="lt1"/>
          </a:solidFill>
          <a:prstDash val="solid"/>
        </a:ln>
        <a:effectLst>
          <a:outerShdw blurRad="50800" dist="25400" dir="5400000"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kern="1200" dirty="0" smtClean="0">
              <a:solidFill>
                <a:schemeClr val="tx1"/>
              </a:solidFill>
            </a:rPr>
            <a:t>O</a:t>
          </a:r>
          <a:r>
            <a:rPr lang="en-US" sz="3200" kern="1200" dirty="0" smtClean="0">
              <a:solidFill>
                <a:schemeClr val="bg1"/>
              </a:solidFill>
            </a:rPr>
            <a:t>ral history is a method of recording the </a:t>
          </a:r>
          <a:r>
            <a:rPr lang="en-US" sz="3200" kern="1200" dirty="0" smtClean="0">
              <a:solidFill>
                <a:schemeClr val="tx1"/>
              </a:solidFill>
            </a:rPr>
            <a:t>m</a:t>
          </a:r>
          <a:r>
            <a:rPr lang="en-US" sz="3200" b="1" kern="1200" dirty="0" smtClean="0">
              <a:solidFill>
                <a:schemeClr val="tx1"/>
              </a:solidFill>
            </a:rPr>
            <a:t>emory</a:t>
          </a:r>
          <a:r>
            <a:rPr lang="en-US" sz="3200" kern="1200" dirty="0" smtClean="0">
              <a:solidFill>
                <a:schemeClr val="bg1"/>
              </a:solidFill>
            </a:rPr>
            <a:t> and </a:t>
          </a:r>
          <a:r>
            <a:rPr lang="en-US" sz="3200" b="1" kern="1200" dirty="0" smtClean="0">
              <a:solidFill>
                <a:schemeClr val="tx1"/>
              </a:solidFill>
            </a:rPr>
            <a:t>personal commentary </a:t>
          </a:r>
          <a:r>
            <a:rPr lang="en-US" sz="3200" kern="1200" dirty="0" smtClean="0">
              <a:solidFill>
                <a:schemeClr val="bg1"/>
              </a:solidFill>
            </a:rPr>
            <a:t>from a person’s life to document an event, group, occupation, religious attitude, etc. by </a:t>
          </a:r>
          <a:r>
            <a:rPr lang="en-US" sz="3200" b="1" kern="1200" dirty="0" smtClean="0">
              <a:solidFill>
                <a:schemeClr val="tx1"/>
              </a:solidFill>
            </a:rPr>
            <a:t>living survivors</a:t>
          </a:r>
          <a:r>
            <a:rPr lang="en-US" sz="3200" kern="1200" dirty="0" smtClean="0">
              <a:solidFill>
                <a:schemeClr val="bg1"/>
              </a:solidFill>
            </a:rPr>
            <a:t>. </a:t>
          </a:r>
          <a:endParaRPr lang="en-US" sz="3200" kern="1200" dirty="0">
            <a:solidFill>
              <a:schemeClr val="bg1"/>
            </a:solidFill>
          </a:endParaRPr>
        </a:p>
      </dsp:txBody>
      <dsp:txXfrm>
        <a:off x="175048" y="175048"/>
        <a:ext cx="7879504" cy="323578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97F316-946A-4AE9-A005-3A24D6B53ED4}" type="datetimeFigureOut">
              <a:rPr lang="en-US" smtClean="0"/>
              <a:pPr/>
              <a:t>10/9/12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C821E-0962-4248-BEEB-1365A3CABD26}" type="slidenum">
              <a:rPr lang="en-US" smtClean="0"/>
              <a:pPr/>
              <a:t>‹#›</a:t>
            </a:fld>
            <a:endParaRPr lang="en-US" dirty="0"/>
          </a:p>
        </p:txBody>
      </p:sp>
    </p:spTree>
    <p:extLst>
      <p:ext uri="{BB962C8B-B14F-4D97-AF65-F5344CB8AC3E}">
        <p14:creationId xmlns:p14="http://schemas.microsoft.com/office/powerpoint/2010/main" val="379424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1C821E-0962-4248-BEEB-1365A3CABD26}"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C821E-0962-4248-BEEB-1365A3CABD26}"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C821E-0962-4248-BEEB-1365A3CABD26}"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1C821E-0962-4248-BEEB-1365A3CABD26}"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94CBAD85-FF0F-4A87-BC8C-AD4E4A79EB36}"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CBAD85-FF0F-4A87-BC8C-AD4E4A79EB36}" type="slidenum">
              <a:rPr lang="en-US" smtClean="0"/>
              <a:pPr/>
              <a:t>‹#›</a:t>
            </a:fld>
            <a:endParaRPr lang="en-US" dirty="0"/>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2"/>
            <a:ext cx="457200" cy="441325"/>
          </a:xfrm>
        </p:spPr>
        <p:txBody>
          <a:bodyPr/>
          <a:lstStyle/>
          <a:p>
            <a:fld id="{94CBAD85-FF0F-4A87-BC8C-AD4E4A79EB36}"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2"/>
            <a:ext cx="1447800" cy="5851525"/>
          </a:xfrm>
        </p:spPr>
        <p:txBody>
          <a:bodyPr vert="eaVert"/>
          <a:lstStyle/>
          <a:p>
            <a:r>
              <a:rPr kumimoji="0" lang="en-US" smtClean="0"/>
              <a:t>Click to edit Master title style</a:t>
            </a:r>
            <a:endParaRPr kumimoji="0" lang="en-US"/>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3"/>
            <a:ext cx="457200" cy="441325"/>
          </a:xfrm>
        </p:spPr>
        <p:txBody>
          <a:bodyPr/>
          <a:lstStyle/>
          <a:p>
            <a:fld id="{94CBAD85-FF0F-4A87-BC8C-AD4E4A79EB36}"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1"/>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94CBAD85-FF0F-4A87-BC8C-AD4E4A79EB36}"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B9F185C-3849-42A6-A455-C8D65257CA41}" type="datetimeFigureOut">
              <a:rPr lang="en-US" smtClean="0"/>
              <a:pPr/>
              <a:t>10/9/12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CBAD85-FF0F-4A87-BC8C-AD4E4A79EB36}" type="slidenum">
              <a:rPr lang="en-US" smtClean="0"/>
              <a:pPr/>
              <a:t>‹#›</a:t>
            </a:fld>
            <a:endParaRPr lang="en-US" dirty="0"/>
          </a:p>
        </p:txBody>
      </p:sp>
      <p:sp>
        <p:nvSpPr>
          <p:cNvPr id="8" name="Straight Connector 7"/>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4"/>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fld id="{94CBAD85-FF0F-4A87-BC8C-AD4E4A79EB36}"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1"/>
            <a:ext cx="457200" cy="441325"/>
          </a:xfrm>
        </p:spPr>
        <p:txBody>
          <a:bodyPr/>
          <a:lstStyle/>
          <a:p>
            <a:fld id="{94CBAD85-FF0F-4A87-BC8C-AD4E4A79EB36}" type="slidenum">
              <a:rPr lang="en-US" smtClean="0"/>
              <a:pPr/>
              <a:t>‹#›</a:t>
            </a:fld>
            <a:endParaRPr lang="en-US" dirty="0"/>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4CBAD85-FF0F-4A87-BC8C-AD4E4A79EB36}" type="slidenum">
              <a:rPr lang="en-US" smtClean="0"/>
              <a:pPr/>
              <a:t>‹#›</a:t>
            </a:fld>
            <a:endParaRPr lang="en-US" dirty="0"/>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9"/>
            <a:ext cx="457200" cy="441325"/>
          </a:xfrm>
        </p:spPr>
        <p:txBody>
          <a:bodyPr/>
          <a:lstStyle>
            <a:lvl1pPr>
              <a:defRPr>
                <a:solidFill>
                  <a:schemeClr val="accent3">
                    <a:shade val="75000"/>
                  </a:schemeClr>
                </a:solidFill>
              </a:defRPr>
            </a:lvl1pPr>
          </a:lstStyle>
          <a:p>
            <a:fld id="{94CBAD85-FF0F-4A87-BC8C-AD4E4A79EB36}" type="slidenum">
              <a:rPr lang="en-US" smtClean="0"/>
              <a:pPr/>
              <a:t>‹#›</a:t>
            </a:fld>
            <a:endParaRPr lang="en-US" dirty="0"/>
          </a:p>
        </p:txBody>
      </p:sp>
      <p:sp>
        <p:nvSpPr>
          <p:cNvPr id="21" name="Rectangle 20"/>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B9F185C-3849-42A6-A455-C8D65257CA41}" type="datetimeFigureOut">
              <a:rPr lang="en-US" smtClean="0"/>
              <a:pPr/>
              <a:t>10/9/12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9"/>
            <a:ext cx="457200" cy="441325"/>
          </a:xfrm>
        </p:spPr>
        <p:txBody>
          <a:bodyPr/>
          <a:lstStyle/>
          <a:p>
            <a:fld id="{94CBAD85-FF0F-4A87-BC8C-AD4E4A79EB36}"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B9F185C-3849-42A6-A455-C8D65257CA41}" type="datetimeFigureOut">
              <a:rPr lang="en-US" smtClean="0"/>
              <a:pPr/>
              <a:t>10/9/12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B9F185C-3849-42A6-A455-C8D65257CA41}" type="datetimeFigureOut">
              <a:rPr lang="en-US" smtClean="0"/>
              <a:pPr/>
              <a:t>10/9/12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5"/>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4CBAD85-FF0F-4A87-BC8C-AD4E4A79EB36}"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xmlns:p14="http://schemas.microsoft.com/office/powerpoint/2010/main" spd="med"/>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notesSlide" Target="../notesSlides/notesSlide4.xml"/><Relationship Id="rId5" Type="http://schemas.openxmlformats.org/officeDocument/2006/relationships/image" Target="../media/image7.png"/><Relationship Id="rId1" Type="http://schemas.microsoft.com/office/2007/relationships/media" Target="file:///\\EDU-USU-LIB-MAC\SPECOLL\A%2520FIFE%2520FOLKLORE%2520ARCHIVES\Randy%2520public%2520work\Oral%2520History%2520Fieldwork\Oral%2520History%2520PowerPoints\Gospel%2520News.mp3" TargetMode="External"/><Relationship Id="rId2" Type="http://schemas.openxmlformats.org/officeDocument/2006/relationships/audio" Target="file:///\\EDU-USU-LIB-MAC\SPECOLL\A%2520FIFE%2520FOLKLORE%2520ARCHIVES\Randy%2520public%2520work\Oral%2520History%2520Fieldwork\Oral%2520History%2520PowerPoints\Gospel%2520News.mp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7.png"/><Relationship Id="rId1" Type="http://schemas.microsoft.com/office/2007/relationships/media" Target="file:///\\EDU-USU-LIB-MAC\SPECOLL\A%2520FIFE%2520FOLKLORE%2520ARCHIVES\Randy%2520public%2520work\Oral%2520History%2520Fieldwork\Oral%2520History%2520PowerPoints\MaxTanner.mp3" TargetMode="External"/><Relationship Id="rId2" Type="http://schemas.openxmlformats.org/officeDocument/2006/relationships/audio" Target="file:///\\EDU-USU-LIB-MAC\SPECOLL\A%2520FIFE%2520FOLKLORE%2520ARCHIVES\Randy%2520public%2520work\Oral%2520History%2520Fieldwork\Oral%2520History%2520PowerPoints\MaxTanner.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7.png"/><Relationship Id="rId5" Type="http://schemas.openxmlformats.org/officeDocument/2006/relationships/image" Target="../media/image12.jpeg"/><Relationship Id="rId6" Type="http://schemas.openxmlformats.org/officeDocument/2006/relationships/image" Target="../media/image13.jpeg"/><Relationship Id="rId1" Type="http://schemas.microsoft.com/office/2007/relationships/media" Target="file:///\\EDU-USU-LIB-MAC\SPECOLL\A%2520FIFE%2520FOLKLORE%2520ARCHIVES\Randy%2520public%2520work\Oral%2520History%2520Fieldwork\Oral%2520History%2520PowerPoints\FernPope_new.mp3" TargetMode="External"/><Relationship Id="rId2" Type="http://schemas.openxmlformats.org/officeDocument/2006/relationships/audio" Target="file:///\\EDU-USU-LIB-MAC\SPECOLL\A%2520FIFE%2520FOLKLORE%2520ARCHIVES\Randy%2520public%2520work\Oral%2520History%2520Fieldwork\Oral%2520History%2520PowerPoints\FernPope_new.mp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microsoft.com/office/2007/relationships/media" Target="file:///\\EDU-USU-LIB-MAC\SPECOLL\A%2520FIFE%2520FOLKLORE%2520ARCHIVES\Randy%2520public%2520work\Oral%2520History%2520Fieldwork\Oral%2520History%2520PowerPoints\Clara%2520Galeano.shortened.mp3" TargetMode="External"/><Relationship Id="rId2" Type="http://schemas.openxmlformats.org/officeDocument/2006/relationships/audio" Target="file:///\\EDU-USU-LIB-MAC\SPECOLL\A%2520FIFE%2520FOLKLORE%2520ARCHIVES\Randy%2520public%2520work\Oral%2520History%2520Fieldwork\Oral%2520History%2520PowerPoints\Clara%2520Galeano.shortened.mp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71800"/>
            <a:ext cx="9144000" cy="2667000"/>
          </a:xfrm>
        </p:spPr>
        <p:txBody>
          <a:bodyPr>
            <a:normAutofit/>
          </a:bodyPr>
          <a:lstStyle/>
          <a:p>
            <a:r>
              <a:rPr lang="en-US" dirty="0" smtClean="0">
                <a:solidFill>
                  <a:schemeClr val="accent6">
                    <a:lumMod val="20000"/>
                    <a:lumOff val="80000"/>
                  </a:schemeClr>
                </a:solidFill>
              </a:rPr>
              <a:t>Randy Williams</a:t>
            </a:r>
          </a:p>
          <a:p>
            <a:r>
              <a:rPr lang="en-US" dirty="0" smtClean="0">
                <a:solidFill>
                  <a:schemeClr val="accent6">
                    <a:lumMod val="20000"/>
                    <a:lumOff val="80000"/>
                  </a:schemeClr>
                </a:solidFill>
              </a:rPr>
              <a:t>Fife Folklore Curator &amp; Oral History Specialist</a:t>
            </a:r>
          </a:p>
          <a:p>
            <a:r>
              <a:rPr lang="en-US" dirty="0" smtClean="0">
                <a:solidFill>
                  <a:schemeClr val="accent6">
                    <a:lumMod val="20000"/>
                    <a:lumOff val="80000"/>
                  </a:schemeClr>
                </a:solidFill>
              </a:rPr>
              <a:t>USU Libraries’ Special Collections &amp; Archives Division</a:t>
            </a:r>
          </a:p>
          <a:p>
            <a:endParaRPr lang="en-US" sz="1200" dirty="0" smtClean="0">
              <a:solidFill>
                <a:schemeClr val="accent6">
                  <a:lumMod val="20000"/>
                  <a:lumOff val="80000"/>
                </a:schemeClr>
              </a:solidFill>
            </a:endParaRPr>
          </a:p>
          <a:p>
            <a:r>
              <a:rPr lang="en-US" dirty="0" smtClean="0">
                <a:solidFill>
                  <a:schemeClr val="accent6">
                    <a:lumMod val="20000"/>
                    <a:lumOff val="80000"/>
                  </a:schemeClr>
                </a:solidFill>
              </a:rPr>
              <a:t>&amp; </a:t>
            </a:r>
          </a:p>
          <a:p>
            <a:endParaRPr lang="en-US" sz="900" dirty="0" smtClean="0">
              <a:solidFill>
                <a:schemeClr val="accent6">
                  <a:lumMod val="20000"/>
                  <a:lumOff val="80000"/>
                </a:schemeClr>
              </a:solidFill>
            </a:endParaRPr>
          </a:p>
          <a:p>
            <a:r>
              <a:rPr lang="en-US" dirty="0" smtClean="0">
                <a:solidFill>
                  <a:schemeClr val="accent6">
                    <a:lumMod val="20000"/>
                    <a:lumOff val="80000"/>
                  </a:schemeClr>
                </a:solidFill>
              </a:rPr>
              <a:t>Elisaida Mendez</a:t>
            </a:r>
          </a:p>
          <a:p>
            <a:r>
              <a:rPr lang="en-US" dirty="0" smtClean="0">
                <a:solidFill>
                  <a:schemeClr val="accent6">
                    <a:lumMod val="20000"/>
                    <a:lumOff val="80000"/>
                  </a:schemeClr>
                </a:solidFill>
              </a:rPr>
              <a:t>Latino Voices assistant director</a:t>
            </a:r>
          </a:p>
        </p:txBody>
      </p:sp>
      <p:sp>
        <p:nvSpPr>
          <p:cNvPr id="4" name="Rectangle 3"/>
          <p:cNvSpPr/>
          <p:nvPr/>
        </p:nvSpPr>
        <p:spPr>
          <a:xfrm>
            <a:off x="152400" y="609600"/>
            <a:ext cx="8789343" cy="141577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Northern Utah Speaks: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USU’s Oral History Effort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362200" cy="990600"/>
          </a:xfrm>
        </p:spPr>
        <p:txBody>
          <a:bodyPr/>
          <a:lstStyle/>
          <a:p>
            <a:pPr algn="ctr"/>
            <a:r>
              <a:rPr lang="en-US" dirty="0" smtClean="0">
                <a:solidFill>
                  <a:schemeClr val="bg1">
                    <a:lumMod val="75000"/>
                    <a:lumOff val="25000"/>
                  </a:schemeClr>
                </a:solidFill>
              </a:rPr>
              <a:t>Fife Mormon Collection</a:t>
            </a:r>
            <a:endParaRPr lang="en-US" dirty="0">
              <a:solidFill>
                <a:schemeClr val="bg1">
                  <a:lumMod val="75000"/>
                  <a:lumOff val="25000"/>
                </a:schemeClr>
              </a:solidFill>
            </a:endParaRPr>
          </a:p>
        </p:txBody>
      </p:sp>
      <p:sp>
        <p:nvSpPr>
          <p:cNvPr id="3" name="Text Placeholder 2"/>
          <p:cNvSpPr>
            <a:spLocks noGrp="1"/>
          </p:cNvSpPr>
          <p:nvPr>
            <p:ph type="body" idx="2"/>
          </p:nvPr>
        </p:nvSpPr>
        <p:spPr>
          <a:xfrm>
            <a:off x="304800" y="1981201"/>
            <a:ext cx="2514600" cy="4144963"/>
          </a:xfrm>
        </p:spPr>
        <p:txBody>
          <a:bodyPr>
            <a:normAutofit/>
          </a:bodyPr>
          <a:lstStyle/>
          <a:p>
            <a:r>
              <a:rPr lang="en-US" dirty="0" smtClean="0"/>
              <a:t>Using summer vacations and weekends during the 1940s-1970s, Austin &amp; Alta Fife traveled the west–most intensively in their native Utah–with a camping trailer, recording equipment, camera and stenographic materials to </a:t>
            </a:r>
            <a:r>
              <a:rPr lang="en-US" b="1" dirty="0" smtClean="0">
                <a:solidFill>
                  <a:schemeClr val="bg2">
                    <a:lumMod val="75000"/>
                  </a:schemeClr>
                </a:solidFill>
              </a:rPr>
              <a:t>collect the folklife of the American West</a:t>
            </a:r>
            <a:r>
              <a:rPr lang="en-US" dirty="0" smtClean="0"/>
              <a:t>. This collection is comprised of Mormon folksongs and narratives.</a:t>
            </a:r>
            <a:endParaRPr lang="en-US" dirty="0"/>
          </a:p>
        </p:txBody>
      </p:sp>
      <p:pic>
        <p:nvPicPr>
          <p:cNvPr id="8" name="Picture 4" descr="I:\Folklore\afs\Fife's camp trailer.jpg"/>
          <p:cNvPicPr>
            <a:picLocks noChangeAspect="1" noChangeArrowheads="1"/>
          </p:cNvPicPr>
          <p:nvPr/>
        </p:nvPicPr>
        <p:blipFill>
          <a:blip r:embed="rId2" cstate="print"/>
          <a:srcRect/>
          <a:stretch>
            <a:fillRect/>
          </a:stretch>
        </p:blipFill>
        <p:spPr bwMode="auto">
          <a:xfrm>
            <a:off x="3962400" y="533400"/>
            <a:ext cx="3581400" cy="5352903"/>
          </a:xfrm>
          <a:prstGeom prst="rect">
            <a:avLst/>
          </a:prstGeom>
          <a:noFill/>
        </p:spPr>
      </p:pic>
      <p:sp>
        <p:nvSpPr>
          <p:cNvPr id="5" name="TextBox 4"/>
          <p:cNvSpPr txBox="1"/>
          <p:nvPr/>
        </p:nvSpPr>
        <p:spPr>
          <a:xfrm>
            <a:off x="2895600" y="5943600"/>
            <a:ext cx="6096000" cy="400110"/>
          </a:xfrm>
          <a:prstGeom prst="rect">
            <a:avLst/>
          </a:prstGeom>
          <a:noFill/>
        </p:spPr>
        <p:txBody>
          <a:bodyPr wrap="square" rtlCol="0">
            <a:spAutoFit/>
          </a:bodyPr>
          <a:lstStyle/>
          <a:p>
            <a:pPr algn="ctr"/>
            <a:r>
              <a:rPr lang="en-US" sz="2000" dirty="0" smtClean="0"/>
              <a:t>Austin &amp; Alta Fife on their way to an interview.</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524000"/>
            <a:ext cx="8763000" cy="656775"/>
          </a:xfrm>
        </p:spPr>
        <p:txBody>
          <a:bodyPr/>
          <a:lstStyle/>
          <a:p>
            <a:pPr algn="ctr"/>
            <a:r>
              <a:rPr smtClean="0"/>
              <a:t>Gospel News</a:t>
            </a:r>
            <a:endParaRPr lang="en-US" dirty="0"/>
          </a:p>
        </p:txBody>
      </p:sp>
      <p:sp>
        <p:nvSpPr>
          <p:cNvPr id="6" name="Title 5"/>
          <p:cNvSpPr>
            <a:spLocks noGrp="1"/>
          </p:cNvSpPr>
          <p:nvPr>
            <p:ph type="title"/>
          </p:nvPr>
        </p:nvSpPr>
        <p:spPr>
          <a:xfrm>
            <a:off x="228600" y="152400"/>
            <a:ext cx="8534400" cy="685800"/>
          </a:xfrm>
        </p:spPr>
        <p:txBody>
          <a:bodyPr>
            <a:normAutofit/>
          </a:bodyPr>
          <a:lstStyle/>
          <a:p>
            <a:r>
              <a:rPr lang="en-US" b="1" dirty="0" smtClean="0"/>
              <a:t>L. M. Hilton interview from FMT</a:t>
            </a:r>
            <a:endParaRPr lang="en-US" b="1" dirty="0"/>
          </a:p>
        </p:txBody>
      </p:sp>
      <p:sp>
        <p:nvSpPr>
          <p:cNvPr id="9" name="TextBox 8"/>
          <p:cNvSpPr txBox="1"/>
          <p:nvPr/>
        </p:nvSpPr>
        <p:spPr>
          <a:xfrm>
            <a:off x="228600" y="2590800"/>
            <a:ext cx="4343400" cy="3693319"/>
          </a:xfrm>
          <a:prstGeom prst="rect">
            <a:avLst/>
          </a:prstGeom>
          <a:noFill/>
        </p:spPr>
        <p:txBody>
          <a:bodyPr wrap="square" rtlCol="0">
            <a:spAutoFit/>
          </a:bodyPr>
          <a:lstStyle/>
          <a:p>
            <a:r>
              <a:rPr lang="en-US" dirty="0" smtClean="0"/>
              <a:t>The gospel news is sounding to nations</a:t>
            </a:r>
          </a:p>
          <a:p>
            <a:r>
              <a:rPr lang="en-US" dirty="0" smtClean="0"/>
              <a:t>   far and near,</a:t>
            </a:r>
          </a:p>
          <a:p>
            <a:r>
              <a:rPr lang="en-US" dirty="0" smtClean="0"/>
              <a:t>Good people pay attention and to its </a:t>
            </a:r>
          </a:p>
          <a:p>
            <a:r>
              <a:rPr lang="en-US" dirty="0" smtClean="0"/>
              <a:t>   truth give ear.</a:t>
            </a:r>
          </a:p>
          <a:p>
            <a:r>
              <a:rPr lang="en-US" dirty="0" smtClean="0"/>
              <a:t>For the Lord He hath commissioned</a:t>
            </a:r>
          </a:p>
          <a:p>
            <a:r>
              <a:rPr lang="en-US" dirty="0" smtClean="0"/>
              <a:t>   an angel from on high,</a:t>
            </a:r>
          </a:p>
          <a:p>
            <a:r>
              <a:rPr lang="en-US" dirty="0" smtClean="0"/>
              <a:t>A  message bearing through the land</a:t>
            </a:r>
          </a:p>
          <a:p>
            <a:r>
              <a:rPr lang="en-US" dirty="0" smtClean="0"/>
              <a:t>   and with it he did fly.</a:t>
            </a:r>
          </a:p>
          <a:p>
            <a:r>
              <a:rPr lang="en-US" dirty="0" smtClean="0"/>
              <a:t>And with it he did fly, and with it he</a:t>
            </a:r>
          </a:p>
          <a:p>
            <a:r>
              <a:rPr lang="en-US" dirty="0" smtClean="0"/>
              <a:t>   did fly.</a:t>
            </a:r>
          </a:p>
          <a:p>
            <a:r>
              <a:rPr lang="en-US" dirty="0" smtClean="0"/>
              <a:t>A message bearing through  the land,</a:t>
            </a:r>
          </a:p>
          <a:p>
            <a:r>
              <a:rPr lang="en-US" dirty="0" smtClean="0"/>
              <a:t>   and with it he did fly</a:t>
            </a:r>
          </a:p>
          <a:p>
            <a:endParaRPr lang="en-US" dirty="0" smtClean="0"/>
          </a:p>
        </p:txBody>
      </p:sp>
      <p:sp>
        <p:nvSpPr>
          <p:cNvPr id="10" name="TextBox 9"/>
          <p:cNvSpPr txBox="1"/>
          <p:nvPr/>
        </p:nvSpPr>
        <p:spPr>
          <a:xfrm>
            <a:off x="4800600" y="2590800"/>
            <a:ext cx="4191000" cy="3693319"/>
          </a:xfrm>
          <a:prstGeom prst="rect">
            <a:avLst/>
          </a:prstGeom>
          <a:noFill/>
        </p:spPr>
        <p:txBody>
          <a:bodyPr wrap="square" rtlCol="0">
            <a:spAutoFit/>
          </a:bodyPr>
          <a:lstStyle/>
          <a:p>
            <a:r>
              <a:rPr lang="en-US" dirty="0" smtClean="0"/>
              <a:t>Saying, “Now give glory unto God</a:t>
            </a:r>
          </a:p>
          <a:p>
            <a:r>
              <a:rPr lang="en-US" dirty="0" smtClean="0"/>
              <a:t>   who made the sea and land.</a:t>
            </a:r>
          </a:p>
          <a:p>
            <a:r>
              <a:rPr lang="en-US" dirty="0" smtClean="0"/>
              <a:t>Repent of all your wickedness, God’s</a:t>
            </a:r>
          </a:p>
          <a:p>
            <a:r>
              <a:rPr lang="en-US" dirty="0" smtClean="0"/>
              <a:t>   judgments are at hand.</a:t>
            </a:r>
          </a:p>
          <a:p>
            <a:r>
              <a:rPr lang="en-US" dirty="0" smtClean="0"/>
              <a:t>And then go forth with contrite </a:t>
            </a:r>
          </a:p>
          <a:p>
            <a:r>
              <a:rPr lang="en-US" dirty="0" smtClean="0"/>
              <a:t>   hearts, believe in Jesus too.</a:t>
            </a:r>
          </a:p>
          <a:p>
            <a:r>
              <a:rPr lang="en-US" dirty="0" smtClean="0"/>
              <a:t>And be baptized in His name and</a:t>
            </a:r>
          </a:p>
          <a:p>
            <a:r>
              <a:rPr lang="en-US" dirty="0" smtClean="0"/>
              <a:t>   you shall know it’s true.</a:t>
            </a:r>
          </a:p>
          <a:p>
            <a:r>
              <a:rPr lang="en-US" dirty="0" smtClean="0"/>
              <a:t>And you shall know it’s true, and </a:t>
            </a:r>
          </a:p>
          <a:p>
            <a:r>
              <a:rPr lang="en-US" dirty="0" smtClean="0"/>
              <a:t>   you shall know it’s true</a:t>
            </a:r>
          </a:p>
          <a:p>
            <a:r>
              <a:rPr lang="en-US" dirty="0" smtClean="0"/>
              <a:t>And be baptized in His name and </a:t>
            </a:r>
          </a:p>
          <a:p>
            <a:r>
              <a:rPr lang="en-US" dirty="0" smtClean="0"/>
              <a:t>   you shall know it’s true.</a:t>
            </a:r>
          </a:p>
          <a:p>
            <a:endParaRPr lang="en-US" dirty="0"/>
          </a:p>
        </p:txBody>
      </p:sp>
      <p:pic>
        <p:nvPicPr>
          <p:cNvPr id="7" name="Gospel News.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8305800" y="6400800"/>
            <a:ext cx="304800" cy="304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16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2743200" cy="838200"/>
          </a:xfrm>
        </p:spPr>
        <p:txBody>
          <a:bodyPr/>
          <a:lstStyle/>
          <a:p>
            <a:pPr algn="ctr"/>
            <a:r>
              <a:rPr lang="en-US" dirty="0" smtClean="0">
                <a:solidFill>
                  <a:schemeClr val="bg1">
                    <a:lumMod val="75000"/>
                    <a:lumOff val="25000"/>
                  </a:schemeClr>
                </a:solidFill>
              </a:rPr>
              <a:t>Grouse Creek Cultural Survey</a:t>
            </a:r>
            <a:endParaRPr lang="en-US" sz="1800" dirty="0"/>
          </a:p>
        </p:txBody>
      </p:sp>
      <p:sp>
        <p:nvSpPr>
          <p:cNvPr id="3" name="Text Placeholder 2"/>
          <p:cNvSpPr>
            <a:spLocks noGrp="1"/>
          </p:cNvSpPr>
          <p:nvPr>
            <p:ph type="body" idx="2"/>
          </p:nvPr>
        </p:nvSpPr>
        <p:spPr>
          <a:xfrm>
            <a:off x="304800" y="1981200"/>
            <a:ext cx="2438400" cy="4114800"/>
          </a:xfrm>
        </p:spPr>
        <p:txBody>
          <a:bodyPr>
            <a:noAutofit/>
          </a:bodyPr>
          <a:lstStyle/>
          <a:p>
            <a:r>
              <a:rPr lang="en-US" dirty="0" smtClean="0"/>
              <a:t>In the summer of 1985 a team of folklife specialists (folklorists, architectural historians, &amp; historians) from the Library of Congress and Utah spent a couple of weeks living in Grouse Creek, </a:t>
            </a:r>
            <a:r>
              <a:rPr lang="en-US" b="1" dirty="0" smtClean="0">
                <a:solidFill>
                  <a:schemeClr val="bg2">
                    <a:lumMod val="75000"/>
                  </a:schemeClr>
                </a:solidFill>
              </a:rPr>
              <a:t>interviewing its people and recording its history and culture</a:t>
            </a:r>
            <a:r>
              <a:rPr lang="en-US" dirty="0" smtClean="0"/>
              <a:t>.  This impressive collection is housed at USU SCA and is part of our digital library.</a:t>
            </a:r>
            <a:endParaRPr lang="en-US" dirty="0"/>
          </a:p>
        </p:txBody>
      </p:sp>
      <p:pic>
        <p:nvPicPr>
          <p:cNvPr id="6" name="Picture 3"/>
          <p:cNvPicPr>
            <a:picLocks noChangeAspect="1" noChangeArrowheads="1"/>
          </p:cNvPicPr>
          <p:nvPr/>
        </p:nvPicPr>
        <p:blipFill>
          <a:blip r:embed="rId2" cstate="print"/>
          <a:srcRect l="8000" r="5333"/>
          <a:stretch>
            <a:fillRect/>
          </a:stretch>
        </p:blipFill>
        <p:spPr bwMode="auto">
          <a:xfrm>
            <a:off x="3124200" y="990600"/>
            <a:ext cx="5410200" cy="4213714"/>
          </a:xfrm>
          <a:prstGeom prst="rect">
            <a:avLst/>
          </a:prstGeom>
          <a:noFill/>
          <a:ln w="9525">
            <a:noFill/>
            <a:miter lim="800000"/>
            <a:headEnd/>
            <a:tailEnd/>
          </a:ln>
          <a:effectLst/>
        </p:spPr>
      </p:pic>
      <p:sp>
        <p:nvSpPr>
          <p:cNvPr id="10" name="TextBox 9"/>
          <p:cNvSpPr txBox="1"/>
          <p:nvPr/>
        </p:nvSpPr>
        <p:spPr>
          <a:xfrm>
            <a:off x="2971800" y="5410200"/>
            <a:ext cx="6019800" cy="707886"/>
          </a:xfrm>
          <a:prstGeom prst="rect">
            <a:avLst/>
          </a:prstGeom>
          <a:noFill/>
        </p:spPr>
        <p:txBody>
          <a:bodyPr wrap="square" rtlCol="0">
            <a:spAutoFit/>
          </a:bodyPr>
          <a:lstStyle/>
          <a:p>
            <a:r>
              <a:rPr lang="en-US" sz="2000" dirty="0" smtClean="0"/>
              <a:t>Research team: Tom Carter, Hal Cannon, Carol Edison, Debbie Randall and Carl Fleischhauer.</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smtClean="0"/>
              <a:t>Grouse Creek is in the North East corner of Utah</a:t>
            </a:r>
            <a:endParaRPr lang="en-US" dirty="0"/>
          </a:p>
        </p:txBody>
      </p:sp>
      <p:sp>
        <p:nvSpPr>
          <p:cNvPr id="3" name="Text Placeholder 2"/>
          <p:cNvSpPr>
            <a:spLocks noGrp="1"/>
          </p:cNvSpPr>
          <p:nvPr>
            <p:ph type="body" sz="half" idx="3"/>
          </p:nvPr>
        </p:nvSpPr>
        <p:spPr>
          <a:xfrm>
            <a:off x="4876800" y="1524000"/>
            <a:ext cx="3965575" cy="731520"/>
          </a:xfrm>
        </p:spPr>
        <p:txBody>
          <a:bodyPr/>
          <a:lstStyle/>
          <a:p>
            <a:pPr algn="ctr"/>
            <a:r>
              <a:rPr lang="en-US" dirty="0" smtClean="0"/>
              <a:t>Ranch Life</a:t>
            </a:r>
            <a:endParaRPr lang="en-US" dirty="0"/>
          </a:p>
        </p:txBody>
      </p:sp>
      <p:sp>
        <p:nvSpPr>
          <p:cNvPr id="6" name="Title 5"/>
          <p:cNvSpPr>
            <a:spLocks noGrp="1"/>
          </p:cNvSpPr>
          <p:nvPr>
            <p:ph type="title"/>
          </p:nvPr>
        </p:nvSpPr>
        <p:spPr/>
        <p:txBody>
          <a:bodyPr>
            <a:normAutofit/>
          </a:bodyPr>
          <a:lstStyle/>
          <a:p>
            <a:r>
              <a:rPr lang="en-US" sz="2800" b="1" dirty="0" smtClean="0"/>
              <a:t>Max &amp; Merlin Tanner interview from GCCS</a:t>
            </a:r>
            <a:endParaRPr lang="en-US" sz="2800" b="1" dirty="0"/>
          </a:p>
        </p:txBody>
      </p:sp>
      <p:pic>
        <p:nvPicPr>
          <p:cNvPr id="11" name="Picture 2"/>
          <p:cNvPicPr>
            <a:picLocks noChangeAspect="1" noChangeArrowheads="1"/>
          </p:cNvPicPr>
          <p:nvPr/>
        </p:nvPicPr>
        <p:blipFill>
          <a:blip r:embed="rId4" cstate="print"/>
          <a:srcRect/>
          <a:stretch>
            <a:fillRect/>
          </a:stretch>
        </p:blipFill>
        <p:spPr bwMode="auto">
          <a:xfrm>
            <a:off x="685800" y="2438400"/>
            <a:ext cx="3140372" cy="3930922"/>
          </a:xfrm>
          <a:prstGeom prst="rect">
            <a:avLst/>
          </a:prstGeom>
          <a:noFill/>
          <a:ln w="9525">
            <a:noFill/>
            <a:miter lim="800000"/>
            <a:headEnd/>
            <a:tailEnd/>
          </a:ln>
          <a:effectLst/>
        </p:spPr>
      </p:pic>
      <p:sp>
        <p:nvSpPr>
          <p:cNvPr id="13" name="Right Arrow 12"/>
          <p:cNvSpPr/>
          <p:nvPr/>
        </p:nvSpPr>
        <p:spPr>
          <a:xfrm>
            <a:off x="228600" y="2743200"/>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5" cstate="print"/>
          <a:srcRect l="9306" r="5083" b="2778"/>
          <a:stretch>
            <a:fillRect/>
          </a:stretch>
        </p:blipFill>
        <p:spPr bwMode="auto">
          <a:xfrm>
            <a:off x="4648200" y="2362200"/>
            <a:ext cx="4114800" cy="3130826"/>
          </a:xfrm>
          <a:prstGeom prst="rect">
            <a:avLst/>
          </a:prstGeom>
          <a:noFill/>
          <a:ln w="9525">
            <a:noFill/>
            <a:miter lim="800000"/>
            <a:headEnd/>
            <a:tailEnd/>
          </a:ln>
          <a:effectLst/>
        </p:spPr>
      </p:pic>
      <p:sp>
        <p:nvSpPr>
          <p:cNvPr id="9" name="TextBox 8"/>
          <p:cNvSpPr txBox="1"/>
          <p:nvPr/>
        </p:nvSpPr>
        <p:spPr>
          <a:xfrm>
            <a:off x="4648200" y="5638800"/>
            <a:ext cx="4267200" cy="707886"/>
          </a:xfrm>
          <a:prstGeom prst="rect">
            <a:avLst/>
          </a:prstGeom>
          <a:noFill/>
        </p:spPr>
        <p:txBody>
          <a:bodyPr wrap="square" rtlCol="0">
            <a:spAutoFit/>
          </a:bodyPr>
          <a:lstStyle/>
          <a:p>
            <a:r>
              <a:rPr lang="en-US" sz="2000" dirty="0" smtClean="0"/>
              <a:t>Folklorist Hal Cannon interviewing Max and Merlin Tanner.</a:t>
            </a:r>
            <a:endParaRPr lang="en-US" sz="2000" dirty="0"/>
          </a:p>
        </p:txBody>
      </p:sp>
      <p:pic>
        <p:nvPicPr>
          <p:cNvPr id="10" name="MaxTanner.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8382000" y="6400800"/>
            <a:ext cx="304800" cy="304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583"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2362200" cy="1752600"/>
          </a:xfrm>
        </p:spPr>
        <p:txBody>
          <a:bodyPr/>
          <a:lstStyle/>
          <a:p>
            <a:pPr algn="ctr"/>
            <a:r>
              <a:rPr lang="en-US" dirty="0" smtClean="0">
                <a:solidFill>
                  <a:schemeClr val="bg2">
                    <a:lumMod val="75000"/>
                  </a:schemeClr>
                </a:solidFill>
              </a:rPr>
              <a:t>Living Traditions of the Bear River Heritage Area Collection</a:t>
            </a:r>
            <a:endParaRPr lang="en-US" dirty="0">
              <a:solidFill>
                <a:schemeClr val="bg2">
                  <a:lumMod val="75000"/>
                </a:schemeClr>
              </a:solidFill>
            </a:endParaRPr>
          </a:p>
        </p:txBody>
      </p:sp>
      <p:sp>
        <p:nvSpPr>
          <p:cNvPr id="3" name="Text Placeholder 2"/>
          <p:cNvSpPr>
            <a:spLocks noGrp="1"/>
          </p:cNvSpPr>
          <p:nvPr>
            <p:ph type="body" idx="2"/>
          </p:nvPr>
        </p:nvSpPr>
        <p:spPr>
          <a:xfrm>
            <a:off x="381000" y="2819400"/>
            <a:ext cx="2362200" cy="3306764"/>
          </a:xfrm>
        </p:spPr>
        <p:txBody>
          <a:bodyPr>
            <a:normAutofit/>
          </a:bodyPr>
          <a:lstStyle/>
          <a:p>
            <a:r>
              <a:rPr lang="en-US" dirty="0" smtClean="0">
                <a:solidFill>
                  <a:schemeClr val="tx1">
                    <a:lumMod val="95000"/>
                  </a:schemeClr>
                </a:solidFill>
              </a:rPr>
              <a:t>The collection documents the natural, cultural and economic heritage associated with the heritage of the Bear River area, which consists of three counties in northern Utah and four counties in southeastern Idaho that make up the </a:t>
            </a:r>
            <a:r>
              <a:rPr lang="en-US" b="1" dirty="0" smtClean="0">
                <a:solidFill>
                  <a:schemeClr val="bg2">
                    <a:lumMod val="75000"/>
                  </a:schemeClr>
                </a:solidFill>
              </a:rPr>
              <a:t>Bear River drainage</a:t>
            </a:r>
            <a:r>
              <a:rPr lang="en-US" dirty="0" smtClean="0">
                <a:solidFill>
                  <a:schemeClr val="tx1">
                    <a:lumMod val="95000"/>
                  </a:schemeClr>
                </a:solidFill>
              </a:rPr>
              <a:t>.</a:t>
            </a:r>
            <a:endParaRPr lang="en-US" dirty="0">
              <a:solidFill>
                <a:schemeClr val="tx1">
                  <a:lumMod val="95000"/>
                </a:schemeClr>
              </a:solidFill>
            </a:endParaRPr>
          </a:p>
        </p:txBody>
      </p:sp>
      <p:pic>
        <p:nvPicPr>
          <p:cNvPr id="8" name="Content Placeholder 7" descr="Michaelward.JPG"/>
          <p:cNvPicPr>
            <a:picLocks noGrp="1" noChangeAspect="1"/>
          </p:cNvPicPr>
          <p:nvPr>
            <p:ph sz="quarter" idx="1"/>
          </p:nvPr>
        </p:nvPicPr>
        <p:blipFill>
          <a:blip r:embed="rId2" cstate="print"/>
          <a:stretch>
            <a:fillRect/>
          </a:stretch>
        </p:blipFill>
        <p:spPr>
          <a:xfrm>
            <a:off x="3048000" y="914400"/>
            <a:ext cx="5638800" cy="3810595"/>
          </a:xfrm>
        </p:spPr>
      </p:pic>
      <p:sp>
        <p:nvSpPr>
          <p:cNvPr id="9" name="TextBox 8"/>
          <p:cNvSpPr txBox="1"/>
          <p:nvPr/>
        </p:nvSpPr>
        <p:spPr>
          <a:xfrm>
            <a:off x="3048000" y="5105400"/>
            <a:ext cx="5715000" cy="1015663"/>
          </a:xfrm>
          <a:prstGeom prst="rect">
            <a:avLst/>
          </a:prstGeom>
          <a:noFill/>
        </p:spPr>
        <p:txBody>
          <a:bodyPr wrap="square" rtlCol="0">
            <a:spAutoFit/>
          </a:bodyPr>
          <a:lstStyle/>
          <a:p>
            <a:r>
              <a:rPr lang="en-US" sz="2000" dirty="0" smtClean="0"/>
              <a:t>Michael Ward takes a break from interviewing Philip Lehman and helps him screw on lids of freshly made jam in Garland, Utah.</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2400" y="1524001"/>
            <a:ext cx="4419599" cy="732974"/>
          </a:xfrm>
        </p:spPr>
        <p:txBody>
          <a:bodyPr/>
          <a:lstStyle/>
          <a:p>
            <a:r>
              <a:rPr smtClean="0"/>
              <a:t>Fern Pope teaching quilting to interviewer Sally Haueter.</a:t>
            </a:r>
            <a:endParaRPr lang="en-US" dirty="0"/>
          </a:p>
        </p:txBody>
      </p:sp>
      <p:sp>
        <p:nvSpPr>
          <p:cNvPr id="3" name="Text Placeholder 2"/>
          <p:cNvSpPr>
            <a:spLocks noGrp="1"/>
          </p:cNvSpPr>
          <p:nvPr>
            <p:ph type="body" sz="half" idx="3"/>
          </p:nvPr>
        </p:nvSpPr>
        <p:spPr/>
        <p:txBody>
          <a:bodyPr/>
          <a:lstStyle/>
          <a:p>
            <a:r>
              <a:rPr lang="en-US" dirty="0" smtClean="0"/>
              <a:t>Garden City quilting bee.</a:t>
            </a:r>
            <a:endParaRPr lang="en-US" dirty="0"/>
          </a:p>
        </p:txBody>
      </p:sp>
      <p:sp>
        <p:nvSpPr>
          <p:cNvPr id="6" name="Title 5"/>
          <p:cNvSpPr>
            <a:spLocks noGrp="1"/>
          </p:cNvSpPr>
          <p:nvPr>
            <p:ph type="title"/>
          </p:nvPr>
        </p:nvSpPr>
        <p:spPr/>
        <p:txBody>
          <a:bodyPr/>
          <a:lstStyle/>
          <a:p>
            <a:r>
              <a:rPr lang="en-US" b="1" dirty="0" smtClean="0"/>
              <a:t>Fern Pope Interview from LTBRHA</a:t>
            </a:r>
            <a:endParaRPr lang="en-US" dirty="0"/>
          </a:p>
        </p:txBody>
      </p:sp>
      <p:pic>
        <p:nvPicPr>
          <p:cNvPr id="7" name="FernPope_new.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8382000" y="6400800"/>
            <a:ext cx="304800" cy="304800"/>
          </a:xfrm>
          <a:prstGeom prst="rect">
            <a:avLst/>
          </a:prstGeom>
        </p:spPr>
      </p:pic>
      <p:pic>
        <p:nvPicPr>
          <p:cNvPr id="9" name="Content Placeholder 8" descr="BR-AG-D-020.jpg"/>
          <p:cNvPicPr>
            <a:picLocks noGrp="1" noChangeAspect="1"/>
          </p:cNvPicPr>
          <p:nvPr>
            <p:ph sz="quarter" idx="2"/>
          </p:nvPr>
        </p:nvPicPr>
        <p:blipFill>
          <a:blip r:embed="rId5" cstate="print"/>
          <a:srcRect l="6644" t="12569" r="11480" b="6991"/>
          <a:stretch>
            <a:fillRect/>
          </a:stretch>
        </p:blipFill>
        <p:spPr>
          <a:xfrm>
            <a:off x="152400" y="2590800"/>
            <a:ext cx="4343400" cy="3200400"/>
          </a:xfrm>
        </p:spPr>
      </p:pic>
      <p:pic>
        <p:nvPicPr>
          <p:cNvPr id="15" name="Content Placeholder 14" descr="BR-AG-D-018.jpg"/>
          <p:cNvPicPr>
            <a:picLocks noGrp="1" noChangeAspect="1"/>
          </p:cNvPicPr>
          <p:nvPr>
            <p:ph sz="quarter" idx="4"/>
          </p:nvPr>
        </p:nvPicPr>
        <p:blipFill>
          <a:blip r:embed="rId6" cstate="print"/>
          <a:srcRect l="3774" t="29041" r="22641" b="13144"/>
          <a:stretch>
            <a:fillRect/>
          </a:stretch>
        </p:blipFill>
        <p:spPr>
          <a:xfrm>
            <a:off x="4648200" y="2819400"/>
            <a:ext cx="4191000" cy="3116384"/>
          </a:xfr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4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81000" y="2057400"/>
            <a:ext cx="2362200" cy="4068764"/>
          </a:xfrm>
        </p:spPr>
        <p:txBody>
          <a:bodyPr>
            <a:normAutofit/>
          </a:bodyPr>
          <a:lstStyle/>
          <a:p>
            <a:r>
              <a:rPr lang="en-US" b="1" smtClean="0">
                <a:solidFill>
                  <a:schemeClr val="tx1"/>
                </a:solidFill>
              </a:rPr>
              <a:t>Assistant Director of the Latino/a Voices Project &amp; Doctoral </a:t>
            </a:r>
            <a:r>
              <a:rPr lang="en-US" sz="1400" b="1" smtClean="0">
                <a:solidFill>
                  <a:schemeClr val="tx1"/>
                </a:solidFill>
              </a:rPr>
              <a:t>Student in </a:t>
            </a:r>
            <a:r>
              <a:rPr lang="en-US" b="1" smtClean="0">
                <a:solidFill>
                  <a:schemeClr val="tx1"/>
                </a:solidFill>
              </a:rPr>
              <a:t>Combined Psychology at Utah State University.  </a:t>
            </a:r>
            <a:r>
              <a:rPr lang="en-US" b="1" smtClean="0">
                <a:solidFill>
                  <a:schemeClr val="tx2">
                    <a:lumMod val="25000"/>
                  </a:schemeClr>
                </a:solidFill>
              </a:rPr>
              <a:t>Ellie </a:t>
            </a:r>
            <a:r>
              <a:rPr lang="en-US" sz="1800" b="1" smtClean="0">
                <a:solidFill>
                  <a:schemeClr val="tx2">
                    <a:lumMod val="25000"/>
                  </a:schemeClr>
                </a:solidFill>
              </a:rPr>
              <a:t>directed the  ethics training at the oral history workshop,  oversaw all the fieldworkers </a:t>
            </a:r>
            <a:r>
              <a:rPr lang="en-US" b="1" smtClean="0">
                <a:solidFill>
                  <a:schemeClr val="tx1"/>
                </a:solidFill>
              </a:rPr>
              <a:t>conducted interviews and was interviewed</a:t>
            </a:r>
            <a:endParaRPr lang="en-US" b="1" dirty="0" smtClean="0">
              <a:solidFill>
                <a:schemeClr val="tx1"/>
              </a:solidFill>
            </a:endParaRPr>
          </a:p>
        </p:txBody>
      </p:sp>
      <p:sp>
        <p:nvSpPr>
          <p:cNvPr id="4" name="Content Placeholder 3"/>
          <p:cNvSpPr>
            <a:spLocks noGrp="1"/>
          </p:cNvSpPr>
          <p:nvPr>
            <p:ph sz="quarter" idx="1"/>
          </p:nvPr>
        </p:nvSpPr>
        <p:spPr>
          <a:xfrm>
            <a:off x="3124200" y="838200"/>
            <a:ext cx="5638800" cy="5029200"/>
          </a:xfrm>
        </p:spPr>
        <p:txBody>
          <a:bodyPr>
            <a:normAutofit/>
          </a:bodyPr>
          <a:lstStyle/>
          <a:p>
            <a:r>
              <a:rPr lang="en-US" sz="2400" smtClean="0"/>
              <a:t>“As a member of this community, and as a direct contributor to the project’s fulfillment, I cannot think of a better way to  bring the Latino community to light, with its qualities and strength of character that have helped us forge a present and a future in a western corner of a great nation. The Latino Voices Project is making justice as it enhances the quality of education, promotes further research and connects generations through the years.”                       Elisaida M</a:t>
            </a:r>
            <a:r>
              <a:rPr lang="en-US" sz="2400" smtClean="0">
                <a:latin typeface="Times New Roman"/>
                <a:cs typeface="Times New Roman"/>
              </a:rPr>
              <a:t>é</a:t>
            </a:r>
            <a:r>
              <a:rPr lang="en-US" sz="2400" smtClean="0"/>
              <a:t>ndez</a:t>
            </a:r>
          </a:p>
          <a:p>
            <a:endParaRPr lang="en-US" smtClean="0"/>
          </a:p>
          <a:p>
            <a:endParaRPr lang="en-US" dirty="0"/>
          </a:p>
        </p:txBody>
      </p:sp>
      <p:sp>
        <p:nvSpPr>
          <p:cNvPr id="6" name="Title 1"/>
          <p:cNvSpPr>
            <a:spLocks noGrp="1"/>
          </p:cNvSpPr>
          <p:nvPr>
            <p:ph type="title"/>
          </p:nvPr>
        </p:nvSpPr>
        <p:spPr/>
        <p:txBody>
          <a:bodyPr/>
          <a:lstStyle/>
          <a:p>
            <a:pPr algn="ct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2400" smtClean="0">
                <a:solidFill>
                  <a:schemeClr val="tx2">
                    <a:lumMod val="25000"/>
                  </a:schemeClr>
                </a:solidFill>
              </a:rPr>
              <a:t>Elisaida M</a:t>
            </a:r>
            <a:r>
              <a:rPr lang="en-US" sz="2400" smtClean="0">
                <a:solidFill>
                  <a:schemeClr val="tx2">
                    <a:lumMod val="25000"/>
                  </a:schemeClr>
                </a:solidFill>
                <a:latin typeface="Times New Roman"/>
                <a:cs typeface="Times New Roman"/>
              </a:rPr>
              <a:t>é</a:t>
            </a:r>
            <a:r>
              <a:rPr lang="en-US" sz="2400" smtClean="0">
                <a:solidFill>
                  <a:schemeClr val="tx2">
                    <a:lumMod val="25000"/>
                  </a:schemeClr>
                </a:solidFill>
              </a:rPr>
              <a:t>ndez</a:t>
            </a:r>
            <a:endParaRPr lang="en-US" sz="2400" dirty="0">
              <a:solidFill>
                <a:schemeClr val="tx2">
                  <a:lumMod val="25000"/>
                </a:schemeClr>
              </a:solidFill>
            </a:endParaRPr>
          </a:p>
        </p:txBody>
      </p:sp>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2">
                    <a:lumMod val="75000"/>
                  </a:schemeClr>
                </a:solidFill>
              </a:rPr>
              <a:t>Latino/a Voices Project</a:t>
            </a:r>
            <a:endParaRPr lang="en-US" dirty="0">
              <a:solidFill>
                <a:schemeClr val="bg2">
                  <a:lumMod val="75000"/>
                </a:schemeClr>
              </a:solidFill>
            </a:endParaRPr>
          </a:p>
        </p:txBody>
      </p:sp>
      <p:sp>
        <p:nvSpPr>
          <p:cNvPr id="3" name="Text Placeholder 2"/>
          <p:cNvSpPr>
            <a:spLocks noGrp="1"/>
          </p:cNvSpPr>
          <p:nvPr>
            <p:ph type="body" idx="2"/>
          </p:nvPr>
        </p:nvSpPr>
        <p:spPr/>
        <p:txBody>
          <a:bodyPr>
            <a:normAutofit/>
          </a:bodyPr>
          <a:lstStyle/>
          <a:p>
            <a:r>
              <a:rPr lang="en-US" dirty="0" smtClean="0"/>
              <a:t>The LVP is an effort to </a:t>
            </a:r>
            <a:r>
              <a:rPr lang="en-US" b="1" dirty="0" smtClean="0">
                <a:solidFill>
                  <a:schemeClr val="bg2">
                    <a:lumMod val="75000"/>
                  </a:schemeClr>
                </a:solidFill>
              </a:rPr>
              <a:t>collect  the oral histories of  Cache Valley Latino/a citizens </a:t>
            </a:r>
            <a:r>
              <a:rPr lang="en-US" dirty="0" smtClean="0"/>
              <a:t>as a means to more fully represent this vibrant community in Utah State University's Special Collections. The collection will be preserved in a traditional archival collection and in a digital archive.</a:t>
            </a:r>
            <a:endParaRPr lang="en-US" dirty="0"/>
          </a:p>
        </p:txBody>
      </p:sp>
      <p:sp>
        <p:nvSpPr>
          <p:cNvPr id="6" name="TextBox 5"/>
          <p:cNvSpPr txBox="1"/>
          <p:nvPr/>
        </p:nvSpPr>
        <p:spPr>
          <a:xfrm>
            <a:off x="3200400" y="5029200"/>
            <a:ext cx="5257800" cy="1015663"/>
          </a:xfrm>
          <a:prstGeom prst="rect">
            <a:avLst/>
          </a:prstGeom>
          <a:noFill/>
        </p:spPr>
        <p:txBody>
          <a:bodyPr wrap="square" rtlCol="0">
            <a:spAutoFit/>
          </a:bodyPr>
          <a:lstStyle/>
          <a:p>
            <a:r>
              <a:rPr lang="en-US" sz="2000" dirty="0" smtClean="0"/>
              <a:t>A few of the LVP interviewers: Nate Allred, Mary Gedge, Daniel McQuiston, Rubi Rodriquez and Shane Russell.</a:t>
            </a:r>
            <a:endParaRPr lang="en-US" sz="2000" dirty="0"/>
          </a:p>
        </p:txBody>
      </p:sp>
      <p:pic>
        <p:nvPicPr>
          <p:cNvPr id="12" name="Content Placeholder 11" descr="116_1615.JPG"/>
          <p:cNvPicPr>
            <a:picLocks noGrp="1" noChangeAspect="1"/>
          </p:cNvPicPr>
          <p:nvPr>
            <p:ph sz="quarter" idx="1"/>
          </p:nvPr>
        </p:nvPicPr>
        <p:blipFill>
          <a:blip r:embed="rId2" cstate="print"/>
          <a:srcRect l="6757" t="9009" r="10811" b="20668"/>
          <a:stretch>
            <a:fillRect/>
          </a:stretch>
        </p:blipFill>
        <p:spPr>
          <a:xfrm>
            <a:off x="2971800" y="1066800"/>
            <a:ext cx="5734184" cy="3668844"/>
          </a:xfr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G_0042.JPG"/>
          <p:cNvPicPr>
            <a:picLocks noGrp="1" noChangeAspect="1"/>
          </p:cNvPicPr>
          <p:nvPr>
            <p:ph sz="quarter" idx="2"/>
          </p:nvPr>
        </p:nvPicPr>
        <p:blipFill>
          <a:blip r:embed="rId4" cstate="print"/>
          <a:stretch>
            <a:fillRect/>
          </a:stretch>
        </p:blipFill>
        <p:spPr>
          <a:xfrm>
            <a:off x="301625" y="2865041"/>
            <a:ext cx="4041775" cy="3031331"/>
          </a:xfrm>
        </p:spPr>
      </p:pic>
      <p:pic>
        <p:nvPicPr>
          <p:cNvPr id="8" name="Content Placeholder 7" descr="IMG_0040.JPG"/>
          <p:cNvPicPr>
            <a:picLocks noGrp="1" noChangeAspect="1"/>
          </p:cNvPicPr>
          <p:nvPr>
            <p:ph sz="quarter" idx="4"/>
          </p:nvPr>
        </p:nvPicPr>
        <p:blipFill>
          <a:blip r:embed="rId5" cstate="print"/>
          <a:srcRect l="9434" t="3433"/>
          <a:stretch>
            <a:fillRect/>
          </a:stretch>
        </p:blipFill>
        <p:spPr>
          <a:xfrm>
            <a:off x="4724400" y="2743200"/>
            <a:ext cx="4114800" cy="3290592"/>
          </a:xfrm>
        </p:spPr>
      </p:pic>
      <p:sp>
        <p:nvSpPr>
          <p:cNvPr id="6" name="Title 5"/>
          <p:cNvSpPr>
            <a:spLocks noGrp="1"/>
          </p:cNvSpPr>
          <p:nvPr>
            <p:ph type="title"/>
          </p:nvPr>
        </p:nvSpPr>
        <p:spPr/>
        <p:txBody>
          <a:bodyPr/>
          <a:lstStyle/>
          <a:p>
            <a:r>
              <a:rPr lang="en-US" b="1" dirty="0" smtClean="0"/>
              <a:t>Clara Galeano interview from LVP</a:t>
            </a:r>
            <a:endParaRPr lang="en-US" b="1" dirty="0"/>
          </a:p>
        </p:txBody>
      </p:sp>
      <p:sp>
        <p:nvSpPr>
          <p:cNvPr id="12" name="TextBox 11"/>
          <p:cNvSpPr txBox="1"/>
          <p:nvPr/>
        </p:nvSpPr>
        <p:spPr>
          <a:xfrm>
            <a:off x="152400" y="1676400"/>
            <a:ext cx="8839200" cy="461665"/>
          </a:xfrm>
          <a:prstGeom prst="rect">
            <a:avLst/>
          </a:prstGeom>
          <a:noFill/>
        </p:spPr>
        <p:txBody>
          <a:bodyPr wrap="square" rtlCol="0">
            <a:spAutoFit/>
          </a:bodyPr>
          <a:lstStyle/>
          <a:p>
            <a:pPr algn="ctr"/>
            <a:r>
              <a:rPr lang="en-US" sz="2400" b="1" dirty="0" smtClean="0"/>
              <a:t>Clara Galeano being interviewed by Nathon Allred.</a:t>
            </a:r>
            <a:endParaRPr lang="en-US" sz="2400" b="1" dirty="0"/>
          </a:p>
        </p:txBody>
      </p:sp>
      <p:pic>
        <p:nvPicPr>
          <p:cNvPr id="11" name="Clara Galeano.shortened.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cstate="print"/>
          <a:stretch>
            <a:fillRect/>
          </a:stretch>
        </p:blipFill>
        <p:spPr>
          <a:xfrm>
            <a:off x="8305800" y="6400800"/>
            <a:ext cx="304800" cy="304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130"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2362200" cy="1447800"/>
          </a:xfrm>
        </p:spPr>
        <p:txBody>
          <a:bodyPr/>
          <a:lstStyle/>
          <a:p>
            <a:pPr algn="ctr"/>
            <a:r>
              <a:rPr lang="en-US" sz="2000" dirty="0" smtClean="0">
                <a:solidFill>
                  <a:schemeClr val="bg2">
                    <a:lumMod val="75000"/>
                  </a:schemeClr>
                </a:solidFill>
              </a:rPr>
              <a:t>USU Land Use Management Oral History Project</a:t>
            </a:r>
            <a:endParaRPr lang="en-US" sz="2000" dirty="0">
              <a:solidFill>
                <a:schemeClr val="bg2">
                  <a:lumMod val="75000"/>
                </a:schemeClr>
              </a:solidFill>
            </a:endParaRPr>
          </a:p>
        </p:txBody>
      </p:sp>
      <p:sp>
        <p:nvSpPr>
          <p:cNvPr id="3" name="Text Placeholder 2"/>
          <p:cNvSpPr>
            <a:spLocks noGrp="1"/>
          </p:cNvSpPr>
          <p:nvPr>
            <p:ph type="body" idx="2"/>
          </p:nvPr>
        </p:nvSpPr>
        <p:spPr>
          <a:xfrm>
            <a:off x="381000" y="2514600"/>
            <a:ext cx="2362200" cy="3611564"/>
          </a:xfrm>
        </p:spPr>
        <p:txBody>
          <a:bodyPr>
            <a:noAutofit/>
          </a:bodyPr>
          <a:lstStyle/>
          <a:p>
            <a:r>
              <a:rPr lang="en-US" sz="1800" b="1" dirty="0" smtClean="0"/>
              <a:t>This project will document, primarily through oral histories, </a:t>
            </a:r>
            <a:r>
              <a:rPr lang="en-US" sz="1800" b="1" dirty="0" smtClean="0">
                <a:solidFill>
                  <a:schemeClr val="bg2">
                    <a:lumMod val="75000"/>
                  </a:schemeClr>
                </a:solidFill>
              </a:rPr>
              <a:t>aspects of land use and management </a:t>
            </a:r>
            <a:r>
              <a:rPr lang="en-US" sz="1800" b="1" dirty="0" smtClean="0"/>
              <a:t>in the Interior West, beginning with Logan Canyon and moving outward.  </a:t>
            </a:r>
          </a:p>
          <a:p>
            <a:endParaRPr lang="en-US" sz="1800" b="1" dirty="0"/>
          </a:p>
        </p:txBody>
      </p:sp>
      <p:sp>
        <p:nvSpPr>
          <p:cNvPr id="6" name="TextBox 5"/>
          <p:cNvSpPr txBox="1"/>
          <p:nvPr/>
        </p:nvSpPr>
        <p:spPr>
          <a:xfrm>
            <a:off x="3200400" y="5791200"/>
            <a:ext cx="5486400" cy="646331"/>
          </a:xfrm>
          <a:prstGeom prst="rect">
            <a:avLst/>
          </a:prstGeom>
          <a:noFill/>
        </p:spPr>
        <p:txBody>
          <a:bodyPr wrap="square" rtlCol="0">
            <a:spAutoFit/>
          </a:bodyPr>
          <a:lstStyle/>
          <a:p>
            <a:r>
              <a:rPr lang="en-US" dirty="0" smtClean="0"/>
              <a:t>Fishermen in fishing gear holding their catch, circa 1920.</a:t>
            </a:r>
            <a:endParaRPr lang="en-US" dirty="0">
              <a:solidFill>
                <a:schemeClr val="tx2"/>
              </a:solidFill>
            </a:endParaRPr>
          </a:p>
        </p:txBody>
      </p:sp>
      <p:pic>
        <p:nvPicPr>
          <p:cNvPr id="8" name="Picture 2"/>
          <p:cNvPicPr>
            <a:picLocks noGrp="1" noChangeAspect="1" noChangeArrowheads="1"/>
          </p:cNvPicPr>
          <p:nvPr>
            <p:ph sz="quarter" idx="1"/>
          </p:nvPr>
        </p:nvPicPr>
        <p:blipFill>
          <a:blip r:embed="rId2" cstate="print"/>
          <a:srcRect/>
          <a:stretch>
            <a:fillRect/>
          </a:stretch>
        </p:blipFill>
        <p:spPr bwMode="auto">
          <a:xfrm>
            <a:off x="3276600" y="685800"/>
            <a:ext cx="4953000" cy="4953000"/>
          </a:xfrm>
          <a:prstGeom prst="rect">
            <a:avLst/>
          </a:prstGeom>
          <a:noFill/>
          <a:ln w="9525">
            <a:noFill/>
            <a:miter lim="800000"/>
            <a:headEnd/>
            <a:tailEnd/>
          </a:ln>
          <a:effec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is Northern Utah Speaks?</a:t>
            </a:r>
            <a:endParaRPr lang="en-US" sz="3600" b="1" dirty="0"/>
          </a:p>
        </p:txBody>
      </p:sp>
      <p:graphicFrame>
        <p:nvGraphicFramePr>
          <p:cNvPr id="5" name="Content Placeholder 4"/>
          <p:cNvGraphicFramePr>
            <a:graphicFrameLocks noGrp="1"/>
          </p:cNvGraphicFramePr>
          <p:nvPr>
            <p:ph sz="quarter" idx="1"/>
          </p:nvPr>
        </p:nvGraphicFramePr>
        <p:xfrm>
          <a:off x="381000" y="1676400"/>
          <a:ext cx="80772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EC9EC13-ACDC-4144-8843-5B25627FA040}"/>
                                            </p:graphicEl>
                                          </p:spTgt>
                                        </p:tgtEl>
                                        <p:attrNameLst>
                                          <p:attrName>style.visibility</p:attrName>
                                        </p:attrNameLst>
                                      </p:cBhvr>
                                      <p:to>
                                        <p:strVal val="visible"/>
                                      </p:to>
                                    </p:set>
                                    <p:animEffect transition="in" filter="fade">
                                      <p:cBhvr>
                                        <p:cTn id="7" dur="2000"/>
                                        <p:tgtEl>
                                          <p:spTgt spid="5">
                                            <p:graphicEl>
                                              <a:dgm id="{DEC9EC13-ACDC-4144-8843-5B25627FA04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77CB7169-E225-4303-8604-528E50B15690}"/>
                                            </p:graphicEl>
                                          </p:spTgt>
                                        </p:tgtEl>
                                        <p:attrNameLst>
                                          <p:attrName>style.visibility</p:attrName>
                                        </p:attrNameLst>
                                      </p:cBhvr>
                                      <p:to>
                                        <p:strVal val="visible"/>
                                      </p:to>
                                    </p:set>
                                    <p:animEffect transition="in" filter="fade">
                                      <p:cBhvr>
                                        <p:cTn id="10" dur="2000"/>
                                        <p:tgtEl>
                                          <p:spTgt spid="5">
                                            <p:graphicEl>
                                              <a:dgm id="{77CB7169-E225-4303-8604-528E50B1569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BAA4414C-6A84-42C9-A092-2BDA8537FB9E}"/>
                                            </p:graphicEl>
                                          </p:spTgt>
                                        </p:tgtEl>
                                        <p:attrNameLst>
                                          <p:attrName>style.visibility</p:attrName>
                                        </p:attrNameLst>
                                      </p:cBhvr>
                                      <p:to>
                                        <p:strVal val="visible"/>
                                      </p:to>
                                    </p:set>
                                    <p:animEffect transition="in" filter="fade">
                                      <p:cBhvr>
                                        <p:cTn id="15" dur="2000"/>
                                        <p:tgtEl>
                                          <p:spTgt spid="5">
                                            <p:graphicEl>
                                              <a:dgm id="{BAA4414C-6A84-42C9-A092-2BDA8537FB9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FA864A8-ABEA-449A-BB07-CC3151F78511}"/>
                                            </p:graphicEl>
                                          </p:spTgt>
                                        </p:tgtEl>
                                        <p:attrNameLst>
                                          <p:attrName>style.visibility</p:attrName>
                                        </p:attrNameLst>
                                      </p:cBhvr>
                                      <p:to>
                                        <p:strVal val="visible"/>
                                      </p:to>
                                    </p:set>
                                    <p:animEffect transition="in" filter="fade">
                                      <p:cBhvr>
                                        <p:cTn id="18" dur="2000"/>
                                        <p:tgtEl>
                                          <p:spTgt spid="5">
                                            <p:graphicEl>
                                              <a:dgm id="{9FA864A8-ABEA-449A-BB07-CC3151F78511}"/>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49210580-52FA-4419-803F-8619AF39F8DF}"/>
                                            </p:graphicEl>
                                          </p:spTgt>
                                        </p:tgtEl>
                                        <p:attrNameLst>
                                          <p:attrName>style.visibility</p:attrName>
                                        </p:attrNameLst>
                                      </p:cBhvr>
                                      <p:to>
                                        <p:strVal val="visible"/>
                                      </p:to>
                                    </p:set>
                                    <p:animEffect transition="in" filter="fade">
                                      <p:cBhvr>
                                        <p:cTn id="23" dur="2000"/>
                                        <p:tgtEl>
                                          <p:spTgt spid="5">
                                            <p:graphicEl>
                                              <a:dgm id="{49210580-52FA-4419-803F-8619AF39F8D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0CA74250-5BB8-4C3E-9BD4-544F9D3FDE58}"/>
                                            </p:graphicEl>
                                          </p:spTgt>
                                        </p:tgtEl>
                                        <p:attrNameLst>
                                          <p:attrName>style.visibility</p:attrName>
                                        </p:attrNameLst>
                                      </p:cBhvr>
                                      <p:to>
                                        <p:strVal val="visible"/>
                                      </p:to>
                                    </p:set>
                                    <p:animEffect transition="in" filter="fade">
                                      <p:cBhvr>
                                        <p:cTn id="26" dur="2000"/>
                                        <p:tgtEl>
                                          <p:spTgt spid="5">
                                            <p:graphicEl>
                                              <a:dgm id="{0CA74250-5BB8-4C3E-9BD4-544F9D3FDE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e 24"/>
          <p:cNvSpPr/>
          <p:nvPr/>
        </p:nvSpPr>
        <p:spPr>
          <a:xfrm>
            <a:off x="228600" y="1524000"/>
            <a:ext cx="4343400" cy="5105400"/>
          </a:xfrm>
          <a:prstGeom prst="pie">
            <a:avLst>
              <a:gd name="adj1" fmla="val 5549409"/>
              <a:gd name="adj2" fmla="val 16200000"/>
            </a:avLst>
          </a:prstGeom>
        </p:spPr>
        <p:style>
          <a:lnRef idx="2">
            <a:schemeClr val="lt1">
              <a:hueOff val="0"/>
              <a:satOff val="0"/>
              <a:lumOff val="0"/>
              <a:alphaOff val="0"/>
            </a:schemeClr>
          </a:lnRef>
          <a:fillRef idx="1">
            <a:schemeClr val="accent3">
              <a:alpha val="90000"/>
              <a:hueOff val="0"/>
              <a:satOff val="0"/>
              <a:lumOff val="0"/>
              <a:alphaOff val="0"/>
            </a:schemeClr>
          </a:fillRef>
          <a:effectRef idx="0">
            <a:schemeClr val="accent3">
              <a:alpha val="90000"/>
              <a:hueOff val="0"/>
              <a:satOff val="0"/>
              <a:lumOff val="0"/>
              <a:alphaOff val="0"/>
            </a:schemeClr>
          </a:effectRef>
          <a:fontRef idx="minor">
            <a:schemeClr val="lt1"/>
          </a:fontRef>
        </p:style>
      </p:sp>
      <p:sp>
        <p:nvSpPr>
          <p:cNvPr id="2" name="Title 1"/>
          <p:cNvSpPr>
            <a:spLocks noGrp="1"/>
          </p:cNvSpPr>
          <p:nvPr>
            <p:ph type="title"/>
          </p:nvPr>
        </p:nvSpPr>
        <p:spPr/>
        <p:txBody>
          <a:bodyPr>
            <a:noAutofit/>
          </a:bodyPr>
          <a:lstStyle/>
          <a:p>
            <a:r>
              <a:rPr lang="en-US" sz="4400" b="1" dirty="0" smtClean="0"/>
              <a:t>Target Groups</a:t>
            </a:r>
            <a:endParaRPr lang="en-US" sz="4400" b="1" dirty="0"/>
          </a:p>
        </p:txBody>
      </p:sp>
      <p:grpSp>
        <p:nvGrpSpPr>
          <p:cNvPr id="14" name="Group 13"/>
          <p:cNvGrpSpPr/>
          <p:nvPr/>
        </p:nvGrpSpPr>
        <p:grpSpPr>
          <a:xfrm>
            <a:off x="2286000" y="1524000"/>
            <a:ext cx="5882640" cy="4389120"/>
            <a:chOff x="2194560" y="0"/>
            <a:chExt cx="5882640" cy="4389120"/>
          </a:xfrm>
        </p:grpSpPr>
        <p:sp>
          <p:nvSpPr>
            <p:cNvPr id="23" name="Rectangle 22"/>
            <p:cNvSpPr/>
            <p:nvPr/>
          </p:nvSpPr>
          <p:spPr>
            <a:xfrm>
              <a:off x="2194560" y="0"/>
              <a:ext cx="5882640" cy="4389120"/>
            </a:xfrm>
            <a:prstGeom prst="rect">
              <a:avLst/>
            </a:prstGeom>
            <a:solidFill>
              <a:schemeClr val="tx2">
                <a:lumMod val="90000"/>
              </a:schemeClr>
            </a:solidFill>
          </p:spPr>
          <p:style>
            <a:lnRef idx="2">
              <a:schemeClr val="accent3">
                <a:alpha val="90000"/>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2194560" y="0"/>
              <a:ext cx="5882640" cy="131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p>
          </p:txBody>
        </p:sp>
      </p:grpSp>
      <p:sp>
        <p:nvSpPr>
          <p:cNvPr id="15" name="Pie 14"/>
          <p:cNvSpPr/>
          <p:nvPr/>
        </p:nvSpPr>
        <p:spPr>
          <a:xfrm>
            <a:off x="685800" y="2514600"/>
            <a:ext cx="3157725" cy="3157725"/>
          </a:xfrm>
          <a:prstGeom prst="pie">
            <a:avLst>
              <a:gd name="adj1" fmla="val 5400000"/>
              <a:gd name="adj2" fmla="val 16200003"/>
            </a:avLst>
          </a:prstGeom>
        </p:spPr>
        <p:style>
          <a:lnRef idx="2">
            <a:schemeClr val="lt1">
              <a:hueOff val="0"/>
              <a:satOff val="0"/>
              <a:lumOff val="0"/>
              <a:alphaOff val="0"/>
            </a:schemeClr>
          </a:lnRef>
          <a:fillRef idx="1">
            <a:schemeClr val="accent3">
              <a:alpha val="90000"/>
              <a:hueOff val="0"/>
              <a:satOff val="0"/>
              <a:lumOff val="0"/>
              <a:alphaOff val="-20000"/>
            </a:schemeClr>
          </a:fillRef>
          <a:effectRef idx="0">
            <a:schemeClr val="accent3">
              <a:alpha val="90000"/>
              <a:hueOff val="0"/>
              <a:satOff val="0"/>
              <a:lumOff val="0"/>
              <a:alphaOff val="-20000"/>
            </a:schemeClr>
          </a:effectRef>
          <a:fontRef idx="minor">
            <a:schemeClr val="lt1"/>
          </a:fontRef>
        </p:style>
      </p:sp>
      <p:grpSp>
        <p:nvGrpSpPr>
          <p:cNvPr id="16" name="Group 15"/>
          <p:cNvGrpSpPr/>
          <p:nvPr/>
        </p:nvGrpSpPr>
        <p:grpSpPr>
          <a:xfrm>
            <a:off x="2286000" y="2514600"/>
            <a:ext cx="5882640" cy="3276606"/>
            <a:chOff x="2194560" y="1257298"/>
            <a:chExt cx="5882640" cy="2971806"/>
          </a:xfrm>
        </p:grpSpPr>
        <p:sp>
          <p:nvSpPr>
            <p:cNvPr id="21" name="Rectangle 20"/>
            <p:cNvSpPr/>
            <p:nvPr/>
          </p:nvSpPr>
          <p:spPr>
            <a:xfrm>
              <a:off x="2194560" y="1257298"/>
              <a:ext cx="5882640" cy="2971806"/>
            </a:xfrm>
            <a:prstGeom prst="rect">
              <a:avLst/>
            </a:prstGeom>
            <a:solidFill>
              <a:schemeClr val="accent5"/>
            </a:solidFill>
          </p:spPr>
          <p:style>
            <a:lnRef idx="2">
              <a:schemeClr val="accent3">
                <a:alpha val="90000"/>
                <a:hueOff val="0"/>
                <a:satOff val="0"/>
                <a:lumOff val="0"/>
                <a:alphaOff val="-2000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194560" y="1432560"/>
              <a:ext cx="5882640" cy="11963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a:t>
              </a:r>
              <a:endParaRPr lang="en-US" sz="2400" b="0" kern="1200" dirty="0">
                <a:solidFill>
                  <a:schemeClr val="bg1"/>
                </a:solidFill>
              </a:endParaRPr>
            </a:p>
          </p:txBody>
        </p:sp>
      </p:grpSp>
      <p:sp>
        <p:nvSpPr>
          <p:cNvPr id="17" name="Pie 16"/>
          <p:cNvSpPr/>
          <p:nvPr/>
        </p:nvSpPr>
        <p:spPr>
          <a:xfrm>
            <a:off x="1600200" y="4038600"/>
            <a:ext cx="1316734" cy="1316734"/>
          </a:xfrm>
          <a:prstGeom prst="pie">
            <a:avLst>
              <a:gd name="adj1" fmla="val 5400000"/>
              <a:gd name="adj2" fmla="val 16200005"/>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grpSp>
        <p:nvGrpSpPr>
          <p:cNvPr id="18" name="Group 17"/>
          <p:cNvGrpSpPr/>
          <p:nvPr/>
        </p:nvGrpSpPr>
        <p:grpSpPr>
          <a:xfrm>
            <a:off x="2286000" y="4038600"/>
            <a:ext cx="5940551" cy="1524000"/>
            <a:chOff x="2136649" y="2575560"/>
            <a:chExt cx="5940551" cy="1877562"/>
          </a:xfrm>
        </p:grpSpPr>
        <p:sp>
          <p:nvSpPr>
            <p:cNvPr id="19" name="Rectangle 18"/>
            <p:cNvSpPr/>
            <p:nvPr/>
          </p:nvSpPr>
          <p:spPr>
            <a:xfrm>
              <a:off x="2136649" y="2575560"/>
              <a:ext cx="5882640" cy="1877562"/>
            </a:xfrm>
            <a:prstGeom prst="rect">
              <a:avLst/>
            </a:prstGeom>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sp>
        <p:sp>
          <p:nvSpPr>
            <p:cNvPr id="20" name="Rectangle 19"/>
            <p:cNvSpPr/>
            <p:nvPr/>
          </p:nvSpPr>
          <p:spPr>
            <a:xfrm>
              <a:off x="2194560" y="2619759"/>
              <a:ext cx="5882640" cy="13441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solidFill>
                  <a:schemeClr val="accent5">
                    <a:lumMod val="40000"/>
                    <a:lumOff val="60000"/>
                  </a:schemeClr>
                </a:solidFill>
              </a:endParaRPr>
            </a:p>
          </p:txBody>
        </p:sp>
      </p:grpSp>
      <p:sp>
        <p:nvSpPr>
          <p:cNvPr id="26" name="TextBox 25"/>
          <p:cNvSpPr txBox="1"/>
          <p:nvPr/>
        </p:nvSpPr>
        <p:spPr>
          <a:xfrm>
            <a:off x="2667000" y="1752600"/>
            <a:ext cx="5029200" cy="646331"/>
          </a:xfrm>
          <a:prstGeom prst="rect">
            <a:avLst/>
          </a:prstGeom>
          <a:noFill/>
        </p:spPr>
        <p:txBody>
          <a:bodyPr wrap="square" rtlCol="0">
            <a:spAutoFit/>
          </a:bodyPr>
          <a:lstStyle/>
          <a:p>
            <a:r>
              <a:rPr lang="en-US" dirty="0" smtClean="0">
                <a:solidFill>
                  <a:schemeClr val="tx2">
                    <a:lumMod val="25000"/>
                  </a:schemeClr>
                </a:solidFill>
              </a:rPr>
              <a:t>USU trained and/or faculty members of land use  &amp; management scientist.</a:t>
            </a:r>
            <a:endParaRPr lang="en-US" dirty="0">
              <a:solidFill>
                <a:schemeClr val="tx2">
                  <a:lumMod val="25000"/>
                </a:schemeClr>
              </a:solidFill>
            </a:endParaRPr>
          </a:p>
        </p:txBody>
      </p:sp>
      <p:sp>
        <p:nvSpPr>
          <p:cNvPr id="27" name="TextBox 26"/>
          <p:cNvSpPr txBox="1"/>
          <p:nvPr/>
        </p:nvSpPr>
        <p:spPr>
          <a:xfrm>
            <a:off x="2514600" y="2743200"/>
            <a:ext cx="5486400" cy="1200329"/>
          </a:xfrm>
          <a:prstGeom prst="rect">
            <a:avLst/>
          </a:prstGeom>
          <a:noFill/>
        </p:spPr>
        <p:txBody>
          <a:bodyPr wrap="square" rtlCol="0">
            <a:spAutoFit/>
          </a:bodyPr>
          <a:lstStyle/>
          <a:p>
            <a:r>
              <a:rPr lang="en-US" dirty="0" smtClean="0">
                <a:solidFill>
                  <a:schemeClr val="bg1"/>
                </a:solidFill>
              </a:rPr>
              <a:t>Regional land managers and land users on both public and private lands:, such as Forest Service, National Park Services, Bureau of Land Management, Ranchers and farmers</a:t>
            </a:r>
            <a:endParaRPr lang="en-US" dirty="0">
              <a:solidFill>
                <a:schemeClr val="bg1"/>
              </a:solidFill>
            </a:endParaRPr>
          </a:p>
        </p:txBody>
      </p:sp>
      <p:sp>
        <p:nvSpPr>
          <p:cNvPr id="29" name="TextBox 28"/>
          <p:cNvSpPr txBox="1"/>
          <p:nvPr/>
        </p:nvSpPr>
        <p:spPr>
          <a:xfrm>
            <a:off x="2667000" y="4114800"/>
            <a:ext cx="5257800" cy="1200329"/>
          </a:xfrm>
          <a:prstGeom prst="rect">
            <a:avLst/>
          </a:prstGeom>
          <a:noFill/>
        </p:spPr>
        <p:txBody>
          <a:bodyPr wrap="square" rtlCol="0">
            <a:spAutoFit/>
          </a:bodyPr>
          <a:lstStyle/>
          <a:p>
            <a:r>
              <a:rPr lang="en-US" dirty="0" smtClean="0"/>
              <a:t>Advocacy groups,  including private or nonprofit conservation groups, wise use groups, such as Sierra Club, Audubon Society, snowmobilers associations, hunting groups</a:t>
            </a:r>
            <a:endParaRPr lang="en-US" dirty="0"/>
          </a:p>
        </p:txBody>
      </p:sp>
      <p:sp>
        <p:nvSpPr>
          <p:cNvPr id="30" name="Pie 29"/>
          <p:cNvSpPr/>
          <p:nvPr/>
        </p:nvSpPr>
        <p:spPr>
          <a:xfrm>
            <a:off x="1752600" y="5334000"/>
            <a:ext cx="1164334" cy="1295400"/>
          </a:xfrm>
          <a:prstGeom prst="pie">
            <a:avLst>
              <a:gd name="adj1" fmla="val 5400000"/>
              <a:gd name="adj2" fmla="val 16200000"/>
            </a:avLst>
          </a:prstGeom>
        </p:spPr>
        <p:style>
          <a:lnRef idx="2">
            <a:schemeClr val="lt1">
              <a:hueOff val="0"/>
              <a:satOff val="0"/>
              <a:lumOff val="0"/>
              <a:alphaOff val="0"/>
            </a:schemeClr>
          </a:lnRef>
          <a:fillRef idx="1">
            <a:schemeClr val="accent3">
              <a:alpha val="90000"/>
              <a:hueOff val="0"/>
              <a:satOff val="0"/>
              <a:lumOff val="0"/>
              <a:alphaOff val="-40000"/>
            </a:schemeClr>
          </a:fillRef>
          <a:effectRef idx="0">
            <a:schemeClr val="accent3">
              <a:alpha val="90000"/>
              <a:hueOff val="0"/>
              <a:satOff val="0"/>
              <a:lumOff val="0"/>
              <a:alphaOff val="-40000"/>
            </a:schemeClr>
          </a:effectRef>
          <a:fontRef idx="minor">
            <a:schemeClr val="lt1"/>
          </a:fontRef>
        </p:style>
      </p:sp>
      <p:grpSp>
        <p:nvGrpSpPr>
          <p:cNvPr id="31" name="Group 30"/>
          <p:cNvGrpSpPr/>
          <p:nvPr/>
        </p:nvGrpSpPr>
        <p:grpSpPr>
          <a:xfrm>
            <a:off x="2286000" y="5334000"/>
            <a:ext cx="5940551" cy="1295400"/>
            <a:chOff x="2136649" y="2575560"/>
            <a:chExt cx="5940551" cy="1877562"/>
          </a:xfrm>
        </p:grpSpPr>
        <p:sp>
          <p:nvSpPr>
            <p:cNvPr id="32" name="Rectangle 31"/>
            <p:cNvSpPr/>
            <p:nvPr/>
          </p:nvSpPr>
          <p:spPr>
            <a:xfrm>
              <a:off x="2136649" y="2575560"/>
              <a:ext cx="5882640" cy="1877562"/>
            </a:xfrm>
            <a:prstGeom prst="rect">
              <a:avLst/>
            </a:prstGeom>
            <a:solidFill>
              <a:schemeClr val="accent4">
                <a:lumMod val="40000"/>
                <a:lumOff val="60000"/>
              </a:schemeClr>
            </a:solidFill>
          </p:spPr>
          <p:style>
            <a:lnRef idx="2">
              <a:schemeClr val="accent2">
                <a:shade val="50000"/>
              </a:schemeClr>
            </a:lnRef>
            <a:fillRef idx="1">
              <a:schemeClr val="accent2"/>
            </a:fillRef>
            <a:effectRef idx="0">
              <a:schemeClr val="accent2"/>
            </a:effectRef>
            <a:fontRef idx="minor">
              <a:schemeClr val="dk1">
                <a:hueOff val="0"/>
                <a:satOff val="0"/>
                <a:lumOff val="0"/>
                <a:alphaOff val="0"/>
              </a:schemeClr>
            </a:fontRef>
          </p:style>
        </p:sp>
        <p:sp>
          <p:nvSpPr>
            <p:cNvPr id="33" name="Rectangle 32"/>
            <p:cNvSpPr/>
            <p:nvPr/>
          </p:nvSpPr>
          <p:spPr>
            <a:xfrm>
              <a:off x="2194560" y="2619759"/>
              <a:ext cx="5882640" cy="13441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kern="1200" dirty="0">
                <a:solidFill>
                  <a:schemeClr val="accent5">
                    <a:lumMod val="40000"/>
                    <a:lumOff val="60000"/>
                  </a:schemeClr>
                </a:solidFill>
              </a:endParaRPr>
            </a:p>
          </p:txBody>
        </p:sp>
      </p:grpSp>
      <p:sp>
        <p:nvSpPr>
          <p:cNvPr id="34" name="TextBox 33"/>
          <p:cNvSpPr txBox="1"/>
          <p:nvPr/>
        </p:nvSpPr>
        <p:spPr>
          <a:xfrm>
            <a:off x="2514600" y="5562600"/>
            <a:ext cx="5410200" cy="923330"/>
          </a:xfrm>
          <a:prstGeom prst="rect">
            <a:avLst/>
          </a:prstGeom>
          <a:noFill/>
        </p:spPr>
        <p:txBody>
          <a:bodyPr wrap="square" rtlCol="0">
            <a:spAutoFit/>
          </a:bodyPr>
          <a:lstStyle/>
          <a:p>
            <a:r>
              <a:rPr lang="en-US" dirty="0" smtClean="0">
                <a:solidFill>
                  <a:schemeClr val="bg2">
                    <a:lumMod val="75000"/>
                  </a:schemeClr>
                </a:solidFill>
              </a:rPr>
              <a:t>And, recreational and aesthetic land users, such as campers, hikers, kayakers, fishers, mountain bikers, skiers, hunters, trappers, </a:t>
            </a:r>
            <a:r>
              <a:rPr lang="en-US" dirty="0" err="1" smtClean="0">
                <a:solidFill>
                  <a:schemeClr val="bg2">
                    <a:lumMod val="75000"/>
                  </a:schemeClr>
                </a:solidFill>
              </a:rPr>
              <a:t>snowcavers</a:t>
            </a:r>
            <a:r>
              <a:rPr lang="en-US" dirty="0" smtClean="0">
                <a:solidFill>
                  <a:schemeClr val="bg2">
                    <a:lumMod val="75000"/>
                  </a:schemeClr>
                </a:solidFill>
              </a:rPr>
              <a:t>, etc.</a:t>
            </a:r>
            <a:endParaRPr lang="en-US" dirty="0">
              <a:solidFill>
                <a:schemeClr val="bg2">
                  <a:lumMod val="75000"/>
                </a:schemeClr>
              </a:solidFill>
            </a:endParaRP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2362200" cy="1524000"/>
          </a:xfrm>
        </p:spPr>
        <p:txBody>
          <a:bodyPr/>
          <a:lstStyle/>
          <a:p>
            <a:pPr algn="ctr"/>
            <a:r>
              <a:rPr lang="en-US" dirty="0" smtClean="0">
                <a:solidFill>
                  <a:schemeClr val="tx2">
                    <a:lumMod val="25000"/>
                  </a:schemeClr>
                </a:solidFill>
              </a:rPr>
              <a:t>Our Generous </a:t>
            </a:r>
            <a:r>
              <a:rPr lang="en-US" dirty="0" smtClean="0">
                <a:solidFill>
                  <a:schemeClr val="tx1"/>
                </a:solidFill>
              </a:rPr>
              <a:t>Oral History </a:t>
            </a:r>
            <a:r>
              <a:rPr lang="en-US" dirty="0" smtClean="0">
                <a:solidFill>
                  <a:schemeClr val="tx2">
                    <a:lumMod val="25000"/>
                  </a:schemeClr>
                </a:solidFill>
              </a:rPr>
              <a:t>Sponsors:</a:t>
            </a:r>
            <a:r>
              <a:rPr lang="en-US" dirty="0" smtClean="0"/>
              <a:t/>
            </a:r>
            <a:br>
              <a:rPr lang="en-US" dirty="0" smtClean="0"/>
            </a:br>
            <a:endParaRPr lang="en-US" dirty="0"/>
          </a:p>
        </p:txBody>
      </p:sp>
      <p:sp>
        <p:nvSpPr>
          <p:cNvPr id="3" name="Text Placeholder 2"/>
          <p:cNvSpPr>
            <a:spLocks noGrp="1"/>
          </p:cNvSpPr>
          <p:nvPr>
            <p:ph type="body" idx="2"/>
          </p:nvPr>
        </p:nvSpPr>
        <p:spPr>
          <a:xfrm>
            <a:off x="228600" y="2362200"/>
            <a:ext cx="2667000" cy="4038600"/>
          </a:xfrm>
        </p:spPr>
        <p:txBody>
          <a:bodyPr>
            <a:normAutofit/>
          </a:bodyPr>
          <a:lstStyle/>
          <a:p>
            <a:pPr algn="ctr"/>
            <a:r>
              <a:rPr lang="en-US" b="1" dirty="0" smtClean="0">
                <a:solidFill>
                  <a:schemeClr val="tx1"/>
                </a:solidFill>
              </a:rPr>
              <a:t>Marriner S. Eccles Foundation</a:t>
            </a:r>
          </a:p>
          <a:p>
            <a:pPr algn="ctr"/>
            <a:r>
              <a:rPr lang="en-US" b="1" dirty="0" smtClean="0">
                <a:solidFill>
                  <a:schemeClr val="tx2">
                    <a:lumMod val="25000"/>
                  </a:schemeClr>
                </a:solidFill>
              </a:rPr>
              <a:t>Utah Humanities Council</a:t>
            </a:r>
          </a:p>
          <a:p>
            <a:pPr algn="ctr"/>
            <a:r>
              <a:rPr lang="en-US" b="1" dirty="0" smtClean="0"/>
              <a:t>Utah State Division of History</a:t>
            </a:r>
          </a:p>
          <a:p>
            <a:pPr algn="ctr"/>
            <a:r>
              <a:rPr lang="en-US" b="1" dirty="0" smtClean="0">
                <a:solidFill>
                  <a:schemeClr val="tx2">
                    <a:lumMod val="25000"/>
                  </a:schemeClr>
                </a:solidFill>
              </a:rPr>
              <a:t>Mountain West Center for Regional Studies</a:t>
            </a:r>
          </a:p>
          <a:p>
            <a:pPr algn="ctr"/>
            <a:r>
              <a:rPr lang="en-US" b="1" dirty="0" smtClean="0">
                <a:solidFill>
                  <a:schemeClr val="tx1"/>
                </a:solidFill>
              </a:rPr>
              <a:t>Utah State Historical Records Advisory Board</a:t>
            </a:r>
          </a:p>
          <a:p>
            <a:pPr algn="ctr"/>
            <a:r>
              <a:rPr lang="en-US" b="1" dirty="0" smtClean="0">
                <a:solidFill>
                  <a:schemeClr val="tx2">
                    <a:lumMod val="25000"/>
                  </a:schemeClr>
                </a:solidFill>
              </a:rPr>
              <a:t>Merrill-Cazier Library</a:t>
            </a:r>
          </a:p>
        </p:txBody>
      </p:sp>
      <p:pic>
        <p:nvPicPr>
          <p:cNvPr id="5" name="Content Placeholder 4" descr="116_1609.JPG"/>
          <p:cNvPicPr>
            <a:picLocks noGrp="1" noChangeAspect="1"/>
          </p:cNvPicPr>
          <p:nvPr>
            <p:ph sz="quarter" idx="1"/>
          </p:nvPr>
        </p:nvPicPr>
        <p:blipFill>
          <a:blip r:embed="rId2" cstate="print"/>
          <a:srcRect l="9460" t="14414" r="10811"/>
          <a:stretch>
            <a:fillRect/>
          </a:stretch>
        </p:blipFill>
        <p:spPr>
          <a:xfrm>
            <a:off x="3276600" y="609600"/>
            <a:ext cx="5195232" cy="4182604"/>
          </a:xfrm>
        </p:spPr>
      </p:pic>
      <p:sp>
        <p:nvSpPr>
          <p:cNvPr id="6" name="TextBox 5"/>
          <p:cNvSpPr txBox="1"/>
          <p:nvPr/>
        </p:nvSpPr>
        <p:spPr>
          <a:xfrm>
            <a:off x="3200400" y="5029200"/>
            <a:ext cx="5410200" cy="1323439"/>
          </a:xfrm>
          <a:prstGeom prst="rect">
            <a:avLst/>
          </a:prstGeom>
          <a:noFill/>
        </p:spPr>
        <p:txBody>
          <a:bodyPr wrap="square" rtlCol="0">
            <a:spAutoFit/>
          </a:bodyPr>
          <a:lstStyle/>
          <a:p>
            <a:r>
              <a:rPr lang="en-US" sz="1600" dirty="0" smtClean="0"/>
              <a:t>Retired Vice Provost for Library Linda Wolcott (middle) receiving a check for $3,000 from Cynthia Buckingham, Director of  the Utah Humanities Council and Phil Notarianni, Director  of  the Utah State Division of History,  for the Latino Voices Project.</a:t>
            </a:r>
            <a:endParaRPr lang="en-US" sz="1600" dirty="0"/>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few participants at the Latino Voices Oral History Workshop,</a:t>
            </a:r>
            <a:br>
              <a:rPr lang="en-US" dirty="0" smtClean="0"/>
            </a:br>
            <a:r>
              <a:rPr lang="en-US" dirty="0" smtClean="0"/>
              <a:t> June 2007.</a:t>
            </a:r>
            <a:endParaRPr lang="en-US" dirty="0"/>
          </a:p>
        </p:txBody>
      </p:sp>
      <p:pic>
        <p:nvPicPr>
          <p:cNvPr id="5" name="Picture Placeholder 4" descr="3524134-R1-030-13A.jpg"/>
          <p:cNvPicPr>
            <a:picLocks noGrp="1" noChangeAspect="1"/>
          </p:cNvPicPr>
          <p:nvPr>
            <p:ph type="pic" idx="1"/>
          </p:nvPr>
        </p:nvPicPr>
        <p:blipFill>
          <a:blip r:embed="rId2" cstate="print"/>
          <a:srcRect l="3562" r="3562"/>
          <a:stretch>
            <a:fillRect/>
          </a:stretch>
        </p:blipFill>
        <p:spPr>
          <a:xfrm>
            <a:off x="2971800" y="609600"/>
            <a:ext cx="5867400" cy="4267200"/>
          </a:xfrm>
        </p:spPr>
      </p:pic>
      <p:sp>
        <p:nvSpPr>
          <p:cNvPr id="4" name="Text Placeholder 3"/>
          <p:cNvSpPr>
            <a:spLocks noGrp="1"/>
          </p:cNvSpPr>
          <p:nvPr>
            <p:ph type="body" sz="half" idx="2"/>
          </p:nvPr>
        </p:nvSpPr>
        <p:spPr>
          <a:xfrm>
            <a:off x="228600" y="990600"/>
            <a:ext cx="2667000" cy="5257800"/>
          </a:xfrm>
        </p:spPr>
        <p:txBody>
          <a:bodyPr>
            <a:normAutofit/>
          </a:bodyPr>
          <a:lstStyle/>
          <a:p>
            <a:pPr algn="ctr"/>
            <a:r>
              <a:rPr lang="en-US" sz="2800" b="1" dirty="0" smtClean="0">
                <a:solidFill>
                  <a:schemeClr val="accent5">
                    <a:lumMod val="75000"/>
                  </a:schemeClr>
                </a:solidFill>
              </a:rPr>
              <a:t>HOW CAN YOU HELP?</a:t>
            </a:r>
          </a:p>
          <a:p>
            <a:r>
              <a:rPr lang="en-US" sz="2400" b="1" dirty="0" smtClean="0">
                <a:solidFill>
                  <a:schemeClr val="tx1"/>
                </a:solidFill>
              </a:rPr>
              <a:t>Participate</a:t>
            </a:r>
            <a:r>
              <a:rPr lang="en-US" sz="2000" b="1" dirty="0" smtClean="0">
                <a:solidFill>
                  <a:schemeClr val="bg2"/>
                </a:solidFill>
              </a:rPr>
              <a:t> in an oral history workshop and </a:t>
            </a:r>
            <a:r>
              <a:rPr lang="en-US" sz="2400" b="1" dirty="0" smtClean="0">
                <a:solidFill>
                  <a:schemeClr val="tx1"/>
                </a:solidFill>
              </a:rPr>
              <a:t>conduct oral histories</a:t>
            </a:r>
          </a:p>
          <a:p>
            <a:r>
              <a:rPr lang="en-US" sz="2400" b="1" u="sng" dirty="0" smtClean="0">
                <a:solidFill>
                  <a:schemeClr val="bg2"/>
                </a:solidFill>
              </a:rPr>
              <a:t>Be interviewed</a:t>
            </a:r>
            <a:r>
              <a:rPr lang="en-US" sz="2400" b="1" dirty="0" smtClean="0">
                <a:solidFill>
                  <a:schemeClr val="bg2"/>
                </a:solidFill>
              </a:rPr>
              <a:t>.</a:t>
            </a:r>
          </a:p>
          <a:p>
            <a:r>
              <a:rPr lang="en-US" sz="2400" b="1" dirty="0" smtClean="0">
                <a:solidFill>
                  <a:schemeClr val="tx1"/>
                </a:solidFill>
              </a:rPr>
              <a:t>Donate money </a:t>
            </a:r>
            <a:r>
              <a:rPr lang="en-US" sz="2000" b="1" dirty="0" smtClean="0">
                <a:solidFill>
                  <a:schemeClr val="bg2"/>
                </a:solidFill>
              </a:rPr>
              <a:t>to USU’s Northern Utah Speaks projects.</a:t>
            </a:r>
            <a:endParaRPr lang="en-US" sz="2000" b="1" dirty="0">
              <a:solidFill>
                <a:schemeClr val="bg2"/>
              </a:solidFill>
            </a:endParaRP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t>Mission</a:t>
            </a:r>
            <a:endParaRPr lang="en-US" sz="3600" b="1" dirty="0"/>
          </a:p>
        </p:txBody>
      </p:sp>
      <p:graphicFrame>
        <p:nvGraphicFramePr>
          <p:cNvPr id="5" name="Content Placeholder 4"/>
          <p:cNvGraphicFramePr>
            <a:graphicFrameLocks noGrp="1"/>
          </p:cNvGraphicFramePr>
          <p:nvPr>
            <p:ph sz="quarter" idx="1"/>
          </p:nvPr>
        </p:nvGraphicFramePr>
        <p:xfrm>
          <a:off x="457200" y="1752600"/>
          <a:ext cx="82296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7EEA72E-35D8-465C-B6E1-BF7AA38A02F1}"/>
                                            </p:graphicEl>
                                          </p:spTgt>
                                        </p:tgtEl>
                                        <p:attrNameLst>
                                          <p:attrName>style.visibility</p:attrName>
                                        </p:attrNameLst>
                                      </p:cBhvr>
                                      <p:to>
                                        <p:strVal val="visible"/>
                                      </p:to>
                                    </p:set>
                                    <p:animEffect transition="in" filter="fade">
                                      <p:cBhvr>
                                        <p:cTn id="7" dur="2000"/>
                                        <p:tgtEl>
                                          <p:spTgt spid="5">
                                            <p:graphicEl>
                                              <a:dgm id="{77EEA72E-35D8-465C-B6E1-BF7AA38A02F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CBB9F339-D391-48CF-9B00-2FAD93DACF7C}"/>
                                            </p:graphicEl>
                                          </p:spTgt>
                                        </p:tgtEl>
                                        <p:attrNameLst>
                                          <p:attrName>style.visibility</p:attrName>
                                        </p:attrNameLst>
                                      </p:cBhvr>
                                      <p:to>
                                        <p:strVal val="visible"/>
                                      </p:to>
                                    </p:set>
                                    <p:animEffect transition="in" filter="fade">
                                      <p:cBhvr>
                                        <p:cTn id="12" dur="2000"/>
                                        <p:tgtEl>
                                          <p:spTgt spid="5">
                                            <p:graphicEl>
                                              <a:dgm id="{CBB9F339-D391-48CF-9B00-2FAD93DACF7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1E66164-96A0-4C52-8EAC-09CB8A3B9169}"/>
                                            </p:graphicEl>
                                          </p:spTgt>
                                        </p:tgtEl>
                                        <p:attrNameLst>
                                          <p:attrName>style.visibility</p:attrName>
                                        </p:attrNameLst>
                                      </p:cBhvr>
                                      <p:to>
                                        <p:strVal val="visible"/>
                                      </p:to>
                                    </p:set>
                                    <p:animEffect transition="in" filter="fade">
                                      <p:cBhvr>
                                        <p:cTn id="17" dur="2000"/>
                                        <p:tgtEl>
                                          <p:spTgt spid="5">
                                            <p:graphicEl>
                                              <a:dgm id="{01E66164-96A0-4C52-8EAC-09CB8A3B9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Why oral history?</a:t>
            </a:r>
            <a:endParaRPr lang="en-US" sz="3600" b="1" dirty="0"/>
          </a:p>
        </p:txBody>
      </p:sp>
      <p:sp>
        <p:nvSpPr>
          <p:cNvPr id="3" name="Content Placeholder 2"/>
          <p:cNvSpPr>
            <a:spLocks noGrp="1"/>
          </p:cNvSpPr>
          <p:nvPr>
            <p:ph sz="quarter" idx="1"/>
          </p:nvPr>
        </p:nvSpPr>
        <p:spPr>
          <a:xfrm>
            <a:off x="990600" y="2209800"/>
            <a:ext cx="7315200" cy="2743200"/>
          </a:xfrm>
          <a:solidFill>
            <a:schemeClr val="tx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buNone/>
            </a:pPr>
            <a:r>
              <a:rPr lang="en-US" dirty="0" smtClean="0"/>
              <a:t>   </a:t>
            </a:r>
            <a:r>
              <a:rPr lang="en-US" sz="5400" dirty="0" smtClean="0"/>
              <a:t>O</a:t>
            </a:r>
            <a:r>
              <a:rPr lang="en-US" dirty="0" smtClean="0"/>
              <a:t>ral histories </a:t>
            </a:r>
            <a:r>
              <a:rPr lang="en-US" dirty="0" smtClean="0">
                <a:solidFill>
                  <a:schemeClr val="bg2">
                    <a:lumMod val="50000"/>
                  </a:schemeClr>
                </a:solidFill>
              </a:rPr>
              <a:t>add important information </a:t>
            </a:r>
            <a:r>
              <a:rPr lang="en-US" dirty="0" smtClean="0"/>
              <a:t>to our local, state and national story for present and future researchers.</a:t>
            </a:r>
          </a:p>
          <a:p>
            <a:pPr>
              <a:buNone/>
            </a:pPr>
            <a:endParaRPr lang="en-US" dirty="0" smtClean="0"/>
          </a:p>
        </p:txBody>
      </p:sp>
      <p:pic>
        <p:nvPicPr>
          <p:cNvPr id="4" name="Picture 3" descr="C:\Documents and Settings\Staff\Local Settings\Temporary Internet Files\Content.IE5\ODCLE6MU\MCj03516240000[1].wmf"/>
          <p:cNvPicPr>
            <a:picLocks noChangeAspect="1" noChangeArrowheads="1"/>
          </p:cNvPicPr>
          <p:nvPr/>
        </p:nvPicPr>
        <p:blipFill>
          <a:blip r:embed="rId2" cstate="print"/>
          <a:srcRect/>
          <a:stretch>
            <a:fillRect/>
          </a:stretch>
        </p:blipFill>
        <p:spPr bwMode="auto">
          <a:xfrm>
            <a:off x="3429000" y="4038600"/>
            <a:ext cx="2535727" cy="2209764"/>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sz="3600" b="1" dirty="0" smtClean="0"/>
              <a:t>What is oral history?</a:t>
            </a:r>
            <a:endParaRPr lang="en-US" sz="3600" b="1" dirty="0"/>
          </a:p>
        </p:txBody>
      </p:sp>
      <p:graphicFrame>
        <p:nvGraphicFramePr>
          <p:cNvPr id="5" name="Content Placeholder 4"/>
          <p:cNvGraphicFramePr>
            <a:graphicFrameLocks noGrp="1"/>
          </p:cNvGraphicFramePr>
          <p:nvPr>
            <p:ph sz="quarter" idx="1"/>
          </p:nvPr>
        </p:nvGraphicFramePr>
        <p:xfrm>
          <a:off x="457200" y="1905000"/>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a:ln>
            <a:noFill/>
          </a:ln>
        </p:spPr>
        <p:style>
          <a:lnRef idx="2">
            <a:schemeClr val="accent4"/>
          </a:lnRef>
          <a:fillRef idx="1">
            <a:schemeClr val="lt1"/>
          </a:fillRef>
          <a:effectRef idx="0">
            <a:schemeClr val="accent4"/>
          </a:effectRef>
          <a:fontRef idx="minor">
            <a:schemeClr val="dk1"/>
          </a:fontRef>
        </p:style>
        <p:txBody>
          <a:bodyPr>
            <a:noAutofit/>
          </a:bodyPr>
          <a:lstStyle/>
          <a:p>
            <a:pPr algn="ctr"/>
            <a:r>
              <a:rPr lang="en-US" sz="3600" b="1" dirty="0" smtClean="0"/>
              <a:t>Is memory accurate?</a:t>
            </a:r>
            <a:endParaRPr lang="en-US" sz="3600" b="1" dirty="0"/>
          </a:p>
        </p:txBody>
      </p:sp>
      <p:sp>
        <p:nvSpPr>
          <p:cNvPr id="3" name="Content Placeholder 2"/>
          <p:cNvSpPr>
            <a:spLocks noGrp="1"/>
          </p:cNvSpPr>
          <p:nvPr>
            <p:ph sz="quarter" idx="1"/>
          </p:nvPr>
        </p:nvSpPr>
        <p:spPr>
          <a:xfrm>
            <a:off x="304800" y="1752600"/>
            <a:ext cx="8503920" cy="4114800"/>
          </a:xfrm>
        </p:spPr>
        <p:style>
          <a:lnRef idx="1">
            <a:schemeClr val="accent5"/>
          </a:lnRef>
          <a:fillRef idx="3">
            <a:schemeClr val="accent5"/>
          </a:fillRef>
          <a:effectRef idx="2">
            <a:schemeClr val="accent5"/>
          </a:effectRef>
          <a:fontRef idx="minor">
            <a:schemeClr val="lt1"/>
          </a:fontRef>
        </p:style>
        <p:txBody>
          <a:bodyPr>
            <a:normAutofit/>
          </a:bodyPr>
          <a:lstStyle/>
          <a:p>
            <a:r>
              <a:rPr lang="en-US" dirty="0" smtClean="0"/>
              <a:t>A person’s </a:t>
            </a:r>
            <a:r>
              <a:rPr lang="en-US" b="1" dirty="0" smtClean="0">
                <a:solidFill>
                  <a:schemeClr val="bg1">
                    <a:lumMod val="65000"/>
                    <a:lumOff val="35000"/>
                  </a:schemeClr>
                </a:solidFill>
              </a:rPr>
              <a:t>memory is an amazing thing</a:t>
            </a:r>
            <a:r>
              <a:rPr lang="en-US" b="1" dirty="0" smtClean="0">
                <a:solidFill>
                  <a:schemeClr val="tx1"/>
                </a:solidFill>
              </a:rPr>
              <a:t>.</a:t>
            </a:r>
            <a:r>
              <a:rPr lang="en-US" b="1" dirty="0" smtClean="0">
                <a:solidFill>
                  <a:schemeClr val="bg1">
                    <a:lumMod val="65000"/>
                    <a:lumOff val="35000"/>
                  </a:schemeClr>
                </a:solidFill>
              </a:rPr>
              <a:t> </a:t>
            </a:r>
            <a:r>
              <a:rPr lang="en-US" dirty="0" smtClean="0"/>
              <a:t>During an oral history interview, many recollections are retrieved. However, one person’s perspective or vantage point on a topic may not complete the whole story.  In our oral history projects we interview </a:t>
            </a:r>
            <a:r>
              <a:rPr lang="en-US" b="1" u="sng" dirty="0" smtClean="0"/>
              <a:t>many individuals</a:t>
            </a:r>
            <a:r>
              <a:rPr lang="en-US" b="1" dirty="0" smtClean="0"/>
              <a:t> </a:t>
            </a:r>
            <a:r>
              <a:rPr lang="en-US" dirty="0" smtClean="0"/>
              <a:t>in order to elucidate the larger scope of an event.  This allows researchers to review, compare and contrast data in an attempt to further understand human history.</a:t>
            </a:r>
          </a:p>
          <a:p>
            <a:endParaRPr lang="en-US" dirty="0" smtClean="0"/>
          </a:p>
          <a:p>
            <a:endParaRPr lang="en-US" dirty="0" smtClean="0"/>
          </a:p>
          <a:p>
            <a:endParaRPr lang="en-US" dirty="0"/>
          </a:p>
        </p:txBody>
      </p:sp>
      <p:pic>
        <p:nvPicPr>
          <p:cNvPr id="1032" name="Picture 8" descr="C:\Documents and Settings\Staff\Local Settings\Temporary Internet Files\Content.IE5\JQ88QX2X\MPj04331510000[1].jpg"/>
          <p:cNvPicPr>
            <a:picLocks noChangeAspect="1" noChangeArrowheads="1"/>
          </p:cNvPicPr>
          <p:nvPr/>
        </p:nvPicPr>
        <p:blipFill>
          <a:blip r:embed="rId3" cstate="print"/>
          <a:srcRect/>
          <a:stretch>
            <a:fillRect/>
          </a:stretch>
        </p:blipFill>
        <p:spPr bwMode="auto">
          <a:xfrm>
            <a:off x="5562600" y="5257800"/>
            <a:ext cx="2019300" cy="1346200"/>
          </a:xfrm>
          <a:prstGeom prst="rect">
            <a:avLst/>
          </a:prstGeom>
          <a:noFill/>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What is an oral history interview</a:t>
            </a:r>
            <a:r>
              <a:rPr lang="en-US" dirty="0" smtClean="0"/>
              <a:t>?</a:t>
            </a:r>
            <a:endParaRPr lang="en-US" dirty="0"/>
          </a:p>
        </p:txBody>
      </p:sp>
      <p:sp>
        <p:nvSpPr>
          <p:cNvPr id="3" name="Content Placeholder 2"/>
          <p:cNvSpPr>
            <a:spLocks noGrp="1"/>
          </p:cNvSpPr>
          <p:nvPr>
            <p:ph sz="quarter" idx="1"/>
          </p:nvPr>
        </p:nvSpPr>
        <p:spPr>
          <a:xfrm>
            <a:off x="304800" y="1752600"/>
            <a:ext cx="8503920" cy="4267200"/>
          </a:xfrm>
          <a:solidFill>
            <a:schemeClr val="tx2">
              <a:lumMod val="50000"/>
            </a:schemeClr>
          </a:solidFill>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 An oral history interview consists of</a:t>
            </a:r>
          </a:p>
          <a:p>
            <a:pPr lvl="1"/>
            <a:r>
              <a:rPr lang="en-US" dirty="0" smtClean="0"/>
              <a:t>a well-prepared interviewer questioning an interviewee;</a:t>
            </a:r>
          </a:p>
          <a:p>
            <a:pPr lvl="1"/>
            <a:r>
              <a:rPr lang="en-US" dirty="0" smtClean="0"/>
              <a:t>an audio or video recording of the exchange;</a:t>
            </a:r>
          </a:p>
          <a:p>
            <a:pPr lvl="1"/>
            <a:r>
              <a:rPr lang="en-US" dirty="0" smtClean="0"/>
              <a:t>a transcript of the interview;</a:t>
            </a:r>
          </a:p>
          <a:p>
            <a:pPr lvl="1"/>
            <a:r>
              <a:rPr lang="en-US" dirty="0" smtClean="0"/>
              <a:t>a storage place for the interview media (tape, wave file, CD, etc.), transcript and associated materials (such as photographs, letters, diaries);</a:t>
            </a:r>
          </a:p>
          <a:p>
            <a:pPr lvl="1"/>
            <a:r>
              <a:rPr lang="en-US" dirty="0" smtClean="0"/>
              <a:t>a finding aid/cataloging record for the collection;</a:t>
            </a:r>
          </a:p>
          <a:p>
            <a:pPr lvl="1"/>
            <a:r>
              <a:rPr lang="en-US" dirty="0" smtClean="0"/>
              <a:t>a digital presence for the collection.</a:t>
            </a:r>
          </a:p>
          <a:p>
            <a:pPr lvl="1"/>
            <a:endParaRPr lang="en-US" dirty="0" smtClean="0"/>
          </a:p>
          <a:p>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753600" cy="7029450"/>
          </a:xfrm>
          <a:prstGeom prst="rect">
            <a:avLst/>
          </a:prstGeom>
          <a:noFill/>
          <a:ln w="9525">
            <a:noFill/>
            <a:miter lim="800000"/>
            <a:headEnd/>
            <a:tailEnd/>
          </a:ln>
          <a:effectLst/>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368426" y="2971800"/>
            <a:ext cx="6480175" cy="2743200"/>
          </a:xfrm>
        </p:spPr>
        <p:txBody>
          <a:bodyPr/>
          <a:lstStyle/>
          <a:p>
            <a:endParaRPr lang="en-US" dirty="0" smtClean="0"/>
          </a:p>
          <a:p>
            <a:r>
              <a:rPr lang="en-US" dirty="0" smtClean="0">
                <a:solidFill>
                  <a:schemeClr val="tx1"/>
                </a:solidFill>
              </a:rPr>
              <a:t>Fife Mormon Collection</a:t>
            </a:r>
          </a:p>
          <a:p>
            <a:endParaRPr lang="en-US" dirty="0" smtClean="0">
              <a:solidFill>
                <a:schemeClr val="tx1"/>
              </a:solidFill>
            </a:endParaRPr>
          </a:p>
          <a:p>
            <a:r>
              <a:rPr lang="en-US" dirty="0" smtClean="0">
                <a:solidFill>
                  <a:schemeClr val="tx1"/>
                </a:solidFill>
              </a:rPr>
              <a:t>Grouse Creek Cultural Survey</a:t>
            </a:r>
          </a:p>
          <a:p>
            <a:endParaRPr lang="en-US" dirty="0" smtClean="0">
              <a:solidFill>
                <a:schemeClr val="tx1"/>
              </a:solidFill>
            </a:endParaRPr>
          </a:p>
          <a:p>
            <a:r>
              <a:rPr lang="en-US" dirty="0" smtClean="0">
                <a:solidFill>
                  <a:schemeClr val="tx1"/>
                </a:solidFill>
              </a:rPr>
              <a:t>Bear River Heritage Area Collection</a:t>
            </a:r>
          </a:p>
          <a:p>
            <a:endParaRPr lang="en-US" dirty="0" smtClean="0">
              <a:solidFill>
                <a:schemeClr val="tx1"/>
              </a:solidFill>
            </a:endParaRPr>
          </a:p>
          <a:p>
            <a:r>
              <a:rPr lang="en-US" dirty="0" smtClean="0">
                <a:solidFill>
                  <a:schemeClr val="tx1"/>
                </a:solidFill>
              </a:rPr>
              <a:t>Latino/a Voices Project</a:t>
            </a:r>
          </a:p>
          <a:p>
            <a:endParaRPr lang="en-US" dirty="0" smtClean="0"/>
          </a:p>
          <a:p>
            <a:endParaRPr lang="en-US" dirty="0" smtClean="0"/>
          </a:p>
          <a:p>
            <a:endParaRPr lang="en-US" dirty="0"/>
          </a:p>
        </p:txBody>
      </p:sp>
      <p:sp>
        <p:nvSpPr>
          <p:cNvPr id="4" name="Title 3"/>
          <p:cNvSpPr>
            <a:spLocks noGrp="1"/>
          </p:cNvSpPr>
          <p:nvPr>
            <p:ph type="title"/>
          </p:nvPr>
        </p:nvSpPr>
        <p:spPr/>
        <p:txBody>
          <a:bodyPr/>
          <a:lstStyle/>
          <a:p>
            <a:r>
              <a:rPr lang="en-US" b="1" dirty="0" smtClean="0"/>
              <a:t>Northern Utah Speaks: </a:t>
            </a:r>
            <a:br>
              <a:rPr lang="en-US" b="1" dirty="0" smtClean="0"/>
            </a:br>
            <a:r>
              <a:rPr lang="en-US" b="1" dirty="0" smtClean="0"/>
              <a:t>Sounds</a:t>
            </a:r>
            <a:endParaRPr lang="en-US" b="1"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1117</TotalTime>
  <Words>1332</Words>
  <Application>Microsoft Macintosh PowerPoint</Application>
  <PresentationFormat>On-screen Show (4:3)</PresentationFormat>
  <Paragraphs>118</Paragraphs>
  <Slides>22</Slides>
  <Notes>4</Notes>
  <HiddenSlides>0</HiddenSlides>
  <MMClips>4</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PowerPoint Presentation</vt:lpstr>
      <vt:lpstr>What is Northern Utah Speaks?</vt:lpstr>
      <vt:lpstr>Mission</vt:lpstr>
      <vt:lpstr>Why oral history?</vt:lpstr>
      <vt:lpstr>What is oral history?</vt:lpstr>
      <vt:lpstr>Is memory accurate?</vt:lpstr>
      <vt:lpstr>What is an oral history interview?</vt:lpstr>
      <vt:lpstr>PowerPoint Presentation</vt:lpstr>
      <vt:lpstr>Northern Utah Speaks:  Sounds</vt:lpstr>
      <vt:lpstr>Fife Mormon Collection</vt:lpstr>
      <vt:lpstr>L. M. Hilton interview from FMT</vt:lpstr>
      <vt:lpstr>Grouse Creek Cultural Survey</vt:lpstr>
      <vt:lpstr>Max &amp; Merlin Tanner interview from GCCS</vt:lpstr>
      <vt:lpstr>Living Traditions of the Bear River Heritage Area Collection</vt:lpstr>
      <vt:lpstr>Fern Pope Interview from LTBRHA</vt:lpstr>
      <vt:lpstr>    Elisaida Méndez</vt:lpstr>
      <vt:lpstr>Latino/a Voices Project</vt:lpstr>
      <vt:lpstr>Clara Galeano interview from LVP</vt:lpstr>
      <vt:lpstr>USU Land Use Management Oral History Project</vt:lpstr>
      <vt:lpstr>Target Groups</vt:lpstr>
      <vt:lpstr>Our Generous Oral History Sponsors: </vt:lpstr>
      <vt:lpstr>A few participants at the Latino Voices Oral History Workshop,  June 2007.</vt:lpstr>
    </vt:vector>
  </TitlesOfParts>
  <Company>Utah State University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Andy Wesolek</cp:lastModifiedBy>
  <cp:revision>189</cp:revision>
  <dcterms:created xsi:type="dcterms:W3CDTF">2007-09-11T20:04:25Z</dcterms:created>
  <dcterms:modified xsi:type="dcterms:W3CDTF">2012-10-09T18:45:34Z</dcterms:modified>
</cp:coreProperties>
</file>