
<file path=[Content_Types].xml><?xml version="1.0" encoding="utf-8"?>
<Types xmlns="http://schemas.openxmlformats.org/package/2006/content-types">
  <Default Extension="rels" ContentType="application/vnd.openxmlformats-package.relationships+xml"/>
  <Override PartName="/ppt/slides/slide14.xml" ContentType="application/vnd.openxmlformats-officedocument.presentationml.slide+xml"/>
  <Default Extension="xlsx" ContentType="application/vnd.openxmlformats-officedocument.spreadsheetml.sheet"/>
  <Default Extension="xml" ContentType="application/xml"/>
  <Override PartName="/ppt/slides/slide45.xml" ContentType="application/vnd.openxmlformats-officedocument.presentationml.slide+xml"/>
  <Override PartName="/ppt/tableStyles.xml" ContentType="application/vnd.openxmlformats-officedocument.presentationml.tableStyles+xml"/>
  <Override PartName="/ppt/notesSlides/notesSlide1.xml" ContentType="application/vnd.openxmlformats-officedocument.presentationml.notesSlide+xml"/>
  <Override PartName="/ppt/slideLayouts/slideLayout16.xml" ContentType="application/vnd.openxmlformats-officedocument.presentationml.slideLayout+xml"/>
  <Override PartName="/ppt/slides/slide28.xml" ContentType="application/vnd.openxmlformats-officedocument.presentationml.slide+xml"/>
  <Override PartName="/ppt/charts/chart5.xml" ContentType="application/vnd.openxmlformats-officedocument.drawingml.chart+xml"/>
  <Override PartName="/ppt/slides/slide21.xml" ContentType="application/vnd.openxmlformats-officedocument.presentationml.slide+xml"/>
  <Override PartName="/ppt/slides/slide37.xml" ContentType="application/vnd.openxmlformats-officedocument.presentationml.slide+xml"/>
  <Override PartName="/ppt/slides/slide5.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notesSlides/notesSlide9.xml" ContentType="application/vnd.openxmlformats-officedocument.presentationml.notesSlide+xml"/>
  <Override PartName="/ppt/slides/slide13.xml" ContentType="application/vnd.openxmlformats-officedocument.presentationml.slide+xml"/>
  <Override PartName="/ppt/slideMasters/slideMaster1.xml" ContentType="application/vnd.openxmlformats-officedocument.presentationml.slideMaster+xml"/>
  <Override PartName="/docProps/core.xml" ContentType="application/vnd.openxmlformats-package.core-properties+xml"/>
  <Override PartName="/ppt/notesSlides/notesSlide7.xml" ContentType="application/vnd.openxmlformats-officedocument.presentationml.notesSlide+xml"/>
  <Override PartName="/ppt/slides/slide44.xml" ContentType="application/vnd.openxmlformats-officedocument.presentationml.slide+xml"/>
  <Override PartName="/ppt/handoutMasters/handoutMaster1.xml" ContentType="application/vnd.openxmlformats-officedocument.presentationml.handoutMaster+xml"/>
  <Override PartName="/ppt/slideLayouts/slideLayout15.xml" ContentType="application/vnd.openxmlformats-officedocument.presentationml.slideLayout+xml"/>
  <Override PartName="/ppt/slides/slide27.xml" ContentType="application/vnd.openxmlformats-officedocument.presentationml.slide+xml"/>
  <Override PartName="/ppt/charts/chart4.xml" ContentType="application/vnd.openxmlformats-officedocument.drawingml.chart+xml"/>
  <Override PartName="/ppt/slides/slide20.xml" ContentType="application/vnd.openxmlformats-officedocument.presentationml.slide+xml"/>
  <Override PartName="/ppt/slides/slide36.xml" ContentType="application/vnd.openxmlformats-officedocument.presentationml.slide+xml"/>
  <Override PartName="/ppt/slides/slide4.xml" ContentType="application/vnd.openxmlformats-officedocument.presentationml.slide+xml"/>
  <Override PartName="/ppt/slides/slide19.xml" ContentType="application/vnd.openxmlformats-officedocument.presentationml.slide+xml"/>
  <Override PartName="/ppt/slideLayouts/slideLayout4.xml" ContentType="application/vnd.openxmlformats-officedocument.presentationml.slideLayout+xml"/>
  <Default Extension="png" ContentType="image/png"/>
  <Override PartName="/ppt/notesSlides/notesSlide8.xml" ContentType="application/vnd.openxmlformats-officedocument.presentationml.notesSlide+xml"/>
  <Override PartName="/ppt/slides/slide12.xml" ContentType="application/vnd.openxmlformats-officedocument.presentationml.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slides/slide43.xml" ContentType="application/vnd.openxmlformats-officedocument.presentationml.slide+xml"/>
  <Override PartName="/ppt/slides/slide26.xml" ContentType="application/vnd.openxmlformats-officedocument.presentationml.slide+xml"/>
  <Override PartName="/ppt/slideLayouts/slideLayout14.xml" ContentType="application/vnd.openxmlformats-officedocument.presentationml.slideLayout+xml"/>
  <Override PartName="/ppt/slides/slide52.xml" ContentType="application/vnd.openxmlformats-officedocument.presentationml.slide+xml"/>
  <Override PartName="/ppt/charts/chart3.xml" ContentType="application/vnd.openxmlformats-officedocument.drawingml.chart+xml"/>
  <Override PartName="/ppt/slides/slide35.xml" ContentType="application/vnd.openxmlformats-officedocument.presentationml.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13.xml" ContentType="application/vnd.openxmlformats-officedocument.presentationml.notesSlide+xml"/>
  <Override PartName="/ppt/slides/slide49.xml" ContentType="application/vnd.openxmlformats-officedocument.presentationml.slide+xml"/>
  <Override PartName="/ppt/notesSlides/notesSlide5.xml" ContentType="application/vnd.openxmlformats-officedocument.presentationml.notesSlide+xml"/>
  <Override PartName="/ppt/slides/slide42.xml" ContentType="application/vnd.openxmlformats-officedocument.presentationml.slide+xml"/>
  <Override PartName="/ppt/slideLayouts/slideLayout13.xml" ContentType="application/vnd.openxmlformats-officedocument.presentationml.slideLayout+xml"/>
  <Override PartName="/ppt/charts/chart2.xml" ContentType="application/vnd.openxmlformats-officedocument.drawingml.chart+xml"/>
  <Override PartName="/ppt/slides/slide51.xml" ContentType="application/vnd.openxmlformats-officedocument.presentationml.slide+xml"/>
  <Override PartName="/ppt/slides/slide9.xml" ContentType="application/vnd.openxmlformats-officedocument.presentationml.slide+xml"/>
  <Override PartName="/ppt/slides/slide25.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slides/slide10.xml" ContentType="application/vnd.openxmlformats-officedocument.presentationml.slide+xml"/>
  <Override PartName="/ppt/notesSlides/notesSlide12.xml" ContentType="application/vnd.openxmlformats-officedocument.presentationml.notesSlide+xml"/>
  <Override PartName="/docProps/app.xml" ContentType="application/vnd.openxmlformats-officedocument.extended-properties+xml"/>
  <Override PartName="/ppt/slides/slide48.xml" ContentType="application/vnd.openxmlformats-officedocument.presentationml.slide+xml"/>
  <Override PartName="/ppt/notesSlides/notesSlide4.xml" ContentType="application/vnd.openxmlformats-officedocument.presentationml.notesSlide+xml"/>
  <Override PartName="/ppt/slides/slide41.xml" ContentType="application/vnd.openxmlformats-officedocument.presentationml.slide+xml"/>
  <Override PartName="/ppt/theme/theme3.xml" ContentType="application/vnd.openxmlformats-officedocument.theme+xml"/>
  <Override PartName="/ppt/slideLayouts/slideLayout12.xml" ContentType="application/vnd.openxmlformats-officedocument.presentationml.slideLayout+xml"/>
  <Override PartName="/ppt/charts/chart1.xml" ContentType="application/vnd.openxmlformats-officedocument.drawingml.chart+xml"/>
  <Override PartName="/ppt/slides/slide50.xml" ContentType="application/vnd.openxmlformats-officedocument.presentationml.slide+xml"/>
  <Override PartName="/ppt/slides/slide24.xml" ContentType="application/vnd.openxmlformats-officedocument.presentationml.slide+xml"/>
  <Override PartName="/ppt/slides/slide8.xml" ContentType="application/vnd.openxmlformats-officedocument.presentationml.slide+xml"/>
  <Override PartName="/ppt/slideLayouts/slideLayout8.xml" ContentType="application/vnd.openxmlformats-officedocument.presentationml.slideLayout+xml"/>
  <Override PartName="/ppt/slides/slide33.xml" ContentType="application/vnd.openxmlformats-officedocument.presentationml.slide+xml"/>
  <Override PartName="/ppt/notesSlides/notesSlide10.xml" ContentType="application/vnd.openxmlformats-officedocument.presentationml.notes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viewProps.xml" ContentType="application/vnd.openxmlformats-officedocument.presentationml.viewProps+xml"/>
  <Default Extension="jpeg" ContentType="image/jpeg"/>
  <Override PartName="/ppt/notesSlides/notesSlide11.xml" ContentType="application/vnd.openxmlformats-officedocument.presentationml.notesSlide+xml"/>
  <Override PartName="/ppt/slides/slide47.xml" ContentType="application/vnd.openxmlformats-officedocument.presentationml.slide+xml"/>
  <Override PartName="/ppt/notesSlides/notesSlide3.xml" ContentType="application/vnd.openxmlformats-officedocument.presentationml.notesSlide+xml"/>
  <Override PartName="/ppt/slides/slide40.xml" ContentType="application/vnd.openxmlformats-officedocument.presentationml.slide+xml"/>
  <Override PartName="/ppt/theme/theme2.xml" ContentType="application/vnd.openxmlformats-officedocument.theme+xml"/>
  <Override PartName="/ppt/charts/chart7.xml" ContentType="application/vnd.openxmlformats-officedocument.drawingml.chart+xml"/>
  <Override PartName="/ppt/slideLayouts/slideLayout11.xml" ContentType="application/vnd.openxmlformats-officedocument.presentationml.slideLayout+xml"/>
  <Override PartName="/ppt/slides/slide39.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Layouts/slideLayout7.xml" ContentType="application/vnd.openxmlformats-officedocument.presentationml.slideLayout+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Override PartName="/ppt/slides/slide46.xml" ContentType="application/vnd.openxmlformats-officedocument.presentationml.slide+xml"/>
  <Override PartName="/ppt/notesSlides/notesSlide2.xml" ContentType="application/vnd.openxmlformats-officedocument.presentationml.notesSlide+xml"/>
  <Override PartName="/ppt/slides/slide29.xml" ContentType="application/vnd.openxmlformats-officedocument.presentationml.slide+xml"/>
  <Override PartName="/ppt/charts/chart6.xml" ContentType="application/vnd.openxmlformats-officedocument.drawingml.chart+xml"/>
  <Override PartName="/ppt/theme/theme1.xml" ContentType="application/vnd.openxmlformats-officedocument.theme+xml"/>
  <Override PartName="/ppt/slides/slide22.xml" ContentType="application/vnd.openxmlformats-officedocument.presentationml.slide+xml"/>
  <Override PartName="/ppt/slides/slide38.xml" ContentType="application/vnd.openxmlformats-officedocument.presentationml.slide+xml"/>
  <Override PartName="/ppt/presentation.xml" ContentType="application/vnd.openxmlformats-officedocument.presentationml.presentation.main+xml"/>
  <Override PartName="/ppt/slides/slide6.xml" ContentType="application/vnd.openxmlformats-officedocument.presentationml.slide+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s/slide31.xml" ContentType="application/vnd.openxmlformats-officedocument.presentationml.slide+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r:id="rId1"/>
  </p:sldMasterIdLst>
  <p:notesMasterIdLst>
    <p:notesMasterId r:id="rId54"/>
  </p:notesMasterIdLst>
  <p:handoutMasterIdLst>
    <p:handoutMasterId r:id="rId55"/>
  </p:handoutMasterIdLst>
  <p:sldIdLst>
    <p:sldId id="295" r:id="rId2"/>
    <p:sldId id="298" r:id="rId3"/>
    <p:sldId id="297" r:id="rId4"/>
    <p:sldId id="293" r:id="rId5"/>
    <p:sldId id="323" r:id="rId6"/>
    <p:sldId id="315"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305" r:id="rId35"/>
    <p:sldId id="306" r:id="rId36"/>
    <p:sldId id="307" r:id="rId37"/>
    <p:sldId id="308" r:id="rId38"/>
    <p:sldId id="321" r:id="rId39"/>
    <p:sldId id="322" r:id="rId40"/>
    <p:sldId id="309" r:id="rId41"/>
    <p:sldId id="310" r:id="rId42"/>
    <p:sldId id="313" r:id="rId43"/>
    <p:sldId id="314" r:id="rId44"/>
    <p:sldId id="316" r:id="rId45"/>
    <p:sldId id="317" r:id="rId46"/>
    <p:sldId id="318" r:id="rId47"/>
    <p:sldId id="319" r:id="rId48"/>
    <p:sldId id="320" r:id="rId49"/>
    <p:sldId id="302" r:id="rId50"/>
    <p:sldId id="303" r:id="rId51"/>
    <p:sldId id="304" r:id="rId52"/>
    <p:sldId id="324"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extLst>
    <p:ext uri="{E76CE94A-603C-4142-B9EB-6D1370010A27}">
      <p14:discardImageEditData xmlns:p14="http://schemas.microsoft.com/office/powerpoint/2010/main" xmlns="" xmlns:p="http://schemas.openxmlformats.org/presentationml/2006/main" xmlns:r="http://schemas.openxmlformats.org/officeDocument/2006/relationships" xmlns:a="http://schemas.openxmlformats.org/drawingml/2006/main" val="0"/>
    </p:ext>
    <p:ext uri="{D31A062A-798A-4329-ABDD-BBA856620510}">
      <p14:defaultImageDpi xmlns:p14="http://schemas.microsoft.com/office/powerpoint/2010/main" xmlns="" xmlns:p="http://schemas.openxmlformats.org/presentationml/2006/main" xmlns:r="http://schemas.openxmlformats.org/officeDocument/2006/relationships" xmlns:a="http://schemas.openxmlformats.org/drawingml/2006/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showOutlineIcons="0">
    <p:restoredLeft sz="15629" autoAdjust="0"/>
    <p:restoredTop sz="94647" autoAdjust="0"/>
  </p:normalViewPr>
  <p:slideViewPr>
    <p:cSldViewPr snapToGrid="0" snapToObjects="1">
      <p:cViewPr varScale="1">
        <p:scale>
          <a:sx n="97" d="100"/>
          <a:sy n="97" d="100"/>
        </p:scale>
        <p:origin x="-104" y="-18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notesMaster" Target="notesMasters/notesMaster1.xml"/><Relationship Id="rId55" Type="http://schemas.openxmlformats.org/officeDocument/2006/relationships/handoutMaster" Target="handoutMasters/handoutMaster1.xml"/><Relationship Id="rId56" Type="http://schemas.openxmlformats.org/officeDocument/2006/relationships/printerSettings" Target="printerSettings/printerSettings1.bin"/><Relationship Id="rId57" Type="http://schemas.openxmlformats.org/officeDocument/2006/relationships/presProps" Target="presProps.xml"/><Relationship Id="rId58" Type="http://schemas.openxmlformats.org/officeDocument/2006/relationships/viewProps" Target="viewProps.xml"/><Relationship Id="rId59" Type="http://schemas.openxmlformats.org/officeDocument/2006/relationships/theme" Target="theme/theme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Staff\My%20Documents\Dropbox\ULA%20Presentation\Employment%20trend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Documents%20and%20Settings\Staff\My%20Documents\Dropbox\ULA%20Presentation\Employment%20trend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Documents%20and%20Settings\Staff\My%20Documents\Dropbox\ULA%20Presentation\Employment%20trend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Documents%20and%20Settings\Staff\My%20Documents\Dropbox\ULA%20Presentation\Employment%20trends.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Documents%20and%20Settings\Staff\My%20Documents\Dropbox\ULA%20Presentation\Employment%20trends.xlsx" TargetMode="Externa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2"/>
  <c:chart>
    <c:title>
      <c:tx>
        <c:rich>
          <a:bodyPr/>
          <a:lstStyle/>
          <a:p>
            <a:pPr>
              <a:defRPr/>
            </a:pPr>
            <a:r>
              <a:rPr lang="en-US" dirty="0"/>
              <a:t>Un-</a:t>
            </a:r>
            <a:r>
              <a:rPr lang="en-US" baseline="0" dirty="0"/>
              <a:t> and Under- Employment of Library Graduates</a:t>
            </a:r>
            <a:endParaRPr lang="en-US" dirty="0"/>
          </a:p>
        </c:rich>
      </c:tx>
      <c:layout/>
    </c:title>
    <c:plotArea>
      <c:layout/>
      <c:lineChart>
        <c:grouping val="standard"/>
        <c:ser>
          <c:idx val="0"/>
          <c:order val="0"/>
          <c:tx>
            <c:strRef>
              <c:f>Underemployment!$B$2</c:f>
              <c:strCache>
                <c:ptCount val="1"/>
                <c:pt idx="0">
                  <c:v>Number of Graduates</c:v>
                </c:pt>
              </c:strCache>
            </c:strRef>
          </c:tx>
          <c:marker>
            <c:symbol val="none"/>
          </c:marker>
          <c:cat>
            <c:numRef>
              <c:f>Underemployment!$A$3:$A$38</c:f>
              <c:numCache>
                <c:formatCode>General</c:formatCode>
                <c:ptCount val="36"/>
                <c:pt idx="0">
                  <c:v>1975.0</c:v>
                </c:pt>
                <c:pt idx="1">
                  <c:v>1976.0</c:v>
                </c:pt>
                <c:pt idx="2">
                  <c:v>1977.0</c:v>
                </c:pt>
                <c:pt idx="3">
                  <c:v>1978.0</c:v>
                </c:pt>
                <c:pt idx="4">
                  <c:v>1979.0</c:v>
                </c:pt>
                <c:pt idx="5">
                  <c:v>1980.0</c:v>
                </c:pt>
                <c:pt idx="6">
                  <c:v>1981.0</c:v>
                </c:pt>
                <c:pt idx="7">
                  <c:v>1982.0</c:v>
                </c:pt>
                <c:pt idx="8">
                  <c:v>1983.0</c:v>
                </c:pt>
                <c:pt idx="9">
                  <c:v>1984.0</c:v>
                </c:pt>
                <c:pt idx="10">
                  <c:v>1985.0</c:v>
                </c:pt>
                <c:pt idx="11">
                  <c:v>1986.0</c:v>
                </c:pt>
                <c:pt idx="12">
                  <c:v>1987.0</c:v>
                </c:pt>
                <c:pt idx="13">
                  <c:v>1988.0</c:v>
                </c:pt>
                <c:pt idx="14">
                  <c:v>1989.0</c:v>
                </c:pt>
                <c:pt idx="15">
                  <c:v>1990.0</c:v>
                </c:pt>
                <c:pt idx="16">
                  <c:v>1991.0</c:v>
                </c:pt>
                <c:pt idx="17">
                  <c:v>1992.0</c:v>
                </c:pt>
                <c:pt idx="18">
                  <c:v>1993.0</c:v>
                </c:pt>
                <c:pt idx="19">
                  <c:v>1994.0</c:v>
                </c:pt>
                <c:pt idx="20">
                  <c:v>1995.0</c:v>
                </c:pt>
                <c:pt idx="21">
                  <c:v>1996.0</c:v>
                </c:pt>
                <c:pt idx="22">
                  <c:v>1997.0</c:v>
                </c:pt>
                <c:pt idx="23">
                  <c:v>1998.0</c:v>
                </c:pt>
                <c:pt idx="24">
                  <c:v>1999.0</c:v>
                </c:pt>
                <c:pt idx="25">
                  <c:v>2000.0</c:v>
                </c:pt>
                <c:pt idx="26">
                  <c:v>2001.0</c:v>
                </c:pt>
                <c:pt idx="27">
                  <c:v>2002.0</c:v>
                </c:pt>
                <c:pt idx="28">
                  <c:v>2003.0</c:v>
                </c:pt>
                <c:pt idx="29">
                  <c:v>2004.0</c:v>
                </c:pt>
                <c:pt idx="30">
                  <c:v>2005.0</c:v>
                </c:pt>
                <c:pt idx="31">
                  <c:v>2006.0</c:v>
                </c:pt>
                <c:pt idx="32">
                  <c:v>2007.0</c:v>
                </c:pt>
                <c:pt idx="33">
                  <c:v>2008.0</c:v>
                </c:pt>
                <c:pt idx="34">
                  <c:v>2009.0</c:v>
                </c:pt>
                <c:pt idx="35">
                  <c:v>2010.0</c:v>
                </c:pt>
              </c:numCache>
            </c:numRef>
          </c:cat>
          <c:val>
            <c:numRef>
              <c:f>Underemployment!$B$3:$B$38</c:f>
              <c:numCache>
                <c:formatCode>General</c:formatCode>
                <c:ptCount val="36"/>
                <c:pt idx="0">
                  <c:v>6010.0</c:v>
                </c:pt>
                <c:pt idx="1">
                  <c:v>5414.0</c:v>
                </c:pt>
                <c:pt idx="2">
                  <c:v>5467.0</c:v>
                </c:pt>
                <c:pt idx="3">
                  <c:v>5442.0</c:v>
                </c:pt>
                <c:pt idx="4">
                  <c:v>5139.0</c:v>
                </c:pt>
                <c:pt idx="5">
                  <c:v>4396.0</c:v>
                </c:pt>
                <c:pt idx="6">
                  <c:v>4512.0</c:v>
                </c:pt>
                <c:pt idx="7">
                  <c:v>4050.0</c:v>
                </c:pt>
                <c:pt idx="8">
                  <c:v>3494.0</c:v>
                </c:pt>
                <c:pt idx="9">
                  <c:v>3529.0</c:v>
                </c:pt>
                <c:pt idx="10">
                  <c:v>3484.0</c:v>
                </c:pt>
                <c:pt idx="11">
                  <c:v>3538.0</c:v>
                </c:pt>
                <c:pt idx="12">
                  <c:v>3702.0</c:v>
                </c:pt>
                <c:pt idx="13">
                  <c:v>3691.0</c:v>
                </c:pt>
                <c:pt idx="14">
                  <c:v>3356.0</c:v>
                </c:pt>
                <c:pt idx="15">
                  <c:v>3522.0</c:v>
                </c:pt>
                <c:pt idx="16">
                  <c:v>3625.0</c:v>
                </c:pt>
                <c:pt idx="17">
                  <c:v>3625.0</c:v>
                </c:pt>
                <c:pt idx="18">
                  <c:v>4754.0</c:v>
                </c:pt>
                <c:pt idx="19">
                  <c:v>4363.0</c:v>
                </c:pt>
                <c:pt idx="20">
                  <c:v>4222.0</c:v>
                </c:pt>
                <c:pt idx="21">
                  <c:v>4136.0</c:v>
                </c:pt>
                <c:pt idx="22">
                  <c:v>2151.0</c:v>
                </c:pt>
                <c:pt idx="23">
                  <c:v>2286.0</c:v>
                </c:pt>
                <c:pt idx="24">
                  <c:v>1765.0</c:v>
                </c:pt>
                <c:pt idx="25">
                  <c:v>1392.0</c:v>
                </c:pt>
                <c:pt idx="26">
                  <c:v>1397.0</c:v>
                </c:pt>
                <c:pt idx="27">
                  <c:v>1322.0</c:v>
                </c:pt>
                <c:pt idx="28">
                  <c:v>1562.0</c:v>
                </c:pt>
                <c:pt idx="29">
                  <c:v>1915.0</c:v>
                </c:pt>
                <c:pt idx="30">
                  <c:v>1736.0</c:v>
                </c:pt>
                <c:pt idx="31">
                  <c:v>1992.0</c:v>
                </c:pt>
                <c:pt idx="32">
                  <c:v>1768.0</c:v>
                </c:pt>
                <c:pt idx="33">
                  <c:v>2089.0</c:v>
                </c:pt>
                <c:pt idx="34">
                  <c:v>1996.0</c:v>
                </c:pt>
                <c:pt idx="35">
                  <c:v>1789.0</c:v>
                </c:pt>
              </c:numCache>
            </c:numRef>
          </c:val>
        </c:ser>
        <c:ser>
          <c:idx val="1"/>
          <c:order val="1"/>
          <c:tx>
            <c:strRef>
              <c:f>Underemployment!$C$2</c:f>
              <c:strCache>
                <c:ptCount val="1"/>
                <c:pt idx="0">
                  <c:v>UnderEmployed/Unemployed</c:v>
                </c:pt>
              </c:strCache>
            </c:strRef>
          </c:tx>
          <c:marker>
            <c:symbol val="none"/>
          </c:marker>
          <c:cat>
            <c:numRef>
              <c:f>Underemployment!$A$3:$A$38</c:f>
              <c:numCache>
                <c:formatCode>General</c:formatCode>
                <c:ptCount val="36"/>
                <c:pt idx="0">
                  <c:v>1975.0</c:v>
                </c:pt>
                <c:pt idx="1">
                  <c:v>1976.0</c:v>
                </c:pt>
                <c:pt idx="2">
                  <c:v>1977.0</c:v>
                </c:pt>
                <c:pt idx="3">
                  <c:v>1978.0</c:v>
                </c:pt>
                <c:pt idx="4">
                  <c:v>1979.0</c:v>
                </c:pt>
                <c:pt idx="5">
                  <c:v>1980.0</c:v>
                </c:pt>
                <c:pt idx="6">
                  <c:v>1981.0</c:v>
                </c:pt>
                <c:pt idx="7">
                  <c:v>1982.0</c:v>
                </c:pt>
                <c:pt idx="8">
                  <c:v>1983.0</c:v>
                </c:pt>
                <c:pt idx="9">
                  <c:v>1984.0</c:v>
                </c:pt>
                <c:pt idx="10">
                  <c:v>1985.0</c:v>
                </c:pt>
                <c:pt idx="11">
                  <c:v>1986.0</c:v>
                </c:pt>
                <c:pt idx="12">
                  <c:v>1987.0</c:v>
                </c:pt>
                <c:pt idx="13">
                  <c:v>1988.0</c:v>
                </c:pt>
                <c:pt idx="14">
                  <c:v>1989.0</c:v>
                </c:pt>
                <c:pt idx="15">
                  <c:v>1990.0</c:v>
                </c:pt>
                <c:pt idx="16">
                  <c:v>1991.0</c:v>
                </c:pt>
                <c:pt idx="17">
                  <c:v>1992.0</c:v>
                </c:pt>
                <c:pt idx="18">
                  <c:v>1993.0</c:v>
                </c:pt>
                <c:pt idx="19">
                  <c:v>1994.0</c:v>
                </c:pt>
                <c:pt idx="20">
                  <c:v>1995.0</c:v>
                </c:pt>
                <c:pt idx="21">
                  <c:v>1996.0</c:v>
                </c:pt>
                <c:pt idx="22">
                  <c:v>1997.0</c:v>
                </c:pt>
                <c:pt idx="23">
                  <c:v>1998.0</c:v>
                </c:pt>
                <c:pt idx="24">
                  <c:v>1999.0</c:v>
                </c:pt>
                <c:pt idx="25">
                  <c:v>2000.0</c:v>
                </c:pt>
                <c:pt idx="26">
                  <c:v>2001.0</c:v>
                </c:pt>
                <c:pt idx="27">
                  <c:v>2002.0</c:v>
                </c:pt>
                <c:pt idx="28">
                  <c:v>2003.0</c:v>
                </c:pt>
                <c:pt idx="29">
                  <c:v>2004.0</c:v>
                </c:pt>
                <c:pt idx="30">
                  <c:v>2005.0</c:v>
                </c:pt>
                <c:pt idx="31">
                  <c:v>2006.0</c:v>
                </c:pt>
                <c:pt idx="32">
                  <c:v>2007.0</c:v>
                </c:pt>
                <c:pt idx="33">
                  <c:v>2008.0</c:v>
                </c:pt>
                <c:pt idx="34">
                  <c:v>2009.0</c:v>
                </c:pt>
                <c:pt idx="35">
                  <c:v>2010.0</c:v>
                </c:pt>
              </c:numCache>
            </c:numRef>
          </c:cat>
          <c:val>
            <c:numRef>
              <c:f>Underemployment!$C$3:$C$38</c:f>
              <c:numCache>
                <c:formatCode>General</c:formatCode>
                <c:ptCount val="36"/>
                <c:pt idx="0">
                  <c:v>2925.0</c:v>
                </c:pt>
                <c:pt idx="1">
                  <c:v>2507.0</c:v>
                </c:pt>
                <c:pt idx="2">
                  <c:v>2253.0</c:v>
                </c:pt>
                <c:pt idx="3">
                  <c:v>2227.0</c:v>
                </c:pt>
                <c:pt idx="4">
                  <c:v>1963.0</c:v>
                </c:pt>
                <c:pt idx="5">
                  <c:v>1686.0</c:v>
                </c:pt>
                <c:pt idx="6">
                  <c:v>1815.0</c:v>
                </c:pt>
                <c:pt idx="7">
                  <c:v>1656.0</c:v>
                </c:pt>
                <c:pt idx="8">
                  <c:v>1407.0</c:v>
                </c:pt>
                <c:pt idx="9">
                  <c:v>1237.0</c:v>
                </c:pt>
                <c:pt idx="10">
                  <c:v>1220.0</c:v>
                </c:pt>
                <c:pt idx="11">
                  <c:v>1284.0</c:v>
                </c:pt>
                <c:pt idx="12">
                  <c:v>1301.0</c:v>
                </c:pt>
                <c:pt idx="13">
                  <c:v>1414.0</c:v>
                </c:pt>
                <c:pt idx="14">
                  <c:v>1264.0</c:v>
                </c:pt>
                <c:pt idx="15">
                  <c:v>943.0</c:v>
                </c:pt>
                <c:pt idx="16">
                  <c:v>526.0</c:v>
                </c:pt>
                <c:pt idx="17">
                  <c:v>497.0</c:v>
                </c:pt>
                <c:pt idx="18">
                  <c:v>1671.0</c:v>
                </c:pt>
                <c:pt idx="19">
                  <c:v>1379.0</c:v>
                </c:pt>
                <c:pt idx="20">
                  <c:v>1904.0</c:v>
                </c:pt>
                <c:pt idx="21">
                  <c:v>2360.0</c:v>
                </c:pt>
                <c:pt idx="22">
                  <c:v>453.0</c:v>
                </c:pt>
                <c:pt idx="23">
                  <c:v>475.0</c:v>
                </c:pt>
                <c:pt idx="24">
                  <c:v>383.0</c:v>
                </c:pt>
                <c:pt idx="25">
                  <c:v>250.0</c:v>
                </c:pt>
                <c:pt idx="26">
                  <c:v>292.0</c:v>
                </c:pt>
                <c:pt idx="27">
                  <c:v>327.0</c:v>
                </c:pt>
                <c:pt idx="28">
                  <c:v>398.0</c:v>
                </c:pt>
                <c:pt idx="29">
                  <c:v>438.0</c:v>
                </c:pt>
                <c:pt idx="30">
                  <c:v>419.0</c:v>
                </c:pt>
                <c:pt idx="31">
                  <c:v>544.0</c:v>
                </c:pt>
                <c:pt idx="32">
                  <c:v>439.0</c:v>
                </c:pt>
                <c:pt idx="33">
                  <c:v>704.0</c:v>
                </c:pt>
                <c:pt idx="34">
                  <c:v>806.0</c:v>
                </c:pt>
                <c:pt idx="35">
                  <c:v>668.0</c:v>
                </c:pt>
              </c:numCache>
            </c:numRef>
          </c:val>
        </c:ser>
        <c:ser>
          <c:idx val="2"/>
          <c:order val="2"/>
          <c:tx>
            <c:strRef>
              <c:f>Underemployment!$D$2</c:f>
              <c:strCache>
                <c:ptCount val="1"/>
                <c:pt idx="0">
                  <c:v>Underemployed</c:v>
                </c:pt>
              </c:strCache>
            </c:strRef>
          </c:tx>
          <c:marker>
            <c:symbol val="none"/>
          </c:marker>
          <c:cat>
            <c:numRef>
              <c:f>Underemployment!$A$3:$A$38</c:f>
              <c:numCache>
                <c:formatCode>General</c:formatCode>
                <c:ptCount val="36"/>
                <c:pt idx="0">
                  <c:v>1975.0</c:v>
                </c:pt>
                <c:pt idx="1">
                  <c:v>1976.0</c:v>
                </c:pt>
                <c:pt idx="2">
                  <c:v>1977.0</c:v>
                </c:pt>
                <c:pt idx="3">
                  <c:v>1978.0</c:v>
                </c:pt>
                <c:pt idx="4">
                  <c:v>1979.0</c:v>
                </c:pt>
                <c:pt idx="5">
                  <c:v>1980.0</c:v>
                </c:pt>
                <c:pt idx="6">
                  <c:v>1981.0</c:v>
                </c:pt>
                <c:pt idx="7">
                  <c:v>1982.0</c:v>
                </c:pt>
                <c:pt idx="8">
                  <c:v>1983.0</c:v>
                </c:pt>
                <c:pt idx="9">
                  <c:v>1984.0</c:v>
                </c:pt>
                <c:pt idx="10">
                  <c:v>1985.0</c:v>
                </c:pt>
                <c:pt idx="11">
                  <c:v>1986.0</c:v>
                </c:pt>
                <c:pt idx="12">
                  <c:v>1987.0</c:v>
                </c:pt>
                <c:pt idx="13">
                  <c:v>1988.0</c:v>
                </c:pt>
                <c:pt idx="14">
                  <c:v>1989.0</c:v>
                </c:pt>
                <c:pt idx="15">
                  <c:v>1990.0</c:v>
                </c:pt>
                <c:pt idx="16">
                  <c:v>1991.0</c:v>
                </c:pt>
                <c:pt idx="17">
                  <c:v>1992.0</c:v>
                </c:pt>
                <c:pt idx="18">
                  <c:v>1993.0</c:v>
                </c:pt>
                <c:pt idx="19">
                  <c:v>1994.0</c:v>
                </c:pt>
                <c:pt idx="20">
                  <c:v>1995.0</c:v>
                </c:pt>
                <c:pt idx="21">
                  <c:v>1996.0</c:v>
                </c:pt>
                <c:pt idx="22">
                  <c:v>1997.0</c:v>
                </c:pt>
                <c:pt idx="23">
                  <c:v>1998.0</c:v>
                </c:pt>
                <c:pt idx="24">
                  <c:v>1999.0</c:v>
                </c:pt>
                <c:pt idx="25">
                  <c:v>2000.0</c:v>
                </c:pt>
                <c:pt idx="26">
                  <c:v>2001.0</c:v>
                </c:pt>
                <c:pt idx="27">
                  <c:v>2002.0</c:v>
                </c:pt>
                <c:pt idx="28">
                  <c:v>2003.0</c:v>
                </c:pt>
                <c:pt idx="29">
                  <c:v>2004.0</c:v>
                </c:pt>
                <c:pt idx="30">
                  <c:v>2005.0</c:v>
                </c:pt>
                <c:pt idx="31">
                  <c:v>2006.0</c:v>
                </c:pt>
                <c:pt idx="32">
                  <c:v>2007.0</c:v>
                </c:pt>
                <c:pt idx="33">
                  <c:v>2008.0</c:v>
                </c:pt>
                <c:pt idx="34">
                  <c:v>2009.0</c:v>
                </c:pt>
                <c:pt idx="35">
                  <c:v>2010.0</c:v>
                </c:pt>
              </c:numCache>
            </c:numRef>
          </c:cat>
          <c:val>
            <c:numRef>
              <c:f>Underemployment!$D$3:$D$38</c:f>
              <c:numCache>
                <c:formatCode>General</c:formatCode>
                <c:ptCount val="36"/>
                <c:pt idx="0">
                  <c:v>1123.0</c:v>
                </c:pt>
                <c:pt idx="1">
                  <c:v>1110.0</c:v>
                </c:pt>
                <c:pt idx="2">
                  <c:v>1122.0</c:v>
                </c:pt>
                <c:pt idx="3">
                  <c:v>964.0</c:v>
                </c:pt>
                <c:pt idx="4">
                  <c:v>886.0</c:v>
                </c:pt>
                <c:pt idx="5">
                  <c:v>869.0</c:v>
                </c:pt>
                <c:pt idx="6">
                  <c:v>756.0</c:v>
                </c:pt>
                <c:pt idx="7">
                  <c:v>753.0</c:v>
                </c:pt>
                <c:pt idx="8">
                  <c:v>670.0</c:v>
                </c:pt>
                <c:pt idx="9">
                  <c:v>558.0</c:v>
                </c:pt>
                <c:pt idx="10">
                  <c:v>491.0</c:v>
                </c:pt>
                <c:pt idx="11">
                  <c:v>465.0</c:v>
                </c:pt>
                <c:pt idx="12">
                  <c:v>446.0</c:v>
                </c:pt>
                <c:pt idx="13">
                  <c:v>407.0</c:v>
                </c:pt>
                <c:pt idx="14">
                  <c:v>388.0</c:v>
                </c:pt>
                <c:pt idx="15">
                  <c:v>173.0</c:v>
                </c:pt>
                <c:pt idx="16">
                  <c:v>200.0</c:v>
                </c:pt>
                <c:pt idx="17">
                  <c:v>177.0</c:v>
                </c:pt>
                <c:pt idx="18">
                  <c:v>541.0</c:v>
                </c:pt>
                <c:pt idx="19">
                  <c:v>380.0</c:v>
                </c:pt>
                <c:pt idx="20">
                  <c:v>562.0</c:v>
                </c:pt>
                <c:pt idx="21">
                  <c:v>381.0</c:v>
                </c:pt>
                <c:pt idx="22">
                  <c:v>289.0</c:v>
                </c:pt>
                <c:pt idx="23">
                  <c:v>283.0</c:v>
                </c:pt>
                <c:pt idx="24">
                  <c:v>202.0</c:v>
                </c:pt>
                <c:pt idx="25">
                  <c:v>92.0</c:v>
                </c:pt>
                <c:pt idx="26">
                  <c:v>118.0</c:v>
                </c:pt>
                <c:pt idx="27">
                  <c:v>144.0</c:v>
                </c:pt>
                <c:pt idx="28">
                  <c:v>160.0</c:v>
                </c:pt>
                <c:pt idx="29">
                  <c:v>301.0</c:v>
                </c:pt>
                <c:pt idx="30">
                  <c:v>257.0</c:v>
                </c:pt>
                <c:pt idx="31">
                  <c:v>361.0</c:v>
                </c:pt>
                <c:pt idx="32">
                  <c:v>240.0</c:v>
                </c:pt>
                <c:pt idx="33">
                  <c:v>436.0</c:v>
                </c:pt>
                <c:pt idx="34">
                  <c:v>473.0</c:v>
                </c:pt>
                <c:pt idx="35">
                  <c:v>426.0</c:v>
                </c:pt>
              </c:numCache>
            </c:numRef>
          </c:val>
        </c:ser>
        <c:marker val="1"/>
        <c:axId val="504570888"/>
        <c:axId val="504567816"/>
      </c:lineChart>
      <c:catAx>
        <c:axId val="504570888"/>
        <c:scaling>
          <c:orientation val="minMax"/>
        </c:scaling>
        <c:axPos val="b"/>
        <c:numFmt formatCode="General" sourceLinked="1"/>
        <c:majorTickMark val="none"/>
        <c:tickLblPos val="nextTo"/>
        <c:crossAx val="504567816"/>
        <c:crosses val="autoZero"/>
        <c:auto val="1"/>
        <c:lblAlgn val="ctr"/>
        <c:lblOffset val="100"/>
      </c:catAx>
      <c:valAx>
        <c:axId val="504567816"/>
        <c:scaling>
          <c:orientation val="minMax"/>
        </c:scaling>
        <c:axPos val="l"/>
        <c:majorGridlines/>
        <c:title>
          <c:tx>
            <c:rich>
              <a:bodyPr/>
              <a:lstStyle/>
              <a:p>
                <a:pPr>
                  <a:defRPr/>
                </a:pPr>
                <a:r>
                  <a:rPr lang="en-US" dirty="0"/>
                  <a:t>Number of Graduates</a:t>
                </a:r>
              </a:p>
            </c:rich>
          </c:tx>
          <c:layout/>
        </c:title>
        <c:numFmt formatCode="General" sourceLinked="1"/>
        <c:majorTickMark val="none"/>
        <c:tickLblPos val="nextTo"/>
        <c:crossAx val="504570888"/>
        <c:crosses val="autoZero"/>
        <c:crossBetween val="between"/>
      </c:valAx>
    </c:plotArea>
    <c:legend>
      <c:legendPos val="r"/>
      <c:layout/>
    </c:legend>
    <c:plotVisOnly val="1"/>
    <c:dispBlanksAs val="gap"/>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2"/>
  <c:chart>
    <c:title>
      <c:tx>
        <c:rich>
          <a:bodyPr/>
          <a:lstStyle/>
          <a:p>
            <a:pPr>
              <a:defRPr/>
            </a:pPr>
            <a:r>
              <a:rPr lang="en-US" dirty="0"/>
              <a:t>Unemployment</a:t>
            </a:r>
            <a:r>
              <a:rPr lang="en-US" baseline="0" dirty="0"/>
              <a:t> Trends</a:t>
            </a:r>
            <a:endParaRPr lang="en-US" dirty="0"/>
          </a:p>
        </c:rich>
      </c:tx>
      <c:layout/>
    </c:title>
    <c:plotArea>
      <c:layout/>
      <c:lineChart>
        <c:grouping val="standard"/>
        <c:ser>
          <c:idx val="0"/>
          <c:order val="0"/>
          <c:tx>
            <c:strRef>
              <c:f>Sheet1!$B$3</c:f>
              <c:strCache>
                <c:ptCount val="1"/>
                <c:pt idx="0">
                  <c:v>National Unemployment rate</c:v>
                </c:pt>
              </c:strCache>
            </c:strRef>
          </c:tx>
          <c:marker>
            <c:symbol val="none"/>
          </c:marker>
          <c:cat>
            <c:numRef>
              <c:f>Sheet1!$A$4:$A$55</c:f>
              <c:numCache>
                <c:formatCode>General</c:formatCode>
                <c:ptCount val="52"/>
                <c:pt idx="0">
                  <c:v>1960.0</c:v>
                </c:pt>
                <c:pt idx="1">
                  <c:v>1961.0</c:v>
                </c:pt>
                <c:pt idx="2">
                  <c:v>1962.0</c:v>
                </c:pt>
                <c:pt idx="3">
                  <c:v>1963.0</c:v>
                </c:pt>
                <c:pt idx="4">
                  <c:v>1964.0</c:v>
                </c:pt>
                <c:pt idx="5">
                  <c:v>1965.0</c:v>
                </c:pt>
                <c:pt idx="6">
                  <c:v>1966.0</c:v>
                </c:pt>
                <c:pt idx="7">
                  <c:v>1967.0</c:v>
                </c:pt>
                <c:pt idx="8">
                  <c:v>1968.0</c:v>
                </c:pt>
                <c:pt idx="9">
                  <c:v>1969.0</c:v>
                </c:pt>
                <c:pt idx="10">
                  <c:v>1970.0</c:v>
                </c:pt>
                <c:pt idx="11">
                  <c:v>1971.0</c:v>
                </c:pt>
                <c:pt idx="12">
                  <c:v>1972.0</c:v>
                </c:pt>
                <c:pt idx="13">
                  <c:v>1973.0</c:v>
                </c:pt>
                <c:pt idx="14">
                  <c:v>1974.0</c:v>
                </c:pt>
                <c:pt idx="15">
                  <c:v>1975.0</c:v>
                </c:pt>
                <c:pt idx="16">
                  <c:v>1976.0</c:v>
                </c:pt>
                <c:pt idx="17">
                  <c:v>1977.0</c:v>
                </c:pt>
                <c:pt idx="18">
                  <c:v>1978.0</c:v>
                </c:pt>
                <c:pt idx="19">
                  <c:v>1979.0</c:v>
                </c:pt>
                <c:pt idx="20">
                  <c:v>1980.0</c:v>
                </c:pt>
                <c:pt idx="21">
                  <c:v>1981.0</c:v>
                </c:pt>
                <c:pt idx="22">
                  <c:v>1982.0</c:v>
                </c:pt>
                <c:pt idx="23">
                  <c:v>1983.0</c:v>
                </c:pt>
                <c:pt idx="24">
                  <c:v>1984.0</c:v>
                </c:pt>
                <c:pt idx="25">
                  <c:v>1985.0</c:v>
                </c:pt>
                <c:pt idx="26">
                  <c:v>1986.0</c:v>
                </c:pt>
                <c:pt idx="27">
                  <c:v>1987.0</c:v>
                </c:pt>
                <c:pt idx="28">
                  <c:v>1988.0</c:v>
                </c:pt>
                <c:pt idx="29">
                  <c:v>1989.0</c:v>
                </c:pt>
                <c:pt idx="30">
                  <c:v>1990.0</c:v>
                </c:pt>
                <c:pt idx="31">
                  <c:v>1991.0</c:v>
                </c:pt>
                <c:pt idx="32">
                  <c:v>1992.0</c:v>
                </c:pt>
                <c:pt idx="33">
                  <c:v>1993.0</c:v>
                </c:pt>
                <c:pt idx="34">
                  <c:v>1994.0</c:v>
                </c:pt>
                <c:pt idx="35">
                  <c:v>1995.0</c:v>
                </c:pt>
                <c:pt idx="36">
                  <c:v>1996.0</c:v>
                </c:pt>
                <c:pt idx="37">
                  <c:v>1997.0</c:v>
                </c:pt>
                <c:pt idx="38">
                  <c:v>1998.0</c:v>
                </c:pt>
                <c:pt idx="39">
                  <c:v>1999.0</c:v>
                </c:pt>
                <c:pt idx="40">
                  <c:v>2000.0</c:v>
                </c:pt>
                <c:pt idx="41">
                  <c:v>2001.0</c:v>
                </c:pt>
                <c:pt idx="42">
                  <c:v>2002.0</c:v>
                </c:pt>
                <c:pt idx="43">
                  <c:v>2003.0</c:v>
                </c:pt>
                <c:pt idx="44">
                  <c:v>2004.0</c:v>
                </c:pt>
                <c:pt idx="45">
                  <c:v>2005.0</c:v>
                </c:pt>
                <c:pt idx="46">
                  <c:v>2006.0</c:v>
                </c:pt>
                <c:pt idx="47">
                  <c:v>2007.0</c:v>
                </c:pt>
                <c:pt idx="48">
                  <c:v>2008.0</c:v>
                </c:pt>
                <c:pt idx="49">
                  <c:v>2009.0</c:v>
                </c:pt>
                <c:pt idx="50">
                  <c:v>2010.0</c:v>
                </c:pt>
                <c:pt idx="51">
                  <c:v>2011.0</c:v>
                </c:pt>
              </c:numCache>
            </c:numRef>
          </c:cat>
          <c:val>
            <c:numRef>
              <c:f>Sheet1!$B$4:$B$55</c:f>
              <c:numCache>
                <c:formatCode>0.0%</c:formatCode>
                <c:ptCount val="52"/>
                <c:pt idx="0">
                  <c:v>0.055</c:v>
                </c:pt>
                <c:pt idx="1">
                  <c:v>0.067</c:v>
                </c:pt>
                <c:pt idx="2">
                  <c:v>0.055</c:v>
                </c:pt>
                <c:pt idx="3">
                  <c:v>0.057</c:v>
                </c:pt>
                <c:pt idx="4">
                  <c:v>0.052</c:v>
                </c:pt>
                <c:pt idx="5">
                  <c:v>0.045</c:v>
                </c:pt>
                <c:pt idx="6">
                  <c:v>0.038</c:v>
                </c:pt>
                <c:pt idx="7">
                  <c:v>0.038</c:v>
                </c:pt>
                <c:pt idx="8">
                  <c:v>0.036</c:v>
                </c:pt>
                <c:pt idx="9">
                  <c:v>0.035</c:v>
                </c:pt>
                <c:pt idx="10">
                  <c:v>0.049</c:v>
                </c:pt>
                <c:pt idx="11">
                  <c:v>0.059</c:v>
                </c:pt>
                <c:pt idx="12">
                  <c:v>0.056</c:v>
                </c:pt>
                <c:pt idx="13">
                  <c:v>0.049</c:v>
                </c:pt>
                <c:pt idx="14">
                  <c:v>0.056</c:v>
                </c:pt>
                <c:pt idx="15">
                  <c:v>0.085</c:v>
                </c:pt>
                <c:pt idx="16">
                  <c:v>0.077</c:v>
                </c:pt>
                <c:pt idx="17">
                  <c:v>0.071</c:v>
                </c:pt>
                <c:pt idx="18">
                  <c:v>0.061</c:v>
                </c:pt>
                <c:pt idx="19">
                  <c:v>0.058</c:v>
                </c:pt>
                <c:pt idx="20">
                  <c:v>0.071</c:v>
                </c:pt>
                <c:pt idx="21">
                  <c:v>0.076</c:v>
                </c:pt>
                <c:pt idx="22">
                  <c:v>0.097</c:v>
                </c:pt>
                <c:pt idx="23">
                  <c:v>0.096</c:v>
                </c:pt>
                <c:pt idx="24">
                  <c:v>0.075</c:v>
                </c:pt>
                <c:pt idx="25">
                  <c:v>0.072</c:v>
                </c:pt>
                <c:pt idx="26">
                  <c:v>0.07</c:v>
                </c:pt>
                <c:pt idx="27">
                  <c:v>0.062</c:v>
                </c:pt>
                <c:pt idx="28">
                  <c:v>0.055</c:v>
                </c:pt>
                <c:pt idx="29">
                  <c:v>0.053</c:v>
                </c:pt>
                <c:pt idx="30">
                  <c:v>0.056</c:v>
                </c:pt>
                <c:pt idx="31">
                  <c:v>0.068</c:v>
                </c:pt>
                <c:pt idx="32">
                  <c:v>0.075</c:v>
                </c:pt>
                <c:pt idx="33">
                  <c:v>0.069</c:v>
                </c:pt>
                <c:pt idx="34">
                  <c:v>0.061</c:v>
                </c:pt>
                <c:pt idx="35">
                  <c:v>0.056</c:v>
                </c:pt>
                <c:pt idx="36">
                  <c:v>0.054</c:v>
                </c:pt>
                <c:pt idx="37">
                  <c:v>0.049</c:v>
                </c:pt>
                <c:pt idx="38">
                  <c:v>0.045</c:v>
                </c:pt>
                <c:pt idx="39">
                  <c:v>0.042</c:v>
                </c:pt>
                <c:pt idx="40">
                  <c:v>0.04</c:v>
                </c:pt>
                <c:pt idx="41">
                  <c:v>0.047</c:v>
                </c:pt>
                <c:pt idx="42">
                  <c:v>0.058</c:v>
                </c:pt>
                <c:pt idx="43">
                  <c:v>0.06</c:v>
                </c:pt>
                <c:pt idx="44">
                  <c:v>0.055</c:v>
                </c:pt>
                <c:pt idx="45">
                  <c:v>0.051</c:v>
                </c:pt>
                <c:pt idx="46">
                  <c:v>0.046</c:v>
                </c:pt>
                <c:pt idx="47">
                  <c:v>0.046</c:v>
                </c:pt>
                <c:pt idx="48">
                  <c:v>0.058</c:v>
                </c:pt>
                <c:pt idx="49">
                  <c:v>0.0930000000000002</c:v>
                </c:pt>
                <c:pt idx="50">
                  <c:v>0.096</c:v>
                </c:pt>
                <c:pt idx="51">
                  <c:v>0.091</c:v>
                </c:pt>
              </c:numCache>
            </c:numRef>
          </c:val>
        </c:ser>
        <c:ser>
          <c:idx val="1"/>
          <c:order val="1"/>
          <c:tx>
            <c:strRef>
              <c:f>Sheet1!$C$3</c:f>
              <c:strCache>
                <c:ptCount val="1"/>
                <c:pt idx="0">
                  <c:v>Librarian Unemployment Trends</c:v>
                </c:pt>
              </c:strCache>
            </c:strRef>
          </c:tx>
          <c:marker>
            <c:symbol val="none"/>
          </c:marker>
          <c:cat>
            <c:numRef>
              <c:f>Sheet1!$A$4:$A$55</c:f>
              <c:numCache>
                <c:formatCode>General</c:formatCode>
                <c:ptCount val="52"/>
                <c:pt idx="0">
                  <c:v>1960.0</c:v>
                </c:pt>
                <c:pt idx="1">
                  <c:v>1961.0</c:v>
                </c:pt>
                <c:pt idx="2">
                  <c:v>1962.0</c:v>
                </c:pt>
                <c:pt idx="3">
                  <c:v>1963.0</c:v>
                </c:pt>
                <c:pt idx="4">
                  <c:v>1964.0</c:v>
                </c:pt>
                <c:pt idx="5">
                  <c:v>1965.0</c:v>
                </c:pt>
                <c:pt idx="6">
                  <c:v>1966.0</c:v>
                </c:pt>
                <c:pt idx="7">
                  <c:v>1967.0</c:v>
                </c:pt>
                <c:pt idx="8">
                  <c:v>1968.0</c:v>
                </c:pt>
                <c:pt idx="9">
                  <c:v>1969.0</c:v>
                </c:pt>
                <c:pt idx="10">
                  <c:v>1970.0</c:v>
                </c:pt>
                <c:pt idx="11">
                  <c:v>1971.0</c:v>
                </c:pt>
                <c:pt idx="12">
                  <c:v>1972.0</c:v>
                </c:pt>
                <c:pt idx="13">
                  <c:v>1973.0</c:v>
                </c:pt>
                <c:pt idx="14">
                  <c:v>1974.0</c:v>
                </c:pt>
                <c:pt idx="15">
                  <c:v>1975.0</c:v>
                </c:pt>
                <c:pt idx="16">
                  <c:v>1976.0</c:v>
                </c:pt>
                <c:pt idx="17">
                  <c:v>1977.0</c:v>
                </c:pt>
                <c:pt idx="18">
                  <c:v>1978.0</c:v>
                </c:pt>
                <c:pt idx="19">
                  <c:v>1979.0</c:v>
                </c:pt>
                <c:pt idx="20">
                  <c:v>1980.0</c:v>
                </c:pt>
                <c:pt idx="21">
                  <c:v>1981.0</c:v>
                </c:pt>
                <c:pt idx="22">
                  <c:v>1982.0</c:v>
                </c:pt>
                <c:pt idx="23">
                  <c:v>1983.0</c:v>
                </c:pt>
                <c:pt idx="24">
                  <c:v>1984.0</c:v>
                </c:pt>
                <c:pt idx="25">
                  <c:v>1985.0</c:v>
                </c:pt>
                <c:pt idx="26">
                  <c:v>1986.0</c:v>
                </c:pt>
                <c:pt idx="27">
                  <c:v>1987.0</c:v>
                </c:pt>
                <c:pt idx="28">
                  <c:v>1988.0</c:v>
                </c:pt>
                <c:pt idx="29">
                  <c:v>1989.0</c:v>
                </c:pt>
                <c:pt idx="30">
                  <c:v>1990.0</c:v>
                </c:pt>
                <c:pt idx="31">
                  <c:v>1991.0</c:v>
                </c:pt>
                <c:pt idx="32">
                  <c:v>1992.0</c:v>
                </c:pt>
                <c:pt idx="33">
                  <c:v>1993.0</c:v>
                </c:pt>
                <c:pt idx="34">
                  <c:v>1994.0</c:v>
                </c:pt>
                <c:pt idx="35">
                  <c:v>1995.0</c:v>
                </c:pt>
                <c:pt idx="36">
                  <c:v>1996.0</c:v>
                </c:pt>
                <c:pt idx="37">
                  <c:v>1997.0</c:v>
                </c:pt>
                <c:pt idx="38">
                  <c:v>1998.0</c:v>
                </c:pt>
                <c:pt idx="39">
                  <c:v>1999.0</c:v>
                </c:pt>
                <c:pt idx="40">
                  <c:v>2000.0</c:v>
                </c:pt>
                <c:pt idx="41">
                  <c:v>2001.0</c:v>
                </c:pt>
                <c:pt idx="42">
                  <c:v>2002.0</c:v>
                </c:pt>
                <c:pt idx="43">
                  <c:v>2003.0</c:v>
                </c:pt>
                <c:pt idx="44">
                  <c:v>2004.0</c:v>
                </c:pt>
                <c:pt idx="45">
                  <c:v>2005.0</c:v>
                </c:pt>
                <c:pt idx="46">
                  <c:v>2006.0</c:v>
                </c:pt>
                <c:pt idx="47">
                  <c:v>2007.0</c:v>
                </c:pt>
                <c:pt idx="48">
                  <c:v>2008.0</c:v>
                </c:pt>
                <c:pt idx="49">
                  <c:v>2009.0</c:v>
                </c:pt>
                <c:pt idx="50">
                  <c:v>2010.0</c:v>
                </c:pt>
                <c:pt idx="51">
                  <c:v>2011.0</c:v>
                </c:pt>
              </c:numCache>
            </c:numRef>
          </c:cat>
          <c:val>
            <c:numRef>
              <c:f>Sheet1!$C$4:$C$55</c:f>
              <c:numCache>
                <c:formatCode>General</c:formatCode>
                <c:ptCount val="52"/>
                <c:pt idx="15" formatCode="0.0%">
                  <c:v>0.265625</c:v>
                </c:pt>
                <c:pt idx="16" formatCode="0.0%">
                  <c:v>0.240625</c:v>
                </c:pt>
                <c:pt idx="17" formatCode="0.0%">
                  <c:v>0.230519480519481</c:v>
                </c:pt>
                <c:pt idx="18" formatCode="0.0%">
                  <c:v>0.201986754966887</c:v>
                </c:pt>
                <c:pt idx="19" formatCode="0.0%">
                  <c:v>0.196610169491525</c:v>
                </c:pt>
                <c:pt idx="20" formatCode="0.0%">
                  <c:v>0.226837060702875</c:v>
                </c:pt>
                <c:pt idx="21" formatCode="0.0%">
                  <c:v>0.241269841269841</c:v>
                </c:pt>
                <c:pt idx="22" formatCode="0.0%">
                  <c:v>0.295731707317073</c:v>
                </c:pt>
                <c:pt idx="23" formatCode="0.0%">
                  <c:v>0.288288288288288</c:v>
                </c:pt>
                <c:pt idx="24" formatCode="0.0%">
                  <c:v>0.237341772151899</c:v>
                </c:pt>
                <c:pt idx="25" formatCode="0.0%">
                  <c:v>0.221538461538462</c:v>
                </c:pt>
                <c:pt idx="26" formatCode="0.0%">
                  <c:v>0.215384615384615</c:v>
                </c:pt>
                <c:pt idx="27" formatCode="0.0%">
                  <c:v>0.19375</c:v>
                </c:pt>
                <c:pt idx="28" formatCode="0.0%">
                  <c:v>0.174050632911392</c:v>
                </c:pt>
                <c:pt idx="29" formatCode="0.0%">
                  <c:v>0.168253968253968</c:v>
                </c:pt>
                <c:pt idx="30" formatCode="0.0%">
                  <c:v>0.172307692307692</c:v>
                </c:pt>
                <c:pt idx="31" formatCode="0.0%">
                  <c:v>0.202985074626866</c:v>
                </c:pt>
                <c:pt idx="32" formatCode="0.0%">
                  <c:v>0.224550898203593</c:v>
                </c:pt>
                <c:pt idx="33" formatCode="0.0%">
                  <c:v>0.212962962962963</c:v>
                </c:pt>
                <c:pt idx="34" formatCode="0.0%">
                  <c:v>0.191823899371069</c:v>
                </c:pt>
                <c:pt idx="35" formatCode="0.0%">
                  <c:v>0.177215189873418</c:v>
                </c:pt>
                <c:pt idx="36" formatCode="0.0%">
                  <c:v>0.174193548387097</c:v>
                </c:pt>
                <c:pt idx="37" formatCode="0.0%">
                  <c:v>0.162790697674419</c:v>
                </c:pt>
                <c:pt idx="38" formatCode="0.0%">
                  <c:v>0.152542372881356</c:v>
                </c:pt>
                <c:pt idx="39" formatCode="0.0%">
                  <c:v>0.144827586206897</c:v>
                </c:pt>
                <c:pt idx="40" formatCode="0.0%">
                  <c:v>0.138888888888889</c:v>
                </c:pt>
                <c:pt idx="41" formatCode="0.0%">
                  <c:v>0.160958904109589</c:v>
                </c:pt>
                <c:pt idx="42" formatCode="0.0%">
                  <c:v>0.190789473684211</c:v>
                </c:pt>
                <c:pt idx="43" formatCode="0.0%">
                  <c:v>0.191693290734824</c:v>
                </c:pt>
                <c:pt idx="44" formatCode="0.0%">
                  <c:v>0.177993527508091</c:v>
                </c:pt>
                <c:pt idx="45" formatCode="0.0%">
                  <c:v>0.163987138263666</c:v>
                </c:pt>
                <c:pt idx="46" formatCode="0.0%">
                  <c:v>0.147435897435898</c:v>
                </c:pt>
                <c:pt idx="47" formatCode="0.0%">
                  <c:v>0.148867313915858</c:v>
                </c:pt>
                <c:pt idx="48" formatCode="0.0%">
                  <c:v>0.177914110429448</c:v>
                </c:pt>
                <c:pt idx="49" formatCode="0.0%">
                  <c:v>0.250673854447439</c:v>
                </c:pt>
                <c:pt idx="50" formatCode="0.0%">
                  <c:v>0.271186440677966</c:v>
                </c:pt>
              </c:numCache>
            </c:numRef>
          </c:val>
        </c:ser>
        <c:marker val="1"/>
        <c:axId val="504416232"/>
        <c:axId val="504413112"/>
      </c:lineChart>
      <c:catAx>
        <c:axId val="504416232"/>
        <c:scaling>
          <c:orientation val="minMax"/>
        </c:scaling>
        <c:axPos val="b"/>
        <c:numFmt formatCode="General" sourceLinked="1"/>
        <c:majorTickMark val="none"/>
        <c:tickLblPos val="nextTo"/>
        <c:crossAx val="504413112"/>
        <c:crosses val="autoZero"/>
        <c:auto val="1"/>
        <c:lblAlgn val="ctr"/>
        <c:lblOffset val="100"/>
      </c:catAx>
      <c:valAx>
        <c:axId val="504413112"/>
        <c:scaling>
          <c:orientation val="minMax"/>
        </c:scaling>
        <c:axPos val="l"/>
        <c:majorGridlines/>
        <c:numFmt formatCode="0.0%" sourceLinked="1"/>
        <c:majorTickMark val="none"/>
        <c:tickLblPos val="nextTo"/>
        <c:spPr>
          <a:ln w="9525">
            <a:noFill/>
          </a:ln>
        </c:spPr>
        <c:crossAx val="504416232"/>
        <c:crosses val="autoZero"/>
        <c:crossBetween val="between"/>
      </c:valAx>
    </c:plotArea>
    <c:legend>
      <c:legendPos val="b"/>
      <c:layout/>
    </c:legend>
    <c:plotVisOnly val="1"/>
    <c:dispBlanksAs val="gap"/>
  </c:chart>
  <c:spPr>
    <a:ln>
      <a:solidFill>
        <a:schemeClr val="tx1"/>
      </a:solidFill>
    </a:ln>
  </c:sp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style val="2"/>
  <c:chart>
    <c:title>
      <c:tx>
        <c:rich>
          <a:bodyPr/>
          <a:lstStyle/>
          <a:p>
            <a:pPr>
              <a:defRPr/>
            </a:pPr>
            <a:r>
              <a:rPr lang="en-US" dirty="0"/>
              <a:t>Stated Beginning </a:t>
            </a:r>
            <a:r>
              <a:rPr lang="en-US" dirty="0" smtClean="0"/>
              <a:t>Salaries</a:t>
            </a:r>
            <a:r>
              <a:rPr lang="en-US" baseline="0" dirty="0" smtClean="0"/>
              <a:t> for Libarians, 1967-2010</a:t>
            </a:r>
            <a:endParaRPr lang="en-US" dirty="0"/>
          </a:p>
        </c:rich>
      </c:tx>
      <c:layout/>
    </c:title>
    <c:plotArea>
      <c:layout>
        <c:manualLayout>
          <c:layoutTarget val="inner"/>
          <c:xMode val="edge"/>
          <c:yMode val="edge"/>
          <c:x val="0.0556417079809468"/>
          <c:y val="0.134852185048795"/>
          <c:w val="0.703617551278313"/>
          <c:h val="0.834281455681366"/>
        </c:manualLayout>
      </c:layout>
      <c:barChart>
        <c:barDir val="bar"/>
        <c:grouping val="clustered"/>
        <c:dLbls>
          <c:showVal val="1"/>
        </c:dLbls>
        <c:overlap val="-25"/>
        <c:axId val="504365416"/>
        <c:axId val="504369800"/>
      </c:barChart>
      <c:catAx>
        <c:axId val="504365416"/>
        <c:scaling>
          <c:orientation val="minMax"/>
        </c:scaling>
        <c:axPos val="l"/>
        <c:numFmt formatCode="General" sourceLinked="1"/>
        <c:majorTickMark val="none"/>
        <c:tickLblPos val="nextTo"/>
        <c:crossAx val="504369800"/>
        <c:crosses val="autoZero"/>
        <c:auto val="1"/>
        <c:lblAlgn val="ctr"/>
        <c:lblOffset val="100"/>
      </c:catAx>
      <c:valAx>
        <c:axId val="504369800"/>
        <c:scaling>
          <c:orientation val="minMax"/>
        </c:scaling>
        <c:delete val="1"/>
        <c:axPos val="b"/>
        <c:numFmt formatCode="&quot;$&quot;#,##0.00" sourceLinked="1"/>
        <c:majorTickMark val="none"/>
        <c:tickLblPos val="none"/>
        <c:crossAx val="504365416"/>
        <c:crosses val="autoZero"/>
        <c:crossBetween val="between"/>
      </c:valAx>
    </c:plotArea>
    <c:legend>
      <c:legendPos val="t"/>
      <c:layout>
        <c:manualLayout>
          <c:xMode val="edge"/>
          <c:yMode val="edge"/>
          <c:x val="0.651551502490761"/>
          <c:y val="0.808067365994814"/>
          <c:w val="0.217305158283786"/>
          <c:h val="0.0507412455647558"/>
        </c:manualLayout>
      </c:layout>
    </c:legend>
    <c:plotVisOnly val="1"/>
    <c:dispBlanksAs val="gap"/>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US"/>
  <c:style val="2"/>
  <c:chart>
    <c:title>
      <c:tx>
        <c:rich>
          <a:bodyPr/>
          <a:lstStyle/>
          <a:p>
            <a:pPr>
              <a:defRPr/>
            </a:pPr>
            <a:r>
              <a:rPr lang="en-US" dirty="0"/>
              <a:t>Stated Beginning Salaries</a:t>
            </a:r>
            <a:r>
              <a:rPr lang="en-US" baseline="0" dirty="0"/>
              <a:t> for Librarians, 1967-2010</a:t>
            </a:r>
            <a:endParaRPr lang="en-US" dirty="0"/>
          </a:p>
        </c:rich>
      </c:tx>
      <c:layout/>
    </c:title>
    <c:plotArea>
      <c:layout/>
      <c:barChart>
        <c:barDir val="bar"/>
        <c:grouping val="clustered"/>
        <c:ser>
          <c:idx val="0"/>
          <c:order val="0"/>
          <c:tx>
            <c:strRef>
              <c:f>'Salaries 1967-2010'!$B$2</c:f>
              <c:strCache>
                <c:ptCount val="1"/>
                <c:pt idx="0">
                  <c:v>Stated Beginning Salary</c:v>
                </c:pt>
              </c:strCache>
            </c:strRef>
          </c:tx>
          <c:dLbls>
            <c:dLbl>
              <c:idx val="0"/>
              <c:spPr/>
              <c:txPr>
                <a:bodyPr/>
                <a:lstStyle/>
                <a:p>
                  <a:pPr>
                    <a:defRPr>
                      <a:solidFill>
                        <a:schemeClr val="bg1"/>
                      </a:solidFill>
                    </a:defRPr>
                  </a:pPr>
                  <a:endParaRPr lang="en-US"/>
                </a:p>
              </c:txPr>
            </c:dLbl>
            <c:dLbl>
              <c:idx val="1"/>
              <c:spPr/>
              <c:txPr>
                <a:bodyPr/>
                <a:lstStyle/>
                <a:p>
                  <a:pPr>
                    <a:defRPr>
                      <a:solidFill>
                        <a:schemeClr val="tx1"/>
                      </a:solidFill>
                    </a:defRPr>
                  </a:pPr>
                  <a:endParaRPr lang="en-US"/>
                </a:p>
              </c:txPr>
            </c:dLbl>
            <c:dLbl>
              <c:idx val="43"/>
              <c:spPr/>
              <c:txPr>
                <a:bodyPr/>
                <a:lstStyle/>
                <a:p>
                  <a:pPr>
                    <a:defRPr>
                      <a:solidFill>
                        <a:schemeClr val="bg1"/>
                      </a:solidFill>
                    </a:defRPr>
                  </a:pPr>
                  <a:endParaRPr lang="en-US"/>
                </a:p>
              </c:txPr>
            </c:dLbl>
            <c:dLblPos val="inEnd"/>
            <c:showVal val="1"/>
          </c:dLbls>
          <c:cat>
            <c:numRef>
              <c:f>'Salaries 1967-2010'!$A$3:$A$46</c:f>
              <c:numCache>
                <c:formatCode>General</c:formatCode>
                <c:ptCount val="44"/>
                <c:pt idx="0">
                  <c:v>1967.0</c:v>
                </c:pt>
                <c:pt idx="1">
                  <c:v>1968.0</c:v>
                </c:pt>
                <c:pt idx="2">
                  <c:v>1969.0</c:v>
                </c:pt>
                <c:pt idx="3">
                  <c:v>1970.0</c:v>
                </c:pt>
                <c:pt idx="4">
                  <c:v>1971.0</c:v>
                </c:pt>
                <c:pt idx="5">
                  <c:v>1972.0</c:v>
                </c:pt>
                <c:pt idx="6">
                  <c:v>1973.0</c:v>
                </c:pt>
                <c:pt idx="7">
                  <c:v>1974.0</c:v>
                </c:pt>
                <c:pt idx="8">
                  <c:v>1975.0</c:v>
                </c:pt>
                <c:pt idx="9">
                  <c:v>1976.0</c:v>
                </c:pt>
                <c:pt idx="10">
                  <c:v>1977.0</c:v>
                </c:pt>
                <c:pt idx="11">
                  <c:v>1978.0</c:v>
                </c:pt>
                <c:pt idx="12">
                  <c:v>1979.0</c:v>
                </c:pt>
                <c:pt idx="13">
                  <c:v>1980.0</c:v>
                </c:pt>
                <c:pt idx="14">
                  <c:v>1981.0</c:v>
                </c:pt>
                <c:pt idx="15">
                  <c:v>1982.0</c:v>
                </c:pt>
                <c:pt idx="16">
                  <c:v>1983.0</c:v>
                </c:pt>
                <c:pt idx="17">
                  <c:v>1984.0</c:v>
                </c:pt>
                <c:pt idx="18">
                  <c:v>1985.0</c:v>
                </c:pt>
                <c:pt idx="19">
                  <c:v>1986.0</c:v>
                </c:pt>
                <c:pt idx="20">
                  <c:v>1987.0</c:v>
                </c:pt>
                <c:pt idx="21">
                  <c:v>1988.0</c:v>
                </c:pt>
                <c:pt idx="22">
                  <c:v>1989.0</c:v>
                </c:pt>
                <c:pt idx="23">
                  <c:v>1990.0</c:v>
                </c:pt>
                <c:pt idx="24">
                  <c:v>1991.0</c:v>
                </c:pt>
                <c:pt idx="25">
                  <c:v>1992.0</c:v>
                </c:pt>
                <c:pt idx="26">
                  <c:v>1993.0</c:v>
                </c:pt>
                <c:pt idx="27">
                  <c:v>1994.0</c:v>
                </c:pt>
                <c:pt idx="28">
                  <c:v>1995.0</c:v>
                </c:pt>
                <c:pt idx="29">
                  <c:v>1996.0</c:v>
                </c:pt>
                <c:pt idx="30">
                  <c:v>1997.0</c:v>
                </c:pt>
                <c:pt idx="31">
                  <c:v>1998.0</c:v>
                </c:pt>
                <c:pt idx="32">
                  <c:v>1999.0</c:v>
                </c:pt>
                <c:pt idx="33">
                  <c:v>2000.0</c:v>
                </c:pt>
                <c:pt idx="34">
                  <c:v>2001.0</c:v>
                </c:pt>
                <c:pt idx="35">
                  <c:v>2002.0</c:v>
                </c:pt>
                <c:pt idx="36">
                  <c:v>2003.0</c:v>
                </c:pt>
                <c:pt idx="37">
                  <c:v>2004.0</c:v>
                </c:pt>
                <c:pt idx="38">
                  <c:v>2005.0</c:v>
                </c:pt>
                <c:pt idx="39">
                  <c:v>2006.0</c:v>
                </c:pt>
                <c:pt idx="40">
                  <c:v>2007.0</c:v>
                </c:pt>
                <c:pt idx="41">
                  <c:v>2008.0</c:v>
                </c:pt>
                <c:pt idx="42">
                  <c:v>2009.0</c:v>
                </c:pt>
                <c:pt idx="43">
                  <c:v>2010.0</c:v>
                </c:pt>
              </c:numCache>
            </c:numRef>
          </c:cat>
          <c:val>
            <c:numRef>
              <c:f>'Salaries 1967-2010'!$B$3:$B$46</c:f>
              <c:numCache>
                <c:formatCode>"$"#,##0.00</c:formatCode>
                <c:ptCount val="44"/>
                <c:pt idx="0">
                  <c:v>7305.0</c:v>
                </c:pt>
                <c:pt idx="1">
                  <c:v>7650.0</c:v>
                </c:pt>
                <c:pt idx="2">
                  <c:v>8161.0</c:v>
                </c:pt>
                <c:pt idx="3">
                  <c:v>8611.0</c:v>
                </c:pt>
                <c:pt idx="4">
                  <c:v>8846.0</c:v>
                </c:pt>
                <c:pt idx="5">
                  <c:v>9248.0</c:v>
                </c:pt>
                <c:pt idx="6">
                  <c:v>9423.0</c:v>
                </c:pt>
                <c:pt idx="7">
                  <c:v>10000.0</c:v>
                </c:pt>
                <c:pt idx="8">
                  <c:v>10594.0</c:v>
                </c:pt>
                <c:pt idx="9">
                  <c:v>11149.0</c:v>
                </c:pt>
                <c:pt idx="10">
                  <c:v>11894.0</c:v>
                </c:pt>
                <c:pt idx="11">
                  <c:v>12527.0</c:v>
                </c:pt>
                <c:pt idx="12">
                  <c:v>13127.0</c:v>
                </c:pt>
                <c:pt idx="13">
                  <c:v>14223.0</c:v>
                </c:pt>
                <c:pt idx="14">
                  <c:v>15633.0</c:v>
                </c:pt>
                <c:pt idx="15">
                  <c:v>16583.0</c:v>
                </c:pt>
                <c:pt idx="16">
                  <c:v>17705.0</c:v>
                </c:pt>
                <c:pt idx="17">
                  <c:v>18791.0</c:v>
                </c:pt>
                <c:pt idx="18">
                  <c:v>19753.0</c:v>
                </c:pt>
                <c:pt idx="19">
                  <c:v>20874.0</c:v>
                </c:pt>
                <c:pt idx="20">
                  <c:v>22247.0</c:v>
                </c:pt>
                <c:pt idx="21">
                  <c:v>23491.0</c:v>
                </c:pt>
                <c:pt idx="22">
                  <c:v>24581.0</c:v>
                </c:pt>
                <c:pt idx="23">
                  <c:v>25305.0</c:v>
                </c:pt>
                <c:pt idx="24">
                  <c:v>25583.0</c:v>
                </c:pt>
                <c:pt idx="25">
                  <c:v>26666.0</c:v>
                </c:pt>
                <c:pt idx="26">
                  <c:v>27116.0</c:v>
                </c:pt>
                <c:pt idx="27">
                  <c:v>28086.0</c:v>
                </c:pt>
                <c:pt idx="28">
                  <c:v>28997.0</c:v>
                </c:pt>
                <c:pt idx="29">
                  <c:v>29480.0</c:v>
                </c:pt>
                <c:pt idx="30">
                  <c:v>30270.0</c:v>
                </c:pt>
                <c:pt idx="31">
                  <c:v>31915.0</c:v>
                </c:pt>
                <c:pt idx="32">
                  <c:v>33976.0</c:v>
                </c:pt>
                <c:pt idx="33">
                  <c:v>34871.0</c:v>
                </c:pt>
                <c:pt idx="34">
                  <c:v>36818.0</c:v>
                </c:pt>
                <c:pt idx="35">
                  <c:v>37456.0</c:v>
                </c:pt>
                <c:pt idx="36">
                  <c:v>37975.0</c:v>
                </c:pt>
                <c:pt idx="37">
                  <c:v>39079.0</c:v>
                </c:pt>
                <c:pt idx="38">
                  <c:v>40115.0</c:v>
                </c:pt>
                <c:pt idx="39">
                  <c:v>41014.0</c:v>
                </c:pt>
                <c:pt idx="40">
                  <c:v>42361.0</c:v>
                </c:pt>
                <c:pt idx="41">
                  <c:v>41579.0</c:v>
                </c:pt>
                <c:pt idx="42">
                  <c:v>42215.0</c:v>
                </c:pt>
                <c:pt idx="43">
                  <c:v>42553.0</c:v>
                </c:pt>
              </c:numCache>
            </c:numRef>
          </c:val>
        </c:ser>
        <c:gapWidth val="75"/>
        <c:overlap val="40"/>
        <c:axId val="510950408"/>
        <c:axId val="510953688"/>
      </c:barChart>
      <c:catAx>
        <c:axId val="510950408"/>
        <c:scaling>
          <c:orientation val="minMax"/>
        </c:scaling>
        <c:axPos val="l"/>
        <c:numFmt formatCode="General" sourceLinked="1"/>
        <c:majorTickMark val="none"/>
        <c:tickLblPos val="nextTo"/>
        <c:txPr>
          <a:bodyPr/>
          <a:lstStyle/>
          <a:p>
            <a:pPr>
              <a:defRPr>
                <a:solidFill>
                  <a:schemeClr val="bg1"/>
                </a:solidFill>
              </a:defRPr>
            </a:pPr>
            <a:endParaRPr lang="en-US"/>
          </a:p>
        </c:txPr>
        <c:crossAx val="510953688"/>
        <c:crosses val="autoZero"/>
        <c:auto val="1"/>
        <c:lblAlgn val="ctr"/>
        <c:lblOffset val="100"/>
      </c:catAx>
      <c:valAx>
        <c:axId val="510953688"/>
        <c:scaling>
          <c:orientation val="minMax"/>
        </c:scaling>
        <c:axPos val="b"/>
        <c:majorGridlines/>
        <c:numFmt formatCode="&quot;$&quot;#,##0.00" sourceLinked="1"/>
        <c:majorTickMark val="none"/>
        <c:tickLblPos val="nextTo"/>
        <c:txPr>
          <a:bodyPr/>
          <a:lstStyle/>
          <a:p>
            <a:pPr>
              <a:defRPr>
                <a:solidFill>
                  <a:schemeClr val="bg1"/>
                </a:solidFill>
              </a:defRPr>
            </a:pPr>
            <a:endParaRPr lang="en-US"/>
          </a:p>
        </c:txPr>
        <c:crossAx val="510950408"/>
        <c:crosses val="autoZero"/>
        <c:crossBetween val="between"/>
      </c:valAx>
    </c:plotArea>
    <c:legend>
      <c:legendPos val="r"/>
      <c:layout/>
      <c:txPr>
        <a:bodyPr/>
        <a:lstStyle/>
        <a:p>
          <a:pPr>
            <a:defRPr>
              <a:solidFill>
                <a:schemeClr val="bg1"/>
              </a:solidFill>
            </a:defRPr>
          </a:pPr>
          <a:endParaRPr lang="en-US"/>
        </a:p>
      </c:txPr>
    </c:legend>
    <c:plotVisOnly val="1"/>
    <c:dispBlanksAs val="gap"/>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style val="8"/>
  <c:chart>
    <c:title>
      <c:tx>
        <c:rich>
          <a:bodyPr/>
          <a:lstStyle/>
          <a:p>
            <a:pPr>
              <a:defRPr sz="1800"/>
            </a:pPr>
            <a:r>
              <a:rPr lang="en-US" sz="1800"/>
              <a:t>Beginning Salaries for Librarians, 1967-2010</a:t>
            </a:r>
          </a:p>
        </c:rich>
      </c:tx>
      <c:layout>
        <c:manualLayout>
          <c:xMode val="edge"/>
          <c:yMode val="edge"/>
          <c:x val="0.203757655293088"/>
          <c:y val="0.0"/>
        </c:manualLayout>
      </c:layout>
    </c:title>
    <c:plotArea>
      <c:layout>
        <c:manualLayout>
          <c:layoutTarget val="inner"/>
          <c:xMode val="edge"/>
          <c:yMode val="edge"/>
          <c:x val="0.0625969300356699"/>
          <c:y val="0.0897950799628315"/>
          <c:w val="0.892985564304462"/>
          <c:h val="0.858338142514797"/>
        </c:manualLayout>
      </c:layout>
      <c:barChart>
        <c:barDir val="bar"/>
        <c:grouping val="clustered"/>
        <c:ser>
          <c:idx val="0"/>
          <c:order val="0"/>
          <c:tx>
            <c:strRef>
              <c:f>'Salaries 1967-2010'!$B$2</c:f>
              <c:strCache>
                <c:ptCount val="1"/>
                <c:pt idx="0">
                  <c:v>Stated Beginning Salary</c:v>
                </c:pt>
              </c:strCache>
            </c:strRef>
          </c:tx>
          <c:cat>
            <c:numRef>
              <c:f>'Salaries 1967-2010'!$A$3:$A$46</c:f>
              <c:numCache>
                <c:formatCode>General</c:formatCode>
                <c:ptCount val="44"/>
                <c:pt idx="0">
                  <c:v>1967.0</c:v>
                </c:pt>
                <c:pt idx="1">
                  <c:v>1968.0</c:v>
                </c:pt>
                <c:pt idx="2">
                  <c:v>1969.0</c:v>
                </c:pt>
                <c:pt idx="3">
                  <c:v>1970.0</c:v>
                </c:pt>
                <c:pt idx="4">
                  <c:v>1971.0</c:v>
                </c:pt>
                <c:pt idx="5">
                  <c:v>1972.0</c:v>
                </c:pt>
                <c:pt idx="6">
                  <c:v>1973.0</c:v>
                </c:pt>
                <c:pt idx="7">
                  <c:v>1974.0</c:v>
                </c:pt>
                <c:pt idx="8">
                  <c:v>1975.0</c:v>
                </c:pt>
                <c:pt idx="9">
                  <c:v>1976.0</c:v>
                </c:pt>
                <c:pt idx="10">
                  <c:v>1977.0</c:v>
                </c:pt>
                <c:pt idx="11">
                  <c:v>1978.0</c:v>
                </c:pt>
                <c:pt idx="12">
                  <c:v>1979.0</c:v>
                </c:pt>
                <c:pt idx="13">
                  <c:v>1980.0</c:v>
                </c:pt>
                <c:pt idx="14">
                  <c:v>1981.0</c:v>
                </c:pt>
                <c:pt idx="15">
                  <c:v>1982.0</c:v>
                </c:pt>
                <c:pt idx="16">
                  <c:v>1983.0</c:v>
                </c:pt>
                <c:pt idx="17">
                  <c:v>1984.0</c:v>
                </c:pt>
                <c:pt idx="18">
                  <c:v>1985.0</c:v>
                </c:pt>
                <c:pt idx="19">
                  <c:v>1986.0</c:v>
                </c:pt>
                <c:pt idx="20">
                  <c:v>1987.0</c:v>
                </c:pt>
                <c:pt idx="21">
                  <c:v>1988.0</c:v>
                </c:pt>
                <c:pt idx="22">
                  <c:v>1989.0</c:v>
                </c:pt>
                <c:pt idx="23">
                  <c:v>1990.0</c:v>
                </c:pt>
                <c:pt idx="24">
                  <c:v>1991.0</c:v>
                </c:pt>
                <c:pt idx="25">
                  <c:v>1992.0</c:v>
                </c:pt>
                <c:pt idx="26">
                  <c:v>1993.0</c:v>
                </c:pt>
                <c:pt idx="27">
                  <c:v>1994.0</c:v>
                </c:pt>
                <c:pt idx="28">
                  <c:v>1995.0</c:v>
                </c:pt>
                <c:pt idx="29">
                  <c:v>1996.0</c:v>
                </c:pt>
                <c:pt idx="30">
                  <c:v>1997.0</c:v>
                </c:pt>
                <c:pt idx="31">
                  <c:v>1998.0</c:v>
                </c:pt>
                <c:pt idx="32">
                  <c:v>1999.0</c:v>
                </c:pt>
                <c:pt idx="33">
                  <c:v>2000.0</c:v>
                </c:pt>
                <c:pt idx="34">
                  <c:v>2001.0</c:v>
                </c:pt>
                <c:pt idx="35">
                  <c:v>2002.0</c:v>
                </c:pt>
                <c:pt idx="36">
                  <c:v>2003.0</c:v>
                </c:pt>
                <c:pt idx="37">
                  <c:v>2004.0</c:v>
                </c:pt>
                <c:pt idx="38">
                  <c:v>2005.0</c:v>
                </c:pt>
                <c:pt idx="39">
                  <c:v>2006.0</c:v>
                </c:pt>
                <c:pt idx="40">
                  <c:v>2007.0</c:v>
                </c:pt>
                <c:pt idx="41">
                  <c:v>2008.0</c:v>
                </c:pt>
                <c:pt idx="42">
                  <c:v>2009.0</c:v>
                </c:pt>
                <c:pt idx="43">
                  <c:v>2010.0</c:v>
                </c:pt>
              </c:numCache>
            </c:numRef>
          </c:cat>
          <c:val>
            <c:numRef>
              <c:f>'Salaries 1967-2010'!$B$3:$B$46</c:f>
              <c:numCache>
                <c:formatCode>"$"#,##0.00</c:formatCode>
                <c:ptCount val="44"/>
                <c:pt idx="0">
                  <c:v>7305.0</c:v>
                </c:pt>
                <c:pt idx="1">
                  <c:v>7650.0</c:v>
                </c:pt>
                <c:pt idx="2">
                  <c:v>8161.0</c:v>
                </c:pt>
                <c:pt idx="3">
                  <c:v>8611.0</c:v>
                </c:pt>
                <c:pt idx="4">
                  <c:v>8846.0</c:v>
                </c:pt>
                <c:pt idx="5">
                  <c:v>9248.0</c:v>
                </c:pt>
                <c:pt idx="6">
                  <c:v>9423.0</c:v>
                </c:pt>
                <c:pt idx="7">
                  <c:v>10000.0</c:v>
                </c:pt>
                <c:pt idx="8">
                  <c:v>10594.0</c:v>
                </c:pt>
                <c:pt idx="9">
                  <c:v>11149.0</c:v>
                </c:pt>
                <c:pt idx="10">
                  <c:v>11894.0</c:v>
                </c:pt>
                <c:pt idx="11">
                  <c:v>12527.0</c:v>
                </c:pt>
                <c:pt idx="12">
                  <c:v>13127.0</c:v>
                </c:pt>
                <c:pt idx="13">
                  <c:v>14223.0</c:v>
                </c:pt>
                <c:pt idx="14">
                  <c:v>15633.0</c:v>
                </c:pt>
                <c:pt idx="15">
                  <c:v>16583.0</c:v>
                </c:pt>
                <c:pt idx="16">
                  <c:v>17705.0</c:v>
                </c:pt>
                <c:pt idx="17">
                  <c:v>18791.0</c:v>
                </c:pt>
                <c:pt idx="18">
                  <c:v>19753.0</c:v>
                </c:pt>
                <c:pt idx="19">
                  <c:v>20874.0</c:v>
                </c:pt>
                <c:pt idx="20">
                  <c:v>22247.0</c:v>
                </c:pt>
                <c:pt idx="21">
                  <c:v>23491.0</c:v>
                </c:pt>
                <c:pt idx="22">
                  <c:v>24581.0</c:v>
                </c:pt>
                <c:pt idx="23">
                  <c:v>25305.0</c:v>
                </c:pt>
                <c:pt idx="24">
                  <c:v>25583.0</c:v>
                </c:pt>
                <c:pt idx="25">
                  <c:v>26666.0</c:v>
                </c:pt>
                <c:pt idx="26">
                  <c:v>27116.0</c:v>
                </c:pt>
                <c:pt idx="27">
                  <c:v>28086.0</c:v>
                </c:pt>
                <c:pt idx="28">
                  <c:v>28997.0</c:v>
                </c:pt>
                <c:pt idx="29">
                  <c:v>29480.0</c:v>
                </c:pt>
                <c:pt idx="30">
                  <c:v>30270.0</c:v>
                </c:pt>
                <c:pt idx="31">
                  <c:v>31915.0</c:v>
                </c:pt>
                <c:pt idx="32">
                  <c:v>33976.0</c:v>
                </c:pt>
                <c:pt idx="33">
                  <c:v>34871.0</c:v>
                </c:pt>
                <c:pt idx="34">
                  <c:v>36818.0</c:v>
                </c:pt>
                <c:pt idx="35">
                  <c:v>37456.0</c:v>
                </c:pt>
                <c:pt idx="36">
                  <c:v>37975.0</c:v>
                </c:pt>
                <c:pt idx="37">
                  <c:v>39079.0</c:v>
                </c:pt>
                <c:pt idx="38">
                  <c:v>40115.0</c:v>
                </c:pt>
                <c:pt idx="39">
                  <c:v>41014.0</c:v>
                </c:pt>
                <c:pt idx="40">
                  <c:v>42361.0</c:v>
                </c:pt>
                <c:pt idx="41">
                  <c:v>41579.0</c:v>
                </c:pt>
                <c:pt idx="42">
                  <c:v>42215.0</c:v>
                </c:pt>
                <c:pt idx="43">
                  <c:v>42553.0</c:v>
                </c:pt>
              </c:numCache>
            </c:numRef>
          </c:val>
        </c:ser>
        <c:ser>
          <c:idx val="1"/>
          <c:order val="1"/>
          <c:tx>
            <c:strRef>
              <c:f>'Salaries 1967-2010'!$C$2</c:f>
              <c:strCache>
                <c:ptCount val="1"/>
                <c:pt idx="0">
                  <c:v>Beginning Salary in 2012 dollars</c:v>
                </c:pt>
              </c:strCache>
            </c:strRef>
          </c:tx>
          <c:dLbls>
            <c:txPr>
              <a:bodyPr/>
              <a:lstStyle/>
              <a:p>
                <a:pPr>
                  <a:defRPr sz="1000"/>
                </a:pPr>
                <a:endParaRPr lang="en-US"/>
              </a:p>
            </c:txPr>
            <c:dLblPos val="inEnd"/>
            <c:showVal val="1"/>
          </c:dLbls>
          <c:cat>
            <c:numRef>
              <c:f>'Salaries 1967-2010'!$A$3:$A$46</c:f>
              <c:numCache>
                <c:formatCode>General</c:formatCode>
                <c:ptCount val="44"/>
                <c:pt idx="0">
                  <c:v>1967.0</c:v>
                </c:pt>
                <c:pt idx="1">
                  <c:v>1968.0</c:v>
                </c:pt>
                <c:pt idx="2">
                  <c:v>1969.0</c:v>
                </c:pt>
                <c:pt idx="3">
                  <c:v>1970.0</c:v>
                </c:pt>
                <c:pt idx="4">
                  <c:v>1971.0</c:v>
                </c:pt>
                <c:pt idx="5">
                  <c:v>1972.0</c:v>
                </c:pt>
                <c:pt idx="6">
                  <c:v>1973.0</c:v>
                </c:pt>
                <c:pt idx="7">
                  <c:v>1974.0</c:v>
                </c:pt>
                <c:pt idx="8">
                  <c:v>1975.0</c:v>
                </c:pt>
                <c:pt idx="9">
                  <c:v>1976.0</c:v>
                </c:pt>
                <c:pt idx="10">
                  <c:v>1977.0</c:v>
                </c:pt>
                <c:pt idx="11">
                  <c:v>1978.0</c:v>
                </c:pt>
                <c:pt idx="12">
                  <c:v>1979.0</c:v>
                </c:pt>
                <c:pt idx="13">
                  <c:v>1980.0</c:v>
                </c:pt>
                <c:pt idx="14">
                  <c:v>1981.0</c:v>
                </c:pt>
                <c:pt idx="15">
                  <c:v>1982.0</c:v>
                </c:pt>
                <c:pt idx="16">
                  <c:v>1983.0</c:v>
                </c:pt>
                <c:pt idx="17">
                  <c:v>1984.0</c:v>
                </c:pt>
                <c:pt idx="18">
                  <c:v>1985.0</c:v>
                </c:pt>
                <c:pt idx="19">
                  <c:v>1986.0</c:v>
                </c:pt>
                <c:pt idx="20">
                  <c:v>1987.0</c:v>
                </c:pt>
                <c:pt idx="21">
                  <c:v>1988.0</c:v>
                </c:pt>
                <c:pt idx="22">
                  <c:v>1989.0</c:v>
                </c:pt>
                <c:pt idx="23">
                  <c:v>1990.0</c:v>
                </c:pt>
                <c:pt idx="24">
                  <c:v>1991.0</c:v>
                </c:pt>
                <c:pt idx="25">
                  <c:v>1992.0</c:v>
                </c:pt>
                <c:pt idx="26">
                  <c:v>1993.0</c:v>
                </c:pt>
                <c:pt idx="27">
                  <c:v>1994.0</c:v>
                </c:pt>
                <c:pt idx="28">
                  <c:v>1995.0</c:v>
                </c:pt>
                <c:pt idx="29">
                  <c:v>1996.0</c:v>
                </c:pt>
                <c:pt idx="30">
                  <c:v>1997.0</c:v>
                </c:pt>
                <c:pt idx="31">
                  <c:v>1998.0</c:v>
                </c:pt>
                <c:pt idx="32">
                  <c:v>1999.0</c:v>
                </c:pt>
                <c:pt idx="33">
                  <c:v>2000.0</c:v>
                </c:pt>
                <c:pt idx="34">
                  <c:v>2001.0</c:v>
                </c:pt>
                <c:pt idx="35">
                  <c:v>2002.0</c:v>
                </c:pt>
                <c:pt idx="36">
                  <c:v>2003.0</c:v>
                </c:pt>
                <c:pt idx="37">
                  <c:v>2004.0</c:v>
                </c:pt>
                <c:pt idx="38">
                  <c:v>2005.0</c:v>
                </c:pt>
                <c:pt idx="39">
                  <c:v>2006.0</c:v>
                </c:pt>
                <c:pt idx="40">
                  <c:v>2007.0</c:v>
                </c:pt>
                <c:pt idx="41">
                  <c:v>2008.0</c:v>
                </c:pt>
                <c:pt idx="42">
                  <c:v>2009.0</c:v>
                </c:pt>
                <c:pt idx="43">
                  <c:v>2010.0</c:v>
                </c:pt>
              </c:numCache>
            </c:numRef>
          </c:cat>
          <c:val>
            <c:numRef>
              <c:f>'Salaries 1967-2010'!$C$3:$C$46</c:f>
              <c:numCache>
                <c:formatCode>"$"#,##0.00</c:formatCode>
                <c:ptCount val="44"/>
                <c:pt idx="0">
                  <c:v>49792.76</c:v>
                </c:pt>
                <c:pt idx="1">
                  <c:v>50046.61</c:v>
                </c:pt>
                <c:pt idx="2">
                  <c:v>50625.55</c:v>
                </c:pt>
                <c:pt idx="3" formatCode="&quot;$&quot;#,##0.00_);[Red]\(&quot;$&quot;#,##0.00\)">
                  <c:v>50525.93</c:v>
                </c:pt>
                <c:pt idx="4" formatCode="&quot;$&quot;#,##0.00_);[Red]\(&quot;$&quot;#,##0.00\)">
                  <c:v>49726.1</c:v>
                </c:pt>
                <c:pt idx="5" formatCode="&quot;$&quot;#,##0.00_);[Red]\(&quot;$&quot;#,##0.00\)">
                  <c:v>50369.08</c:v>
                </c:pt>
                <c:pt idx="6" formatCode="&quot;$&quot;#,##0.00_);[Red]\(&quot;$&quot;#,##0.00\)">
                  <c:v>48316.86</c:v>
                </c:pt>
                <c:pt idx="7" formatCode="&quot;$&quot;#,##0.00_);[Red]\(&quot;$&quot;#,##0.00\)">
                  <c:v>46179.11</c:v>
                </c:pt>
                <c:pt idx="8" formatCode="&quot;$&quot;#,##0.00_);[Red]\(&quot;$&quot;#,##0.00\)">
                  <c:v>44830.15</c:v>
                </c:pt>
                <c:pt idx="9" formatCode="&quot;$&quot;#,##0.00_);[Red]\(&quot;$&quot;#,##0.00\)">
                  <c:v>44608.34000000001</c:v>
                </c:pt>
                <c:pt idx="10" formatCode="&quot;$&quot;#,##0.00_);[Red]\(&quot;$&quot;#,##0.00\)">
                  <c:v>44683.56</c:v>
                </c:pt>
                <c:pt idx="11" formatCode="&quot;$&quot;#,##0.00_);[Red]\(&quot;$&quot;#,##0.00\)">
                  <c:v>43741.33</c:v>
                </c:pt>
                <c:pt idx="12" formatCode="&quot;$&quot;#,##0.00_);[Red]\(&quot;$&quot;#,##0.00\)">
                  <c:v>41164.36</c:v>
                </c:pt>
                <c:pt idx="13" formatCode="&quot;$&quot;#,##0.00_);[Red]\(&quot;$&quot;#,##0.00\)">
                  <c:v>39296.73</c:v>
                </c:pt>
                <c:pt idx="14" formatCode="&quot;$&quot;#,##0.00_);[Red]\(&quot;$&quot;#,##0.00\)">
                  <c:v>39153.53</c:v>
                </c:pt>
                <c:pt idx="15" formatCode="&quot;$&quot;#,##0.00_);[Red]\(&quot;$&quot;#,##0.00\)">
                  <c:v>39122.65</c:v>
                </c:pt>
                <c:pt idx="16" formatCode="&quot;$&quot;#,##0.00_);[Red]\(&quot;$&quot;#,##0.00\)">
                  <c:v>40469.61</c:v>
                </c:pt>
                <c:pt idx="17" formatCode="&quot;$&quot;#,##0.00_);[Red]\(&quot;$&quot;#,##0.00\)">
                  <c:v>41174.35000000001</c:v>
                </c:pt>
                <c:pt idx="18" formatCode="&quot;$&quot;#,##0.00_);[Red]\(&quot;$&quot;#,##0.00\)">
                  <c:v>41793.93</c:v>
                </c:pt>
                <c:pt idx="19" formatCode="&quot;$&quot;#,##0.00_);[Red]\(&quot;$&quot;#,##0.00\)">
                  <c:v>43359.83</c:v>
                </c:pt>
                <c:pt idx="20" formatCode="&quot;$&quot;#,##0.00_);[Red]\(&quot;$&quot;#,##0.00\)">
                  <c:v>44584.67</c:v>
                </c:pt>
                <c:pt idx="21" formatCode="&quot;$&quot;#,##0.00_);[Red]\(&quot;$&quot;#,##0.00\)">
                  <c:v>45207.37</c:v>
                </c:pt>
                <c:pt idx="22" formatCode="&quot;$&quot;#,##0.00_);[Red]\(&quot;$&quot;#,##0.00\)">
                  <c:v>45130.52</c:v>
                </c:pt>
                <c:pt idx="23" formatCode="&quot;$&quot;#,##0.00_);[Red]\(&quot;$&quot;#,##0.00\)">
                  <c:v>44078.13</c:v>
                </c:pt>
                <c:pt idx="24" formatCode="&quot;$&quot;#,##0.00_);[Red]\(&quot;$&quot;#,##0.00\)">
                  <c:v>42762.87</c:v>
                </c:pt>
                <c:pt idx="25" formatCode="&quot;$&quot;#,##0.00_);[Red]\(&quot;$&quot;#,##0.00\)">
                  <c:v>43270.57</c:v>
                </c:pt>
                <c:pt idx="26" formatCode="&quot;$&quot;#,##0.00_);[Red]\(&quot;$&quot;#,##0.00\)">
                  <c:v>42721.87</c:v>
                </c:pt>
                <c:pt idx="27" formatCode="&quot;$&quot;#,##0.00_);[Red]\(&quot;$&quot;#,##0.00\)">
                  <c:v>43145.36</c:v>
                </c:pt>
                <c:pt idx="28" formatCode="&quot;$&quot;#,##0.00_);[Red]\(&quot;$&quot;#,##0.00\)">
                  <c:v>43317.22</c:v>
                </c:pt>
                <c:pt idx="29" formatCode="&quot;$&quot;#,##0.00_);[Red]\(&quot;$&quot;#,##0.00\)">
                  <c:v>42775.69</c:v>
                </c:pt>
                <c:pt idx="30" formatCode="&quot;$&quot;#,##0.00_);[Red]\(&quot;$&quot;#,##0.00\)">
                  <c:v>42936.82</c:v>
                </c:pt>
                <c:pt idx="31" formatCode="&quot;$&quot;#,##0.00_);[Red]\(&quot;$&quot;#,##0.00\)">
                  <c:v>44575.86</c:v>
                </c:pt>
                <c:pt idx="32" formatCode="&quot;$&quot;#,##0.00_);[Red]\(&quot;$&quot;#,##0.00\)">
                  <c:v>46429.04</c:v>
                </c:pt>
                <c:pt idx="33" formatCode="&quot;$&quot;#,##0.00_);[Red]\(&quot;$&quot;#,##0.00\)">
                  <c:v>46102.42</c:v>
                </c:pt>
                <c:pt idx="34" formatCode="&quot;$&quot;#,##0.00_);[Red]\(&quot;$&quot;#,##0.00\)">
                  <c:v>47329.74</c:v>
                </c:pt>
                <c:pt idx="35" formatCode="&quot;$&quot;#,##0.00_);[Red]\(&quot;$&quot;#,##0.00\)">
                  <c:v>47400.47</c:v>
                </c:pt>
                <c:pt idx="36" formatCode="&quot;$&quot;#,##0.00_);[Red]\(&quot;$&quot;#,##0.00\)">
                  <c:v>46986.43</c:v>
                </c:pt>
                <c:pt idx="37" formatCode="&quot;$&quot;#,##0.00_);[Red]\(&quot;$&quot;#,##0.00\)">
                  <c:v>47098.16</c:v>
                </c:pt>
                <c:pt idx="38" formatCode="&quot;$&quot;#,##0.00_);[Red]\(&quot;$&quot;#,##0.00\)">
                  <c:v>46762.42</c:v>
                </c:pt>
                <c:pt idx="39" formatCode="&quot;$&quot;#,##0.00_);[Red]\(&quot;$&quot;#,##0.00\)">
                  <c:v>46316.32</c:v>
                </c:pt>
                <c:pt idx="40" formatCode="&quot;$&quot;#,##0.00_);[Red]\(&quot;$&quot;#,##0.00\)">
                  <c:v>46512.68</c:v>
                </c:pt>
                <c:pt idx="41" formatCode="&quot;$&quot;#,##0.00_);[Red]\(&quot;$&quot;#,##0.00\)">
                  <c:v>43965.95000000001</c:v>
                </c:pt>
                <c:pt idx="42" formatCode="&quot;$&quot;#,##0.00_);[Red]\(&quot;$&quot;#,##0.00\)">
                  <c:v>44797.84000000001</c:v>
                </c:pt>
                <c:pt idx="43" formatCode="&quot;$&quot;#,##0.00_);[Red]\(&quot;$&quot;#,##0.00\)">
                  <c:v>44427.78</c:v>
                </c:pt>
              </c:numCache>
            </c:numRef>
          </c:val>
        </c:ser>
        <c:gapWidth val="223"/>
        <c:overlap val="-9"/>
        <c:axId val="511002232"/>
        <c:axId val="511005560"/>
      </c:barChart>
      <c:catAx>
        <c:axId val="511002232"/>
        <c:scaling>
          <c:orientation val="minMax"/>
        </c:scaling>
        <c:axPos val="l"/>
        <c:numFmt formatCode="General" sourceLinked="1"/>
        <c:majorTickMark val="none"/>
        <c:tickLblPos val="nextTo"/>
        <c:txPr>
          <a:bodyPr/>
          <a:lstStyle/>
          <a:p>
            <a:pPr>
              <a:defRPr sz="1000"/>
            </a:pPr>
            <a:endParaRPr lang="en-US"/>
          </a:p>
        </c:txPr>
        <c:crossAx val="511005560"/>
        <c:crosses val="autoZero"/>
        <c:auto val="1"/>
        <c:lblAlgn val="ctr"/>
        <c:lblOffset val="100"/>
      </c:catAx>
      <c:valAx>
        <c:axId val="511005560"/>
        <c:scaling>
          <c:orientation val="minMax"/>
        </c:scaling>
        <c:axPos val="b"/>
        <c:majorGridlines/>
        <c:numFmt formatCode="&quot;$&quot;#,##0.00" sourceLinked="1"/>
        <c:majorTickMark val="none"/>
        <c:tickLblPos val="nextTo"/>
        <c:txPr>
          <a:bodyPr/>
          <a:lstStyle/>
          <a:p>
            <a:pPr>
              <a:defRPr sz="1000"/>
            </a:pPr>
            <a:endParaRPr lang="en-US"/>
          </a:p>
        </c:txPr>
        <c:crossAx val="511002232"/>
        <c:crosses val="autoZero"/>
        <c:crossBetween val="between"/>
      </c:valAx>
    </c:plotArea>
    <c:legend>
      <c:legendPos val="r"/>
      <c:layout>
        <c:manualLayout>
          <c:xMode val="edge"/>
          <c:yMode val="edge"/>
          <c:x val="0.833050938077187"/>
          <c:y val="0.18469704679424"/>
          <c:w val="0.110519243412375"/>
          <c:h val="0.433055541970298"/>
        </c:manualLayout>
      </c:layout>
      <c:txPr>
        <a:bodyPr/>
        <a:lstStyle/>
        <a:p>
          <a:pPr>
            <a:defRPr sz="1000"/>
          </a:pPr>
          <a:endParaRPr lang="en-US"/>
        </a:p>
      </c:txPr>
    </c:legend>
    <c:plotVisOnly val="1"/>
    <c:dispBlanksAs val="gap"/>
  </c:chart>
  <c:txPr>
    <a:bodyPr/>
    <a:lstStyle/>
    <a:p>
      <a:pPr>
        <a:defRPr sz="1800"/>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style val="4"/>
  <c:chart>
    <c:title>
      <c:tx>
        <c:rich>
          <a:bodyPr/>
          <a:lstStyle/>
          <a:p>
            <a:pPr>
              <a:defRPr/>
            </a:pPr>
            <a:r>
              <a:rPr lang="en-US" dirty="0"/>
              <a:t>Percent change in employment, projected 2010-2020</a:t>
            </a:r>
          </a:p>
        </c:rich>
      </c:tx>
      <c:layout/>
    </c:title>
    <c:plotArea>
      <c:layout/>
      <c:barChart>
        <c:barDir val="bar"/>
        <c:grouping val="clustered"/>
        <c:ser>
          <c:idx val="0"/>
          <c:order val="0"/>
          <c:tx>
            <c:strRef>
              <c:f>Sheet1!$B$1</c:f>
              <c:strCache>
                <c:ptCount val="1"/>
                <c:pt idx="0">
                  <c:v>Series 1</c:v>
                </c:pt>
              </c:strCache>
            </c:strRef>
          </c:tx>
          <c:cat>
            <c:strRef>
              <c:f>Sheet1!$A$2:$A$4</c:f>
              <c:strCache>
                <c:ptCount val="3"/>
                <c:pt idx="0">
                  <c:v>Education, Training, and Library Occupations</c:v>
                </c:pt>
                <c:pt idx="1">
                  <c:v>Total, All Occupations</c:v>
                </c:pt>
                <c:pt idx="2">
                  <c:v>Librarians</c:v>
                </c:pt>
              </c:strCache>
            </c:strRef>
          </c:cat>
          <c:val>
            <c:numRef>
              <c:f>Sheet1!$B$2:$B$4</c:f>
              <c:numCache>
                <c:formatCode>0%</c:formatCode>
                <c:ptCount val="3"/>
                <c:pt idx="0">
                  <c:v>0.15</c:v>
                </c:pt>
                <c:pt idx="1">
                  <c:v>0.14</c:v>
                </c:pt>
                <c:pt idx="2">
                  <c:v>0.07</c:v>
                </c:pt>
              </c:numCache>
            </c:numRef>
          </c:val>
        </c:ser>
        <c:axId val="605308840"/>
        <c:axId val="605304296"/>
      </c:barChart>
      <c:catAx>
        <c:axId val="605308840"/>
        <c:scaling>
          <c:orientation val="minMax"/>
        </c:scaling>
        <c:axPos val="l"/>
        <c:tickLblPos val="nextTo"/>
        <c:crossAx val="605304296"/>
        <c:crosses val="autoZero"/>
        <c:auto val="1"/>
        <c:lblAlgn val="ctr"/>
        <c:lblOffset val="100"/>
      </c:catAx>
      <c:valAx>
        <c:axId val="605304296"/>
        <c:scaling>
          <c:orientation val="minMax"/>
        </c:scaling>
        <c:axPos val="b"/>
        <c:majorGridlines/>
        <c:numFmt formatCode="0%" sourceLinked="1"/>
        <c:tickLblPos val="nextTo"/>
        <c:crossAx val="605308840"/>
        <c:crosses val="autoZero"/>
        <c:crossBetween val="between"/>
      </c:valAx>
    </c:plotArea>
    <c:plotVisOnly val="1"/>
    <c:dispBlanksAs val="gap"/>
  </c:chart>
  <c:txPr>
    <a:bodyPr/>
    <a:lstStyle/>
    <a:p>
      <a:pPr>
        <a:defRPr sz="1800"/>
      </a:pPr>
      <a:endParaRPr lang="en-U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style val="27"/>
  <c:chart>
    <c:autoTitleDeleted val="1"/>
    <c:plotArea>
      <c:layout>
        <c:manualLayout>
          <c:layoutTarget val="inner"/>
          <c:xMode val="edge"/>
          <c:yMode val="edge"/>
          <c:x val="0.0985953083989512"/>
          <c:y val="0.0374608759842521"/>
          <c:w val="0.725159940944883"/>
          <c:h val="0.714830708661418"/>
        </c:manualLayout>
      </c:layout>
      <c:barChart>
        <c:barDir val="col"/>
        <c:grouping val="clustered"/>
        <c:ser>
          <c:idx val="0"/>
          <c:order val="0"/>
          <c:tx>
            <c:strRef>
              <c:f>Sheet1!$B$1</c:f>
              <c:strCache>
                <c:ptCount val="1"/>
                <c:pt idx="0">
                  <c:v>Avg. # of months</c:v>
                </c:pt>
              </c:strCache>
            </c:strRef>
          </c:tx>
          <c:cat>
            <c:numRef>
              <c:f>Sheet1!$A$2:$A$4</c:f>
              <c:numCache>
                <c:formatCode>General</c:formatCode>
                <c:ptCount val="3"/>
                <c:pt idx="0">
                  <c:v>2002.0</c:v>
                </c:pt>
                <c:pt idx="1">
                  <c:v>2007.0</c:v>
                </c:pt>
                <c:pt idx="2">
                  <c:v>2011.0</c:v>
                </c:pt>
              </c:numCache>
            </c:numRef>
          </c:cat>
          <c:val>
            <c:numRef>
              <c:f>Sheet1!$B$2:$B$4</c:f>
              <c:numCache>
                <c:formatCode>General</c:formatCode>
                <c:ptCount val="3"/>
                <c:pt idx="0">
                  <c:v>1.3</c:v>
                </c:pt>
                <c:pt idx="1">
                  <c:v>4.5</c:v>
                </c:pt>
                <c:pt idx="2">
                  <c:v>5.5</c:v>
                </c:pt>
              </c:numCache>
            </c:numRef>
          </c:val>
        </c:ser>
        <c:axId val="471512168"/>
        <c:axId val="471515192"/>
      </c:barChart>
      <c:catAx>
        <c:axId val="471512168"/>
        <c:scaling>
          <c:orientation val="minMax"/>
        </c:scaling>
        <c:axPos val="b"/>
        <c:numFmt formatCode="General" sourceLinked="1"/>
        <c:tickLblPos val="nextTo"/>
        <c:crossAx val="471515192"/>
        <c:crosses val="autoZero"/>
        <c:auto val="1"/>
        <c:lblAlgn val="ctr"/>
        <c:lblOffset val="100"/>
      </c:catAx>
      <c:valAx>
        <c:axId val="471515192"/>
        <c:scaling>
          <c:orientation val="minMax"/>
        </c:scaling>
        <c:axPos val="l"/>
        <c:majorGridlines/>
        <c:numFmt formatCode="General" sourceLinked="1"/>
        <c:tickLblPos val="nextTo"/>
        <c:crossAx val="471512168"/>
        <c:crosses val="autoZero"/>
        <c:crossBetween val="between"/>
      </c:valAx>
    </c:plotArea>
    <c:legend>
      <c:legendPos val="r"/>
      <c:layout/>
    </c:legend>
    <c:plotVisOnly val="1"/>
    <c:dispBlanksAs val="gap"/>
  </c:chart>
  <c:txPr>
    <a:bodyPr/>
    <a:lstStyle/>
    <a:p>
      <a:pPr>
        <a:defRPr sz="1800"/>
      </a:pPr>
      <a:endParaRPr lang="en-US"/>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04A8F5A-93B2-4A07-B047-BF772F5B19DD}" type="datetimeFigureOut">
              <a:rPr lang="en-US" smtClean="0"/>
              <a:pPr/>
              <a:t>11/5/12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668638F-F4FE-4D3B-8A49-64C0B2B97A31}" type="slidenum">
              <a:rPr lang="en-US" smtClean="0"/>
              <a:pPr/>
              <a:t>‹#›</a:t>
            </a:fld>
            <a:endParaRPr lang="en-US"/>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24552629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DDB53B0-A722-8A44-ACBD-8DA3BC7CF109}" type="datetimeFigureOut">
              <a:rPr lang="en-US" smtClean="0"/>
              <a:pPr/>
              <a:t>11/5/12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2C437B-34FA-A84B-A408-73CCAE6B06F3}" type="slidenum">
              <a:rPr lang="en-US" smtClean="0"/>
              <a:pPr/>
              <a:t>‹#›</a:t>
            </a:fld>
            <a:endParaRPr lang="en-US" dirty="0"/>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336926643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Important to remember that number of graduates is not the total number</a:t>
            </a:r>
            <a:r>
              <a:rPr lang="en-US" baseline="0" dirty="0" smtClean="0"/>
              <a:t> of graduates in a given year – but rather a the total number of graduates responding to the Library Journal survey</a:t>
            </a:r>
            <a:endParaRPr lang="en-US" dirty="0"/>
          </a:p>
        </p:txBody>
      </p:sp>
      <p:sp>
        <p:nvSpPr>
          <p:cNvPr id="4" name="Slide Number Placeholder 3"/>
          <p:cNvSpPr>
            <a:spLocks noGrp="1"/>
          </p:cNvSpPr>
          <p:nvPr>
            <p:ph type="sldNum" sz="quarter" idx="10"/>
          </p:nvPr>
        </p:nvSpPr>
        <p:spPr/>
        <p:txBody>
          <a:bodyPr/>
          <a:lstStyle/>
          <a:p>
            <a:fld id="{D0C06F19-EB93-4177-8F41-46844CD84B81}" type="slidenum">
              <a:rPr lang="en-US" smtClean="0"/>
              <a:pPr/>
              <a:t>10</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Wingdings" pitchFamily="2" charset="2"/>
              <a:buNone/>
            </a:pPr>
            <a:endParaRPr lang="en-US" dirty="0"/>
          </a:p>
        </p:txBody>
      </p:sp>
      <p:sp>
        <p:nvSpPr>
          <p:cNvPr id="4" name="Slide Number Placeholder 3"/>
          <p:cNvSpPr>
            <a:spLocks noGrp="1"/>
          </p:cNvSpPr>
          <p:nvPr>
            <p:ph type="sldNum" sz="quarter" idx="10"/>
          </p:nvPr>
        </p:nvSpPr>
        <p:spPr/>
        <p:txBody>
          <a:bodyPr/>
          <a:lstStyle/>
          <a:p>
            <a:fld id="{6F168AB7-E828-4730-A875-D1FC413F9DB6}" type="slidenum">
              <a:rPr lang="en-US" smtClean="0"/>
              <a:pPr/>
              <a:t>39</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F168AB7-E828-4730-A875-D1FC413F9DB6}" type="slidenum">
              <a:rPr lang="en-US" smtClean="0"/>
              <a:pPr/>
              <a:t>40</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F168AB7-E828-4730-A875-D1FC413F9DB6}" type="slidenum">
              <a:rPr lang="en-US" smtClean="0"/>
              <a:pPr/>
              <a:t>41</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F168AB7-E828-4730-A875-D1FC413F9DB6}" type="slidenum">
              <a:rPr lang="en-US" smtClean="0"/>
              <a:pPr/>
              <a:t>42</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F168AB7-E828-4730-A875-D1FC413F9DB6}" type="slidenum">
              <a:rPr lang="en-US" smtClean="0"/>
              <a:pPr/>
              <a:t>43</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0C06F19-EB93-4177-8F41-46844CD84B81}" type="slidenum">
              <a:rPr lang="en-US" smtClean="0"/>
              <a:pPr/>
              <a:t>11</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1920’s</a:t>
            </a:r>
          </a:p>
          <a:p>
            <a:r>
              <a:rPr lang="en-US" dirty="0" smtClean="0"/>
              <a:t>Between 1923-1930 significant</a:t>
            </a:r>
            <a:r>
              <a:rPr lang="en-US" baseline="0" dirty="0" smtClean="0"/>
              <a:t> increase in graduates through ramped up library education programs – Lipscomb, 2003</a:t>
            </a:r>
          </a:p>
          <a:p>
            <a:r>
              <a:rPr lang="en-US" baseline="0" dirty="0" smtClean="0"/>
              <a:t>More library schools with expanded programs (into the summer)</a:t>
            </a:r>
            <a:endParaRPr lang="en-US" dirty="0" smtClean="0"/>
          </a:p>
          <a:p>
            <a:endParaRPr lang="en-US" dirty="0" smtClean="0"/>
          </a:p>
          <a:p>
            <a:r>
              <a:rPr lang="en-US" dirty="0" smtClean="0"/>
              <a:t>1930’s</a:t>
            </a:r>
          </a:p>
          <a:p>
            <a:r>
              <a:rPr lang="en-US" dirty="0" smtClean="0"/>
              <a:t>Library</a:t>
            </a:r>
            <a:r>
              <a:rPr lang="en-US" baseline="0" dirty="0" smtClean="0"/>
              <a:t> schools report 20% of graduates having difficulty finding positions. – Lipscomb, 2003</a:t>
            </a:r>
            <a:endParaRPr lang="en-US" dirty="0" smtClean="0"/>
          </a:p>
          <a:p>
            <a:endParaRPr lang="en-US" dirty="0" smtClean="0"/>
          </a:p>
          <a:p>
            <a:endParaRPr lang="en-US" dirty="0" smtClean="0"/>
          </a:p>
          <a:p>
            <a:r>
              <a:rPr lang="en-US" dirty="0" smtClean="0"/>
              <a:t>1960’s</a:t>
            </a:r>
          </a:p>
          <a:p>
            <a:r>
              <a:rPr lang="en-US" dirty="0" smtClean="0"/>
              <a:t>Averaged increases of 4.1% to 6.5% annually between 1960 and 1970 – Myers</a:t>
            </a:r>
          </a:p>
          <a:p>
            <a:pPr lvl="1"/>
            <a:r>
              <a:rPr lang="en-US" dirty="0" smtClean="0"/>
              <a:t>Due to  increase in federal funding</a:t>
            </a:r>
          </a:p>
          <a:p>
            <a:pPr lvl="1"/>
            <a:r>
              <a:rPr lang="en-US" dirty="0" smtClean="0"/>
              <a:t>Growth in library education programs</a:t>
            </a:r>
          </a:p>
          <a:p>
            <a:pPr lvl="1"/>
            <a:endParaRPr lang="en-US" dirty="0" smtClean="0"/>
          </a:p>
          <a:p>
            <a:r>
              <a:rPr lang="en-US" dirty="0" smtClean="0"/>
              <a:t>1970’s</a:t>
            </a:r>
          </a:p>
          <a:p>
            <a:r>
              <a:rPr lang="en-US" dirty="0" smtClean="0"/>
              <a:t>8-16% unemployment (for recent grads) for longer than six months after graduation </a:t>
            </a:r>
            <a:r>
              <a:rPr lang="en-US" sz="1500" dirty="0" smtClean="0"/>
              <a:t>– Myers, 646.</a:t>
            </a:r>
          </a:p>
          <a:p>
            <a:r>
              <a:rPr lang="en-US" dirty="0" smtClean="0"/>
              <a:t>6-11% graduates taking non-professional positions </a:t>
            </a:r>
            <a:r>
              <a:rPr lang="en-US" sz="1500" dirty="0" smtClean="0"/>
              <a:t>– Myers, 646.</a:t>
            </a:r>
          </a:p>
          <a:p>
            <a:r>
              <a:rPr lang="en-US" dirty="0" smtClean="0"/>
              <a:t>Widespread library “budget cuts, hiring freezes, and reductions in hiring.” </a:t>
            </a:r>
            <a:r>
              <a:rPr lang="en-US" sz="1500" dirty="0" smtClean="0"/>
              <a:t>– Myers, 646.</a:t>
            </a:r>
          </a:p>
          <a:p>
            <a:r>
              <a:rPr lang="en-US" dirty="0" smtClean="0"/>
              <a:t>Beginning of the library school closures </a:t>
            </a:r>
            <a:r>
              <a:rPr lang="en-US" sz="1500" dirty="0" smtClean="0"/>
              <a:t>– Foster, 1993.</a:t>
            </a:r>
          </a:p>
          <a:p>
            <a:endParaRPr lang="en-US" sz="1500" dirty="0" smtClean="0"/>
          </a:p>
          <a:p>
            <a:r>
              <a:rPr lang="en-US" sz="1500" dirty="0" smtClean="0"/>
              <a:t>1980’s</a:t>
            </a:r>
          </a:p>
          <a:p>
            <a:r>
              <a:rPr lang="en-US" dirty="0" smtClean="0"/>
              <a:t>2-4% of recent grads unemployed longer than six months after graduation – Myers.</a:t>
            </a:r>
          </a:p>
          <a:p>
            <a:r>
              <a:rPr lang="en-US" dirty="0" smtClean="0"/>
              <a:t>4% taking non-professional positions – Myers.</a:t>
            </a:r>
          </a:p>
          <a:p>
            <a:endParaRPr lang="en-US" sz="1500" dirty="0" smtClean="0"/>
          </a:p>
          <a:p>
            <a:r>
              <a:rPr lang="en-US" sz="1500" dirty="0" smtClean="0"/>
              <a:t>1990’s</a:t>
            </a:r>
          </a:p>
          <a:p>
            <a:r>
              <a:rPr lang="en-US" sz="1500" dirty="0" smtClean="0"/>
              <a:t>Flat</a:t>
            </a:r>
            <a:r>
              <a:rPr lang="en-US" sz="1500" baseline="0" dirty="0" smtClean="0"/>
              <a:t> pay</a:t>
            </a:r>
          </a:p>
          <a:p>
            <a:r>
              <a:rPr lang="en-US" sz="1500" baseline="0" dirty="0" smtClean="0"/>
              <a:t>Short spike in number of library graduates</a:t>
            </a:r>
          </a:p>
          <a:p>
            <a:r>
              <a:rPr lang="en-US" sz="1500" baseline="0" dirty="0" smtClean="0"/>
              <a:t>Followed by significant drop</a:t>
            </a:r>
          </a:p>
          <a:p>
            <a:r>
              <a:rPr lang="en-US" sz="1500" baseline="0" dirty="0" smtClean="0"/>
              <a:t>Government initiatives for more librarians - IMLS</a:t>
            </a:r>
          </a:p>
          <a:p>
            <a:endParaRPr lang="en-US" sz="1500" baseline="0" dirty="0" smtClean="0"/>
          </a:p>
          <a:p>
            <a:endParaRPr lang="en-US" sz="1500" baseline="0" dirty="0" smtClean="0"/>
          </a:p>
          <a:p>
            <a:r>
              <a:rPr lang="en-US" sz="1500" baseline="0" dirty="0" smtClean="0"/>
              <a:t>Early 2000’s</a:t>
            </a:r>
          </a:p>
          <a:p>
            <a:r>
              <a:rPr lang="en-US" sz="1500" baseline="0" dirty="0" smtClean="0"/>
              <a:t>Concern over retiring generation of librarians – “Graying of the field”</a:t>
            </a:r>
          </a:p>
          <a:p>
            <a:pPr lvl="0"/>
            <a:r>
              <a:rPr lang="en-US" sz="1200" kern="1200" dirty="0" smtClean="0">
                <a:solidFill>
                  <a:schemeClr val="tx1"/>
                </a:solidFill>
                <a:latin typeface="+mn-lt"/>
                <a:ea typeface="+mn-ea"/>
                <a:cs typeface="+mn-cs"/>
              </a:rPr>
              <a:t>25% of librarians reach 65 by 2009</a:t>
            </a:r>
          </a:p>
          <a:p>
            <a:pPr lvl="0"/>
            <a:r>
              <a:rPr lang="en-US" sz="1200" kern="1200" dirty="0" smtClean="0">
                <a:solidFill>
                  <a:schemeClr val="tx1"/>
                </a:solidFill>
                <a:latin typeface="+mn-lt"/>
                <a:ea typeface="+mn-ea"/>
                <a:cs typeface="+mn-cs"/>
              </a:rPr>
              <a:t>58% of librarians reach 65 by 2019</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500" baseline="0" dirty="0" smtClean="0"/>
              <a:t>	</a:t>
            </a:r>
            <a:r>
              <a:rPr lang="en-US" sz="1600" kern="1200" dirty="0" smtClean="0">
                <a:solidFill>
                  <a:schemeClr val="tx1"/>
                </a:solidFill>
                <a:latin typeface="+mn-lt"/>
                <a:ea typeface="+mn-ea"/>
                <a:cs typeface="+mn-cs"/>
              </a:rPr>
              <a:t>See </a:t>
            </a:r>
            <a:r>
              <a:rPr lang="en-US" sz="1200" kern="1200" dirty="0" smtClean="0">
                <a:solidFill>
                  <a:schemeClr val="tx1"/>
                </a:solidFill>
                <a:latin typeface="+mn-lt"/>
                <a:ea typeface="+mn-ea"/>
                <a:cs typeface="+mn-cs"/>
              </a:rPr>
              <a:t>"Key Facts and Figures from the American Library Association," ALA, 10/29/01, and "President's Message: Addressing the Recruitment and Diversity Crisis," by John W. Berry, 	</a:t>
            </a:r>
            <a:r>
              <a:rPr lang="en-US" sz="1200" i="1" kern="1200" dirty="0" smtClean="0">
                <a:solidFill>
                  <a:schemeClr val="tx1"/>
                </a:solidFill>
                <a:latin typeface="+mn-lt"/>
                <a:ea typeface="+mn-ea"/>
                <a:cs typeface="+mn-cs"/>
              </a:rPr>
              <a:t>American Libraries</a:t>
            </a:r>
            <a:r>
              <a:rPr lang="en-US" sz="1200" kern="1200" dirty="0" smtClean="0">
                <a:solidFill>
                  <a:schemeClr val="tx1"/>
                </a:solidFill>
                <a:latin typeface="+mn-lt"/>
                <a:ea typeface="+mn-ea"/>
                <a:cs typeface="+mn-cs"/>
              </a:rPr>
              <a:t>, February 2002, p.7.</a:t>
            </a:r>
            <a:endParaRPr lang="en-US" sz="1600" kern="1200" dirty="0" smtClean="0">
              <a:solidFill>
                <a:schemeClr val="tx1"/>
              </a:solidFill>
              <a:latin typeface="+mn-lt"/>
              <a:ea typeface="+mn-ea"/>
              <a:cs typeface="+mn-cs"/>
            </a:endParaRPr>
          </a:p>
          <a:p>
            <a:r>
              <a:rPr lang="en-US" sz="1500" baseline="0" dirty="0" smtClean="0"/>
              <a:t>Not as many library graduates to fill empty spots</a:t>
            </a:r>
          </a:p>
          <a:p>
            <a:endParaRPr lang="en-US" sz="1500" baseline="0" dirty="0" smtClean="0"/>
          </a:p>
          <a:p>
            <a:r>
              <a:rPr lang="en-US" sz="1500" baseline="0" dirty="0" smtClean="0"/>
              <a:t>Late 2000-2010</a:t>
            </a:r>
          </a:p>
          <a:p>
            <a:r>
              <a:rPr lang="en-US" sz="1500" baseline="0" dirty="0" smtClean="0"/>
              <a:t>Major economic recession</a:t>
            </a:r>
          </a:p>
          <a:p>
            <a:r>
              <a:rPr lang="en-US" sz="1500" baseline="0" dirty="0" smtClean="0"/>
              <a:t>Limited government spending</a:t>
            </a:r>
          </a:p>
          <a:p>
            <a:r>
              <a:rPr lang="en-US" sz="1500" baseline="0" dirty="0" smtClean="0"/>
              <a:t>Mass retirement did not happen</a:t>
            </a:r>
          </a:p>
          <a:p>
            <a:r>
              <a:rPr lang="en-US" sz="1500" baseline="0" dirty="0" smtClean="0"/>
              <a:t>Resulting oversupply of library graduates</a:t>
            </a:r>
          </a:p>
          <a:p>
            <a:endParaRPr lang="en-US" sz="1500" baseline="0" dirty="0" smtClean="0"/>
          </a:p>
          <a:p>
            <a:endParaRPr lang="en-US" sz="1500" baseline="0" dirty="0" smtClean="0"/>
          </a:p>
          <a:p>
            <a:endParaRPr lang="en-US" sz="1500" dirty="0" smtClean="0"/>
          </a:p>
          <a:p>
            <a:pPr lvl="1"/>
            <a:endParaRPr lang="en-US" dirty="0" smtClean="0"/>
          </a:p>
          <a:p>
            <a:endParaRPr lang="en-US" dirty="0"/>
          </a:p>
        </p:txBody>
      </p:sp>
      <p:sp>
        <p:nvSpPr>
          <p:cNvPr id="4" name="Slide Number Placeholder 3"/>
          <p:cNvSpPr>
            <a:spLocks noGrp="1"/>
          </p:cNvSpPr>
          <p:nvPr>
            <p:ph type="sldNum" sz="quarter" idx="10"/>
          </p:nvPr>
        </p:nvSpPr>
        <p:spPr/>
        <p:txBody>
          <a:bodyPr/>
          <a:lstStyle/>
          <a:p>
            <a:fld id="{D0C06F19-EB93-4177-8F41-46844CD84B81}" type="slidenum">
              <a:rPr lang="en-US" smtClean="0"/>
              <a:pPr/>
              <a:t>12</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0C06F19-EB93-4177-8F41-46844CD84B81}" type="slidenum">
              <a:rPr lang="en-US" smtClean="0"/>
              <a:pPr/>
              <a:t>14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Slower than average growth</a:t>
            </a:r>
            <a:r>
              <a:rPr lang="en-US" baseline="0" dirty="0" smtClean="0"/>
              <a:t> expected – according to the BLS.</a:t>
            </a:r>
            <a:endParaRPr lang="en-US" dirty="0"/>
          </a:p>
        </p:txBody>
      </p:sp>
      <p:sp>
        <p:nvSpPr>
          <p:cNvPr id="4" name="Slide Number Placeholder 3"/>
          <p:cNvSpPr>
            <a:spLocks noGrp="1"/>
          </p:cNvSpPr>
          <p:nvPr>
            <p:ph type="sldNum" sz="quarter" idx="10"/>
          </p:nvPr>
        </p:nvSpPr>
        <p:spPr/>
        <p:txBody>
          <a:bodyPr/>
          <a:lstStyle/>
          <a:p>
            <a:fld id="{D0C06F19-EB93-4177-8F41-46844CD84B81}" type="slidenum">
              <a:rPr lang="en-US" smtClean="0"/>
              <a:pPr/>
              <a:t>28</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F168AB7-E828-4730-A875-D1FC413F9DB6}" type="slidenum">
              <a:rPr lang="en-US" smtClean="0"/>
              <a:pPr/>
              <a:t>35</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F168AB7-E828-4730-A875-D1FC413F9DB6}" type="slidenum">
              <a:rPr lang="en-US" smtClean="0"/>
              <a:pPr/>
              <a:t>36</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endParaRPr lang="en-US" dirty="0"/>
          </a:p>
        </p:txBody>
      </p:sp>
      <p:sp>
        <p:nvSpPr>
          <p:cNvPr id="4" name="Slide Number Placeholder 3"/>
          <p:cNvSpPr>
            <a:spLocks noGrp="1"/>
          </p:cNvSpPr>
          <p:nvPr>
            <p:ph type="sldNum" sz="quarter" idx="10"/>
          </p:nvPr>
        </p:nvSpPr>
        <p:spPr/>
        <p:txBody>
          <a:bodyPr/>
          <a:lstStyle/>
          <a:p>
            <a:fld id="{6F168AB7-E828-4730-A875-D1FC413F9DB6}" type="slidenum">
              <a:rPr lang="en-US" smtClean="0"/>
              <a:pPr/>
              <a:t>37</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6F168AB7-E828-4730-A875-D1FC413F9DB6}" type="slidenum">
              <a:rPr lang="en-US" smtClean="0"/>
              <a:pPr/>
              <a:t>38</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pic>
        <p:nvPicPr>
          <p:cNvPr id="8" name="Picture 7" descr="Overlay-TitleSlide.png"/>
          <p:cNvPicPr>
            <a:picLocks noChangeAspect="1"/>
          </p:cNvPicPr>
          <p:nvPr/>
        </p:nvPicPr>
        <p:blipFill>
          <a:blip r:embed="rId2" cstate="print"/>
          <a:stretch>
            <a:fillRect/>
          </a:stretch>
        </p:blipFill>
        <p:spPr>
          <a:xfrm>
            <a:off x="158367" y="187452"/>
            <a:ext cx="8827266" cy="6483096"/>
          </a:xfrm>
          <a:prstGeom prst="rect">
            <a:avLst/>
          </a:prstGeom>
        </p:spPr>
      </p:pic>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dirty="0"/>
          </a:p>
        </p:txBody>
      </p:sp>
      <p:sp>
        <p:nvSpPr>
          <p:cNvPr id="2" name="Title 1"/>
          <p:cNvSpPr>
            <a:spLocks noGrp="1"/>
          </p:cNvSpPr>
          <p:nvPr>
            <p:ph type="ctrTitle"/>
          </p:nvPr>
        </p:nvSpPr>
        <p:spPr>
          <a:xfrm>
            <a:off x="1600200" y="2492375"/>
            <a:ext cx="6762749" cy="1470025"/>
          </a:xfrm>
        </p:spPr>
        <p:txBody>
          <a:bodyPr/>
          <a:lstStyle>
            <a:lvl1pPr algn="r">
              <a:defRPr sz="4400"/>
            </a:lvl1pPr>
          </a:lstStyle>
          <a:p>
            <a:r>
              <a:rPr lang="en-US" smtClean="0"/>
              <a:t>Click to edit Master title style</a:t>
            </a:r>
            <a:endParaRPr/>
          </a:p>
        </p:txBody>
      </p:sp>
      <p:sp>
        <p:nvSpPr>
          <p:cNvPr id="3" name="Subtitle 2"/>
          <p:cNvSpPr>
            <a:spLocks noGrp="1"/>
          </p:cNvSpPr>
          <p:nvPr>
            <p:ph type="subTitle" idx="1"/>
          </p:nvPr>
        </p:nvSpPr>
        <p:spPr>
          <a:xfrm>
            <a:off x="1600201" y="3966882"/>
            <a:ext cx="6762749" cy="1752600"/>
          </a:xfrm>
        </p:spPr>
        <p:txBody>
          <a:bodyPr>
            <a:normAutofit/>
          </a:bodyPr>
          <a:lstStyle>
            <a:lvl1pPr marL="0" indent="0" algn="r">
              <a:spcBef>
                <a:spcPts val="600"/>
              </a:spcBef>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E30E2307-1E40-4E12-8716-25BFDA8E7013}" type="datetime1">
              <a:rPr lang="en-US" smtClean="0"/>
              <a:pPr/>
              <a:t>11/5/12</a:t>
            </a:fld>
            <a:endParaRPr lang="en-US" dirty="0"/>
          </a:p>
        </p:txBody>
      </p:sp>
      <p:sp>
        <p:nvSpPr>
          <p:cNvPr id="5" name="Footer Placeholder 4"/>
          <p:cNvSpPr>
            <a:spLocks noGrp="1"/>
          </p:cNvSpPr>
          <p:nvPr>
            <p:ph type="ftr" sz="quarter" idx="11"/>
          </p:nvPr>
        </p:nvSpPr>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pic>
        <p:nvPicPr>
          <p:cNvPr id="5" name="Picture 4" descr="Overlay-ContentSlides.png"/>
          <p:cNvPicPr>
            <a:picLocks noChangeAspect="1"/>
          </p:cNvPicPr>
          <p:nvPr/>
        </p:nvPicPr>
        <p:blipFill>
          <a:blip r:embed="rId2" cstate="print"/>
          <a:stretch>
            <a:fillRect/>
          </a:stretch>
        </p:blipFill>
        <p:spPr>
          <a:xfrm>
            <a:off x="150887" y="186645"/>
            <a:ext cx="8827266" cy="6483096"/>
          </a:xfrm>
          <a:prstGeom prst="rect">
            <a:avLst/>
          </a:prstGeom>
        </p:spPr>
      </p:pic>
      <p:sp>
        <p:nvSpPr>
          <p:cNvPr id="2" name="Date Placeholder 1"/>
          <p:cNvSpPr>
            <a:spLocks noGrp="1"/>
          </p:cNvSpPr>
          <p:nvPr>
            <p:ph type="dt" sz="half" idx="10"/>
          </p:nvPr>
        </p:nvSpPr>
        <p:spPr/>
        <p:txBody>
          <a:bodyPr/>
          <a:lstStyle/>
          <a:p>
            <a:fld id="{22714818-984F-4759-BF72-A33BDC1963BD}" type="datetime1">
              <a:rPr lang="en-US" smtClean="0"/>
              <a:pPr/>
              <a:t>11/5/12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87D7A59-36E2-48B9-B146-C1E59501F63F}"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pic>
        <p:nvPicPr>
          <p:cNvPr id="9" name="Picture 8" descr="Overlay-ContentCaption.png"/>
          <p:cNvPicPr>
            <a:picLocks noChangeAspect="1"/>
          </p:cNvPicPr>
          <p:nvPr/>
        </p:nvPicPr>
        <p:blipFill>
          <a:blip r:embed="rId2" cstate="print"/>
          <a:stretch>
            <a:fillRect/>
          </a:stretch>
        </p:blipFill>
        <p:spPr>
          <a:xfrm>
            <a:off x="158367" y="187452"/>
            <a:ext cx="8827266" cy="6483096"/>
          </a:xfrm>
          <a:prstGeom prst="rect">
            <a:avLst/>
          </a:prstGeom>
        </p:spPr>
      </p:pic>
      <p:sp>
        <p:nvSpPr>
          <p:cNvPr id="2" name="Title 1"/>
          <p:cNvSpPr>
            <a:spLocks noGrp="1"/>
          </p:cNvSpPr>
          <p:nvPr>
            <p:ph type="title"/>
          </p:nvPr>
        </p:nvSpPr>
        <p:spPr>
          <a:xfrm>
            <a:off x="779464" y="590550"/>
            <a:ext cx="365760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693023" y="739588"/>
            <a:ext cx="3657600" cy="5308787"/>
          </a:xfrm>
        </p:spPr>
        <p:txBody>
          <a:bodyPr>
            <a:normAutofit/>
          </a:bodyPr>
          <a:lstStyle>
            <a:lvl1pPr>
              <a:defRPr sz="20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779464" y="1816100"/>
            <a:ext cx="3657600" cy="38227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A7E191-5F94-4FC1-B823-BD7CABF7FA06}" type="datetime1">
              <a:rPr lang="en-US" smtClean="0"/>
              <a:pPr/>
              <a:t>11/5/12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pic>
        <p:nvPicPr>
          <p:cNvPr id="9" name="Picture 8" descr="Overlay-PictureCaption.png"/>
          <p:cNvPicPr>
            <a:picLocks noChangeAspect="1"/>
          </p:cNvPicPr>
          <p:nvPr/>
        </p:nvPicPr>
        <p:blipFill>
          <a:blip r:embed="rId2" cstate="print"/>
          <a:stretch>
            <a:fillRect/>
          </a:stretch>
        </p:blipFill>
        <p:spPr>
          <a:xfrm>
            <a:off x="448977" y="187452"/>
            <a:ext cx="8536656" cy="6483096"/>
          </a:xfrm>
          <a:prstGeom prst="rect">
            <a:avLst/>
          </a:prstGeom>
        </p:spPr>
      </p:pic>
      <p:sp>
        <p:nvSpPr>
          <p:cNvPr id="2" name="Title 1"/>
          <p:cNvSpPr>
            <a:spLocks noGrp="1"/>
          </p:cNvSpPr>
          <p:nvPr>
            <p:ph type="title"/>
          </p:nvPr>
        </p:nvSpPr>
        <p:spPr>
          <a:xfrm>
            <a:off x="3886200" y="533400"/>
            <a:ext cx="4476750" cy="1252538"/>
          </a:xfrm>
        </p:spPr>
        <p:txBody>
          <a:bodyPr anchor="b"/>
          <a:lstStyle>
            <a:lvl1pPr algn="l">
              <a:defRPr sz="3600" b="0"/>
            </a:lvl1pPr>
          </a:lstStyle>
          <a:p>
            <a:r>
              <a:rPr lang="en-US" smtClean="0"/>
              <a:t>Click to edit Master title style</a:t>
            </a:r>
            <a:endParaRPr/>
          </a:p>
        </p:txBody>
      </p:sp>
      <p:sp>
        <p:nvSpPr>
          <p:cNvPr id="4" name="Text Placeholder 3"/>
          <p:cNvSpPr>
            <a:spLocks noGrp="1"/>
          </p:cNvSpPr>
          <p:nvPr>
            <p:ph type="body" sz="half" idx="2"/>
          </p:nvPr>
        </p:nvSpPr>
        <p:spPr>
          <a:xfrm>
            <a:off x="3886124" y="1828800"/>
            <a:ext cx="4474539" cy="3810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86124" y="6288741"/>
            <a:ext cx="1887537" cy="365125"/>
          </a:xfrm>
        </p:spPr>
        <p:txBody>
          <a:bodyPr/>
          <a:lstStyle/>
          <a:p>
            <a:fld id="{88856D55-EFBE-4F9B-8A5F-09D42CA22A9B}" type="datetime1">
              <a:rPr lang="en-US" smtClean="0"/>
              <a:pPr/>
              <a:t>11/5/12</a:t>
            </a:fld>
            <a:endParaRPr lang="en-US" dirty="0"/>
          </a:p>
        </p:txBody>
      </p:sp>
      <p:sp>
        <p:nvSpPr>
          <p:cNvPr id="6" name="Footer Placeholder 5"/>
          <p:cNvSpPr>
            <a:spLocks noGrp="1"/>
          </p:cNvSpPr>
          <p:nvPr>
            <p:ph type="ftr" sz="quarter" idx="11"/>
          </p:nvPr>
        </p:nvSpPr>
        <p:spPr>
          <a:xfrm>
            <a:off x="5867399" y="6288741"/>
            <a:ext cx="2675965" cy="365125"/>
          </a:xfrm>
        </p:spPr>
        <p:txBody>
          <a:bodyPr/>
          <a:lstStyle/>
          <a:p>
            <a:endParaRPr lang="en-US" dirty="0"/>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dirty="0"/>
          </a:p>
        </p:txBody>
      </p:sp>
      <p:sp>
        <p:nvSpPr>
          <p:cNvPr id="3" name="Picture Placeholder 2"/>
          <p:cNvSpPr>
            <a:spLocks noGrp="1"/>
          </p:cNvSpPr>
          <p:nvPr>
            <p:ph type="pic" idx="1"/>
          </p:nvPr>
        </p:nvSpPr>
        <p:spPr>
          <a:xfrm flipH="1">
            <a:off x="188253" y="179292"/>
            <a:ext cx="3281087" cy="6483096"/>
          </a:xfrm>
          <a:prstGeom prst="round1Rect">
            <a:avLst>
              <a:gd name="adj" fmla="val 17325"/>
            </a:avLst>
          </a:prstGeom>
          <a:blipFill dpi="0" rotWithShape="0">
            <a:blip r:embed="rId3" cstate="print"/>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Alt.">
    <p:spTree>
      <p:nvGrpSpPr>
        <p:cNvPr id="1" name=""/>
        <p:cNvGrpSpPr/>
        <p:nvPr/>
      </p:nvGrpSpPr>
      <p:grpSpPr>
        <a:xfrm>
          <a:off x="0" y="0"/>
          <a:ext cx="0" cy="0"/>
          <a:chOff x="0" y="0"/>
          <a:chExt cx="0" cy="0"/>
        </a:xfrm>
      </p:grpSpPr>
      <p:pic>
        <p:nvPicPr>
          <p:cNvPr id="10" name="Picture 9" descr="Overlay-PictureCaption-Extras.png"/>
          <p:cNvPicPr>
            <a:picLocks noChangeAspect="1"/>
          </p:cNvPicPr>
          <p:nvPr/>
        </p:nvPicPr>
        <p:blipFill>
          <a:blip r:embed="rId2" cstate="print"/>
          <a:stretch>
            <a:fillRect/>
          </a:stretch>
        </p:blipFill>
        <p:spPr>
          <a:xfrm>
            <a:off x="158367" y="187452"/>
            <a:ext cx="8827266" cy="6483096"/>
          </a:xfrm>
          <a:prstGeom prst="rect">
            <a:avLst/>
          </a:prstGeom>
        </p:spPr>
      </p:pic>
      <p:sp>
        <p:nvSpPr>
          <p:cNvPr id="2" name="Title 1"/>
          <p:cNvSpPr>
            <a:spLocks noGrp="1"/>
          </p:cNvSpPr>
          <p:nvPr>
            <p:ph type="title"/>
          </p:nvPr>
        </p:nvSpPr>
        <p:spPr>
          <a:xfrm>
            <a:off x="4710953" y="533400"/>
            <a:ext cx="3657600" cy="1252538"/>
          </a:xfrm>
        </p:spPr>
        <p:txBody>
          <a:bodyPr anchor="b"/>
          <a:lstStyle>
            <a:lvl1pPr algn="l">
              <a:defRPr sz="3600" b="0"/>
            </a:lvl1pPr>
          </a:lstStyle>
          <a:p>
            <a:r>
              <a:rPr lang="en-US" smtClean="0"/>
              <a:t>Click to edit Master title style</a:t>
            </a:r>
            <a:endParaRPr/>
          </a:p>
        </p:txBody>
      </p:sp>
      <p:sp>
        <p:nvSpPr>
          <p:cNvPr id="3" name="Picture Placeholder 2"/>
          <p:cNvSpPr>
            <a:spLocks noGrp="1"/>
          </p:cNvSpPr>
          <p:nvPr>
            <p:ph type="pic" idx="1"/>
          </p:nvPr>
        </p:nvSpPr>
        <p:spPr>
          <a:xfrm flipH="1">
            <a:off x="596153" y="1600199"/>
            <a:ext cx="3657600" cy="3657601"/>
          </a:xfrm>
          <a:prstGeom prst="ellipse">
            <a:avLst/>
          </a:prstGeom>
          <a:blipFill dpi="0" rotWithShape="0">
            <a:blip r:embed="rId3" cstate="print"/>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4" name="Text Placeholder 3"/>
          <p:cNvSpPr>
            <a:spLocks noGrp="1"/>
          </p:cNvSpPr>
          <p:nvPr>
            <p:ph type="body" sz="half" idx="2"/>
          </p:nvPr>
        </p:nvSpPr>
        <p:spPr>
          <a:xfrm>
            <a:off x="4710412" y="1828800"/>
            <a:ext cx="3657600" cy="3810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1000" y="6288741"/>
            <a:ext cx="1865125" cy="365125"/>
          </a:xfrm>
        </p:spPr>
        <p:txBody>
          <a:bodyPr/>
          <a:lstStyle/>
          <a:p>
            <a:fld id="{9D1D110F-3F4E-48D9-B8AA-5D0E825AFDBA}" type="datetime1">
              <a:rPr lang="en-US" smtClean="0"/>
              <a:pPr/>
              <a:t>11/5/12</a:t>
            </a:fld>
            <a:endParaRPr lang="en-US" dirty="0"/>
          </a:p>
        </p:txBody>
      </p:sp>
      <p:sp>
        <p:nvSpPr>
          <p:cNvPr id="6" name="Footer Placeholder 5"/>
          <p:cNvSpPr>
            <a:spLocks noGrp="1"/>
          </p:cNvSpPr>
          <p:nvPr>
            <p:ph type="ftr" sz="quarter" idx="11"/>
          </p:nvPr>
        </p:nvSpPr>
        <p:spPr>
          <a:xfrm>
            <a:off x="3325813" y="6288741"/>
            <a:ext cx="5217551" cy="365125"/>
          </a:xfrm>
        </p:spPr>
        <p:txBody>
          <a:bodyPr/>
          <a:lstStyle/>
          <a:p>
            <a:endParaRPr lang="en-US" dirty="0"/>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dirty="0"/>
          </a:p>
        </p:txBody>
      </p:sp>
    </p:spTree>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above Caption">
    <p:spTree>
      <p:nvGrpSpPr>
        <p:cNvPr id="1" name=""/>
        <p:cNvGrpSpPr/>
        <p:nvPr/>
      </p:nvGrpSpPr>
      <p:grpSpPr>
        <a:xfrm>
          <a:off x="0" y="0"/>
          <a:ext cx="0" cy="0"/>
          <a:chOff x="0" y="0"/>
          <a:chExt cx="0" cy="0"/>
        </a:xfrm>
      </p:grpSpPr>
      <p:pic>
        <p:nvPicPr>
          <p:cNvPr id="10" name="Picture 9" descr="Overlay-PictureCaption-Extras.png"/>
          <p:cNvPicPr>
            <a:picLocks noChangeAspect="1"/>
          </p:cNvPicPr>
          <p:nvPr/>
        </p:nvPicPr>
        <p:blipFill>
          <a:blip r:embed="rId2" cstate="print"/>
          <a:stretch>
            <a:fillRect/>
          </a:stretch>
        </p:blipFill>
        <p:spPr>
          <a:xfrm>
            <a:off x="158367" y="187452"/>
            <a:ext cx="8827266" cy="6483096"/>
          </a:xfrm>
          <a:prstGeom prst="rect">
            <a:avLst/>
          </a:prstGeom>
        </p:spPr>
      </p:pic>
      <p:sp>
        <p:nvSpPr>
          <p:cNvPr id="2" name="Title 1"/>
          <p:cNvSpPr>
            <a:spLocks noGrp="1"/>
          </p:cNvSpPr>
          <p:nvPr>
            <p:ph type="title"/>
          </p:nvPr>
        </p:nvSpPr>
        <p:spPr>
          <a:xfrm>
            <a:off x="808038" y="3778624"/>
            <a:ext cx="7560515" cy="1102658"/>
          </a:xfrm>
        </p:spPr>
        <p:txBody>
          <a:bodyPr anchor="b"/>
          <a:lstStyle>
            <a:lvl1pPr algn="l">
              <a:defRPr sz="3600" b="0"/>
            </a:lvl1pPr>
          </a:lstStyle>
          <a:p>
            <a:r>
              <a:rPr lang="en-US" smtClean="0"/>
              <a:t>Click to edit Master title style</a:t>
            </a:r>
            <a:endParaRPr/>
          </a:p>
        </p:txBody>
      </p:sp>
      <p:sp>
        <p:nvSpPr>
          <p:cNvPr id="3" name="Picture Placeholder 2"/>
          <p:cNvSpPr>
            <a:spLocks noGrp="1"/>
          </p:cNvSpPr>
          <p:nvPr>
            <p:ph type="pic" idx="1"/>
          </p:nvPr>
        </p:nvSpPr>
        <p:spPr>
          <a:xfrm flipH="1">
            <a:off x="871584" y="762000"/>
            <a:ext cx="7427726" cy="2989730"/>
          </a:xfrm>
          <a:prstGeom prst="roundRect">
            <a:avLst>
              <a:gd name="adj" fmla="val 7476"/>
            </a:avLst>
          </a:prstGeom>
          <a:blipFill dpi="0" rotWithShape="0">
            <a:blip r:embed="rId3" cstate="print"/>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4" name="Text Placeholder 3"/>
          <p:cNvSpPr>
            <a:spLocks noGrp="1"/>
          </p:cNvSpPr>
          <p:nvPr>
            <p:ph type="body" sz="half" idx="2"/>
          </p:nvPr>
        </p:nvSpPr>
        <p:spPr>
          <a:xfrm>
            <a:off x="808034" y="4827493"/>
            <a:ext cx="7559977" cy="1220881"/>
          </a:xfrm>
        </p:spPr>
        <p:txBody>
          <a:bodyPr>
            <a:norm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1000" y="6288741"/>
            <a:ext cx="1865125" cy="365125"/>
          </a:xfrm>
        </p:spPr>
        <p:txBody>
          <a:bodyPr/>
          <a:lstStyle/>
          <a:p>
            <a:fld id="{9D1D110F-3F4E-48D9-B8AA-5D0E825AFDBA}" type="datetime1">
              <a:rPr lang="en-US" smtClean="0"/>
              <a:pPr/>
              <a:t>11/5/12</a:t>
            </a:fld>
            <a:endParaRPr lang="en-US" dirty="0"/>
          </a:p>
        </p:txBody>
      </p:sp>
      <p:sp>
        <p:nvSpPr>
          <p:cNvPr id="6" name="Footer Placeholder 5"/>
          <p:cNvSpPr>
            <a:spLocks noGrp="1"/>
          </p:cNvSpPr>
          <p:nvPr>
            <p:ph type="ftr" sz="quarter" idx="11"/>
          </p:nvPr>
        </p:nvSpPr>
        <p:spPr>
          <a:xfrm>
            <a:off x="3325813" y="6288741"/>
            <a:ext cx="5217551" cy="365125"/>
          </a:xfrm>
        </p:spPr>
        <p:txBody>
          <a:bodyPr/>
          <a:lstStyle/>
          <a:p>
            <a:endParaRPr lang="en-US" dirty="0"/>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dirty="0"/>
          </a:p>
        </p:txBody>
      </p:sp>
    </p:spTree>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cstate="print"/>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E5CFCF5A-EA79-452C-A52C-1A2668C2E7DF}" type="datetime1">
              <a:rPr lang="en-US" smtClean="0"/>
              <a:pPr/>
              <a:t>11/5/12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cstate="print"/>
          <a:stretch>
            <a:fillRect/>
          </a:stretch>
        </p:blipFill>
        <p:spPr>
          <a:xfrm>
            <a:off x="150887" y="186645"/>
            <a:ext cx="8827266" cy="6483096"/>
          </a:xfrm>
          <a:prstGeom prst="rect">
            <a:avLst/>
          </a:prstGeom>
        </p:spPr>
      </p:pic>
      <p:sp>
        <p:nvSpPr>
          <p:cNvPr id="2" name="Vertical Title 1"/>
          <p:cNvSpPr>
            <a:spLocks noGrp="1"/>
          </p:cNvSpPr>
          <p:nvPr>
            <p:ph type="title" orient="vert"/>
          </p:nvPr>
        </p:nvSpPr>
        <p:spPr>
          <a:xfrm>
            <a:off x="7328646" y="779463"/>
            <a:ext cx="1358153" cy="526891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779462" y="779464"/>
            <a:ext cx="6170613" cy="526891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2E5C4C28-BD4B-4892-9A2D-6E19BD753A9A}" type="datetime1">
              <a:rPr lang="en-US" smtClean="0"/>
              <a:pPr/>
              <a:t>11/5/12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cstate="print"/>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61FD9D02-426E-46C9-9EE9-0DE1EF8B2838}" type="datetime1">
              <a:rPr lang="en-US" smtClean="0"/>
              <a:pPr/>
              <a:t>11/5/12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pic>
        <p:nvPicPr>
          <p:cNvPr id="8" name="Picture 7" descr="Overlay-SectionHeader.png"/>
          <p:cNvPicPr>
            <a:picLocks noChangeAspect="1"/>
          </p:cNvPicPr>
          <p:nvPr/>
        </p:nvPicPr>
        <p:blipFill>
          <a:blip r:embed="rId2" cstate="print"/>
          <a:stretch>
            <a:fillRect/>
          </a:stretch>
        </p:blipFill>
        <p:spPr>
          <a:xfrm>
            <a:off x="158367" y="187452"/>
            <a:ext cx="8827266" cy="6483096"/>
          </a:xfrm>
          <a:prstGeom prst="rect">
            <a:avLst/>
          </a:prstGeom>
        </p:spPr>
      </p:pic>
      <p:sp>
        <p:nvSpPr>
          <p:cNvPr id="2" name="Title 1"/>
          <p:cNvSpPr>
            <a:spLocks noGrp="1"/>
          </p:cNvSpPr>
          <p:nvPr>
            <p:ph type="title"/>
          </p:nvPr>
        </p:nvSpPr>
        <p:spPr>
          <a:xfrm>
            <a:off x="779463" y="2591360"/>
            <a:ext cx="7583487" cy="1362075"/>
          </a:xfrm>
        </p:spPr>
        <p:txBody>
          <a:bodyPr anchor="b" anchorCtr="0">
            <a:noAutofit/>
          </a:bodyPr>
          <a:lstStyle>
            <a:lvl1pPr algn="l">
              <a:defRPr sz="4400" b="1"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779463" y="3950354"/>
            <a:ext cx="7583487" cy="1500187"/>
          </a:xfrm>
        </p:spPr>
        <p:txBody>
          <a:bodyPr anchor="t" anchorCtr="0"/>
          <a:lstStyle>
            <a:lvl1pPr marL="0" indent="0" algn="l">
              <a:spcBef>
                <a:spcPts val="600"/>
              </a:spcBef>
              <a:buNone/>
              <a:defRPr sz="20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8AEBBE-F8B2-42CF-9895-E86A608384EB}" type="datetime1">
              <a:rPr lang="en-US" smtClean="0"/>
              <a:pPr/>
              <a:t>11/5/12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cstate="print"/>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79462"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88541"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E1FAA6B6-10E5-4810-BC9F-DA72D8452E73}" type="datetime1">
              <a:rPr lang="en-US" smtClean="0"/>
              <a:pPr/>
              <a:t>11/5/12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pic>
        <p:nvPicPr>
          <p:cNvPr id="14" name="Picture 13" descr="Overlay-ContentSlides.png"/>
          <p:cNvPicPr>
            <a:picLocks noChangeAspect="1"/>
          </p:cNvPicPr>
          <p:nvPr/>
        </p:nvPicPr>
        <p:blipFill>
          <a:blip r:embed="rId2" cstate="print"/>
          <a:stretch>
            <a:fillRect/>
          </a:stretch>
        </p:blipFill>
        <p:spPr>
          <a:xfrm>
            <a:off x="150887" y="186645"/>
            <a:ext cx="8827266" cy="6483096"/>
          </a:xfrm>
          <a:prstGeom prst="rect">
            <a:avLst/>
          </a:prstGeom>
        </p:spPr>
      </p:pic>
      <p:sp>
        <p:nvSpPr>
          <p:cNvPr id="2" name="Title 1"/>
          <p:cNvSpPr>
            <a:spLocks noGrp="1"/>
          </p:cNvSpPr>
          <p:nvPr>
            <p:ph type="title"/>
          </p:nvPr>
        </p:nvSpPr>
        <p:spPr>
          <a:xfrm>
            <a:off x="779463" y="381000"/>
            <a:ext cx="7583487" cy="1044388"/>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9463" y="1438835"/>
            <a:ext cx="3657600" cy="789828"/>
          </a:xfrm>
        </p:spPr>
        <p:txBody>
          <a:bodyPr anchor="b">
            <a:noAutofit/>
          </a:bodyPr>
          <a:lstStyle>
            <a:lvl1pPr marL="0" indent="0" algn="ctr">
              <a:lnSpc>
                <a:spcPts val="3000"/>
              </a:lnSpc>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9463" y="2362199"/>
            <a:ext cx="3657600" cy="368617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05350" y="1438835"/>
            <a:ext cx="3657600" cy="789828"/>
          </a:xfrm>
        </p:spPr>
        <p:txBody>
          <a:bodyPr anchor="b">
            <a:noAutofit/>
          </a:bodyPr>
          <a:lstStyle>
            <a:lvl1pPr marL="0" indent="0" algn="ctr">
              <a:lnSpc>
                <a:spcPts val="3000"/>
              </a:lnSpc>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05350" y="2362199"/>
            <a:ext cx="3657600" cy="368617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6D18D072-EF12-4AA2-BD71-ABC68B06D0E2}" type="datetime1">
              <a:rPr lang="en-US" smtClean="0"/>
              <a:pPr/>
              <a:t>11/5/12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87D7A59-36E2-48B9-B146-C1E59501F63F}" type="slidenum">
              <a:rPr lang="en-US" smtClean="0"/>
              <a:pPr/>
              <a:t>‹#›</a:t>
            </a:fld>
            <a:endParaRPr lang="en-US" dirty="0"/>
          </a:p>
        </p:txBody>
      </p:sp>
      <p:cxnSp>
        <p:nvCxnSpPr>
          <p:cNvPr id="12" name="Straight Connector 11"/>
          <p:cNvCxnSpPr/>
          <p:nvPr/>
        </p:nvCxnSpPr>
        <p:spPr>
          <a:xfrm>
            <a:off x="874059" y="2286000"/>
            <a:ext cx="3563003"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815840" y="2286000"/>
            <a:ext cx="356616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74059" y="2286000"/>
            <a:ext cx="3563003"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815840" y="2286000"/>
            <a:ext cx="356616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2 Content, Top and Bottom">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cstate="print"/>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79462" y="1828801"/>
            <a:ext cx="7585076"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9D1D110F-3F4E-48D9-B8AA-5D0E825AFDBA}" type="datetime1">
              <a:rPr lang="en-US" smtClean="0"/>
              <a:pPr/>
              <a:t>11/5/12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dirty="0"/>
          </a:p>
        </p:txBody>
      </p:sp>
      <p:sp>
        <p:nvSpPr>
          <p:cNvPr id="10" name="Content Placeholder 2"/>
          <p:cNvSpPr>
            <a:spLocks noGrp="1"/>
          </p:cNvSpPr>
          <p:nvPr>
            <p:ph sz="half" idx="13"/>
          </p:nvPr>
        </p:nvSpPr>
        <p:spPr>
          <a:xfrm>
            <a:off x="779462" y="3991816"/>
            <a:ext cx="7585076"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3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cstate="print"/>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71095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9D1D110F-3F4E-48D9-B8AA-5D0E825AFDBA}" type="datetime1">
              <a:rPr lang="en-US" smtClean="0"/>
              <a:pPr/>
              <a:t>11/5/12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dirty="0"/>
          </a:p>
        </p:txBody>
      </p:sp>
      <p:sp>
        <p:nvSpPr>
          <p:cNvPr id="10" name="Content Placeholder 2"/>
          <p:cNvSpPr>
            <a:spLocks noGrp="1"/>
          </p:cNvSpPr>
          <p:nvPr>
            <p:ph sz="half" idx="13"/>
          </p:nvPr>
        </p:nvSpPr>
        <p:spPr>
          <a:xfrm>
            <a:off x="471095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1" name="Content Placeholder 2"/>
          <p:cNvSpPr>
            <a:spLocks noGrp="1"/>
          </p:cNvSpPr>
          <p:nvPr>
            <p:ph sz="half" idx="14"/>
          </p:nvPr>
        </p:nvSpPr>
        <p:spPr>
          <a:xfrm>
            <a:off x="779462"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4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cstate="print"/>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9D1D110F-3F4E-48D9-B8AA-5D0E825AFDBA}" type="datetime1">
              <a:rPr lang="en-US" smtClean="0"/>
              <a:pPr/>
              <a:t>11/5/12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dirty="0"/>
          </a:p>
        </p:txBody>
      </p:sp>
      <p:sp>
        <p:nvSpPr>
          <p:cNvPr id="12" name="Content Placeholder 2"/>
          <p:cNvSpPr>
            <a:spLocks noGrp="1"/>
          </p:cNvSpPr>
          <p:nvPr>
            <p:ph sz="half" idx="14"/>
          </p:nvPr>
        </p:nvSpPr>
        <p:spPr>
          <a:xfrm>
            <a:off x="77946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3" name="Content Placeholder 2"/>
          <p:cNvSpPr>
            <a:spLocks noGrp="1"/>
          </p:cNvSpPr>
          <p:nvPr>
            <p:ph sz="half" idx="15"/>
          </p:nvPr>
        </p:nvSpPr>
        <p:spPr>
          <a:xfrm>
            <a:off x="77946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4" name="Content Placeholder 2"/>
          <p:cNvSpPr>
            <a:spLocks noGrp="1"/>
          </p:cNvSpPr>
          <p:nvPr>
            <p:ph sz="half" idx="1"/>
          </p:nvPr>
        </p:nvSpPr>
        <p:spPr>
          <a:xfrm>
            <a:off x="471095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5" name="Content Placeholder 2"/>
          <p:cNvSpPr>
            <a:spLocks noGrp="1"/>
          </p:cNvSpPr>
          <p:nvPr>
            <p:ph sz="half" idx="13"/>
          </p:nvPr>
        </p:nvSpPr>
        <p:spPr>
          <a:xfrm>
            <a:off x="471095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pic>
        <p:nvPicPr>
          <p:cNvPr id="6" name="Picture 5" descr="Overlay-ContentSlides.png"/>
          <p:cNvPicPr>
            <a:picLocks noChangeAspect="1"/>
          </p:cNvPicPr>
          <p:nvPr/>
        </p:nvPicPr>
        <p:blipFill>
          <a:blip r:embed="rId2" cstate="print"/>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B8CDBF60-6CC3-4B74-A60D-3486985E4346}" type="datetime1">
              <a:rPr lang="en-US" smtClean="0"/>
              <a:pPr/>
              <a:t>11/5/12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87D7A59-36E2-48B9-B146-C1E59501F63F}"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8" name="Round Diagonal Corner Rectangle 7"/>
          <p:cNvSpPr/>
          <p:nvPr/>
        </p:nvSpPr>
        <p:spPr>
          <a:xfrm>
            <a:off x="189707" y="189707"/>
            <a:ext cx="8764587" cy="6478587"/>
          </a:xfrm>
          <a:prstGeom prst="round2DiagRect">
            <a:avLst>
              <a:gd name="adj1" fmla="val 9416"/>
              <a:gd name="adj2" fmla="val 0"/>
            </a:avLst>
          </a:prstGeom>
          <a:gradFill>
            <a:gsLst>
              <a:gs pos="17000">
                <a:schemeClr val="bg2"/>
              </a:gs>
              <a:gs pos="100000">
                <a:schemeClr val="tx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Placeholder 1"/>
          <p:cNvSpPr>
            <a:spLocks noGrp="1"/>
          </p:cNvSpPr>
          <p:nvPr>
            <p:ph type="title"/>
          </p:nvPr>
        </p:nvSpPr>
        <p:spPr>
          <a:xfrm>
            <a:off x="779463" y="381000"/>
            <a:ext cx="7583487" cy="1044388"/>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779463" y="1828800"/>
            <a:ext cx="7583487" cy="420893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381000" y="6288741"/>
            <a:ext cx="1887537" cy="365125"/>
          </a:xfrm>
          <a:prstGeom prst="rect">
            <a:avLst/>
          </a:prstGeom>
        </p:spPr>
        <p:txBody>
          <a:bodyPr vert="horz" lIns="91440" tIns="45720" rIns="91440" bIns="45720" rtlCol="0" anchor="ctr"/>
          <a:lstStyle>
            <a:lvl1pPr algn="l">
              <a:defRPr sz="1200">
                <a:solidFill>
                  <a:schemeClr val="bg2"/>
                </a:solidFill>
              </a:defRPr>
            </a:lvl1pPr>
          </a:lstStyle>
          <a:p>
            <a:fld id="{9D1D110F-3F4E-48D9-B8AA-5D0E825AFDBA}" type="datetime1">
              <a:rPr lang="en-US" smtClean="0"/>
              <a:pPr/>
              <a:t>11/5/12</a:t>
            </a:fld>
            <a:endParaRPr lang="en-US" dirty="0"/>
          </a:p>
        </p:txBody>
      </p:sp>
      <p:sp>
        <p:nvSpPr>
          <p:cNvPr id="5" name="Footer Placeholder 4"/>
          <p:cNvSpPr>
            <a:spLocks noGrp="1"/>
          </p:cNvSpPr>
          <p:nvPr>
            <p:ph type="ftr" sz="quarter" idx="3"/>
          </p:nvPr>
        </p:nvSpPr>
        <p:spPr>
          <a:xfrm>
            <a:off x="3304615" y="6288741"/>
            <a:ext cx="5238750" cy="365125"/>
          </a:xfrm>
          <a:prstGeom prst="rect">
            <a:avLst/>
          </a:prstGeom>
        </p:spPr>
        <p:txBody>
          <a:bodyPr vert="horz" lIns="91440" tIns="45720" rIns="91440" bIns="45720" rtlCol="0" anchor="ctr"/>
          <a:lstStyle>
            <a:lvl1pPr algn="r">
              <a:defRPr sz="1200">
                <a:solidFill>
                  <a:schemeClr val="bg2"/>
                </a:solidFill>
              </a:defRPr>
            </a:lvl1pPr>
          </a:lstStyle>
          <a:p>
            <a:endParaRPr lang="en-US" dirty="0"/>
          </a:p>
        </p:txBody>
      </p:sp>
      <p:sp>
        <p:nvSpPr>
          <p:cNvPr id="6" name="Slide Number Placeholder 5"/>
          <p:cNvSpPr>
            <a:spLocks noGrp="1"/>
          </p:cNvSpPr>
          <p:nvPr>
            <p:ph type="sldNum" sz="quarter" idx="4"/>
          </p:nvPr>
        </p:nvSpPr>
        <p:spPr>
          <a:xfrm>
            <a:off x="8404411" y="219635"/>
            <a:ext cx="493059" cy="365125"/>
          </a:xfrm>
          <a:prstGeom prst="rect">
            <a:avLst/>
          </a:prstGeom>
        </p:spPr>
        <p:txBody>
          <a:bodyPr vert="horz" lIns="91440" tIns="45720" rIns="91440" bIns="45720" rtlCol="0" anchor="ctr"/>
          <a:lstStyle>
            <a:lvl1pPr algn="r">
              <a:defRPr sz="1200">
                <a:solidFill>
                  <a:schemeClr val="tx2"/>
                </a:solidFill>
              </a:defRPr>
            </a:lvl1pPr>
          </a:lstStyle>
          <a:p>
            <a:fld id="{687D7A59-36E2-48B9-B146-C1E59501F63F}"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 r:id="rId12"/>
    <p:sldLayoutId r:id="rId13"/>
    <p:sldLayoutId r:id="rId14"/>
    <p:sldLayoutId r:id="rId15"/>
    <p:sldLayoutId r:id="rId16"/>
  </p:sldLayoutIdLst>
  <p:hf sldNum="0" hdr="0" ftr="0" dt="0"/>
  <p:txStyles>
    <p:titleStyle>
      <a:lvl1pPr algn="l" defTabSz="914400" rtl="0" eaLnBrk="1" latinLnBrk="0" hangingPunct="1">
        <a:spcBef>
          <a:spcPct val="0"/>
        </a:spcBef>
        <a:buNone/>
        <a:defRPr sz="3800" kern="1200">
          <a:solidFill>
            <a:schemeClr val="bg1"/>
          </a:solidFill>
          <a:latin typeface="+mj-lt"/>
          <a:ea typeface="+mj-ea"/>
          <a:cs typeface="+mj-cs"/>
        </a:defRPr>
      </a:lvl1pPr>
    </p:titleStyle>
    <p:bodyStyle>
      <a:lvl1pPr marL="282575" indent="-282575" algn="l" defTabSz="914400" rtl="0" eaLnBrk="1" latinLnBrk="0" hangingPunct="1">
        <a:spcBef>
          <a:spcPts val="2000"/>
        </a:spcBef>
        <a:buFont typeface="Wingdings 2" pitchFamily="18" charset="2"/>
        <a:buChar char=""/>
        <a:defRPr sz="2200" kern="1200">
          <a:solidFill>
            <a:schemeClr val="bg1"/>
          </a:solidFill>
          <a:latin typeface="+mn-lt"/>
          <a:ea typeface="+mn-ea"/>
          <a:cs typeface="+mn-cs"/>
        </a:defRPr>
      </a:lvl1pPr>
      <a:lvl2pPr marL="577850" indent="-295275" algn="l" defTabSz="914400" rtl="0" eaLnBrk="1" latinLnBrk="0" hangingPunct="1">
        <a:spcBef>
          <a:spcPts val="600"/>
        </a:spcBef>
        <a:buFont typeface="Wingdings 2" pitchFamily="18" charset="2"/>
        <a:buChar char=""/>
        <a:defRPr sz="2000" kern="1200">
          <a:solidFill>
            <a:schemeClr val="bg1"/>
          </a:solidFill>
          <a:latin typeface="+mn-lt"/>
          <a:ea typeface="+mn-ea"/>
          <a:cs typeface="+mn-cs"/>
        </a:defRPr>
      </a:lvl2pPr>
      <a:lvl3pPr marL="86042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3pPr>
      <a:lvl4pPr marL="1143000"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4pPr>
      <a:lvl5pPr marL="142557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 Id="rId3" Type="http://schemas.openxmlformats.org/officeDocument/2006/relationships/chart" Target="../charts/chart1.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4" Type="http://schemas.openxmlformats.org/officeDocument/2006/relationships/hyperlink" Target="http://www.washingtonpost.com/wp-srv/special/business/us-unemployment-rate-history/" TargetMode="External"/><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blog.oup.com/2011/06/librarian-census/"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3.xml"/><Relationship Id="rId3" Type="http://schemas.openxmlformats.org/officeDocument/2006/relationships/chart" Target="../charts/char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png"/><Relationship Id="rId3" Type="http://schemas.openxmlformats.org/officeDocument/2006/relationships/hyperlink" Target="http://blog.oup.com/2011/06/librarian-census/"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3.png"/><Relationship Id="rId3" Type="http://schemas.openxmlformats.org/officeDocument/2006/relationships/hyperlink" Target="http://blog.oup.com/2011/06/librarian-censu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4.png"/><Relationship Id="rId3" Type="http://schemas.openxmlformats.org/officeDocument/2006/relationships/hyperlink" Target="http://www.ala.org/news/mediapresscenter/americaslibraries/soal2012/public-libraries"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hyperlink" Target="http://www.ala.org/news/mediapresscenter/americaslibraries/soal2012/academic-libraries"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ala.org/news/mediapresscenter/americaslibraries/soal2012/academic-libraries"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6.xml"/><Relationship Id="rId4" Type="http://schemas.openxmlformats.org/officeDocument/2006/relationships/hyperlink" Target="http://www.bls.gov/ooh/Education-Training-and-Library/Librarians.htm" TargetMode="External"/><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blog.oup.com/2011/06/librarian-census/" TargetMode="External"/><Relationship Id="rId4" Type="http://schemas.openxmlformats.org/officeDocument/2006/relationships/hyperlink" Target="http://www.ncbi.nlm.nih.gov/pmc/articles/PMC141181/" TargetMode="External"/><Relationship Id="rId5" Type="http://schemas.openxmlformats.org/officeDocument/2006/relationships/hyperlink" Target="http://www.washingtonpost.com/wp-srv/special/business/us-unemployment-rate-history/" TargetMode="External"/><Relationship Id="rId1" Type="http://schemas.openxmlformats.org/officeDocument/2006/relationships/slideLayout" Target="../slideLayouts/slideLayout2.xml"/><Relationship Id="rId2" Type="http://schemas.openxmlformats.org/officeDocument/2006/relationships/hyperlink" Target="http://www.ala.org/news/mediapresscenter/americaslibraries/soal2012/public-libraries"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chart" Target="../charts/char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5.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www.bls.gov/ooh/Education-Training-and-Library/Librarians.htm" TargetMode="External"/><Relationship Id="rId4" Type="http://schemas.openxmlformats.org/officeDocument/2006/relationships/hyperlink" Target="http://www.bls.gov/ooh/education-training-and-library/library-technicians-and-assistants.htm" TargetMode="External"/><Relationship Id="rId5" Type="http://schemas.openxmlformats.org/officeDocument/2006/relationships/hyperlink" Target="http://reviews.libraryjournal.com/2012/01/collection-development/career-reality-check/" TargetMode="External"/><Relationship Id="rId6" Type="http://schemas.openxmlformats.org/officeDocument/2006/relationships/hyperlink" Target="http://www.libraryjournal.com/article/CA6250888.html" TargetMode="External"/><Relationship Id="rId7" Type="http://schemas.openxmlformats.org/officeDocument/2006/relationships/hyperlink" Target="http://ala-pa.org/newsletter/2009/09/13/employment-of-librarians-what-can-librarians-do/" TargetMode="External"/><Relationship Id="rId8" Type="http://schemas.openxmlformats.org/officeDocument/2006/relationships/hyperlink" Target="http://features.libraryjournal.com/placements-and-salaries/2011-survey/tight-competition/" TargetMode="External"/><Relationship Id="rId9" Type="http://schemas.openxmlformats.org/officeDocument/2006/relationships/hyperlink" Target="http://features.libraryjournal.com/placements-and-salaries/2011-survey/the-grads-perspective/" TargetMode="External"/><Relationship Id="rId10" Type="http://schemas.openxmlformats.org/officeDocument/2006/relationships/hyperlink" Target="http://www.liscareer.com/newlenswitzer_mls.htm" TargetMode="External"/><Relationship Id="rId1" Type="http://schemas.openxmlformats.org/officeDocument/2006/relationships/slideLayout" Target="../slideLayouts/slideLayout2.xml"/><Relationship Id="rId2" Type="http://schemas.openxmlformats.org/officeDocument/2006/relationships/hyperlink" Target="http://www.bls.gov/oco/ocos068.htm"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washingtonpost.com/business/capitalbusiness/career-coach-keys-to-networking-success/2011/10/26/gIQAvHS7WM_print.html" TargetMode="External"/><Relationship Id="rId3" Type="http://schemas.openxmlformats.org/officeDocument/2006/relationships/hyperlink" Target="http://www.careerrocketeer.com/2012/02/why-is-my-job-search-taking-so-long.html"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gen-we.com/" TargetMode="External"/><Relationship Id="rId4" Type="http://schemas.openxmlformats.org/officeDocument/2006/relationships/hyperlink" Target="http://wilis.unc.edu/" TargetMode="External"/><Relationship Id="rId1" Type="http://schemas.openxmlformats.org/officeDocument/2006/relationships/slideLayout" Target="../slideLayouts/slideLayout2.xml"/><Relationship Id="rId2" Type="http://schemas.openxmlformats.org/officeDocument/2006/relationships/hyperlink" Target="http://www.babyboomers.com/"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blog.oup.com/2011/06/librarian-census/" TargetMode="External"/><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1322921" y="1841510"/>
            <a:ext cx="6498158" cy="1724867"/>
          </a:xfrm>
        </p:spPr>
        <p:txBody>
          <a:bodyPr>
            <a:normAutofit fontScale="90000"/>
          </a:bodyPr>
          <a:lstStyle/>
          <a:p>
            <a:r>
              <a:rPr lang="en-US" sz="5300" dirty="0" smtClean="0"/>
              <a:t>Working</a:t>
            </a:r>
            <a:r>
              <a:rPr lang="en-US" sz="4900" dirty="0" smtClean="0"/>
              <a:t> Hard or Hardly Working:  </a:t>
            </a:r>
            <a:br>
              <a:rPr lang="en-US" sz="4900" dirty="0" smtClean="0"/>
            </a:br>
            <a:r>
              <a:rPr lang="en-US" sz="3600" dirty="0" smtClean="0"/>
              <a:t>Recent MLIS grads finding work and making it pay in a harsh economy</a:t>
            </a:r>
            <a:endParaRPr lang="en-US" sz="3600" dirty="0"/>
          </a:p>
        </p:txBody>
      </p:sp>
      <p:sp>
        <p:nvSpPr>
          <p:cNvPr id="3" name="Subtitle 2"/>
          <p:cNvSpPr>
            <a:spLocks noGrp="1"/>
          </p:cNvSpPr>
          <p:nvPr>
            <p:ph type="subTitle" idx="1"/>
          </p:nvPr>
        </p:nvSpPr>
        <p:spPr>
          <a:xfrm>
            <a:off x="1322921" y="3757332"/>
            <a:ext cx="6498159" cy="1774268"/>
          </a:xfrm>
        </p:spPr>
        <p:txBody>
          <a:bodyPr>
            <a:normAutofit fontScale="85000" lnSpcReduction="20000"/>
          </a:bodyPr>
          <a:lstStyle/>
          <a:p>
            <a:r>
              <a:rPr lang="en-US" dirty="0" smtClean="0"/>
              <a:t>By:  Andrea Hathaway, Liz Woolcott, </a:t>
            </a:r>
          </a:p>
          <a:p>
            <a:r>
              <a:rPr lang="en-US" dirty="0" smtClean="0"/>
              <a:t>Becky Skeen, and Katie Wesolek</a:t>
            </a:r>
          </a:p>
          <a:p>
            <a:r>
              <a:rPr lang="en-US" dirty="0" smtClean="0"/>
              <a:t> Utah State University</a:t>
            </a:r>
          </a:p>
          <a:p>
            <a:endParaRPr lang="en-US" dirty="0" smtClean="0"/>
          </a:p>
          <a:p>
            <a:r>
              <a:rPr lang="en-US" dirty="0" smtClean="0"/>
              <a:t>Utah Library Association Conference </a:t>
            </a:r>
          </a:p>
          <a:p>
            <a:r>
              <a:rPr lang="en-US" dirty="0" smtClean="0"/>
              <a:t>April 26, 2012</a:t>
            </a:r>
          </a:p>
          <a:p>
            <a:endParaRPr lang="en-US" dirty="0"/>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31413561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Under/Un-employment of Library Graduates</a:t>
            </a:r>
            <a:endParaRPr lang="en-US" dirty="0"/>
          </a:p>
        </p:txBody>
      </p:sp>
      <p:sp>
        <p:nvSpPr>
          <p:cNvPr id="4" name="Content Placeholder 3"/>
          <p:cNvSpPr>
            <a:spLocks noGrp="1"/>
          </p:cNvSpPr>
          <p:nvPr>
            <p:ph sz="half" idx="1"/>
          </p:nvPr>
        </p:nvSpPr>
        <p:spPr>
          <a:xfrm>
            <a:off x="457200" y="5943600"/>
            <a:ext cx="8077200" cy="411163"/>
          </a:xfrm>
          <a:prstGeom prst="rect">
            <a:avLst/>
          </a:prstGeom>
        </p:spPr>
        <p:txBody>
          <a:bodyPr>
            <a:normAutofit fontScale="85000" lnSpcReduction="10000"/>
          </a:bodyPr>
          <a:lstStyle/>
          <a:p>
            <a:pPr>
              <a:buNone/>
            </a:pPr>
            <a:r>
              <a:rPr lang="en-US" sz="1600" dirty="0" smtClean="0"/>
              <a:t>Graph based on trends reported by Library Journal’s Placements and Salaries report 1975-2010</a:t>
            </a:r>
          </a:p>
        </p:txBody>
      </p:sp>
      <p:graphicFrame>
        <p:nvGraphicFramePr>
          <p:cNvPr id="5" name="Content Placeholder 4"/>
          <p:cNvGraphicFramePr>
            <a:graphicFrameLocks noGrp="1"/>
          </p:cNvGraphicFramePr>
          <p:nvPr>
            <p:ph sz="half" idx="2"/>
          </p:nvPr>
        </p:nvGraphicFramePr>
        <p:xfrm>
          <a:off x="533400" y="1600200"/>
          <a:ext cx="7772400" cy="381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16951263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Comparing It Nationally</a:t>
            </a:r>
            <a:endParaRPr lang="en-US" dirty="0"/>
          </a:p>
        </p:txBody>
      </p:sp>
      <p:sp>
        <p:nvSpPr>
          <p:cNvPr id="3" name="Content Placeholder 2"/>
          <p:cNvSpPr>
            <a:spLocks noGrp="1"/>
          </p:cNvSpPr>
          <p:nvPr>
            <p:ph sz="half" idx="1"/>
          </p:nvPr>
        </p:nvSpPr>
        <p:spPr>
          <a:xfrm>
            <a:off x="6096000" y="1600201"/>
            <a:ext cx="2667000" cy="3581400"/>
          </a:xfrm>
          <a:prstGeom prst="rect">
            <a:avLst/>
          </a:prstGeom>
        </p:spPr>
        <p:txBody>
          <a:bodyPr>
            <a:normAutofit fontScale="92500" lnSpcReduction="10000"/>
          </a:bodyPr>
          <a:lstStyle/>
          <a:p>
            <a:r>
              <a:rPr lang="en-US" sz="1600" b="1" dirty="0" smtClean="0"/>
              <a:t>Before you panic…  </a:t>
            </a:r>
            <a:r>
              <a:rPr lang="en-US" sz="1600" dirty="0" smtClean="0"/>
              <a:t>Please note: the green line is an unemployment TREND for librarians – not the actual rate </a:t>
            </a:r>
          </a:p>
          <a:p>
            <a:pPr lvl="1"/>
            <a:r>
              <a:rPr lang="en-US" sz="1200" dirty="0" smtClean="0"/>
              <a:t>Library Journal combines numbers reporting “Unemployed” and “Unknown employment”</a:t>
            </a:r>
          </a:p>
          <a:p>
            <a:endParaRPr lang="en-US" sz="1600" dirty="0" smtClean="0"/>
          </a:p>
          <a:p>
            <a:r>
              <a:rPr lang="en-US" sz="1600" dirty="0" smtClean="0"/>
              <a:t>While the percentage is inflated, the trend seems to follow the national unemployment rates</a:t>
            </a:r>
          </a:p>
          <a:p>
            <a:pPr>
              <a:buNone/>
            </a:pPr>
            <a:endParaRPr lang="en-US" sz="1600" dirty="0" smtClean="0"/>
          </a:p>
          <a:p>
            <a:endParaRPr lang="en-US" sz="1600" dirty="0"/>
          </a:p>
        </p:txBody>
      </p:sp>
      <p:graphicFrame>
        <p:nvGraphicFramePr>
          <p:cNvPr id="5" name="Content Placeholder 4"/>
          <p:cNvGraphicFramePr>
            <a:graphicFrameLocks noGrp="1"/>
          </p:cNvGraphicFramePr>
          <p:nvPr>
            <p:ph sz="half" idx="2"/>
          </p:nvPr>
        </p:nvGraphicFramePr>
        <p:xfrm>
          <a:off x="381000" y="1447800"/>
          <a:ext cx="55626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Content Placeholder 3"/>
          <p:cNvSpPr txBox="1">
            <a:spLocks/>
          </p:cNvSpPr>
          <p:nvPr/>
        </p:nvSpPr>
        <p:spPr>
          <a:xfrm>
            <a:off x="609600" y="5867400"/>
            <a:ext cx="8077200" cy="639763"/>
          </a:xfrm>
          <a:prstGeom prst="rect">
            <a:avLst/>
          </a:prstGeom>
        </p:spPr>
        <p:txBody>
          <a:bodyPr vert="horz" lIns="91440" tIns="45720" rIns="91440" bIns="45720" rtlCol="0">
            <a:normAutofit fontScale="85000" lnSpcReduction="20000"/>
          </a:bodyPr>
          <a:lstStyle/>
          <a:p>
            <a:pPr marL="342900" lvl="0" indent="-342900">
              <a:spcBef>
                <a:spcPct val="20000"/>
              </a:spcBef>
            </a:pPr>
            <a:r>
              <a:rPr kumimoji="0" lang="en-US" sz="1600" b="0" i="0" u="none" strike="noStrike" kern="1200" cap="none" spc="0" normalizeH="0" baseline="0" noProof="0" dirty="0" smtClean="0">
                <a:ln>
                  <a:noFill/>
                </a:ln>
                <a:solidFill>
                  <a:schemeClr val="bg1">
                    <a:lumMod val="95000"/>
                  </a:schemeClr>
                </a:solidFill>
                <a:effectLst/>
                <a:uLnTx/>
                <a:uFillTx/>
                <a:latin typeface="+mn-lt"/>
                <a:ea typeface="+mn-ea"/>
                <a:cs typeface="+mn-cs"/>
              </a:rPr>
              <a:t>Graph based on trends reported by Library Journal’s Placements and Salaries report 1975-2010 and David B.</a:t>
            </a:r>
            <a:r>
              <a:rPr kumimoji="0" lang="en-US" sz="1600" b="0" i="0" u="none" strike="noStrike" kern="1200" cap="none" spc="0" normalizeH="0" noProof="0" dirty="0" smtClean="0">
                <a:ln>
                  <a:noFill/>
                </a:ln>
                <a:solidFill>
                  <a:schemeClr val="bg1">
                    <a:lumMod val="95000"/>
                  </a:schemeClr>
                </a:solidFill>
                <a:effectLst/>
                <a:uLnTx/>
                <a:uFillTx/>
                <a:latin typeface="+mn-lt"/>
                <a:ea typeface="+mn-ea"/>
                <a:cs typeface="+mn-cs"/>
              </a:rPr>
              <a:t> Scilia’s data in “A Brief History of U.S. </a:t>
            </a:r>
            <a:r>
              <a:rPr lang="en-US" sz="1600" dirty="0" smtClean="0">
                <a:solidFill>
                  <a:schemeClr val="bg1">
                    <a:lumMod val="95000"/>
                  </a:schemeClr>
                </a:solidFill>
              </a:rPr>
              <a:t>Unemployment” available at:  </a:t>
            </a:r>
            <a:r>
              <a:rPr lang="en-US" sz="1600" dirty="0" smtClean="0">
                <a:hlinkClick r:id="rId4"/>
              </a:rPr>
              <a:t>http://www.washingtonpost.com/wp-srv/special/business/us-unemployment-rate-history/</a:t>
            </a:r>
            <a:endParaRPr lang="en-US" sz="1600" dirty="0" smtClean="0"/>
          </a:p>
          <a:p>
            <a:pPr marL="342900" lvl="0" indent="-342900">
              <a:spcBef>
                <a:spcPct val="20000"/>
              </a:spcBef>
            </a:pPr>
            <a:endParaRPr kumimoji="0" lang="en-US" sz="1600" b="0" i="0" u="none" strike="noStrike" kern="120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17129340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Trends</a:t>
            </a:r>
            <a:endParaRPr lang="en-US" dirty="0"/>
          </a:p>
        </p:txBody>
      </p:sp>
      <p:sp>
        <p:nvSpPr>
          <p:cNvPr id="3" name="Text Placeholder 2"/>
          <p:cNvSpPr>
            <a:spLocks noGrp="1"/>
          </p:cNvSpPr>
          <p:nvPr>
            <p:ph type="body" idx="1"/>
          </p:nvPr>
        </p:nvSpPr>
        <p:spPr>
          <a:xfrm>
            <a:off x="3352800" y="1524000"/>
            <a:ext cx="2362200" cy="639762"/>
          </a:xfrm>
        </p:spPr>
        <p:txBody>
          <a:bodyPr>
            <a:noAutofit/>
          </a:bodyPr>
          <a:lstStyle/>
          <a:p>
            <a:pPr algn="ctr">
              <a:lnSpc>
                <a:spcPct val="80000"/>
              </a:lnSpc>
              <a:spcBef>
                <a:spcPts val="408"/>
              </a:spcBef>
            </a:pPr>
            <a:r>
              <a:rPr lang="en-US" sz="1700" dirty="0" smtClean="0"/>
              <a:t>Periods of growth in librarians:</a:t>
            </a:r>
            <a:endParaRPr lang="en-US" sz="1700" dirty="0"/>
          </a:p>
        </p:txBody>
      </p:sp>
      <p:sp>
        <p:nvSpPr>
          <p:cNvPr id="4" name="Content Placeholder 3"/>
          <p:cNvSpPr>
            <a:spLocks noGrp="1"/>
          </p:cNvSpPr>
          <p:nvPr>
            <p:ph sz="half" idx="2"/>
          </p:nvPr>
        </p:nvSpPr>
        <p:spPr>
          <a:xfrm>
            <a:off x="304800" y="2327275"/>
            <a:ext cx="3249930" cy="2016125"/>
          </a:xfrm>
        </p:spPr>
        <p:txBody>
          <a:bodyPr>
            <a:normAutofit/>
          </a:bodyPr>
          <a:lstStyle/>
          <a:p>
            <a:pPr algn="ctr"/>
            <a:r>
              <a:rPr lang="en-US" dirty="0" smtClean="0"/>
              <a:t>1900-1920’s</a:t>
            </a:r>
          </a:p>
          <a:p>
            <a:pPr algn="ctr"/>
            <a:r>
              <a:rPr lang="en-US" dirty="0" smtClean="0"/>
              <a:t>1940-1950’s</a:t>
            </a:r>
          </a:p>
          <a:p>
            <a:pPr algn="ctr"/>
            <a:r>
              <a:rPr lang="en-US" dirty="0" smtClean="0"/>
              <a:t>Mid 1990’s-early 2000’s  </a:t>
            </a:r>
            <a:r>
              <a:rPr lang="en-US" sz="1300" dirty="0" smtClean="0"/>
              <a:t>(predicted major shortage by 2010) </a:t>
            </a:r>
            <a:r>
              <a:rPr lang="en-US" dirty="0" smtClean="0"/>
              <a:t>	</a:t>
            </a:r>
            <a:endParaRPr lang="en-US" dirty="0"/>
          </a:p>
        </p:txBody>
      </p:sp>
      <p:sp>
        <p:nvSpPr>
          <p:cNvPr id="5" name="Text Placeholder 4"/>
          <p:cNvSpPr>
            <a:spLocks noGrp="1"/>
          </p:cNvSpPr>
          <p:nvPr>
            <p:ph type="body" sz="quarter" idx="3"/>
          </p:nvPr>
        </p:nvSpPr>
        <p:spPr>
          <a:xfrm>
            <a:off x="6172200" y="1535113"/>
            <a:ext cx="2362200" cy="639762"/>
          </a:xfrm>
        </p:spPr>
        <p:txBody>
          <a:bodyPr>
            <a:noAutofit/>
          </a:bodyPr>
          <a:lstStyle/>
          <a:p>
            <a:pPr algn="ctr">
              <a:lnSpc>
                <a:spcPct val="80000"/>
              </a:lnSpc>
              <a:spcBef>
                <a:spcPts val="408"/>
              </a:spcBef>
            </a:pPr>
            <a:r>
              <a:rPr lang="en-US" sz="1700" dirty="0" smtClean="0"/>
              <a:t>Periods of surplus librarians:</a:t>
            </a:r>
            <a:endParaRPr lang="en-US" sz="1700" dirty="0"/>
          </a:p>
        </p:txBody>
      </p:sp>
      <p:sp>
        <p:nvSpPr>
          <p:cNvPr id="6" name="Content Placeholder 5"/>
          <p:cNvSpPr>
            <a:spLocks noGrp="1"/>
          </p:cNvSpPr>
          <p:nvPr>
            <p:ph sz="quarter" idx="4"/>
          </p:nvPr>
        </p:nvSpPr>
        <p:spPr>
          <a:xfrm>
            <a:off x="6172200" y="2327275"/>
            <a:ext cx="2362200" cy="1330325"/>
          </a:xfrm>
        </p:spPr>
        <p:txBody>
          <a:bodyPr>
            <a:normAutofit fontScale="85000" lnSpcReduction="20000"/>
          </a:bodyPr>
          <a:lstStyle/>
          <a:p>
            <a:pPr algn="ctr"/>
            <a:r>
              <a:rPr lang="en-US" dirty="0" smtClean="0"/>
              <a:t>1930’s</a:t>
            </a:r>
          </a:p>
          <a:p>
            <a:pPr algn="ctr"/>
            <a:r>
              <a:rPr lang="en-US" dirty="0" smtClean="0"/>
              <a:t>1970’s</a:t>
            </a:r>
          </a:p>
          <a:p>
            <a:pPr algn="ctr"/>
            <a:r>
              <a:rPr lang="en-US" dirty="0" smtClean="0"/>
              <a:t>Current</a:t>
            </a:r>
            <a:endParaRPr lang="en-US" dirty="0"/>
          </a:p>
        </p:txBody>
      </p:sp>
      <p:sp>
        <p:nvSpPr>
          <p:cNvPr id="8" name="TextBox 7"/>
          <p:cNvSpPr txBox="1"/>
          <p:nvPr/>
        </p:nvSpPr>
        <p:spPr>
          <a:xfrm>
            <a:off x="457200" y="4343400"/>
            <a:ext cx="8077200" cy="224028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1"/>
            </a:solidFill>
          </a:ln>
        </p:spPr>
        <p:txBody>
          <a:bodyPr wrap="square" rtlCol="0">
            <a:spAutoFit/>
          </a:bodyPr>
          <a:lstStyle/>
          <a:p>
            <a:pPr algn="ctr"/>
            <a:r>
              <a:rPr lang="en-US" sz="2800" b="1" dirty="0" smtClean="0"/>
              <a:t>Major Economic Recessions/Depressions of the U.S.:</a:t>
            </a:r>
          </a:p>
          <a:p>
            <a:pPr algn="ctr">
              <a:buFont typeface="Arial" pitchFamily="34" charset="0"/>
              <a:buChar char="•"/>
            </a:pPr>
            <a:r>
              <a:rPr lang="en-US" sz="2800" dirty="0" smtClean="0"/>
              <a:t> 1930’s</a:t>
            </a:r>
          </a:p>
          <a:p>
            <a:pPr algn="ctr">
              <a:buFont typeface="Arial" pitchFamily="34" charset="0"/>
              <a:buChar char="•"/>
            </a:pPr>
            <a:r>
              <a:rPr lang="en-US" sz="2800" dirty="0" smtClean="0"/>
              <a:t> 1970’s</a:t>
            </a:r>
          </a:p>
          <a:p>
            <a:pPr algn="ctr">
              <a:buFont typeface="Arial" pitchFamily="34" charset="0"/>
              <a:buChar char="•"/>
            </a:pPr>
            <a:r>
              <a:rPr lang="en-US" sz="2800" dirty="0" smtClean="0"/>
              <a:t>2007-current</a:t>
            </a:r>
          </a:p>
        </p:txBody>
      </p:sp>
      <p:sp>
        <p:nvSpPr>
          <p:cNvPr id="9" name="Content Placeholder 3"/>
          <p:cNvSpPr txBox="1">
            <a:spLocks/>
          </p:cNvSpPr>
          <p:nvPr/>
        </p:nvSpPr>
        <p:spPr>
          <a:xfrm>
            <a:off x="3208020" y="2327275"/>
            <a:ext cx="2667000" cy="1635125"/>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bg1"/>
                </a:solidFill>
                <a:effectLst/>
                <a:uLnTx/>
                <a:uFillTx/>
                <a:latin typeface="+mn-lt"/>
                <a:ea typeface="+mn-ea"/>
                <a:cs typeface="+mn-cs"/>
              </a:rPr>
              <a:t>1920’s</a:t>
            </a: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bg1"/>
                </a:solidFill>
                <a:effectLst/>
                <a:uLnTx/>
                <a:uFillTx/>
                <a:latin typeface="+mn-lt"/>
                <a:ea typeface="+mn-ea"/>
                <a:cs typeface="+mn-cs"/>
              </a:rPr>
              <a:t>1960’s</a:t>
            </a: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bg1"/>
                </a:solidFill>
                <a:effectLst/>
                <a:uLnTx/>
                <a:uFillTx/>
                <a:latin typeface="+mn-lt"/>
                <a:ea typeface="+mn-ea"/>
                <a:cs typeface="+mn-cs"/>
              </a:rPr>
              <a:t>2002-2010</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10" name="Text Placeholder 2"/>
          <p:cNvSpPr txBox="1">
            <a:spLocks/>
          </p:cNvSpPr>
          <p:nvPr/>
        </p:nvSpPr>
        <p:spPr>
          <a:xfrm>
            <a:off x="457200" y="1524000"/>
            <a:ext cx="2209800" cy="639762"/>
          </a:xfrm>
          <a:prstGeom prst="rect">
            <a:avLst/>
          </a:prstGeom>
        </p:spPr>
        <p:txBody>
          <a:bodyPr vert="horz" lIns="91440" tIns="45720" rIns="91440" bIns="45720" rtlCol="0" anchor="b">
            <a:normAutofit fontScale="70000" lnSpcReduction="20000"/>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1" i="0" u="none" strike="noStrike" kern="1200" cap="none" spc="0" normalizeH="0" baseline="0" noProof="0" dirty="0" smtClean="0">
                <a:ln>
                  <a:noFill/>
                </a:ln>
                <a:solidFill>
                  <a:schemeClr val="bg1"/>
                </a:solidFill>
                <a:effectLst/>
                <a:uLnTx/>
                <a:uFillTx/>
                <a:latin typeface="+mn-lt"/>
                <a:ea typeface="+mn-ea"/>
                <a:cs typeface="+mn-cs"/>
              </a:rPr>
              <a:t>Periods of shortage in librarians:</a:t>
            </a:r>
            <a:endParaRPr kumimoji="0" lang="en-US" sz="2400" b="1"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11028227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 Big Surprise</a:t>
            </a:r>
            <a:endParaRPr lang="en-US" dirty="0"/>
          </a:p>
        </p:txBody>
      </p:sp>
      <p:sp>
        <p:nvSpPr>
          <p:cNvPr id="3" name="Content Placeholder 2"/>
          <p:cNvSpPr>
            <a:spLocks noGrp="1"/>
          </p:cNvSpPr>
          <p:nvPr>
            <p:ph sz="half" idx="1"/>
          </p:nvPr>
        </p:nvSpPr>
        <p:spPr>
          <a:xfrm>
            <a:off x="381000" y="2362200"/>
            <a:ext cx="2362200" cy="3810000"/>
          </a:xfrm>
          <a:prstGeom prst="rect">
            <a:avLst/>
          </a:prstGeom>
        </p:spPr>
        <p:txBody>
          <a:bodyPr/>
          <a:lstStyle/>
          <a:p>
            <a:r>
              <a:rPr lang="en-US" dirty="0" smtClean="0"/>
              <a:t>Traditional Library funding comes from government entities</a:t>
            </a:r>
          </a:p>
        </p:txBody>
      </p:sp>
      <p:graphicFrame>
        <p:nvGraphicFramePr>
          <p:cNvPr id="5" name="Content Placeholder 4"/>
          <p:cNvGraphicFramePr>
            <a:graphicFrameLocks noGrp="1"/>
          </p:cNvGraphicFramePr>
          <p:nvPr>
            <p:ph sz="half" idx="2"/>
          </p:nvPr>
        </p:nvGraphicFramePr>
        <p:xfrm>
          <a:off x="2819400" y="1447800"/>
          <a:ext cx="5867401" cy="4419602"/>
        </p:xfrm>
        <a:graphic>
          <a:graphicData uri="http://schemas.openxmlformats.org/drawingml/2006/table">
            <a:tbl>
              <a:tblPr firstRow="1" bandRow="1">
                <a:tableStyleId>{5C22544A-7EE6-4342-B048-85BDC9FD1C3A}</a:tableStyleId>
              </a:tblPr>
              <a:tblGrid>
                <a:gridCol w="1500963"/>
                <a:gridCol w="886933"/>
                <a:gridCol w="818707"/>
                <a:gridCol w="750481"/>
                <a:gridCol w="886933"/>
                <a:gridCol w="1023384"/>
              </a:tblGrid>
              <a:tr h="273880">
                <a:tc gridSpan="6">
                  <a:txBody>
                    <a:bodyPr/>
                    <a:lstStyle/>
                    <a:p>
                      <a:pPr algn="ctr" fontAlgn="b"/>
                      <a:r>
                        <a:rPr lang="en-US" sz="1100" b="1" i="0" u="none" strike="noStrike" dirty="0" smtClean="0">
                          <a:solidFill>
                            <a:srgbClr val="000000"/>
                          </a:solidFill>
                          <a:latin typeface="Calibri"/>
                        </a:rPr>
                        <a:t>Primary </a:t>
                      </a:r>
                      <a:r>
                        <a:rPr lang="en-US" sz="1100" b="1" i="0" u="none" strike="noStrike" dirty="0">
                          <a:solidFill>
                            <a:srgbClr val="000000"/>
                          </a:solidFill>
                          <a:latin typeface="Calibri"/>
                        </a:rPr>
                        <a:t>Library Funding Sources - by Library Segment</a:t>
                      </a:r>
                    </a:p>
                  </a:txBody>
                  <a:tcPr marL="0" marR="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73880">
                <a:tc>
                  <a:txBody>
                    <a:bodyPr/>
                    <a:lstStyle/>
                    <a:p>
                      <a:pPr algn="l" fontAlgn="b"/>
                      <a:endParaRPr lang="en-US" sz="1100" b="0" i="0" u="none" strike="noStrike" dirty="0">
                        <a:solidFill>
                          <a:srgbClr val="000000"/>
                        </a:solidFill>
                        <a:latin typeface="Calibri"/>
                      </a:endParaRPr>
                    </a:p>
                  </a:txBody>
                  <a:tcPr marL="0" marR="0" marT="0" marB="0" anchor="ctr"/>
                </a:tc>
                <a:tc>
                  <a:txBody>
                    <a:bodyPr/>
                    <a:lstStyle/>
                    <a:p>
                      <a:pPr algn="ctr" fontAlgn="b"/>
                      <a:r>
                        <a:rPr lang="en-US" sz="1100" b="0" i="0" u="none" strike="noStrike" dirty="0">
                          <a:solidFill>
                            <a:srgbClr val="000000"/>
                          </a:solidFill>
                          <a:latin typeface="Calibri"/>
                        </a:rPr>
                        <a:t>Public</a:t>
                      </a:r>
                    </a:p>
                  </a:txBody>
                  <a:tcPr marL="0" marR="0" marT="0" marB="0" anchor="ctr"/>
                </a:tc>
                <a:tc>
                  <a:txBody>
                    <a:bodyPr/>
                    <a:lstStyle/>
                    <a:p>
                      <a:pPr algn="ctr" fontAlgn="b"/>
                      <a:r>
                        <a:rPr lang="en-US" sz="1100" b="0" i="0" u="none" strike="noStrike" dirty="0">
                          <a:solidFill>
                            <a:srgbClr val="000000"/>
                          </a:solidFill>
                          <a:latin typeface="Calibri"/>
                        </a:rPr>
                        <a:t>Academic</a:t>
                      </a:r>
                    </a:p>
                  </a:txBody>
                  <a:tcPr marL="0" marR="0" marT="0" marB="0" anchor="ctr"/>
                </a:tc>
                <a:tc>
                  <a:txBody>
                    <a:bodyPr/>
                    <a:lstStyle/>
                    <a:p>
                      <a:pPr algn="ctr" fontAlgn="b"/>
                      <a:r>
                        <a:rPr lang="en-US" sz="1100" b="0" i="0" u="none" strike="noStrike" dirty="0">
                          <a:solidFill>
                            <a:srgbClr val="000000"/>
                          </a:solidFill>
                          <a:latin typeface="Calibri"/>
                        </a:rPr>
                        <a:t>Gov't</a:t>
                      </a:r>
                    </a:p>
                  </a:txBody>
                  <a:tcPr marL="0" marR="0" marT="0" marB="0" anchor="ctr"/>
                </a:tc>
                <a:tc>
                  <a:txBody>
                    <a:bodyPr/>
                    <a:lstStyle/>
                    <a:p>
                      <a:pPr algn="ctr" fontAlgn="b"/>
                      <a:r>
                        <a:rPr lang="en-US" sz="1100" b="0" i="0" u="none" strike="noStrike" dirty="0">
                          <a:solidFill>
                            <a:srgbClr val="000000"/>
                          </a:solidFill>
                          <a:latin typeface="Calibri"/>
                        </a:rPr>
                        <a:t>Special</a:t>
                      </a:r>
                    </a:p>
                  </a:txBody>
                  <a:tcPr marL="0" marR="0" marT="0" marB="0" anchor="ctr"/>
                </a:tc>
                <a:tc>
                  <a:txBody>
                    <a:bodyPr/>
                    <a:lstStyle/>
                    <a:p>
                      <a:pPr algn="ctr" fontAlgn="b"/>
                      <a:r>
                        <a:rPr lang="en-US" sz="1100" b="0" i="0" u="none" strike="noStrike" dirty="0">
                          <a:solidFill>
                            <a:srgbClr val="000000"/>
                          </a:solidFill>
                          <a:latin typeface="Calibri"/>
                        </a:rPr>
                        <a:t>Average</a:t>
                      </a:r>
                    </a:p>
                  </a:txBody>
                  <a:tcPr marL="0" marR="0" marT="0" marB="0" anchor="ctr"/>
                </a:tc>
              </a:tr>
              <a:tr h="371427">
                <a:tc>
                  <a:txBody>
                    <a:bodyPr/>
                    <a:lstStyle/>
                    <a:p>
                      <a:pPr algn="l" fontAlgn="b"/>
                      <a:r>
                        <a:rPr lang="en-US" sz="1100" b="1" i="0" u="none" strike="noStrike" dirty="0">
                          <a:solidFill>
                            <a:srgbClr val="000000"/>
                          </a:solidFill>
                          <a:latin typeface="Calibri"/>
                        </a:rPr>
                        <a:t>Public funding–local </a:t>
                      </a:r>
                    </a:p>
                  </a:txBody>
                  <a:tcPr marL="0" marR="0" marT="0" marB="0" anchor="ctr"/>
                </a:tc>
                <a:tc>
                  <a:txBody>
                    <a:bodyPr/>
                    <a:lstStyle/>
                    <a:p>
                      <a:pPr algn="ctr" fontAlgn="b"/>
                      <a:r>
                        <a:rPr lang="en-US" sz="1100" b="1" i="0" u="none" strike="noStrike" dirty="0">
                          <a:solidFill>
                            <a:srgbClr val="000000"/>
                          </a:solidFill>
                          <a:latin typeface="Calibri"/>
                        </a:rPr>
                        <a:t>92%</a:t>
                      </a:r>
                    </a:p>
                  </a:txBody>
                  <a:tcPr marL="0" marR="0" marT="0" marB="0" anchor="ctr"/>
                </a:tc>
                <a:tc>
                  <a:txBody>
                    <a:bodyPr/>
                    <a:lstStyle/>
                    <a:p>
                      <a:pPr algn="ctr" fontAlgn="b"/>
                      <a:r>
                        <a:rPr lang="en-US" sz="1100" b="1" i="0" u="none" strike="noStrike" dirty="0">
                          <a:solidFill>
                            <a:srgbClr val="000000"/>
                          </a:solidFill>
                          <a:latin typeface="Calibri"/>
                        </a:rPr>
                        <a:t>8%</a:t>
                      </a:r>
                    </a:p>
                  </a:txBody>
                  <a:tcPr marL="0" marR="0" marT="0" marB="0" anchor="ctr"/>
                </a:tc>
                <a:tc>
                  <a:txBody>
                    <a:bodyPr/>
                    <a:lstStyle/>
                    <a:p>
                      <a:pPr algn="ctr" fontAlgn="b"/>
                      <a:r>
                        <a:rPr lang="en-US" sz="1100" b="1" i="0" u="none" strike="noStrike" dirty="0">
                          <a:solidFill>
                            <a:srgbClr val="000000"/>
                          </a:solidFill>
                          <a:latin typeface="Calibri"/>
                        </a:rPr>
                        <a:t>6%</a:t>
                      </a:r>
                    </a:p>
                  </a:txBody>
                  <a:tcPr marL="0" marR="0" marT="0" marB="0" anchor="ctr"/>
                </a:tc>
                <a:tc>
                  <a:txBody>
                    <a:bodyPr/>
                    <a:lstStyle/>
                    <a:p>
                      <a:pPr algn="ctr" fontAlgn="b"/>
                      <a:r>
                        <a:rPr lang="en-US" sz="1100" b="1" i="0" u="none" strike="noStrike" dirty="0">
                          <a:solidFill>
                            <a:srgbClr val="000000"/>
                          </a:solidFill>
                          <a:latin typeface="Calibri"/>
                        </a:rPr>
                        <a:t>12%</a:t>
                      </a:r>
                    </a:p>
                  </a:txBody>
                  <a:tcPr marL="0" marR="0" marT="0" marB="0" anchor="ctr"/>
                </a:tc>
                <a:tc>
                  <a:txBody>
                    <a:bodyPr/>
                    <a:lstStyle/>
                    <a:p>
                      <a:pPr algn="ctr" fontAlgn="b"/>
                      <a:r>
                        <a:rPr lang="en-US" sz="1100" b="1" i="0" u="none" strike="noStrike" dirty="0">
                          <a:solidFill>
                            <a:srgbClr val="000000"/>
                          </a:solidFill>
                          <a:latin typeface="Calibri"/>
                        </a:rPr>
                        <a:t>43%</a:t>
                      </a:r>
                    </a:p>
                  </a:txBody>
                  <a:tcPr marL="0" marR="0" marT="0" marB="0" anchor="ctr"/>
                </a:tc>
              </a:tr>
              <a:tr h="371427">
                <a:tc>
                  <a:txBody>
                    <a:bodyPr/>
                    <a:lstStyle/>
                    <a:p>
                      <a:pPr algn="l" fontAlgn="b"/>
                      <a:r>
                        <a:rPr lang="en-US" sz="1100" b="1" i="0" u="none" strike="noStrike" dirty="0">
                          <a:solidFill>
                            <a:srgbClr val="000000"/>
                          </a:solidFill>
                          <a:latin typeface="Calibri"/>
                        </a:rPr>
                        <a:t>Public funding–state </a:t>
                      </a:r>
                    </a:p>
                  </a:txBody>
                  <a:tcPr marL="0" marR="0" marT="0" marB="0" anchor="ctr"/>
                </a:tc>
                <a:tc>
                  <a:txBody>
                    <a:bodyPr/>
                    <a:lstStyle/>
                    <a:p>
                      <a:pPr algn="ctr" fontAlgn="b"/>
                      <a:r>
                        <a:rPr lang="en-US" sz="1100" b="1" i="0" u="none" strike="noStrike" dirty="0">
                          <a:solidFill>
                            <a:srgbClr val="000000"/>
                          </a:solidFill>
                          <a:latin typeface="Calibri"/>
                        </a:rPr>
                        <a:t>46%</a:t>
                      </a:r>
                    </a:p>
                  </a:txBody>
                  <a:tcPr marL="0" marR="0" marT="0" marB="0" anchor="ctr"/>
                </a:tc>
                <a:tc>
                  <a:txBody>
                    <a:bodyPr/>
                    <a:lstStyle/>
                    <a:p>
                      <a:pPr algn="ctr" fontAlgn="b"/>
                      <a:r>
                        <a:rPr lang="en-US" sz="1100" b="1" i="0" u="none" strike="noStrike" dirty="0">
                          <a:solidFill>
                            <a:srgbClr val="000000"/>
                          </a:solidFill>
                          <a:latin typeface="Calibri"/>
                        </a:rPr>
                        <a:t>33%</a:t>
                      </a:r>
                    </a:p>
                  </a:txBody>
                  <a:tcPr marL="0" marR="0" marT="0" marB="0" anchor="ctr"/>
                </a:tc>
                <a:tc>
                  <a:txBody>
                    <a:bodyPr/>
                    <a:lstStyle/>
                    <a:p>
                      <a:pPr algn="ctr" fontAlgn="b"/>
                      <a:r>
                        <a:rPr lang="en-US" sz="1100" b="1" i="0" u="none" strike="noStrike" dirty="0">
                          <a:solidFill>
                            <a:srgbClr val="000000"/>
                          </a:solidFill>
                          <a:latin typeface="Calibri"/>
                        </a:rPr>
                        <a:t>19%</a:t>
                      </a:r>
                    </a:p>
                  </a:txBody>
                  <a:tcPr marL="0" marR="0" marT="0" marB="0" anchor="ctr"/>
                </a:tc>
                <a:tc>
                  <a:txBody>
                    <a:bodyPr/>
                    <a:lstStyle/>
                    <a:p>
                      <a:pPr algn="ctr" fontAlgn="b"/>
                      <a:r>
                        <a:rPr lang="en-US" sz="1100" b="1" i="0" u="none" strike="noStrike" dirty="0">
                          <a:solidFill>
                            <a:srgbClr val="000000"/>
                          </a:solidFill>
                          <a:latin typeface="Calibri"/>
                        </a:rPr>
                        <a:t>21%</a:t>
                      </a:r>
                    </a:p>
                  </a:txBody>
                  <a:tcPr marL="0" marR="0" marT="0" marB="0" anchor="ctr"/>
                </a:tc>
                <a:tc>
                  <a:txBody>
                    <a:bodyPr/>
                    <a:lstStyle/>
                    <a:p>
                      <a:pPr algn="ctr" fontAlgn="b"/>
                      <a:r>
                        <a:rPr lang="en-US" sz="1100" b="1" i="0" u="none" strike="noStrike" dirty="0">
                          <a:solidFill>
                            <a:srgbClr val="000000"/>
                          </a:solidFill>
                          <a:latin typeface="Calibri"/>
                        </a:rPr>
                        <a:t>35%</a:t>
                      </a:r>
                    </a:p>
                  </a:txBody>
                  <a:tcPr marL="0" marR="0" marT="0" marB="0" anchor="ctr"/>
                </a:tc>
              </a:tr>
              <a:tr h="371427">
                <a:tc>
                  <a:txBody>
                    <a:bodyPr/>
                    <a:lstStyle/>
                    <a:p>
                      <a:pPr algn="l" fontAlgn="b"/>
                      <a:r>
                        <a:rPr lang="en-US" sz="1100" b="0" i="0" u="none" strike="noStrike" dirty="0">
                          <a:solidFill>
                            <a:srgbClr val="000000"/>
                          </a:solidFill>
                          <a:latin typeface="Calibri"/>
                        </a:rPr>
                        <a:t>University/school funding </a:t>
                      </a:r>
                    </a:p>
                  </a:txBody>
                  <a:tcPr marL="0" marR="0" marT="0" marB="0" anchor="ctr"/>
                </a:tc>
                <a:tc>
                  <a:txBody>
                    <a:bodyPr/>
                    <a:lstStyle/>
                    <a:p>
                      <a:pPr algn="ctr" fontAlgn="b"/>
                      <a:r>
                        <a:rPr lang="en-US" sz="1100" b="0" i="0" u="none" strike="noStrike" dirty="0">
                          <a:solidFill>
                            <a:srgbClr val="000000"/>
                          </a:solidFill>
                          <a:latin typeface="Calibri"/>
                        </a:rPr>
                        <a:t>1%</a:t>
                      </a:r>
                    </a:p>
                  </a:txBody>
                  <a:tcPr marL="0" marR="0" marT="0" marB="0" anchor="ctr"/>
                </a:tc>
                <a:tc>
                  <a:txBody>
                    <a:bodyPr/>
                    <a:lstStyle/>
                    <a:p>
                      <a:pPr algn="ctr" fontAlgn="b"/>
                      <a:r>
                        <a:rPr lang="en-US" sz="1100" b="0" i="0" u="none" strike="noStrike" dirty="0">
                          <a:solidFill>
                            <a:srgbClr val="000000"/>
                          </a:solidFill>
                          <a:latin typeface="Calibri"/>
                        </a:rPr>
                        <a:t>78%</a:t>
                      </a:r>
                    </a:p>
                  </a:txBody>
                  <a:tcPr marL="0" marR="0" marT="0" marB="0" anchor="ctr"/>
                </a:tc>
                <a:tc>
                  <a:txBody>
                    <a:bodyPr/>
                    <a:lstStyle/>
                    <a:p>
                      <a:pPr algn="ctr" fontAlgn="b"/>
                      <a:r>
                        <a:rPr lang="en-US" sz="1100" b="0" i="0" u="none" strike="noStrike" dirty="0">
                          <a:solidFill>
                            <a:srgbClr val="000000"/>
                          </a:solidFill>
                          <a:latin typeface="Calibri"/>
                        </a:rPr>
                        <a:t>0%</a:t>
                      </a:r>
                    </a:p>
                  </a:txBody>
                  <a:tcPr marL="0" marR="0" marT="0" marB="0" anchor="ctr"/>
                </a:tc>
                <a:tc>
                  <a:txBody>
                    <a:bodyPr/>
                    <a:lstStyle/>
                    <a:p>
                      <a:pPr algn="ctr" fontAlgn="b"/>
                      <a:r>
                        <a:rPr lang="en-US" sz="1100" b="0" i="0" u="none" strike="noStrike" dirty="0">
                          <a:solidFill>
                            <a:srgbClr val="000000"/>
                          </a:solidFill>
                          <a:latin typeface="Calibri"/>
                        </a:rPr>
                        <a:t>6%</a:t>
                      </a:r>
                    </a:p>
                  </a:txBody>
                  <a:tcPr marL="0" marR="0" marT="0" marB="0" anchor="ctr"/>
                </a:tc>
                <a:tc>
                  <a:txBody>
                    <a:bodyPr/>
                    <a:lstStyle/>
                    <a:p>
                      <a:pPr algn="ctr" fontAlgn="b"/>
                      <a:r>
                        <a:rPr lang="en-US" sz="1100" b="0" i="0" u="none" strike="noStrike" dirty="0">
                          <a:solidFill>
                            <a:srgbClr val="000000"/>
                          </a:solidFill>
                          <a:latin typeface="Calibri"/>
                        </a:rPr>
                        <a:t>30%</a:t>
                      </a:r>
                    </a:p>
                  </a:txBody>
                  <a:tcPr marL="0" marR="0" marT="0" marB="0" anchor="ctr"/>
                </a:tc>
              </a:tr>
              <a:tr h="273880">
                <a:tc>
                  <a:txBody>
                    <a:bodyPr/>
                    <a:lstStyle/>
                    <a:p>
                      <a:pPr algn="l" fontAlgn="b"/>
                      <a:r>
                        <a:rPr lang="en-US" sz="1100" b="0" i="0" u="none" strike="noStrike" dirty="0">
                          <a:solidFill>
                            <a:srgbClr val="000000"/>
                          </a:solidFill>
                          <a:latin typeface="Calibri"/>
                        </a:rPr>
                        <a:t>Gifts and donations </a:t>
                      </a:r>
                    </a:p>
                  </a:txBody>
                  <a:tcPr marL="0" marR="0" marT="0" marB="0" anchor="ctr"/>
                </a:tc>
                <a:tc>
                  <a:txBody>
                    <a:bodyPr/>
                    <a:lstStyle/>
                    <a:p>
                      <a:pPr algn="ctr" fontAlgn="b"/>
                      <a:r>
                        <a:rPr lang="en-US" sz="1100" b="0" i="0" u="none" strike="noStrike" dirty="0">
                          <a:solidFill>
                            <a:srgbClr val="000000"/>
                          </a:solidFill>
                          <a:latin typeface="Calibri"/>
                        </a:rPr>
                        <a:t>44%</a:t>
                      </a:r>
                    </a:p>
                  </a:txBody>
                  <a:tcPr marL="0" marR="0" marT="0" marB="0" anchor="ctr"/>
                </a:tc>
                <a:tc>
                  <a:txBody>
                    <a:bodyPr/>
                    <a:lstStyle/>
                    <a:p>
                      <a:pPr algn="ctr" fontAlgn="b"/>
                      <a:r>
                        <a:rPr lang="en-US" sz="1100" b="0" i="0" u="none" strike="noStrike" dirty="0">
                          <a:solidFill>
                            <a:srgbClr val="000000"/>
                          </a:solidFill>
                          <a:latin typeface="Calibri"/>
                        </a:rPr>
                        <a:t>19%</a:t>
                      </a:r>
                    </a:p>
                  </a:txBody>
                  <a:tcPr marL="0" marR="0" marT="0" marB="0" anchor="ctr"/>
                </a:tc>
                <a:tc>
                  <a:txBody>
                    <a:bodyPr/>
                    <a:lstStyle/>
                    <a:p>
                      <a:pPr algn="ctr" fontAlgn="b"/>
                      <a:r>
                        <a:rPr lang="en-US" sz="1100" b="0" i="0" u="none" strike="noStrike" dirty="0">
                          <a:solidFill>
                            <a:srgbClr val="000000"/>
                          </a:solidFill>
                          <a:latin typeface="Calibri"/>
                        </a:rPr>
                        <a:t>0%</a:t>
                      </a:r>
                    </a:p>
                  </a:txBody>
                  <a:tcPr marL="0" marR="0" marT="0" marB="0" anchor="ctr"/>
                </a:tc>
                <a:tc>
                  <a:txBody>
                    <a:bodyPr/>
                    <a:lstStyle/>
                    <a:p>
                      <a:pPr algn="ctr" fontAlgn="b"/>
                      <a:r>
                        <a:rPr lang="en-US" sz="1100" b="0" i="0" u="none" strike="noStrike" dirty="0">
                          <a:solidFill>
                            <a:srgbClr val="000000"/>
                          </a:solidFill>
                          <a:latin typeface="Calibri"/>
                        </a:rPr>
                        <a:t>28%</a:t>
                      </a:r>
                    </a:p>
                  </a:txBody>
                  <a:tcPr marL="0" marR="0" marT="0" marB="0" anchor="ctr"/>
                </a:tc>
                <a:tc>
                  <a:txBody>
                    <a:bodyPr/>
                    <a:lstStyle/>
                    <a:p>
                      <a:pPr algn="ctr" fontAlgn="b"/>
                      <a:r>
                        <a:rPr lang="en-US" sz="1100" b="0" i="0" u="none" strike="noStrike" dirty="0">
                          <a:solidFill>
                            <a:srgbClr val="000000"/>
                          </a:solidFill>
                          <a:latin typeface="Calibri"/>
                        </a:rPr>
                        <a:t>30%</a:t>
                      </a:r>
                    </a:p>
                  </a:txBody>
                  <a:tcPr marL="0" marR="0" marT="0" marB="0" anchor="ctr"/>
                </a:tc>
              </a:tr>
              <a:tr h="273880">
                <a:tc>
                  <a:txBody>
                    <a:bodyPr/>
                    <a:lstStyle/>
                    <a:p>
                      <a:pPr algn="l" fontAlgn="b"/>
                      <a:r>
                        <a:rPr lang="en-US" sz="1100" b="0" i="0" u="none" strike="noStrike" dirty="0">
                          <a:solidFill>
                            <a:srgbClr val="000000"/>
                          </a:solidFill>
                          <a:latin typeface="Calibri"/>
                        </a:rPr>
                        <a:t>Grants </a:t>
                      </a:r>
                    </a:p>
                  </a:txBody>
                  <a:tcPr marL="0" marR="0" marT="0" marB="0" anchor="ctr"/>
                </a:tc>
                <a:tc>
                  <a:txBody>
                    <a:bodyPr/>
                    <a:lstStyle/>
                    <a:p>
                      <a:pPr algn="ctr" fontAlgn="b"/>
                      <a:r>
                        <a:rPr lang="en-US" sz="1100" b="0" i="0" u="none" strike="noStrike" dirty="0">
                          <a:solidFill>
                            <a:srgbClr val="000000"/>
                          </a:solidFill>
                          <a:latin typeface="Calibri"/>
                        </a:rPr>
                        <a:t>41%</a:t>
                      </a:r>
                    </a:p>
                  </a:txBody>
                  <a:tcPr marL="0" marR="0" marT="0" marB="0" anchor="ctr"/>
                </a:tc>
                <a:tc>
                  <a:txBody>
                    <a:bodyPr/>
                    <a:lstStyle/>
                    <a:p>
                      <a:pPr algn="ctr" fontAlgn="b"/>
                      <a:r>
                        <a:rPr lang="en-US" sz="1100" b="0" i="0" u="none" strike="noStrike" dirty="0">
                          <a:solidFill>
                            <a:srgbClr val="000000"/>
                          </a:solidFill>
                          <a:latin typeface="Calibri"/>
                        </a:rPr>
                        <a:t>8%</a:t>
                      </a:r>
                    </a:p>
                  </a:txBody>
                  <a:tcPr marL="0" marR="0" marT="0" marB="0" anchor="ctr"/>
                </a:tc>
                <a:tc>
                  <a:txBody>
                    <a:bodyPr/>
                    <a:lstStyle/>
                    <a:p>
                      <a:pPr algn="ctr" fontAlgn="b"/>
                      <a:r>
                        <a:rPr lang="en-US" sz="1100" b="0" i="0" u="none" strike="noStrike" dirty="0">
                          <a:solidFill>
                            <a:srgbClr val="000000"/>
                          </a:solidFill>
                          <a:latin typeface="Calibri"/>
                        </a:rPr>
                        <a:t>0%</a:t>
                      </a:r>
                    </a:p>
                  </a:txBody>
                  <a:tcPr marL="0" marR="0" marT="0" marB="0" anchor="ctr"/>
                </a:tc>
                <a:tc>
                  <a:txBody>
                    <a:bodyPr/>
                    <a:lstStyle/>
                    <a:p>
                      <a:pPr algn="ctr" fontAlgn="b"/>
                      <a:r>
                        <a:rPr lang="en-US" sz="1100" b="0" i="0" u="none" strike="noStrike" dirty="0">
                          <a:solidFill>
                            <a:srgbClr val="000000"/>
                          </a:solidFill>
                          <a:latin typeface="Calibri"/>
                        </a:rPr>
                        <a:t>17%</a:t>
                      </a:r>
                    </a:p>
                  </a:txBody>
                  <a:tcPr marL="0" marR="0" marT="0" marB="0" anchor="ctr"/>
                </a:tc>
                <a:tc>
                  <a:txBody>
                    <a:bodyPr/>
                    <a:lstStyle/>
                    <a:p>
                      <a:pPr algn="ctr" fontAlgn="b"/>
                      <a:r>
                        <a:rPr lang="en-US" sz="1100" b="0" i="0" u="none" strike="noStrike" dirty="0">
                          <a:solidFill>
                            <a:srgbClr val="000000"/>
                          </a:solidFill>
                          <a:latin typeface="Calibri"/>
                        </a:rPr>
                        <a:t>23%</a:t>
                      </a:r>
                    </a:p>
                  </a:txBody>
                  <a:tcPr marL="0" marR="0" marT="0" marB="0" anchor="ctr"/>
                </a:tc>
              </a:tr>
              <a:tr h="273880">
                <a:tc>
                  <a:txBody>
                    <a:bodyPr/>
                    <a:lstStyle/>
                    <a:p>
                      <a:pPr algn="l" fontAlgn="b"/>
                      <a:r>
                        <a:rPr lang="en-US" sz="1100" b="0" i="0" u="none" strike="noStrike" dirty="0">
                          <a:solidFill>
                            <a:srgbClr val="000000"/>
                          </a:solidFill>
                          <a:latin typeface="Calibri"/>
                        </a:rPr>
                        <a:t>Endowments </a:t>
                      </a:r>
                    </a:p>
                  </a:txBody>
                  <a:tcPr marL="0" marR="0" marT="0" marB="0" anchor="ctr"/>
                </a:tc>
                <a:tc>
                  <a:txBody>
                    <a:bodyPr/>
                    <a:lstStyle/>
                    <a:p>
                      <a:pPr algn="ctr" fontAlgn="b"/>
                      <a:r>
                        <a:rPr lang="en-US" sz="1100" b="0" i="0" u="none" strike="noStrike" dirty="0">
                          <a:solidFill>
                            <a:srgbClr val="000000"/>
                          </a:solidFill>
                          <a:latin typeface="Calibri"/>
                        </a:rPr>
                        <a:t>10%</a:t>
                      </a:r>
                    </a:p>
                  </a:txBody>
                  <a:tcPr marL="0" marR="0" marT="0" marB="0" anchor="ctr"/>
                </a:tc>
                <a:tc>
                  <a:txBody>
                    <a:bodyPr/>
                    <a:lstStyle/>
                    <a:p>
                      <a:pPr algn="ctr" fontAlgn="b"/>
                      <a:r>
                        <a:rPr lang="en-US" sz="1100" b="0" i="0" u="none" strike="noStrike" dirty="0">
                          <a:solidFill>
                            <a:srgbClr val="000000"/>
                          </a:solidFill>
                          <a:latin typeface="Calibri"/>
                        </a:rPr>
                        <a:t>17%</a:t>
                      </a:r>
                    </a:p>
                  </a:txBody>
                  <a:tcPr marL="0" marR="0" marT="0" marB="0" anchor="ctr"/>
                </a:tc>
                <a:tc>
                  <a:txBody>
                    <a:bodyPr/>
                    <a:lstStyle/>
                    <a:p>
                      <a:pPr algn="ctr" fontAlgn="b"/>
                      <a:r>
                        <a:rPr lang="en-US" sz="1100" b="0" i="0" u="none" strike="noStrike" dirty="0">
                          <a:solidFill>
                            <a:srgbClr val="000000"/>
                          </a:solidFill>
                          <a:latin typeface="Calibri"/>
                        </a:rPr>
                        <a:t>0%</a:t>
                      </a:r>
                    </a:p>
                  </a:txBody>
                  <a:tcPr marL="0" marR="0" marT="0" marB="0" anchor="ctr"/>
                </a:tc>
                <a:tc>
                  <a:txBody>
                    <a:bodyPr/>
                    <a:lstStyle/>
                    <a:p>
                      <a:pPr algn="ctr" fontAlgn="b"/>
                      <a:r>
                        <a:rPr lang="en-US" sz="1100" b="0" i="0" u="none" strike="noStrike" dirty="0">
                          <a:solidFill>
                            <a:srgbClr val="000000"/>
                          </a:solidFill>
                          <a:latin typeface="Calibri"/>
                        </a:rPr>
                        <a:t>11%</a:t>
                      </a:r>
                    </a:p>
                  </a:txBody>
                  <a:tcPr marL="0" marR="0" marT="0" marB="0" anchor="ctr"/>
                </a:tc>
                <a:tc>
                  <a:txBody>
                    <a:bodyPr/>
                    <a:lstStyle/>
                    <a:p>
                      <a:pPr algn="ctr" fontAlgn="b"/>
                      <a:r>
                        <a:rPr lang="en-US" sz="1100" b="0" i="0" u="none" strike="noStrike" dirty="0">
                          <a:solidFill>
                            <a:srgbClr val="000000"/>
                          </a:solidFill>
                          <a:latin typeface="Calibri"/>
                        </a:rPr>
                        <a:t>12%</a:t>
                      </a:r>
                    </a:p>
                  </a:txBody>
                  <a:tcPr marL="0" marR="0" marT="0" marB="0" anchor="ctr"/>
                </a:tc>
              </a:tr>
              <a:tr h="273880">
                <a:tc>
                  <a:txBody>
                    <a:bodyPr/>
                    <a:lstStyle/>
                    <a:p>
                      <a:pPr algn="l" fontAlgn="b"/>
                      <a:r>
                        <a:rPr lang="en-US" sz="1100" b="0" i="0" u="none" strike="noStrike" dirty="0">
                          <a:solidFill>
                            <a:srgbClr val="000000"/>
                          </a:solidFill>
                          <a:latin typeface="Calibri"/>
                        </a:rPr>
                        <a:t>Corporate funding </a:t>
                      </a:r>
                    </a:p>
                  </a:txBody>
                  <a:tcPr marL="0" marR="0" marT="0" marB="0" anchor="ctr"/>
                </a:tc>
                <a:tc>
                  <a:txBody>
                    <a:bodyPr/>
                    <a:lstStyle/>
                    <a:p>
                      <a:pPr algn="ctr" fontAlgn="b"/>
                      <a:r>
                        <a:rPr lang="en-US" sz="1100" b="0" i="0" u="none" strike="noStrike" dirty="0">
                          <a:solidFill>
                            <a:srgbClr val="000000"/>
                          </a:solidFill>
                          <a:latin typeface="Calibri"/>
                        </a:rPr>
                        <a:t>1%</a:t>
                      </a:r>
                    </a:p>
                  </a:txBody>
                  <a:tcPr marL="0" marR="0" marT="0" marB="0" anchor="ctr"/>
                </a:tc>
                <a:tc>
                  <a:txBody>
                    <a:bodyPr/>
                    <a:lstStyle/>
                    <a:p>
                      <a:pPr algn="ctr" fontAlgn="b"/>
                      <a:r>
                        <a:rPr lang="en-US" sz="1100" b="0" i="0" u="none" strike="noStrike" dirty="0">
                          <a:solidFill>
                            <a:srgbClr val="000000"/>
                          </a:solidFill>
                          <a:latin typeface="Calibri"/>
                        </a:rPr>
                        <a:t>1%</a:t>
                      </a:r>
                    </a:p>
                  </a:txBody>
                  <a:tcPr marL="0" marR="0" marT="0" marB="0" anchor="ctr"/>
                </a:tc>
                <a:tc>
                  <a:txBody>
                    <a:bodyPr/>
                    <a:lstStyle/>
                    <a:p>
                      <a:pPr algn="ctr" fontAlgn="b"/>
                      <a:r>
                        <a:rPr lang="en-US" sz="1100" b="0" i="0" u="none" strike="noStrike" dirty="0">
                          <a:solidFill>
                            <a:srgbClr val="000000"/>
                          </a:solidFill>
                          <a:latin typeface="Calibri"/>
                        </a:rPr>
                        <a:t>0%</a:t>
                      </a:r>
                    </a:p>
                  </a:txBody>
                  <a:tcPr marL="0" marR="0" marT="0" marB="0" anchor="ctr"/>
                </a:tc>
                <a:tc>
                  <a:txBody>
                    <a:bodyPr/>
                    <a:lstStyle/>
                    <a:p>
                      <a:pPr algn="ctr" fontAlgn="b"/>
                      <a:r>
                        <a:rPr lang="en-US" sz="1100" b="0" i="0" u="none" strike="noStrike" dirty="0">
                          <a:solidFill>
                            <a:srgbClr val="000000"/>
                          </a:solidFill>
                          <a:latin typeface="Calibri"/>
                        </a:rPr>
                        <a:t>44%</a:t>
                      </a:r>
                    </a:p>
                  </a:txBody>
                  <a:tcPr marL="0" marR="0" marT="0" marB="0" anchor="ctr"/>
                </a:tc>
                <a:tc>
                  <a:txBody>
                    <a:bodyPr/>
                    <a:lstStyle/>
                    <a:p>
                      <a:pPr algn="ctr" fontAlgn="b"/>
                      <a:r>
                        <a:rPr lang="en-US" sz="1100" b="0" i="0" u="none" strike="noStrike" dirty="0">
                          <a:solidFill>
                            <a:srgbClr val="000000"/>
                          </a:solidFill>
                          <a:latin typeface="Calibri"/>
                        </a:rPr>
                        <a:t>10%</a:t>
                      </a:r>
                    </a:p>
                  </a:txBody>
                  <a:tcPr marL="0" marR="0" marT="0" marB="0" anchor="ctr"/>
                </a:tc>
              </a:tr>
              <a:tr h="371427">
                <a:tc>
                  <a:txBody>
                    <a:bodyPr/>
                    <a:lstStyle/>
                    <a:p>
                      <a:pPr algn="l" fontAlgn="b"/>
                      <a:r>
                        <a:rPr lang="en-US" sz="1100" b="1" i="0" u="none" strike="noStrike" dirty="0">
                          <a:solidFill>
                            <a:srgbClr val="000000"/>
                          </a:solidFill>
                          <a:latin typeface="Calibri"/>
                        </a:rPr>
                        <a:t>Public funding–federal </a:t>
                      </a:r>
                    </a:p>
                  </a:txBody>
                  <a:tcPr marL="0" marR="0" marT="0" marB="0" anchor="ctr"/>
                </a:tc>
                <a:tc>
                  <a:txBody>
                    <a:bodyPr/>
                    <a:lstStyle/>
                    <a:p>
                      <a:pPr algn="ctr" fontAlgn="b"/>
                      <a:r>
                        <a:rPr lang="en-US" sz="1100" b="1" i="0" u="none" strike="noStrike" dirty="0">
                          <a:solidFill>
                            <a:srgbClr val="000000"/>
                          </a:solidFill>
                          <a:latin typeface="Calibri"/>
                        </a:rPr>
                        <a:t>10%</a:t>
                      </a:r>
                    </a:p>
                  </a:txBody>
                  <a:tcPr marL="0" marR="0" marT="0" marB="0" anchor="ctr"/>
                </a:tc>
                <a:tc>
                  <a:txBody>
                    <a:bodyPr/>
                    <a:lstStyle/>
                    <a:p>
                      <a:pPr algn="ctr" fontAlgn="b"/>
                      <a:r>
                        <a:rPr lang="en-US" sz="1100" b="1" i="0" u="none" strike="noStrike" dirty="0">
                          <a:solidFill>
                            <a:srgbClr val="000000"/>
                          </a:solidFill>
                          <a:latin typeface="Calibri"/>
                        </a:rPr>
                        <a:t>5%</a:t>
                      </a:r>
                    </a:p>
                  </a:txBody>
                  <a:tcPr marL="0" marR="0" marT="0" marB="0" anchor="ctr"/>
                </a:tc>
                <a:tc>
                  <a:txBody>
                    <a:bodyPr/>
                    <a:lstStyle/>
                    <a:p>
                      <a:pPr algn="ctr" fontAlgn="b"/>
                      <a:r>
                        <a:rPr lang="en-US" sz="1100" b="1" i="0" u="none" strike="noStrike" dirty="0">
                          <a:solidFill>
                            <a:srgbClr val="000000"/>
                          </a:solidFill>
                          <a:latin typeface="Calibri"/>
                        </a:rPr>
                        <a:t>87%</a:t>
                      </a:r>
                    </a:p>
                  </a:txBody>
                  <a:tcPr marL="0" marR="0" marT="0" marB="0" anchor="ctr"/>
                </a:tc>
                <a:tc>
                  <a:txBody>
                    <a:bodyPr/>
                    <a:lstStyle/>
                    <a:p>
                      <a:pPr algn="ctr" fontAlgn="b"/>
                      <a:r>
                        <a:rPr lang="en-US" sz="1100" b="1" i="0" u="none" strike="noStrike" dirty="0">
                          <a:solidFill>
                            <a:srgbClr val="000000"/>
                          </a:solidFill>
                          <a:latin typeface="Calibri"/>
                        </a:rPr>
                        <a:t>8%</a:t>
                      </a:r>
                    </a:p>
                  </a:txBody>
                  <a:tcPr marL="0" marR="0" marT="0" marB="0" anchor="ctr"/>
                </a:tc>
                <a:tc>
                  <a:txBody>
                    <a:bodyPr/>
                    <a:lstStyle/>
                    <a:p>
                      <a:pPr algn="ctr" fontAlgn="b"/>
                      <a:r>
                        <a:rPr lang="en-US" sz="1100" b="1" i="0" u="none" strike="noStrike" dirty="0">
                          <a:solidFill>
                            <a:srgbClr val="000000"/>
                          </a:solidFill>
                          <a:latin typeface="Calibri"/>
                        </a:rPr>
                        <a:t>10%</a:t>
                      </a:r>
                    </a:p>
                  </a:txBody>
                  <a:tcPr marL="0" marR="0" marT="0" marB="0" anchor="ctr"/>
                </a:tc>
              </a:tr>
              <a:tr h="371427">
                <a:tc>
                  <a:txBody>
                    <a:bodyPr/>
                    <a:lstStyle/>
                    <a:p>
                      <a:pPr algn="l" fontAlgn="b"/>
                      <a:r>
                        <a:rPr lang="en-US" sz="1100" b="0" i="0" u="none" strike="noStrike" dirty="0">
                          <a:solidFill>
                            <a:srgbClr val="000000"/>
                          </a:solidFill>
                          <a:latin typeface="Calibri"/>
                        </a:rPr>
                        <a:t>Special fundraising events </a:t>
                      </a:r>
                    </a:p>
                  </a:txBody>
                  <a:tcPr marL="0" marR="0" marT="0" marB="0" anchor="ctr"/>
                </a:tc>
                <a:tc>
                  <a:txBody>
                    <a:bodyPr/>
                    <a:lstStyle/>
                    <a:p>
                      <a:pPr algn="ctr" fontAlgn="b"/>
                      <a:r>
                        <a:rPr lang="en-US" sz="1100" b="0" i="0" u="none" strike="noStrike" dirty="0">
                          <a:solidFill>
                            <a:srgbClr val="000000"/>
                          </a:solidFill>
                          <a:latin typeface="Calibri"/>
                        </a:rPr>
                        <a:t>16%</a:t>
                      </a:r>
                    </a:p>
                  </a:txBody>
                  <a:tcPr marL="0" marR="0" marT="0" marB="0" anchor="ctr"/>
                </a:tc>
                <a:tc>
                  <a:txBody>
                    <a:bodyPr/>
                    <a:lstStyle/>
                    <a:p>
                      <a:pPr algn="ctr" fontAlgn="b"/>
                      <a:r>
                        <a:rPr lang="en-US" sz="1100" b="0" i="0" u="none" strike="noStrike" dirty="0">
                          <a:solidFill>
                            <a:srgbClr val="000000"/>
                          </a:solidFill>
                          <a:latin typeface="Calibri"/>
                        </a:rPr>
                        <a:t>2%</a:t>
                      </a:r>
                    </a:p>
                  </a:txBody>
                  <a:tcPr marL="0" marR="0" marT="0" marB="0" anchor="ctr"/>
                </a:tc>
                <a:tc>
                  <a:txBody>
                    <a:bodyPr/>
                    <a:lstStyle/>
                    <a:p>
                      <a:pPr algn="ctr" fontAlgn="b"/>
                      <a:r>
                        <a:rPr lang="en-US" sz="1100" b="0" i="0" u="none" strike="noStrike" dirty="0">
                          <a:solidFill>
                            <a:srgbClr val="000000"/>
                          </a:solidFill>
                          <a:latin typeface="Calibri"/>
                        </a:rPr>
                        <a:t>0%</a:t>
                      </a:r>
                    </a:p>
                  </a:txBody>
                  <a:tcPr marL="0" marR="0" marT="0" marB="0" anchor="ctr"/>
                </a:tc>
                <a:tc>
                  <a:txBody>
                    <a:bodyPr/>
                    <a:lstStyle/>
                    <a:p>
                      <a:pPr algn="ctr" fontAlgn="b"/>
                      <a:r>
                        <a:rPr lang="en-US" sz="1100" b="0" i="0" u="none" strike="noStrike" dirty="0">
                          <a:solidFill>
                            <a:srgbClr val="000000"/>
                          </a:solidFill>
                          <a:latin typeface="Calibri"/>
                        </a:rPr>
                        <a:t>11%</a:t>
                      </a:r>
                    </a:p>
                  </a:txBody>
                  <a:tcPr marL="0" marR="0" marT="0" marB="0" anchor="ctr"/>
                </a:tc>
                <a:tc>
                  <a:txBody>
                    <a:bodyPr/>
                    <a:lstStyle/>
                    <a:p>
                      <a:pPr algn="ctr" fontAlgn="b"/>
                      <a:r>
                        <a:rPr lang="en-US" sz="1100" b="0" i="0" u="none" strike="noStrike" dirty="0">
                          <a:solidFill>
                            <a:srgbClr val="000000"/>
                          </a:solidFill>
                          <a:latin typeface="Calibri"/>
                        </a:rPr>
                        <a:t>9%</a:t>
                      </a:r>
                    </a:p>
                  </a:txBody>
                  <a:tcPr marL="0" marR="0" marT="0" marB="0" anchor="ctr"/>
                </a:tc>
              </a:tr>
              <a:tr h="273880">
                <a:tc>
                  <a:txBody>
                    <a:bodyPr/>
                    <a:lstStyle/>
                    <a:p>
                      <a:pPr algn="l" fontAlgn="b"/>
                      <a:r>
                        <a:rPr lang="en-US" sz="1100" b="0" i="0" u="none" strike="noStrike" dirty="0">
                          <a:solidFill>
                            <a:srgbClr val="000000"/>
                          </a:solidFill>
                          <a:latin typeface="Calibri"/>
                        </a:rPr>
                        <a:t>Fee-based services </a:t>
                      </a:r>
                    </a:p>
                  </a:txBody>
                  <a:tcPr marL="0" marR="0" marT="0" marB="0" anchor="ctr"/>
                </a:tc>
                <a:tc>
                  <a:txBody>
                    <a:bodyPr/>
                    <a:lstStyle/>
                    <a:p>
                      <a:pPr algn="ctr" fontAlgn="b"/>
                      <a:r>
                        <a:rPr lang="en-US" sz="1100" b="0" i="0" u="none" strike="noStrike" dirty="0">
                          <a:solidFill>
                            <a:srgbClr val="000000"/>
                          </a:solidFill>
                          <a:latin typeface="Calibri"/>
                        </a:rPr>
                        <a:t>9%</a:t>
                      </a:r>
                    </a:p>
                  </a:txBody>
                  <a:tcPr marL="0" marR="0" marT="0" marB="0" anchor="ctr"/>
                </a:tc>
                <a:tc>
                  <a:txBody>
                    <a:bodyPr/>
                    <a:lstStyle/>
                    <a:p>
                      <a:pPr algn="ctr" fontAlgn="b"/>
                      <a:r>
                        <a:rPr lang="en-US" sz="1100" b="0" i="0" u="none" strike="noStrike" dirty="0">
                          <a:solidFill>
                            <a:srgbClr val="000000"/>
                          </a:solidFill>
                          <a:latin typeface="Calibri"/>
                        </a:rPr>
                        <a:t>2%</a:t>
                      </a:r>
                    </a:p>
                  </a:txBody>
                  <a:tcPr marL="0" marR="0" marT="0" marB="0" anchor="ctr"/>
                </a:tc>
                <a:tc>
                  <a:txBody>
                    <a:bodyPr/>
                    <a:lstStyle/>
                    <a:p>
                      <a:pPr algn="ctr" fontAlgn="b"/>
                      <a:r>
                        <a:rPr lang="en-US" sz="1100" b="0" i="0" u="none" strike="noStrike" dirty="0">
                          <a:solidFill>
                            <a:srgbClr val="000000"/>
                          </a:solidFill>
                          <a:latin typeface="Calibri"/>
                        </a:rPr>
                        <a:t>0%</a:t>
                      </a:r>
                    </a:p>
                  </a:txBody>
                  <a:tcPr marL="0" marR="0" marT="0" marB="0" anchor="ctr"/>
                </a:tc>
                <a:tc>
                  <a:txBody>
                    <a:bodyPr/>
                    <a:lstStyle/>
                    <a:p>
                      <a:pPr algn="ctr" fontAlgn="b"/>
                      <a:r>
                        <a:rPr lang="en-US" sz="1100" b="0" i="0" u="none" strike="noStrike" dirty="0">
                          <a:solidFill>
                            <a:srgbClr val="000000"/>
                          </a:solidFill>
                          <a:latin typeface="Calibri"/>
                        </a:rPr>
                        <a:t>6%</a:t>
                      </a:r>
                    </a:p>
                  </a:txBody>
                  <a:tcPr marL="0" marR="0" marT="0" marB="0" anchor="ctr"/>
                </a:tc>
                <a:tc>
                  <a:txBody>
                    <a:bodyPr/>
                    <a:lstStyle/>
                    <a:p>
                      <a:pPr algn="ctr" fontAlgn="b"/>
                      <a:r>
                        <a:rPr lang="en-US" sz="1100" b="0" i="0" u="none" strike="noStrike" dirty="0">
                          <a:solidFill>
                            <a:srgbClr val="000000"/>
                          </a:solidFill>
                          <a:latin typeface="Calibri"/>
                        </a:rPr>
                        <a:t>6%</a:t>
                      </a:r>
                    </a:p>
                  </a:txBody>
                  <a:tcPr marL="0" marR="0" marT="0" marB="0" anchor="ctr"/>
                </a:tc>
              </a:tr>
              <a:tr h="371427">
                <a:tc>
                  <a:txBody>
                    <a:bodyPr/>
                    <a:lstStyle/>
                    <a:p>
                      <a:pPr algn="l" fontAlgn="b"/>
                      <a:r>
                        <a:rPr lang="en-US" sz="1100" b="0" i="0" u="none" strike="noStrike" dirty="0">
                          <a:solidFill>
                            <a:srgbClr val="000000"/>
                          </a:solidFill>
                          <a:latin typeface="Calibri"/>
                        </a:rPr>
                        <a:t>Don't know/unsure </a:t>
                      </a:r>
                    </a:p>
                  </a:txBody>
                  <a:tcPr marL="0" marR="0" marT="0" marB="0" anchor="ctr"/>
                </a:tc>
                <a:tc>
                  <a:txBody>
                    <a:bodyPr/>
                    <a:lstStyle/>
                    <a:p>
                      <a:pPr algn="ctr" fontAlgn="b"/>
                      <a:r>
                        <a:rPr lang="en-US" sz="1100" b="0" i="0" u="none" strike="noStrike" dirty="0">
                          <a:solidFill>
                            <a:srgbClr val="000000"/>
                          </a:solidFill>
                          <a:latin typeface="Calibri"/>
                        </a:rPr>
                        <a:t>1%</a:t>
                      </a:r>
                    </a:p>
                  </a:txBody>
                  <a:tcPr marL="0" marR="0" marT="0" marB="0" anchor="ctr"/>
                </a:tc>
                <a:tc>
                  <a:txBody>
                    <a:bodyPr/>
                    <a:lstStyle/>
                    <a:p>
                      <a:pPr algn="ctr" fontAlgn="b"/>
                      <a:r>
                        <a:rPr lang="en-US" sz="1100" b="0" i="0" u="none" strike="noStrike" dirty="0">
                          <a:solidFill>
                            <a:srgbClr val="000000"/>
                          </a:solidFill>
                          <a:latin typeface="Calibri"/>
                        </a:rPr>
                        <a:t>3%</a:t>
                      </a:r>
                    </a:p>
                  </a:txBody>
                  <a:tcPr marL="0" marR="0" marT="0" marB="0" anchor="ctr"/>
                </a:tc>
                <a:tc>
                  <a:txBody>
                    <a:bodyPr/>
                    <a:lstStyle/>
                    <a:p>
                      <a:pPr algn="ctr" fontAlgn="b"/>
                      <a:r>
                        <a:rPr lang="en-US" sz="1100" b="0" i="0" u="none" strike="noStrike" dirty="0">
                          <a:solidFill>
                            <a:srgbClr val="000000"/>
                          </a:solidFill>
                          <a:latin typeface="Calibri"/>
                        </a:rPr>
                        <a:t>0%</a:t>
                      </a:r>
                    </a:p>
                  </a:txBody>
                  <a:tcPr marL="0" marR="0" marT="0" marB="0" anchor="ctr"/>
                </a:tc>
                <a:tc>
                  <a:txBody>
                    <a:bodyPr/>
                    <a:lstStyle/>
                    <a:p>
                      <a:pPr algn="ctr" fontAlgn="b"/>
                      <a:r>
                        <a:rPr lang="en-US" sz="1100" b="0" i="0" u="none" strike="noStrike" dirty="0">
                          <a:solidFill>
                            <a:srgbClr val="000000"/>
                          </a:solidFill>
                          <a:latin typeface="Calibri"/>
                        </a:rPr>
                        <a:t>2%</a:t>
                      </a:r>
                    </a:p>
                  </a:txBody>
                  <a:tcPr marL="0" marR="0" marT="0" marB="0" anchor="ctr"/>
                </a:tc>
                <a:tc>
                  <a:txBody>
                    <a:bodyPr/>
                    <a:lstStyle/>
                    <a:p>
                      <a:pPr algn="ctr" fontAlgn="b"/>
                      <a:r>
                        <a:rPr lang="en-US" sz="1100" b="0" i="0" u="none" strike="noStrike" dirty="0">
                          <a:solidFill>
                            <a:srgbClr val="000000"/>
                          </a:solidFill>
                          <a:latin typeface="Calibri"/>
                        </a:rPr>
                        <a:t>2%</a:t>
                      </a:r>
                    </a:p>
                  </a:txBody>
                  <a:tcPr marL="0" marR="0" marT="0" marB="0" anchor="ctr"/>
                </a:tc>
              </a:tr>
              <a:tr h="273880">
                <a:tc>
                  <a:txBody>
                    <a:bodyPr/>
                    <a:lstStyle/>
                    <a:p>
                      <a:pPr algn="l" fontAlgn="b"/>
                      <a:r>
                        <a:rPr lang="en-US" sz="1100" b="0" i="0" u="none" strike="noStrike" dirty="0">
                          <a:solidFill>
                            <a:srgbClr val="000000"/>
                          </a:solidFill>
                          <a:latin typeface="Calibri"/>
                        </a:rPr>
                        <a:t>Other </a:t>
                      </a:r>
                    </a:p>
                  </a:txBody>
                  <a:tcPr marL="0" marR="0" marT="0" marB="0" anchor="ctr"/>
                </a:tc>
                <a:tc>
                  <a:txBody>
                    <a:bodyPr/>
                    <a:lstStyle/>
                    <a:p>
                      <a:pPr algn="ctr" fontAlgn="b"/>
                      <a:r>
                        <a:rPr lang="en-US" sz="1100" b="0" i="0" u="none" strike="noStrike" dirty="0">
                          <a:solidFill>
                            <a:srgbClr val="000000"/>
                          </a:solidFill>
                          <a:latin typeface="Calibri"/>
                        </a:rPr>
                        <a:t>8%</a:t>
                      </a:r>
                    </a:p>
                  </a:txBody>
                  <a:tcPr marL="0" marR="0" marT="0" marB="0" anchor="ctr"/>
                </a:tc>
                <a:tc>
                  <a:txBody>
                    <a:bodyPr/>
                    <a:lstStyle/>
                    <a:p>
                      <a:pPr algn="ctr" fontAlgn="b"/>
                      <a:r>
                        <a:rPr lang="en-US" sz="1100" b="0" i="0" u="none" strike="noStrike" dirty="0">
                          <a:solidFill>
                            <a:srgbClr val="000000"/>
                          </a:solidFill>
                          <a:latin typeface="Calibri"/>
                        </a:rPr>
                        <a:t>2%</a:t>
                      </a:r>
                    </a:p>
                  </a:txBody>
                  <a:tcPr marL="0" marR="0" marT="0" marB="0" anchor="ctr"/>
                </a:tc>
                <a:tc>
                  <a:txBody>
                    <a:bodyPr/>
                    <a:lstStyle/>
                    <a:p>
                      <a:pPr algn="ctr" fontAlgn="b"/>
                      <a:r>
                        <a:rPr lang="en-US" sz="1100" b="0" i="0" u="none" strike="noStrike" dirty="0">
                          <a:solidFill>
                            <a:srgbClr val="000000"/>
                          </a:solidFill>
                          <a:latin typeface="Calibri"/>
                        </a:rPr>
                        <a:t>0%</a:t>
                      </a:r>
                    </a:p>
                  </a:txBody>
                  <a:tcPr marL="0" marR="0" marT="0" marB="0" anchor="ctr"/>
                </a:tc>
                <a:tc>
                  <a:txBody>
                    <a:bodyPr/>
                    <a:lstStyle/>
                    <a:p>
                      <a:pPr algn="ctr" fontAlgn="b"/>
                      <a:r>
                        <a:rPr lang="en-US" sz="1100" b="0" i="0" u="none" strike="noStrike" dirty="0">
                          <a:solidFill>
                            <a:srgbClr val="000000"/>
                          </a:solidFill>
                          <a:latin typeface="Calibri"/>
                        </a:rPr>
                        <a:t>16%</a:t>
                      </a:r>
                    </a:p>
                  </a:txBody>
                  <a:tcPr marL="0" marR="0" marT="0" marB="0" anchor="ctr"/>
                </a:tc>
                <a:tc>
                  <a:txBody>
                    <a:bodyPr/>
                    <a:lstStyle/>
                    <a:p>
                      <a:pPr algn="ctr" fontAlgn="b"/>
                      <a:r>
                        <a:rPr lang="en-US" sz="1100" b="0" i="0" u="none" strike="noStrike" dirty="0">
                          <a:solidFill>
                            <a:srgbClr val="000000"/>
                          </a:solidFill>
                          <a:latin typeface="Calibri"/>
                        </a:rPr>
                        <a:t>6%</a:t>
                      </a:r>
                    </a:p>
                  </a:txBody>
                  <a:tcPr marL="0" marR="0" marT="0" marB="0" anchor="ctr"/>
                </a:tc>
              </a:tr>
            </a:tbl>
          </a:graphicData>
        </a:graphic>
      </p:graphicFrame>
      <p:sp>
        <p:nvSpPr>
          <p:cNvPr id="6" name="Content Placeholder 2"/>
          <p:cNvSpPr txBox="1">
            <a:spLocks/>
          </p:cNvSpPr>
          <p:nvPr/>
        </p:nvSpPr>
        <p:spPr>
          <a:xfrm>
            <a:off x="609600" y="6019800"/>
            <a:ext cx="7924800" cy="533400"/>
          </a:xfrm>
          <a:prstGeom prst="rect">
            <a:avLst/>
          </a:prstGeom>
        </p:spPr>
        <p:txBody>
          <a:bodyPr vert="horz" lIns="91440" tIns="45720" rIns="91440" bIns="45720" rtlCol="0">
            <a:normAutofit fontScale="92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200" b="0" i="0" u="none" strike="noStrike" kern="1200" cap="none" spc="0" normalizeH="0" baseline="0" noProof="0" dirty="0" smtClean="0">
                <a:ln>
                  <a:noFill/>
                </a:ln>
                <a:solidFill>
                  <a:schemeClr val="bg1">
                    <a:lumMod val="95000"/>
                  </a:schemeClr>
                </a:solidFill>
                <a:effectLst/>
                <a:uLnTx/>
                <a:uFillTx/>
                <a:latin typeface="+mn-lt"/>
                <a:ea typeface="+mn-ea"/>
                <a:cs typeface="+mn-cs"/>
              </a:rPr>
              <a:t>Data obtain from Sydney Beveridge, Susan Weber and Andrew A. Beveridge and included in </a:t>
            </a:r>
            <a:r>
              <a:rPr kumimoji="0" lang="en-US" sz="1200" b="0" i="1" u="none" strike="noStrike" kern="1200" cap="none" spc="0" normalizeH="0" baseline="0" noProof="0" dirty="0" smtClean="0">
                <a:ln>
                  <a:noFill/>
                </a:ln>
                <a:solidFill>
                  <a:schemeClr val="bg1">
                    <a:lumMod val="95000"/>
                  </a:schemeClr>
                </a:solidFill>
                <a:effectLst/>
                <a:uLnTx/>
                <a:uFillTx/>
                <a:latin typeface="+mn-lt"/>
                <a:ea typeface="+mn-ea"/>
                <a:cs typeface="+mn-cs"/>
              </a:rPr>
              <a:t>Librarians in the U.S. from 1880-2009: An analysis using 120 years of census data</a:t>
            </a:r>
            <a:r>
              <a:rPr kumimoji="0" lang="en-US" sz="1200" b="0" i="0" u="none" strike="noStrike" kern="1200" cap="none" spc="0" normalizeH="0" baseline="0" noProof="0" dirty="0" smtClean="0">
                <a:ln>
                  <a:noFill/>
                </a:ln>
                <a:solidFill>
                  <a:schemeClr val="bg1">
                    <a:lumMod val="95000"/>
                  </a:schemeClr>
                </a:solidFill>
                <a:effectLst/>
                <a:uLnTx/>
                <a:uFillTx/>
                <a:latin typeface="+mn-lt"/>
                <a:ea typeface="+mn-ea"/>
                <a:cs typeface="+mn-cs"/>
              </a:rPr>
              <a:t>.  Available from :</a:t>
            </a:r>
            <a:r>
              <a:rPr kumimoji="0" lang="en-US" sz="1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1200" b="0" i="0" u="none" strike="noStrike" kern="1200" cap="none" spc="0" normalizeH="0" baseline="0" noProof="0" dirty="0" smtClean="0">
                <a:ln>
                  <a:noFill/>
                </a:ln>
                <a:solidFill>
                  <a:schemeClr val="tx1"/>
                </a:solidFill>
                <a:effectLst/>
                <a:uLnTx/>
                <a:uFillTx/>
                <a:latin typeface="+mn-lt"/>
                <a:ea typeface="+mn-ea"/>
                <a:cs typeface="+mn-cs"/>
                <a:hlinkClick r:id="rId2"/>
              </a:rPr>
              <a:t>http://blog.oup.com/2011/06/librarian-census/</a:t>
            </a:r>
            <a:endParaRPr kumimoji="0" lang="en-US" sz="12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38368442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Possible Causes of Librarian </a:t>
            </a:r>
            <a:br>
              <a:rPr lang="en-US" dirty="0" smtClean="0"/>
            </a:br>
            <a:r>
              <a:rPr lang="en-US" dirty="0" smtClean="0"/>
              <a:t>Over-supplies</a:t>
            </a:r>
            <a:endParaRPr lang="en-US" dirty="0"/>
          </a:p>
        </p:txBody>
      </p:sp>
      <p:sp>
        <p:nvSpPr>
          <p:cNvPr id="3" name="Content Placeholder 2"/>
          <p:cNvSpPr>
            <a:spLocks noGrp="1"/>
          </p:cNvSpPr>
          <p:nvPr>
            <p:ph idx="1"/>
          </p:nvPr>
        </p:nvSpPr>
        <p:spPr>
          <a:xfrm>
            <a:off x="457200" y="2057400"/>
            <a:ext cx="8229600" cy="4068763"/>
          </a:xfrm>
        </p:spPr>
        <p:txBody>
          <a:bodyPr/>
          <a:lstStyle/>
          <a:p>
            <a:r>
              <a:rPr lang="en-US" dirty="0" smtClean="0"/>
              <a:t>Over-estimations of need for librarians</a:t>
            </a:r>
          </a:p>
          <a:p>
            <a:r>
              <a:rPr lang="en-US" dirty="0" smtClean="0"/>
              <a:t>Increased number of Library Schools </a:t>
            </a:r>
          </a:p>
          <a:p>
            <a:r>
              <a:rPr lang="en-US" dirty="0" smtClean="0"/>
              <a:t>Increased number of students graduating from library school</a:t>
            </a:r>
          </a:p>
          <a:p>
            <a:r>
              <a:rPr lang="en-US" dirty="0" smtClean="0"/>
              <a:t>Unforeseen economic recessions</a:t>
            </a:r>
          </a:p>
          <a:p>
            <a:r>
              <a:rPr lang="en-US" dirty="0" smtClean="0"/>
              <a:t>Decreased government spending</a:t>
            </a:r>
            <a:endParaRPr lang="en-US" dirty="0"/>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27192964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“These data point to the latest imbalance in supply and demand, but history's lesson is that the market is cyclical. Efforts to correct disproportions, though often necessary, have resulted in unintended consequences when changing conditions were not anticipated.”</a:t>
            </a:r>
          </a:p>
          <a:p>
            <a:pPr lvl="1">
              <a:buNone/>
            </a:pPr>
            <a:r>
              <a:rPr lang="en-US" dirty="0" smtClean="0"/>
              <a:t>- Carolyn E. Lipscomb, 2003</a:t>
            </a:r>
            <a:endParaRPr lang="en-US" dirty="0"/>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5981936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Historical Salaries</a:t>
            </a:r>
            <a:endParaRPr lang="en-US" dirty="0"/>
          </a:p>
        </p:txBody>
      </p:sp>
      <p:graphicFrame>
        <p:nvGraphicFramePr>
          <p:cNvPr id="4" name="Content Placeholder 3"/>
          <p:cNvGraphicFramePr>
            <a:graphicFrameLocks noGrp="1"/>
          </p:cNvGraphicFramePr>
          <p:nvPr>
            <p:ph idx="1"/>
          </p:nvPr>
        </p:nvGraphicFramePr>
        <p:xfrm>
          <a:off x="762000" y="1600200"/>
          <a:ext cx="7467600"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p:nvPr/>
        </p:nvGraphicFramePr>
        <p:xfrm>
          <a:off x="381000" y="1447800"/>
          <a:ext cx="8458200" cy="4953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31222321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Historical Salaries</a:t>
            </a:r>
            <a:endParaRPr lang="en-US" dirty="0"/>
          </a:p>
        </p:txBody>
      </p:sp>
      <p:graphicFrame>
        <p:nvGraphicFramePr>
          <p:cNvPr id="6" name="Content Placeholder 5"/>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1169380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Historical Salaries</a:t>
            </a:r>
            <a:endParaRPr lang="en-US" dirty="0"/>
          </a:p>
        </p:txBody>
      </p:sp>
      <p:sp>
        <p:nvSpPr>
          <p:cNvPr id="3" name="Content Placeholder 2"/>
          <p:cNvSpPr>
            <a:spLocks noGrp="1"/>
          </p:cNvSpPr>
          <p:nvPr>
            <p:ph sz="half" idx="1"/>
          </p:nvPr>
        </p:nvSpPr>
        <p:spPr>
          <a:xfrm>
            <a:off x="381000" y="2038350"/>
            <a:ext cx="8153400" cy="3829049"/>
          </a:xfrm>
          <a:prstGeom prst="rect">
            <a:avLst/>
          </a:prstGeom>
        </p:spPr>
        <p:txBody>
          <a:bodyPr>
            <a:normAutofit/>
          </a:bodyPr>
          <a:lstStyle/>
          <a:p>
            <a:pPr>
              <a:spcBef>
                <a:spcPts val="500"/>
              </a:spcBef>
            </a:pPr>
            <a:r>
              <a:rPr lang="en-US" dirty="0" smtClean="0"/>
              <a:t>Historically </a:t>
            </a:r>
          </a:p>
          <a:p>
            <a:pPr>
              <a:spcBef>
                <a:spcPts val="500"/>
              </a:spcBef>
              <a:buNone/>
            </a:pPr>
            <a:r>
              <a:rPr lang="en-US" dirty="0" smtClean="0"/>
              <a:t>    above-average </a:t>
            </a:r>
          </a:p>
          <a:p>
            <a:pPr>
              <a:spcBef>
                <a:spcPts val="500"/>
              </a:spcBef>
              <a:buNone/>
            </a:pPr>
            <a:r>
              <a:rPr lang="en-US" dirty="0" smtClean="0"/>
              <a:t>    wage,  </a:t>
            </a:r>
          </a:p>
          <a:p>
            <a:pPr>
              <a:spcBef>
                <a:spcPts val="500"/>
              </a:spcBef>
              <a:buNone/>
            </a:pPr>
            <a:r>
              <a:rPr lang="en-US" dirty="0" smtClean="0"/>
              <a:t>    comparative to </a:t>
            </a:r>
          </a:p>
          <a:p>
            <a:pPr>
              <a:spcBef>
                <a:spcPts val="500"/>
              </a:spcBef>
              <a:buNone/>
            </a:pPr>
            <a:r>
              <a:rPr lang="en-US" dirty="0" smtClean="0"/>
              <a:t>    average wage of </a:t>
            </a:r>
          </a:p>
          <a:p>
            <a:pPr>
              <a:spcBef>
                <a:spcPts val="500"/>
              </a:spcBef>
              <a:buNone/>
            </a:pPr>
            <a:r>
              <a:rPr lang="en-US" dirty="0" smtClean="0"/>
              <a:t>    all workers</a:t>
            </a:r>
          </a:p>
          <a:p>
            <a:pPr>
              <a:spcBef>
                <a:spcPts val="0"/>
              </a:spcBef>
              <a:buNone/>
            </a:pPr>
            <a:endParaRPr lang="en-US" dirty="0" smtClean="0"/>
          </a:p>
          <a:p>
            <a:pPr>
              <a:spcBef>
                <a:spcPts val="0"/>
              </a:spcBef>
              <a:buNone/>
            </a:pPr>
            <a:endParaRPr lang="en-US" dirty="0" smtClean="0"/>
          </a:p>
          <a:p>
            <a:pPr lvl="2"/>
            <a:r>
              <a:rPr lang="en-US" dirty="0" smtClean="0"/>
              <a:t>Doesn’t take into account education levels or debt to obtain education.</a:t>
            </a:r>
          </a:p>
          <a:p>
            <a:pPr lvl="2">
              <a:buNone/>
            </a:pPr>
            <a:endParaRPr lang="en-US" dirty="0"/>
          </a:p>
        </p:txBody>
      </p:sp>
      <p:pic>
        <p:nvPicPr>
          <p:cNvPr id="2050" name="Picture 2"/>
          <p:cNvPicPr>
            <a:picLocks noGrp="1" noChangeAspect="1" noChangeArrowheads="1"/>
          </p:cNvPicPr>
          <p:nvPr>
            <p:ph sz="half" idx="2"/>
          </p:nvPr>
        </p:nvPicPr>
        <p:blipFill>
          <a:blip r:embed="rId2" cstate="print"/>
          <a:srcRect/>
          <a:stretch>
            <a:fillRect/>
          </a:stretch>
        </p:blipFill>
        <p:spPr bwMode="auto">
          <a:xfrm>
            <a:off x="3200400" y="1600200"/>
            <a:ext cx="5469346" cy="3313440"/>
          </a:xfrm>
          <a:prstGeom prst="rect">
            <a:avLst/>
          </a:prstGeom>
          <a:noFill/>
          <a:ln w="9525">
            <a:noFill/>
            <a:miter lim="800000"/>
            <a:headEnd/>
            <a:tailEnd/>
          </a:ln>
        </p:spPr>
      </p:pic>
      <p:sp>
        <p:nvSpPr>
          <p:cNvPr id="6" name="Content Placeholder 2"/>
          <p:cNvSpPr txBox="1">
            <a:spLocks/>
          </p:cNvSpPr>
          <p:nvPr/>
        </p:nvSpPr>
        <p:spPr>
          <a:xfrm>
            <a:off x="762000" y="6019800"/>
            <a:ext cx="7924800" cy="381000"/>
          </a:xfrm>
          <a:prstGeom prst="rect">
            <a:avLst/>
          </a:prstGeom>
        </p:spPr>
        <p:txBody>
          <a:bodyPr vert="horz" lIns="91440" tIns="45720" rIns="91440" bIns="45720" rtlCol="0">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000" b="0" i="0" u="none" strike="noStrike" kern="1200" cap="none" spc="0" normalizeH="0" baseline="0" noProof="0" dirty="0" smtClean="0">
                <a:ln>
                  <a:noFill/>
                </a:ln>
                <a:solidFill>
                  <a:schemeClr val="bg1">
                    <a:lumMod val="95000"/>
                  </a:schemeClr>
                </a:solidFill>
                <a:effectLst/>
                <a:uLnTx/>
                <a:uFillTx/>
                <a:latin typeface="+mn-lt"/>
                <a:ea typeface="+mn-ea"/>
                <a:cs typeface="+mn-cs"/>
              </a:rPr>
              <a:t>Data obtained from Sydney Beveridge, Susan Weber and Andrew A. Beveridge and included in </a:t>
            </a:r>
            <a:r>
              <a:rPr kumimoji="0" lang="en-US" sz="1000" b="0" i="1" u="none" strike="noStrike" kern="1200" cap="none" spc="0" normalizeH="0" baseline="0" noProof="0" dirty="0" smtClean="0">
                <a:ln>
                  <a:noFill/>
                </a:ln>
                <a:solidFill>
                  <a:schemeClr val="bg1">
                    <a:lumMod val="95000"/>
                  </a:schemeClr>
                </a:solidFill>
                <a:effectLst/>
                <a:uLnTx/>
                <a:uFillTx/>
                <a:latin typeface="+mn-lt"/>
                <a:ea typeface="+mn-ea"/>
                <a:cs typeface="+mn-cs"/>
              </a:rPr>
              <a:t>Librarians in the U.S. from 1880-2009: An analysis using 120 years of census data</a:t>
            </a:r>
            <a:r>
              <a:rPr kumimoji="0" lang="en-US" sz="1000" b="0" i="0" u="none" strike="noStrike" kern="1200" cap="none" spc="0" normalizeH="0" baseline="0" noProof="0" dirty="0" smtClean="0">
                <a:ln>
                  <a:noFill/>
                </a:ln>
                <a:solidFill>
                  <a:schemeClr val="bg1">
                    <a:lumMod val="95000"/>
                  </a:schemeClr>
                </a:solidFill>
                <a:effectLst/>
                <a:uLnTx/>
                <a:uFillTx/>
                <a:latin typeface="+mn-lt"/>
                <a:ea typeface="+mn-ea"/>
                <a:cs typeface="+mn-cs"/>
              </a:rPr>
              <a:t>.  Available from </a:t>
            </a:r>
            <a:r>
              <a:rPr kumimoji="0" lang="en-US" sz="1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1000" b="0" i="0" u="none" strike="noStrike" kern="1200" cap="none" spc="0" normalizeH="0" baseline="0" noProof="0" dirty="0" smtClean="0">
                <a:ln>
                  <a:noFill/>
                </a:ln>
                <a:solidFill>
                  <a:schemeClr val="tx1"/>
                </a:solidFill>
                <a:effectLst/>
                <a:uLnTx/>
                <a:uFillTx/>
                <a:latin typeface="+mn-lt"/>
                <a:ea typeface="+mn-ea"/>
                <a:cs typeface="+mn-cs"/>
                <a:hlinkClick r:id="rId3"/>
              </a:rPr>
              <a:t>http://blog.oup.com/2011/06/librarian-census/</a:t>
            </a:r>
            <a:endParaRPr kumimoji="0" lang="en-US" sz="10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1810733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Historical Salaries</a:t>
            </a:r>
            <a:endParaRPr lang="en-US" dirty="0"/>
          </a:p>
        </p:txBody>
      </p:sp>
      <p:sp>
        <p:nvSpPr>
          <p:cNvPr id="3" name="Content Placeholder 2"/>
          <p:cNvSpPr>
            <a:spLocks noGrp="1"/>
          </p:cNvSpPr>
          <p:nvPr>
            <p:ph sz="half" idx="1"/>
          </p:nvPr>
        </p:nvSpPr>
        <p:spPr>
          <a:xfrm>
            <a:off x="457200" y="1371600"/>
            <a:ext cx="3733800" cy="4754563"/>
          </a:xfrm>
          <a:prstGeom prst="rect">
            <a:avLst/>
          </a:prstGeom>
        </p:spPr>
        <p:txBody>
          <a:bodyPr/>
          <a:lstStyle/>
          <a:p>
            <a:r>
              <a:rPr lang="en-US" dirty="0" smtClean="0"/>
              <a:t>When taking education into account, librarians tend to make less than their college degreed counterparts in the workforce </a:t>
            </a:r>
          </a:p>
          <a:p>
            <a:pPr lvl="2"/>
            <a:r>
              <a:rPr lang="en-US" dirty="0" smtClean="0"/>
              <a:t>(With the exception of women in libraries in the 1950s)</a:t>
            </a:r>
            <a:endParaRPr lang="en-US" dirty="0"/>
          </a:p>
        </p:txBody>
      </p:sp>
      <p:pic>
        <p:nvPicPr>
          <p:cNvPr id="3074" name="Picture 2"/>
          <p:cNvPicPr>
            <a:picLocks noGrp="1" noChangeAspect="1" noChangeArrowheads="1"/>
          </p:cNvPicPr>
          <p:nvPr>
            <p:ph sz="half" idx="2"/>
          </p:nvPr>
        </p:nvPicPr>
        <p:blipFill>
          <a:blip r:embed="rId2" cstate="print"/>
          <a:srcRect/>
          <a:stretch>
            <a:fillRect/>
          </a:stretch>
        </p:blipFill>
        <p:spPr bwMode="auto">
          <a:xfrm>
            <a:off x="4419600" y="1524000"/>
            <a:ext cx="4038600" cy="4245708"/>
          </a:xfrm>
          <a:prstGeom prst="rect">
            <a:avLst/>
          </a:prstGeom>
          <a:noFill/>
          <a:ln w="9525">
            <a:noFill/>
            <a:miter lim="800000"/>
            <a:headEnd/>
            <a:tailEnd/>
          </a:ln>
        </p:spPr>
      </p:pic>
      <p:sp>
        <p:nvSpPr>
          <p:cNvPr id="7" name="Content Placeholder 2"/>
          <p:cNvSpPr txBox="1">
            <a:spLocks/>
          </p:cNvSpPr>
          <p:nvPr/>
        </p:nvSpPr>
        <p:spPr>
          <a:xfrm>
            <a:off x="457200" y="5943600"/>
            <a:ext cx="7924800" cy="533400"/>
          </a:xfrm>
          <a:prstGeom prst="rect">
            <a:avLst/>
          </a:prstGeom>
        </p:spPr>
        <p:txBody>
          <a:bodyPr vert="horz" lIns="91440" tIns="45720" rIns="91440" bIns="45720" rtlCol="0">
            <a:normAutofit fontScale="92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200" b="0" i="0" u="none" strike="noStrike" kern="1200" cap="none" spc="0" normalizeH="0" baseline="0" noProof="0" dirty="0" smtClean="0">
                <a:ln>
                  <a:noFill/>
                </a:ln>
                <a:solidFill>
                  <a:schemeClr val="bg1">
                    <a:lumMod val="95000"/>
                  </a:schemeClr>
                </a:solidFill>
                <a:effectLst/>
                <a:uLnTx/>
                <a:uFillTx/>
                <a:latin typeface="+mn-lt"/>
                <a:ea typeface="+mn-ea"/>
                <a:cs typeface="+mn-cs"/>
              </a:rPr>
              <a:t>Data obtain from Sydney Beveridge, Susan Weber and Andrew A. Beveridge and included in </a:t>
            </a:r>
            <a:r>
              <a:rPr kumimoji="0" lang="en-US" sz="1200" b="0" i="1" u="none" strike="noStrike" kern="1200" cap="none" spc="0" normalizeH="0" baseline="0" noProof="0" dirty="0" smtClean="0">
                <a:ln>
                  <a:noFill/>
                </a:ln>
                <a:solidFill>
                  <a:schemeClr val="bg1">
                    <a:lumMod val="95000"/>
                  </a:schemeClr>
                </a:solidFill>
                <a:effectLst/>
                <a:uLnTx/>
                <a:uFillTx/>
                <a:latin typeface="+mn-lt"/>
                <a:ea typeface="+mn-ea"/>
                <a:cs typeface="+mn-cs"/>
              </a:rPr>
              <a:t>Librarians in the U.S. from 1880-2009: An analysis using 120 years of census data</a:t>
            </a:r>
            <a:r>
              <a:rPr kumimoji="0" lang="en-US" sz="1200" b="0" i="0" u="none" strike="noStrike" kern="1200" cap="none" spc="0" normalizeH="0" baseline="0" noProof="0" dirty="0" smtClean="0">
                <a:ln>
                  <a:noFill/>
                </a:ln>
                <a:solidFill>
                  <a:schemeClr val="bg1">
                    <a:lumMod val="95000"/>
                  </a:schemeClr>
                </a:solidFill>
                <a:effectLst/>
                <a:uLnTx/>
                <a:uFillTx/>
                <a:latin typeface="+mn-lt"/>
                <a:ea typeface="+mn-ea"/>
                <a:cs typeface="+mn-cs"/>
              </a:rPr>
              <a:t>.  Available from : </a:t>
            </a:r>
            <a:r>
              <a:rPr kumimoji="0" lang="en-US" sz="1200" b="0" i="0" u="none" strike="noStrike" kern="1200" cap="none" spc="0" normalizeH="0" baseline="0" noProof="0" dirty="0" smtClean="0">
                <a:ln>
                  <a:noFill/>
                </a:ln>
                <a:solidFill>
                  <a:schemeClr val="tx1"/>
                </a:solidFill>
                <a:effectLst/>
                <a:uLnTx/>
                <a:uFillTx/>
                <a:latin typeface="+mn-lt"/>
                <a:ea typeface="+mn-ea"/>
                <a:cs typeface="+mn-cs"/>
                <a:hlinkClick r:id="rId3"/>
              </a:rPr>
              <a:t>http://blog.oup.com/2011/06/librarian-census/</a:t>
            </a:r>
            <a:endParaRPr kumimoji="0" lang="en-US" sz="12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729122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990600"/>
            <a:ext cx="7772400" cy="1470025"/>
          </a:xfrm>
        </p:spPr>
        <p:txBody>
          <a:bodyPr/>
          <a:lstStyle/>
          <a:p>
            <a:r>
              <a:rPr lang="en-US" dirty="0" smtClean="0"/>
              <a:t>Historical Context</a:t>
            </a:r>
            <a:endParaRPr lang="en-US" dirty="0"/>
          </a:p>
        </p:txBody>
      </p:sp>
      <p:sp>
        <p:nvSpPr>
          <p:cNvPr id="3" name="Subtitle 2"/>
          <p:cNvSpPr>
            <a:spLocks noGrp="1"/>
          </p:cNvSpPr>
          <p:nvPr>
            <p:ph type="subTitle" idx="1"/>
          </p:nvPr>
        </p:nvSpPr>
        <p:spPr>
          <a:xfrm>
            <a:off x="1371600" y="3048000"/>
            <a:ext cx="6400800" cy="2590800"/>
          </a:xfrm>
        </p:spPr>
        <p:txBody>
          <a:bodyPr>
            <a:normAutofit/>
          </a:bodyPr>
          <a:lstStyle/>
          <a:p>
            <a:r>
              <a:rPr lang="en-US" b="1" dirty="0" smtClean="0"/>
              <a:t>Andrea Hathaway</a:t>
            </a:r>
          </a:p>
          <a:p>
            <a:r>
              <a:rPr lang="en-US" sz="1800" dirty="0"/>
              <a:t>Library Assistant, Acquisitions</a:t>
            </a:r>
            <a:endParaRPr lang="en-US" sz="1900" dirty="0" smtClean="0"/>
          </a:p>
          <a:p>
            <a:r>
              <a:rPr lang="en-US" sz="1900" dirty="0" smtClean="0"/>
              <a:t>Utah State University</a:t>
            </a:r>
          </a:p>
          <a:p>
            <a:endParaRPr lang="en-US" dirty="0"/>
          </a:p>
          <a:p>
            <a:r>
              <a:rPr lang="en-US" sz="1900" dirty="0" smtClean="0"/>
              <a:t>2010 Graduate – </a:t>
            </a:r>
            <a:r>
              <a:rPr lang="en-US" sz="1800" dirty="0"/>
              <a:t>University of Wisconsin-Milwaukee</a:t>
            </a:r>
            <a:endParaRPr lang="en-US" sz="1900" dirty="0"/>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25679911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 Library Budgets</a:t>
            </a:r>
            <a:endParaRPr lang="en-US" dirty="0"/>
          </a:p>
        </p:txBody>
      </p:sp>
      <p:sp>
        <p:nvSpPr>
          <p:cNvPr id="3" name="Text Placeholder 2"/>
          <p:cNvSpPr>
            <a:spLocks noGrp="1"/>
          </p:cNvSpPr>
          <p:nvPr>
            <p:ph type="body" idx="1"/>
          </p:nvPr>
        </p:nvSpPr>
        <p:spPr/>
        <p:txBody>
          <a:bodyPr/>
          <a:lstStyle/>
          <a:p>
            <a:r>
              <a:rPr lang="en-US" dirty="0" smtClean="0"/>
              <a:t>The Down Side</a:t>
            </a:r>
            <a:endParaRPr lang="en-US" dirty="0"/>
          </a:p>
        </p:txBody>
      </p:sp>
      <p:pic>
        <p:nvPicPr>
          <p:cNvPr id="2052" name="Picture 4"/>
          <p:cNvPicPr>
            <a:picLocks noGrp="1" noChangeAspect="1" noChangeArrowheads="1"/>
          </p:cNvPicPr>
          <p:nvPr>
            <p:ph sz="half" idx="2"/>
          </p:nvPr>
        </p:nvPicPr>
        <p:blipFill>
          <a:blip r:embed="rId2" cstate="print"/>
          <a:srcRect/>
          <a:stretch>
            <a:fillRect/>
          </a:stretch>
        </p:blipFill>
        <p:spPr bwMode="auto">
          <a:xfrm>
            <a:off x="609600" y="2514600"/>
            <a:ext cx="3676142" cy="3124200"/>
          </a:xfrm>
          <a:prstGeom prst="rect">
            <a:avLst/>
          </a:prstGeom>
          <a:noFill/>
          <a:ln w="9525">
            <a:noFill/>
            <a:miter lim="800000"/>
            <a:headEnd/>
            <a:tailEnd/>
          </a:ln>
        </p:spPr>
      </p:pic>
      <p:sp>
        <p:nvSpPr>
          <p:cNvPr id="5" name="Text Placeholder 4"/>
          <p:cNvSpPr>
            <a:spLocks noGrp="1"/>
          </p:cNvSpPr>
          <p:nvPr>
            <p:ph type="body" sz="quarter" idx="3"/>
          </p:nvPr>
        </p:nvSpPr>
        <p:spPr/>
        <p:txBody>
          <a:bodyPr/>
          <a:lstStyle/>
          <a:p>
            <a:r>
              <a:rPr lang="en-US" dirty="0" smtClean="0"/>
              <a:t>The Up Side</a:t>
            </a:r>
            <a:endParaRPr lang="en-US" dirty="0"/>
          </a:p>
        </p:txBody>
      </p:sp>
      <p:sp>
        <p:nvSpPr>
          <p:cNvPr id="6" name="Content Placeholder 5"/>
          <p:cNvSpPr>
            <a:spLocks noGrp="1"/>
          </p:cNvSpPr>
          <p:nvPr>
            <p:ph sz="quarter" idx="4"/>
          </p:nvPr>
        </p:nvSpPr>
        <p:spPr>
          <a:xfrm>
            <a:off x="4645025" y="2438400"/>
            <a:ext cx="4041775" cy="3687762"/>
          </a:xfrm>
        </p:spPr>
        <p:txBody>
          <a:bodyPr/>
          <a:lstStyle/>
          <a:p>
            <a:r>
              <a:rPr lang="en-US" dirty="0" smtClean="0"/>
              <a:t>Only 9 states report an expected decrease in public library funding in the next fiscal year (2012-2013)</a:t>
            </a:r>
            <a:endParaRPr lang="en-US" dirty="0"/>
          </a:p>
        </p:txBody>
      </p:sp>
      <p:sp>
        <p:nvSpPr>
          <p:cNvPr id="9" name="TextBox 8"/>
          <p:cNvSpPr txBox="1"/>
          <p:nvPr/>
        </p:nvSpPr>
        <p:spPr>
          <a:xfrm>
            <a:off x="4724400" y="4648200"/>
            <a:ext cx="3581400" cy="1554272"/>
          </a:xfrm>
          <a:prstGeom prst="rect">
            <a:avLst/>
          </a:prstGeom>
          <a:noFill/>
        </p:spPr>
        <p:txBody>
          <a:bodyPr wrap="square" rtlCol="0">
            <a:spAutoFit/>
          </a:bodyPr>
          <a:lstStyle/>
          <a:p>
            <a:r>
              <a:rPr lang="en-US" sz="1100" b="1" dirty="0" smtClean="0">
                <a:solidFill>
                  <a:schemeClr val="bg1">
                    <a:lumMod val="95000"/>
                  </a:schemeClr>
                </a:solidFill>
              </a:rPr>
              <a:t>Source:</a:t>
            </a:r>
            <a:r>
              <a:rPr lang="en-US" sz="1100" dirty="0" smtClean="0">
                <a:solidFill>
                  <a:schemeClr val="bg1">
                    <a:lumMod val="95000"/>
                  </a:schemeClr>
                </a:solidFill>
              </a:rPr>
              <a:t> Libraries Connect Communities: Public Library Funding and Technology Access Study 2010-2011. </a:t>
            </a:r>
            <a:r>
              <a:rPr lang="en-US" sz="1100" i="1" dirty="0" smtClean="0">
                <a:solidFill>
                  <a:schemeClr val="bg1">
                    <a:lumMod val="95000"/>
                  </a:schemeClr>
                </a:solidFill>
              </a:rPr>
              <a:t>Taken from American Library Association. (2012). State of America’s Libraries Report 2012.  Available at </a:t>
            </a:r>
            <a:r>
              <a:rPr lang="en-US" sz="1100" i="1" dirty="0" smtClean="0">
                <a:hlinkClick r:id="rId3"/>
              </a:rPr>
              <a:t>http://www.ala.org/news/mediapresscenter/americaslibraries/soal2012/public-libraries</a:t>
            </a:r>
            <a:endParaRPr lang="en-US" sz="1100" i="1" dirty="0" smtClean="0"/>
          </a:p>
          <a:p>
            <a:endParaRPr lang="en-US" dirty="0"/>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32253357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Library Budgets</a:t>
            </a:r>
            <a:endParaRPr lang="en-US" dirty="0"/>
          </a:p>
        </p:txBody>
      </p:sp>
      <p:graphicFrame>
        <p:nvGraphicFramePr>
          <p:cNvPr id="6" name="Content Placeholder 5"/>
          <p:cNvGraphicFramePr>
            <a:graphicFrameLocks noGrp="1"/>
          </p:cNvGraphicFramePr>
          <p:nvPr>
            <p:ph sz="half" idx="1"/>
          </p:nvPr>
        </p:nvGraphicFramePr>
        <p:xfrm>
          <a:off x="304800" y="1447800"/>
          <a:ext cx="8458197" cy="3810003"/>
        </p:xfrm>
        <a:graphic>
          <a:graphicData uri="http://schemas.openxmlformats.org/drawingml/2006/table">
            <a:tbl>
              <a:tblPr firstRow="1" bandRow="1">
                <a:tableStyleId>{5C22544A-7EE6-4342-B048-85BDC9FD1C3A}</a:tableStyleId>
              </a:tblPr>
              <a:tblGrid>
                <a:gridCol w="768927"/>
                <a:gridCol w="768927"/>
                <a:gridCol w="768927"/>
                <a:gridCol w="768927"/>
                <a:gridCol w="768927"/>
                <a:gridCol w="768927"/>
                <a:gridCol w="768927"/>
                <a:gridCol w="768927"/>
                <a:gridCol w="768927"/>
                <a:gridCol w="768927"/>
                <a:gridCol w="768927"/>
              </a:tblGrid>
              <a:tr h="1109709">
                <a:tc gridSpan="11">
                  <a:txBody>
                    <a:bodyPr/>
                    <a:lstStyle/>
                    <a:p>
                      <a:pPr algn="ctr" fontAlgn="b"/>
                      <a:r>
                        <a:rPr lang="en-US" sz="2000" b="1" i="0" u="none" strike="noStrike" dirty="0" smtClean="0">
                          <a:solidFill>
                            <a:schemeClr val="bg1">
                              <a:lumMod val="95000"/>
                            </a:schemeClr>
                          </a:solidFill>
                          <a:latin typeface="Calibri"/>
                        </a:rPr>
                        <a:t>How </a:t>
                      </a:r>
                      <a:r>
                        <a:rPr lang="en-US" sz="2000" b="1" i="0" u="none" strike="noStrike" dirty="0">
                          <a:solidFill>
                            <a:schemeClr val="bg1">
                              <a:lumMod val="95000"/>
                            </a:schemeClr>
                          </a:solidFill>
                          <a:latin typeface="Calibri"/>
                        </a:rPr>
                        <a:t>Budgets Changed </a:t>
                      </a:r>
                      <a:r>
                        <a:rPr lang="en-US" sz="2000" b="1" i="0" u="none" strike="noStrike" dirty="0" smtClean="0">
                          <a:solidFill>
                            <a:schemeClr val="bg1">
                              <a:lumMod val="95000"/>
                            </a:schemeClr>
                          </a:solidFill>
                          <a:latin typeface="Calibri"/>
                        </a:rPr>
                        <a:t> in 2009-2010 and projected for 2011- </a:t>
                      </a:r>
                    </a:p>
                    <a:p>
                      <a:pPr algn="ctr" fontAlgn="b"/>
                      <a:r>
                        <a:rPr lang="en-US" sz="2000" b="1" i="0" u="none" strike="noStrike" dirty="0" smtClean="0">
                          <a:solidFill>
                            <a:schemeClr val="bg1">
                              <a:lumMod val="95000"/>
                            </a:schemeClr>
                          </a:solidFill>
                          <a:latin typeface="Calibri"/>
                        </a:rPr>
                        <a:t>By </a:t>
                      </a:r>
                      <a:r>
                        <a:rPr lang="en-US" sz="2000" b="1" i="0" u="none" strike="noStrike" dirty="0">
                          <a:solidFill>
                            <a:schemeClr val="bg1">
                              <a:lumMod val="95000"/>
                            </a:schemeClr>
                          </a:solidFill>
                          <a:latin typeface="Calibri"/>
                        </a:rPr>
                        <a:t>Library Segment</a:t>
                      </a:r>
                    </a:p>
                  </a:txBody>
                  <a:tcPr marL="0" marR="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l" fontAlgn="b"/>
                      <a:endParaRPr lang="en-US" sz="1100" b="0" i="0" u="none" strike="noStrike" dirty="0">
                        <a:solidFill>
                          <a:srgbClr val="000000"/>
                        </a:solidFill>
                        <a:latin typeface="Calibri"/>
                      </a:endParaRPr>
                    </a:p>
                  </a:txBody>
                  <a:tcPr marL="0" marR="0" marT="0" marB="0" anchor="b"/>
                </a:tc>
                <a:tc hMerge="1">
                  <a:txBody>
                    <a:bodyPr/>
                    <a:lstStyle/>
                    <a:p>
                      <a:pPr algn="l" fontAlgn="b"/>
                      <a:endParaRPr lang="en-US" sz="1100" b="0" i="0" u="none" strike="noStrike" dirty="0">
                        <a:solidFill>
                          <a:srgbClr val="000000"/>
                        </a:solidFill>
                        <a:latin typeface="Calibri"/>
                      </a:endParaRPr>
                    </a:p>
                  </a:txBody>
                  <a:tcPr marL="0" marR="0" marT="0" marB="0" anchor="b"/>
                </a:tc>
                <a:tc hMerge="1">
                  <a:txBody>
                    <a:bodyPr/>
                    <a:lstStyle/>
                    <a:p>
                      <a:pPr algn="l" fontAlgn="b"/>
                      <a:endParaRPr lang="en-US" sz="1100" b="0" i="0" u="none" strike="noStrike" dirty="0">
                        <a:solidFill>
                          <a:srgbClr val="000000"/>
                        </a:solidFill>
                        <a:latin typeface="Calibri"/>
                      </a:endParaRPr>
                    </a:p>
                  </a:txBody>
                  <a:tcPr marL="0" marR="0" marT="0" marB="0" anchor="b"/>
                </a:tc>
                <a:tc hMerge="1">
                  <a:txBody>
                    <a:bodyPr/>
                    <a:lstStyle/>
                    <a:p>
                      <a:pPr algn="l" fontAlgn="b"/>
                      <a:endParaRPr lang="en-US" sz="1100" b="0" i="0" u="none" strike="noStrike" dirty="0">
                        <a:solidFill>
                          <a:srgbClr val="000000"/>
                        </a:solidFill>
                        <a:latin typeface="Calibri"/>
                      </a:endParaRPr>
                    </a:p>
                  </a:txBody>
                  <a:tcPr marL="0" marR="0" marT="0" marB="0" anchor="b"/>
                </a:tc>
                <a:tc hMerge="1">
                  <a:txBody>
                    <a:bodyPr/>
                    <a:lstStyle/>
                    <a:p>
                      <a:pPr algn="l" fontAlgn="b"/>
                      <a:endParaRPr lang="en-US" sz="1100" b="0" i="0" u="none" strike="noStrike" dirty="0">
                        <a:solidFill>
                          <a:srgbClr val="000000"/>
                        </a:solidFill>
                        <a:latin typeface="Calibri"/>
                      </a:endParaRPr>
                    </a:p>
                  </a:txBody>
                  <a:tcPr marL="0" marR="0" marT="0" marB="0" anchor="b"/>
                </a:tc>
                <a:tc hMerge="1">
                  <a:txBody>
                    <a:bodyPr/>
                    <a:lstStyle/>
                    <a:p>
                      <a:pPr algn="l" fontAlgn="b"/>
                      <a:endParaRPr lang="en-US" sz="1100" b="0" i="0" u="none" strike="noStrike" dirty="0">
                        <a:solidFill>
                          <a:srgbClr val="000000"/>
                        </a:solidFill>
                        <a:latin typeface="Calibri"/>
                      </a:endParaRPr>
                    </a:p>
                  </a:txBody>
                  <a:tcPr marL="0" marR="0" marT="0" marB="0" anchor="b"/>
                </a:tc>
                <a:tc hMerge="1">
                  <a:txBody>
                    <a:bodyPr/>
                    <a:lstStyle/>
                    <a:p>
                      <a:pPr algn="l" fontAlgn="b"/>
                      <a:endParaRPr lang="en-US" sz="1100" b="0" i="0" u="none" strike="noStrike" dirty="0">
                        <a:solidFill>
                          <a:srgbClr val="000000"/>
                        </a:solidFill>
                        <a:latin typeface="Calibri"/>
                      </a:endParaRPr>
                    </a:p>
                  </a:txBody>
                  <a:tcPr marL="0" marR="0" marT="0" marB="0" anchor="b"/>
                </a:tc>
              </a:tr>
              <a:tr h="450049">
                <a:tc>
                  <a:txBody>
                    <a:bodyPr/>
                    <a:lstStyle/>
                    <a:p>
                      <a:pPr algn="l" fontAlgn="b"/>
                      <a:endParaRPr lang="en-US" sz="1100" b="0" i="0" u="none" strike="noStrike" dirty="0">
                        <a:solidFill>
                          <a:srgbClr val="000000"/>
                        </a:solidFill>
                        <a:latin typeface="Calibri"/>
                      </a:endParaRPr>
                    </a:p>
                  </a:txBody>
                  <a:tcPr marL="0" marR="0" marT="0" marB="0" anchor="ctr"/>
                </a:tc>
                <a:tc gridSpan="2">
                  <a:txBody>
                    <a:bodyPr/>
                    <a:lstStyle/>
                    <a:p>
                      <a:pPr algn="ctr" fontAlgn="b"/>
                      <a:r>
                        <a:rPr lang="en-US" sz="1100" b="0" i="0" u="none" strike="noStrike" dirty="0">
                          <a:solidFill>
                            <a:srgbClr val="000000"/>
                          </a:solidFill>
                          <a:latin typeface="Calibri"/>
                        </a:rPr>
                        <a:t>Public</a:t>
                      </a:r>
                    </a:p>
                  </a:txBody>
                  <a:tcPr marL="0" marR="0" marT="0" marB="0" anchor="ctr">
                    <a:solidFill>
                      <a:schemeClr val="bg2">
                        <a:lumMod val="90000"/>
                      </a:schemeClr>
                    </a:solidFill>
                  </a:tcPr>
                </a:tc>
                <a:tc hMerge="1">
                  <a:txBody>
                    <a:bodyPr/>
                    <a:lstStyle/>
                    <a:p>
                      <a:endParaRPr lang="en-US"/>
                    </a:p>
                  </a:txBody>
                  <a:tcPr/>
                </a:tc>
                <a:tc gridSpan="2">
                  <a:txBody>
                    <a:bodyPr/>
                    <a:lstStyle/>
                    <a:p>
                      <a:pPr algn="ctr" fontAlgn="b"/>
                      <a:r>
                        <a:rPr lang="en-US" sz="1100" b="0" i="0" u="none" strike="noStrike" dirty="0">
                          <a:solidFill>
                            <a:srgbClr val="000000"/>
                          </a:solidFill>
                          <a:latin typeface="Calibri"/>
                        </a:rPr>
                        <a:t>Academic</a:t>
                      </a:r>
                    </a:p>
                  </a:txBody>
                  <a:tcPr marL="0" marR="0" marT="0" marB="0" anchor="ctr">
                    <a:solidFill>
                      <a:schemeClr val="tx2">
                        <a:lumMod val="20000"/>
                        <a:lumOff val="80000"/>
                      </a:schemeClr>
                    </a:solidFill>
                  </a:tcPr>
                </a:tc>
                <a:tc hMerge="1">
                  <a:txBody>
                    <a:bodyPr/>
                    <a:lstStyle/>
                    <a:p>
                      <a:endParaRPr lang="en-US"/>
                    </a:p>
                  </a:txBody>
                  <a:tcPr/>
                </a:tc>
                <a:tc gridSpan="2">
                  <a:txBody>
                    <a:bodyPr/>
                    <a:lstStyle/>
                    <a:p>
                      <a:pPr algn="ctr" fontAlgn="b"/>
                      <a:r>
                        <a:rPr lang="en-US" sz="1100" b="0" i="0" u="none" strike="noStrike" dirty="0">
                          <a:solidFill>
                            <a:srgbClr val="000000"/>
                          </a:solidFill>
                          <a:latin typeface="Calibri"/>
                        </a:rPr>
                        <a:t>Gov't</a:t>
                      </a:r>
                    </a:p>
                  </a:txBody>
                  <a:tcPr marL="0" marR="0" marT="0" marB="0" anchor="ctr">
                    <a:solidFill>
                      <a:schemeClr val="accent2">
                        <a:lumMod val="20000"/>
                        <a:lumOff val="80000"/>
                      </a:schemeClr>
                    </a:solidFill>
                  </a:tcPr>
                </a:tc>
                <a:tc hMerge="1">
                  <a:txBody>
                    <a:bodyPr/>
                    <a:lstStyle/>
                    <a:p>
                      <a:endParaRPr lang="en-US"/>
                    </a:p>
                  </a:txBody>
                  <a:tcPr/>
                </a:tc>
                <a:tc gridSpan="2">
                  <a:txBody>
                    <a:bodyPr/>
                    <a:lstStyle/>
                    <a:p>
                      <a:pPr algn="ctr" fontAlgn="b"/>
                      <a:r>
                        <a:rPr lang="en-US" sz="1100" b="0" i="0" u="none" strike="noStrike" dirty="0">
                          <a:solidFill>
                            <a:srgbClr val="000000"/>
                          </a:solidFill>
                          <a:latin typeface="Calibri"/>
                        </a:rPr>
                        <a:t>Special</a:t>
                      </a:r>
                    </a:p>
                  </a:txBody>
                  <a:tcPr marL="0" marR="0" marT="0" marB="0" anchor="ctr">
                    <a:solidFill>
                      <a:schemeClr val="accent4">
                        <a:lumMod val="20000"/>
                        <a:lumOff val="80000"/>
                      </a:schemeClr>
                    </a:solidFill>
                  </a:tcPr>
                </a:tc>
                <a:tc hMerge="1">
                  <a:txBody>
                    <a:bodyPr/>
                    <a:lstStyle/>
                    <a:p>
                      <a:endParaRPr lang="en-US"/>
                    </a:p>
                  </a:txBody>
                  <a:tcPr/>
                </a:tc>
                <a:tc gridSpan="2">
                  <a:txBody>
                    <a:bodyPr/>
                    <a:lstStyle/>
                    <a:p>
                      <a:pPr algn="ctr" fontAlgn="b"/>
                      <a:r>
                        <a:rPr lang="en-US" sz="1100" b="0" i="0" u="none" strike="noStrike" dirty="0">
                          <a:solidFill>
                            <a:srgbClr val="000000"/>
                          </a:solidFill>
                          <a:latin typeface="Calibri"/>
                        </a:rPr>
                        <a:t>Average</a:t>
                      </a:r>
                    </a:p>
                  </a:txBody>
                  <a:tcPr marL="0" marR="0" marT="0" marB="0" anchor="ctr">
                    <a:solidFill>
                      <a:schemeClr val="accent5">
                        <a:lumMod val="20000"/>
                        <a:lumOff val="80000"/>
                      </a:schemeClr>
                    </a:solidFill>
                  </a:tcPr>
                </a:tc>
                <a:tc hMerge="1">
                  <a:txBody>
                    <a:bodyPr/>
                    <a:lstStyle/>
                    <a:p>
                      <a:endParaRPr lang="en-US"/>
                    </a:p>
                  </a:txBody>
                  <a:tcPr/>
                </a:tc>
              </a:tr>
              <a:tr h="450049">
                <a:tc>
                  <a:txBody>
                    <a:bodyPr/>
                    <a:lstStyle/>
                    <a:p>
                      <a:pPr algn="l" fontAlgn="b"/>
                      <a:endParaRPr lang="en-US" sz="1100" b="0" i="0" u="none" strike="noStrike" dirty="0">
                        <a:solidFill>
                          <a:srgbClr val="000000"/>
                        </a:solidFill>
                        <a:latin typeface="Calibri"/>
                      </a:endParaRPr>
                    </a:p>
                  </a:txBody>
                  <a:tcPr marL="0" marR="0" marT="0" marB="0" anchor="ctr"/>
                </a:tc>
                <a:tc>
                  <a:txBody>
                    <a:bodyPr/>
                    <a:lstStyle/>
                    <a:p>
                      <a:pPr algn="ctr" fontAlgn="b"/>
                      <a:r>
                        <a:rPr lang="en-US" sz="1100" b="0" i="0" u="none" strike="noStrike" dirty="0">
                          <a:solidFill>
                            <a:srgbClr val="000000"/>
                          </a:solidFill>
                          <a:latin typeface="Calibri"/>
                        </a:rPr>
                        <a:t>2009-10</a:t>
                      </a:r>
                    </a:p>
                  </a:txBody>
                  <a:tcPr marL="0" marR="0" marT="0" marB="0" anchor="ctr">
                    <a:solidFill>
                      <a:schemeClr val="bg2">
                        <a:lumMod val="90000"/>
                      </a:schemeClr>
                    </a:solidFill>
                  </a:tcPr>
                </a:tc>
                <a:tc>
                  <a:txBody>
                    <a:bodyPr/>
                    <a:lstStyle/>
                    <a:p>
                      <a:pPr algn="ctr" fontAlgn="b"/>
                      <a:r>
                        <a:rPr lang="en-US" sz="1100" b="0" i="0" u="none" strike="noStrike" dirty="0">
                          <a:solidFill>
                            <a:srgbClr val="000000"/>
                          </a:solidFill>
                          <a:latin typeface="Calibri"/>
                        </a:rPr>
                        <a:t>2011-</a:t>
                      </a:r>
                    </a:p>
                  </a:txBody>
                  <a:tcPr marL="0" marR="0" marT="0" marB="0" anchor="ctr">
                    <a:solidFill>
                      <a:schemeClr val="bg2">
                        <a:lumMod val="90000"/>
                      </a:schemeClr>
                    </a:solidFill>
                  </a:tcPr>
                </a:tc>
                <a:tc>
                  <a:txBody>
                    <a:bodyPr/>
                    <a:lstStyle/>
                    <a:p>
                      <a:pPr algn="ctr" fontAlgn="b"/>
                      <a:r>
                        <a:rPr lang="en-US" sz="1100" b="0" i="0" u="none" strike="noStrike" dirty="0">
                          <a:solidFill>
                            <a:srgbClr val="000000"/>
                          </a:solidFill>
                          <a:latin typeface="Calibri"/>
                        </a:rPr>
                        <a:t>2009-10</a:t>
                      </a:r>
                    </a:p>
                  </a:txBody>
                  <a:tcPr marL="0" marR="0" marT="0" marB="0" anchor="ctr">
                    <a:solidFill>
                      <a:schemeClr val="tx2">
                        <a:lumMod val="20000"/>
                        <a:lumOff val="80000"/>
                      </a:schemeClr>
                    </a:solidFill>
                  </a:tcPr>
                </a:tc>
                <a:tc>
                  <a:txBody>
                    <a:bodyPr/>
                    <a:lstStyle/>
                    <a:p>
                      <a:pPr algn="ctr" fontAlgn="b"/>
                      <a:r>
                        <a:rPr lang="en-US" sz="1100" b="0" i="0" u="none" strike="noStrike" dirty="0">
                          <a:solidFill>
                            <a:srgbClr val="000000"/>
                          </a:solidFill>
                          <a:latin typeface="Calibri"/>
                        </a:rPr>
                        <a:t>2011-</a:t>
                      </a:r>
                    </a:p>
                  </a:txBody>
                  <a:tcPr marL="0" marR="0" marT="0" marB="0" anchor="ctr">
                    <a:solidFill>
                      <a:schemeClr val="tx2">
                        <a:lumMod val="20000"/>
                        <a:lumOff val="80000"/>
                      </a:schemeClr>
                    </a:solidFill>
                  </a:tcPr>
                </a:tc>
                <a:tc>
                  <a:txBody>
                    <a:bodyPr/>
                    <a:lstStyle/>
                    <a:p>
                      <a:pPr algn="ctr" fontAlgn="b"/>
                      <a:r>
                        <a:rPr lang="en-US" sz="1100" b="0" i="0" u="none" strike="noStrike" dirty="0">
                          <a:solidFill>
                            <a:srgbClr val="000000"/>
                          </a:solidFill>
                          <a:latin typeface="Calibri"/>
                        </a:rPr>
                        <a:t>2009-10</a:t>
                      </a:r>
                    </a:p>
                  </a:txBody>
                  <a:tcPr marL="0" marR="0" marT="0" marB="0" anchor="ctr">
                    <a:solidFill>
                      <a:schemeClr val="accent2">
                        <a:lumMod val="20000"/>
                        <a:lumOff val="80000"/>
                      </a:schemeClr>
                    </a:solidFill>
                  </a:tcPr>
                </a:tc>
                <a:tc>
                  <a:txBody>
                    <a:bodyPr/>
                    <a:lstStyle/>
                    <a:p>
                      <a:pPr algn="ctr" fontAlgn="b"/>
                      <a:r>
                        <a:rPr lang="en-US" sz="1100" b="0" i="0" u="none" strike="noStrike" dirty="0">
                          <a:solidFill>
                            <a:srgbClr val="000000"/>
                          </a:solidFill>
                          <a:latin typeface="Calibri"/>
                        </a:rPr>
                        <a:t>2011-</a:t>
                      </a:r>
                    </a:p>
                  </a:txBody>
                  <a:tcPr marL="0" marR="0" marT="0" marB="0" anchor="ctr">
                    <a:solidFill>
                      <a:schemeClr val="accent2">
                        <a:lumMod val="20000"/>
                        <a:lumOff val="80000"/>
                      </a:schemeClr>
                    </a:solidFill>
                  </a:tcPr>
                </a:tc>
                <a:tc>
                  <a:txBody>
                    <a:bodyPr/>
                    <a:lstStyle/>
                    <a:p>
                      <a:pPr algn="ctr" fontAlgn="b"/>
                      <a:r>
                        <a:rPr lang="en-US" sz="1100" b="0" i="0" u="none" strike="noStrike" dirty="0">
                          <a:solidFill>
                            <a:srgbClr val="000000"/>
                          </a:solidFill>
                          <a:latin typeface="Calibri"/>
                        </a:rPr>
                        <a:t>2009-10</a:t>
                      </a:r>
                    </a:p>
                  </a:txBody>
                  <a:tcPr marL="0" marR="0" marT="0" marB="0" anchor="ctr">
                    <a:solidFill>
                      <a:schemeClr val="accent4">
                        <a:lumMod val="20000"/>
                        <a:lumOff val="80000"/>
                      </a:schemeClr>
                    </a:solidFill>
                  </a:tcPr>
                </a:tc>
                <a:tc>
                  <a:txBody>
                    <a:bodyPr/>
                    <a:lstStyle/>
                    <a:p>
                      <a:pPr algn="ctr" fontAlgn="b"/>
                      <a:r>
                        <a:rPr lang="en-US" sz="1100" b="0" i="0" u="none" strike="noStrike" dirty="0">
                          <a:solidFill>
                            <a:srgbClr val="000000"/>
                          </a:solidFill>
                          <a:latin typeface="Calibri"/>
                        </a:rPr>
                        <a:t>2011-</a:t>
                      </a:r>
                    </a:p>
                  </a:txBody>
                  <a:tcPr marL="0" marR="0" marT="0" marB="0" anchor="ctr">
                    <a:solidFill>
                      <a:schemeClr val="accent4">
                        <a:lumMod val="20000"/>
                        <a:lumOff val="80000"/>
                      </a:schemeClr>
                    </a:solidFill>
                  </a:tcPr>
                </a:tc>
                <a:tc>
                  <a:txBody>
                    <a:bodyPr/>
                    <a:lstStyle/>
                    <a:p>
                      <a:pPr algn="ctr" fontAlgn="b"/>
                      <a:r>
                        <a:rPr lang="en-US" sz="1100" b="0" i="0" u="none" strike="noStrike" dirty="0">
                          <a:solidFill>
                            <a:srgbClr val="000000"/>
                          </a:solidFill>
                          <a:latin typeface="Calibri"/>
                        </a:rPr>
                        <a:t>2009-10</a:t>
                      </a:r>
                    </a:p>
                  </a:txBody>
                  <a:tcPr marL="0" marR="0" marT="0" marB="0" anchor="ctr">
                    <a:solidFill>
                      <a:schemeClr val="accent5">
                        <a:lumMod val="20000"/>
                        <a:lumOff val="80000"/>
                      </a:schemeClr>
                    </a:solidFill>
                  </a:tcPr>
                </a:tc>
                <a:tc>
                  <a:txBody>
                    <a:bodyPr/>
                    <a:lstStyle/>
                    <a:p>
                      <a:pPr algn="ctr" fontAlgn="b"/>
                      <a:r>
                        <a:rPr lang="en-US" sz="1100" b="0" i="0" u="none" strike="noStrike" dirty="0">
                          <a:solidFill>
                            <a:srgbClr val="000000"/>
                          </a:solidFill>
                          <a:latin typeface="Calibri"/>
                        </a:rPr>
                        <a:t>2011-</a:t>
                      </a:r>
                    </a:p>
                  </a:txBody>
                  <a:tcPr marL="0" marR="0" marT="0" marB="0" anchor="ctr">
                    <a:solidFill>
                      <a:schemeClr val="accent5">
                        <a:lumMod val="20000"/>
                        <a:lumOff val="80000"/>
                      </a:schemeClr>
                    </a:solidFill>
                  </a:tcPr>
                </a:tc>
              </a:tr>
              <a:tr h="450049">
                <a:tc>
                  <a:txBody>
                    <a:bodyPr/>
                    <a:lstStyle/>
                    <a:p>
                      <a:pPr algn="l" fontAlgn="b"/>
                      <a:r>
                        <a:rPr lang="en-US" sz="1100" b="0" i="0" u="none" strike="noStrike" dirty="0">
                          <a:solidFill>
                            <a:srgbClr val="000000"/>
                          </a:solidFill>
                          <a:latin typeface="Calibri"/>
                        </a:rPr>
                        <a:t>Increase</a:t>
                      </a:r>
                    </a:p>
                  </a:txBody>
                  <a:tcPr marL="0" marR="0" marT="0" marB="0" anchor="ctr"/>
                </a:tc>
                <a:tc>
                  <a:txBody>
                    <a:bodyPr/>
                    <a:lstStyle/>
                    <a:p>
                      <a:pPr algn="ctr" fontAlgn="b"/>
                      <a:r>
                        <a:rPr lang="en-US" sz="1100" b="0" i="0" u="none" strike="noStrike" dirty="0">
                          <a:solidFill>
                            <a:srgbClr val="000000"/>
                          </a:solidFill>
                          <a:latin typeface="Calibri"/>
                        </a:rPr>
                        <a:t>37%</a:t>
                      </a:r>
                    </a:p>
                  </a:txBody>
                  <a:tcPr marL="0" marR="0" marT="0" marB="0" anchor="ctr">
                    <a:solidFill>
                      <a:schemeClr val="bg2">
                        <a:lumMod val="90000"/>
                      </a:schemeClr>
                    </a:solidFill>
                  </a:tcPr>
                </a:tc>
                <a:tc>
                  <a:txBody>
                    <a:bodyPr/>
                    <a:lstStyle/>
                    <a:p>
                      <a:pPr algn="ctr" fontAlgn="b"/>
                      <a:r>
                        <a:rPr lang="en-US" sz="1100" b="0" i="0" u="none" strike="noStrike" dirty="0">
                          <a:solidFill>
                            <a:srgbClr val="000000"/>
                          </a:solidFill>
                          <a:latin typeface="Calibri"/>
                        </a:rPr>
                        <a:t>30%</a:t>
                      </a:r>
                    </a:p>
                  </a:txBody>
                  <a:tcPr marL="0" marR="0" marT="0" marB="0" anchor="ctr">
                    <a:solidFill>
                      <a:schemeClr val="bg2">
                        <a:lumMod val="90000"/>
                      </a:schemeClr>
                    </a:solidFill>
                  </a:tcPr>
                </a:tc>
                <a:tc>
                  <a:txBody>
                    <a:bodyPr/>
                    <a:lstStyle/>
                    <a:p>
                      <a:pPr algn="ctr" fontAlgn="b"/>
                      <a:r>
                        <a:rPr lang="en-US" sz="1100" b="0" i="0" u="none" strike="noStrike" dirty="0">
                          <a:solidFill>
                            <a:srgbClr val="000000"/>
                          </a:solidFill>
                          <a:latin typeface="Calibri"/>
                        </a:rPr>
                        <a:t>24%</a:t>
                      </a:r>
                    </a:p>
                  </a:txBody>
                  <a:tcPr marL="0" marR="0" marT="0" marB="0" anchor="ctr">
                    <a:solidFill>
                      <a:schemeClr val="tx2">
                        <a:lumMod val="20000"/>
                        <a:lumOff val="80000"/>
                      </a:schemeClr>
                    </a:solidFill>
                  </a:tcPr>
                </a:tc>
                <a:tc>
                  <a:txBody>
                    <a:bodyPr/>
                    <a:lstStyle/>
                    <a:p>
                      <a:pPr algn="ctr" fontAlgn="b"/>
                      <a:r>
                        <a:rPr lang="en-US" sz="1100" b="0" i="0" u="none" strike="noStrike" dirty="0">
                          <a:solidFill>
                            <a:srgbClr val="000000"/>
                          </a:solidFill>
                          <a:latin typeface="Calibri"/>
                        </a:rPr>
                        <a:t>27%</a:t>
                      </a:r>
                    </a:p>
                  </a:txBody>
                  <a:tcPr marL="0" marR="0" marT="0" marB="0" anchor="ctr">
                    <a:solidFill>
                      <a:schemeClr val="tx2">
                        <a:lumMod val="20000"/>
                        <a:lumOff val="80000"/>
                      </a:schemeClr>
                    </a:solidFill>
                  </a:tcPr>
                </a:tc>
                <a:tc>
                  <a:txBody>
                    <a:bodyPr/>
                    <a:lstStyle/>
                    <a:p>
                      <a:pPr algn="ctr" fontAlgn="b"/>
                      <a:r>
                        <a:rPr lang="en-US" sz="1100" b="0" i="0" u="none" strike="noStrike" dirty="0">
                          <a:solidFill>
                            <a:srgbClr val="000000"/>
                          </a:solidFill>
                          <a:latin typeface="Calibri"/>
                        </a:rPr>
                        <a:t>31%</a:t>
                      </a:r>
                    </a:p>
                  </a:txBody>
                  <a:tcPr marL="0" marR="0" marT="0" marB="0" anchor="ctr">
                    <a:solidFill>
                      <a:schemeClr val="accent2">
                        <a:lumMod val="20000"/>
                        <a:lumOff val="80000"/>
                      </a:schemeClr>
                    </a:solidFill>
                  </a:tcPr>
                </a:tc>
                <a:tc>
                  <a:txBody>
                    <a:bodyPr/>
                    <a:lstStyle/>
                    <a:p>
                      <a:pPr algn="ctr" fontAlgn="b"/>
                      <a:r>
                        <a:rPr lang="en-US" sz="1100" b="0" i="0" u="none" strike="noStrike" dirty="0">
                          <a:solidFill>
                            <a:srgbClr val="000000"/>
                          </a:solidFill>
                          <a:latin typeface="Calibri"/>
                        </a:rPr>
                        <a:t>18%</a:t>
                      </a:r>
                    </a:p>
                  </a:txBody>
                  <a:tcPr marL="0" marR="0" marT="0" marB="0" anchor="ctr">
                    <a:solidFill>
                      <a:schemeClr val="accent2">
                        <a:lumMod val="20000"/>
                        <a:lumOff val="80000"/>
                      </a:schemeClr>
                    </a:solidFill>
                  </a:tcPr>
                </a:tc>
                <a:tc>
                  <a:txBody>
                    <a:bodyPr/>
                    <a:lstStyle/>
                    <a:p>
                      <a:pPr algn="ctr" fontAlgn="b"/>
                      <a:r>
                        <a:rPr lang="en-US" sz="1100" b="0" i="0" u="none" strike="noStrike" dirty="0">
                          <a:solidFill>
                            <a:srgbClr val="000000"/>
                          </a:solidFill>
                          <a:latin typeface="Calibri"/>
                        </a:rPr>
                        <a:t>27%</a:t>
                      </a:r>
                    </a:p>
                  </a:txBody>
                  <a:tcPr marL="0" marR="0" marT="0" marB="0" anchor="ctr">
                    <a:solidFill>
                      <a:schemeClr val="accent4">
                        <a:lumMod val="20000"/>
                        <a:lumOff val="80000"/>
                      </a:schemeClr>
                    </a:solidFill>
                  </a:tcPr>
                </a:tc>
                <a:tc>
                  <a:txBody>
                    <a:bodyPr/>
                    <a:lstStyle/>
                    <a:p>
                      <a:pPr algn="ctr" fontAlgn="b"/>
                      <a:r>
                        <a:rPr lang="en-US" sz="1100" b="0" i="0" u="none" strike="noStrike" dirty="0">
                          <a:solidFill>
                            <a:srgbClr val="000000"/>
                          </a:solidFill>
                          <a:latin typeface="Calibri"/>
                        </a:rPr>
                        <a:t>21%</a:t>
                      </a:r>
                    </a:p>
                  </a:txBody>
                  <a:tcPr marL="0" marR="0" marT="0" marB="0" anchor="ctr">
                    <a:solidFill>
                      <a:schemeClr val="accent4">
                        <a:lumMod val="20000"/>
                        <a:lumOff val="80000"/>
                      </a:schemeClr>
                    </a:solidFill>
                  </a:tcPr>
                </a:tc>
                <a:tc>
                  <a:txBody>
                    <a:bodyPr/>
                    <a:lstStyle/>
                    <a:p>
                      <a:pPr algn="ctr" fontAlgn="b"/>
                      <a:r>
                        <a:rPr lang="en-US" sz="1100" b="0" i="0" u="none" strike="noStrike" dirty="0">
                          <a:solidFill>
                            <a:srgbClr val="000000"/>
                          </a:solidFill>
                          <a:latin typeface="Calibri"/>
                        </a:rPr>
                        <a:t>31%</a:t>
                      </a:r>
                    </a:p>
                  </a:txBody>
                  <a:tcPr marL="0" marR="0" marT="0" marB="0" anchor="ctr">
                    <a:solidFill>
                      <a:schemeClr val="accent5">
                        <a:lumMod val="20000"/>
                        <a:lumOff val="80000"/>
                      </a:schemeClr>
                    </a:solidFill>
                  </a:tcPr>
                </a:tc>
                <a:tc>
                  <a:txBody>
                    <a:bodyPr/>
                    <a:lstStyle/>
                    <a:p>
                      <a:pPr algn="ctr" fontAlgn="b"/>
                      <a:r>
                        <a:rPr lang="en-US" sz="1100" b="0" i="0" u="none" strike="noStrike" dirty="0">
                          <a:solidFill>
                            <a:srgbClr val="000000"/>
                          </a:solidFill>
                          <a:latin typeface="Calibri"/>
                        </a:rPr>
                        <a:t>28%</a:t>
                      </a:r>
                    </a:p>
                  </a:txBody>
                  <a:tcPr marL="0" marR="0" marT="0" marB="0" anchor="ctr">
                    <a:solidFill>
                      <a:schemeClr val="accent5">
                        <a:lumMod val="20000"/>
                        <a:lumOff val="80000"/>
                      </a:schemeClr>
                    </a:solidFill>
                  </a:tcPr>
                </a:tc>
              </a:tr>
              <a:tr h="450049">
                <a:tc>
                  <a:txBody>
                    <a:bodyPr/>
                    <a:lstStyle/>
                    <a:p>
                      <a:pPr algn="l" fontAlgn="b"/>
                      <a:r>
                        <a:rPr lang="en-US" sz="1100" b="0" i="0" u="none" strike="noStrike" dirty="0">
                          <a:solidFill>
                            <a:srgbClr val="000000"/>
                          </a:solidFill>
                          <a:latin typeface="Calibri"/>
                        </a:rPr>
                        <a:t>No Change</a:t>
                      </a:r>
                    </a:p>
                  </a:txBody>
                  <a:tcPr marL="0" marR="0" marT="0" marB="0" anchor="ctr"/>
                </a:tc>
                <a:tc>
                  <a:txBody>
                    <a:bodyPr/>
                    <a:lstStyle/>
                    <a:p>
                      <a:pPr algn="ctr" fontAlgn="b"/>
                      <a:r>
                        <a:rPr lang="en-US" sz="1100" b="0" i="0" u="none" strike="noStrike" dirty="0">
                          <a:solidFill>
                            <a:srgbClr val="000000"/>
                          </a:solidFill>
                          <a:latin typeface="Calibri"/>
                        </a:rPr>
                        <a:t>18%</a:t>
                      </a:r>
                    </a:p>
                  </a:txBody>
                  <a:tcPr marL="0" marR="0" marT="0" marB="0" anchor="ctr">
                    <a:solidFill>
                      <a:schemeClr val="bg2">
                        <a:lumMod val="90000"/>
                      </a:schemeClr>
                    </a:solidFill>
                  </a:tcPr>
                </a:tc>
                <a:tc>
                  <a:txBody>
                    <a:bodyPr/>
                    <a:lstStyle/>
                    <a:p>
                      <a:pPr algn="ctr" fontAlgn="b"/>
                      <a:r>
                        <a:rPr lang="en-US" sz="1100" b="0" i="0" u="none" strike="noStrike" dirty="0">
                          <a:solidFill>
                            <a:srgbClr val="000000"/>
                          </a:solidFill>
                          <a:latin typeface="Calibri"/>
                        </a:rPr>
                        <a:t>28%</a:t>
                      </a:r>
                    </a:p>
                  </a:txBody>
                  <a:tcPr marL="0" marR="0" marT="0" marB="0" anchor="ctr">
                    <a:solidFill>
                      <a:schemeClr val="bg2">
                        <a:lumMod val="90000"/>
                      </a:schemeClr>
                    </a:solidFill>
                  </a:tcPr>
                </a:tc>
                <a:tc>
                  <a:txBody>
                    <a:bodyPr/>
                    <a:lstStyle/>
                    <a:p>
                      <a:pPr algn="ctr" fontAlgn="b"/>
                      <a:r>
                        <a:rPr lang="en-US" sz="1100" b="0" i="0" u="none" strike="noStrike" dirty="0">
                          <a:solidFill>
                            <a:srgbClr val="000000"/>
                          </a:solidFill>
                          <a:latin typeface="Calibri"/>
                        </a:rPr>
                        <a:t>31%</a:t>
                      </a:r>
                    </a:p>
                  </a:txBody>
                  <a:tcPr marL="0" marR="0" marT="0" marB="0" anchor="ctr">
                    <a:solidFill>
                      <a:schemeClr val="tx2">
                        <a:lumMod val="20000"/>
                        <a:lumOff val="80000"/>
                      </a:schemeClr>
                    </a:solidFill>
                  </a:tcPr>
                </a:tc>
                <a:tc>
                  <a:txBody>
                    <a:bodyPr/>
                    <a:lstStyle/>
                    <a:p>
                      <a:pPr algn="ctr" fontAlgn="b"/>
                      <a:r>
                        <a:rPr lang="en-US" sz="1100" b="0" i="0" u="none" strike="noStrike" dirty="0">
                          <a:solidFill>
                            <a:srgbClr val="000000"/>
                          </a:solidFill>
                          <a:latin typeface="Calibri"/>
                        </a:rPr>
                        <a:t>38%</a:t>
                      </a:r>
                    </a:p>
                  </a:txBody>
                  <a:tcPr marL="0" marR="0" marT="0" marB="0" anchor="ctr">
                    <a:solidFill>
                      <a:schemeClr val="tx2">
                        <a:lumMod val="20000"/>
                        <a:lumOff val="80000"/>
                      </a:schemeClr>
                    </a:solidFill>
                  </a:tcPr>
                </a:tc>
                <a:tc>
                  <a:txBody>
                    <a:bodyPr/>
                    <a:lstStyle/>
                    <a:p>
                      <a:pPr algn="ctr" fontAlgn="b"/>
                      <a:r>
                        <a:rPr lang="en-US" sz="1100" b="0" i="0" u="none" strike="noStrike" dirty="0">
                          <a:solidFill>
                            <a:srgbClr val="000000"/>
                          </a:solidFill>
                          <a:latin typeface="Calibri"/>
                        </a:rPr>
                        <a:t>19%</a:t>
                      </a:r>
                    </a:p>
                  </a:txBody>
                  <a:tcPr marL="0" marR="0" marT="0" marB="0" anchor="ctr">
                    <a:solidFill>
                      <a:schemeClr val="accent2">
                        <a:lumMod val="20000"/>
                        <a:lumOff val="80000"/>
                      </a:schemeClr>
                    </a:solidFill>
                  </a:tcPr>
                </a:tc>
                <a:tc>
                  <a:txBody>
                    <a:bodyPr/>
                    <a:lstStyle/>
                    <a:p>
                      <a:pPr algn="ctr" fontAlgn="b"/>
                      <a:r>
                        <a:rPr lang="en-US" sz="1100" b="0" i="0" u="none" strike="noStrike" dirty="0">
                          <a:solidFill>
                            <a:srgbClr val="000000"/>
                          </a:solidFill>
                          <a:latin typeface="Calibri"/>
                        </a:rPr>
                        <a:t>25%</a:t>
                      </a:r>
                    </a:p>
                  </a:txBody>
                  <a:tcPr marL="0" marR="0" marT="0" marB="0" anchor="ctr">
                    <a:solidFill>
                      <a:schemeClr val="accent2">
                        <a:lumMod val="20000"/>
                        <a:lumOff val="80000"/>
                      </a:schemeClr>
                    </a:solidFill>
                  </a:tcPr>
                </a:tc>
                <a:tc>
                  <a:txBody>
                    <a:bodyPr/>
                    <a:lstStyle/>
                    <a:p>
                      <a:pPr algn="ctr" fontAlgn="b"/>
                      <a:r>
                        <a:rPr lang="en-US" sz="1100" b="0" i="0" u="none" strike="noStrike" dirty="0">
                          <a:solidFill>
                            <a:srgbClr val="000000"/>
                          </a:solidFill>
                          <a:latin typeface="Calibri"/>
                        </a:rPr>
                        <a:t>31%</a:t>
                      </a:r>
                    </a:p>
                  </a:txBody>
                  <a:tcPr marL="0" marR="0" marT="0" marB="0" anchor="ctr">
                    <a:solidFill>
                      <a:schemeClr val="accent4">
                        <a:lumMod val="20000"/>
                        <a:lumOff val="80000"/>
                      </a:schemeClr>
                    </a:solidFill>
                  </a:tcPr>
                </a:tc>
                <a:tc>
                  <a:txBody>
                    <a:bodyPr/>
                    <a:lstStyle/>
                    <a:p>
                      <a:pPr algn="ctr" fontAlgn="b"/>
                      <a:r>
                        <a:rPr lang="en-US" sz="1100" b="0" i="0" u="none" strike="noStrike" dirty="0">
                          <a:solidFill>
                            <a:srgbClr val="000000"/>
                          </a:solidFill>
                          <a:latin typeface="Calibri"/>
                        </a:rPr>
                        <a:t>45%</a:t>
                      </a:r>
                    </a:p>
                  </a:txBody>
                  <a:tcPr marL="0" marR="0" marT="0" marB="0" anchor="ctr">
                    <a:solidFill>
                      <a:schemeClr val="accent4">
                        <a:lumMod val="20000"/>
                        <a:lumOff val="80000"/>
                      </a:schemeClr>
                    </a:solidFill>
                  </a:tcPr>
                </a:tc>
                <a:tc>
                  <a:txBody>
                    <a:bodyPr/>
                    <a:lstStyle/>
                    <a:p>
                      <a:pPr algn="ctr" fontAlgn="b"/>
                      <a:r>
                        <a:rPr lang="en-US" sz="1100" b="0" i="0" u="none" strike="noStrike" dirty="0">
                          <a:solidFill>
                            <a:srgbClr val="000000"/>
                          </a:solidFill>
                          <a:latin typeface="Calibri"/>
                        </a:rPr>
                        <a:t>26%</a:t>
                      </a:r>
                    </a:p>
                  </a:txBody>
                  <a:tcPr marL="0" marR="0" marT="0" marB="0" anchor="ctr">
                    <a:solidFill>
                      <a:schemeClr val="accent5">
                        <a:lumMod val="20000"/>
                        <a:lumOff val="80000"/>
                      </a:schemeClr>
                    </a:solidFill>
                  </a:tcPr>
                </a:tc>
                <a:tc>
                  <a:txBody>
                    <a:bodyPr/>
                    <a:lstStyle/>
                    <a:p>
                      <a:pPr algn="ctr" fontAlgn="b"/>
                      <a:r>
                        <a:rPr lang="en-US" sz="1100" b="0" i="0" u="none" strike="noStrike" dirty="0">
                          <a:solidFill>
                            <a:srgbClr val="000000"/>
                          </a:solidFill>
                          <a:latin typeface="Calibri"/>
                        </a:rPr>
                        <a:t>34%</a:t>
                      </a:r>
                    </a:p>
                  </a:txBody>
                  <a:tcPr marL="0" marR="0" marT="0" marB="0" anchor="ctr">
                    <a:solidFill>
                      <a:schemeClr val="accent5">
                        <a:lumMod val="20000"/>
                        <a:lumOff val="80000"/>
                      </a:schemeClr>
                    </a:solidFill>
                  </a:tcPr>
                </a:tc>
              </a:tr>
              <a:tr h="450049">
                <a:tc>
                  <a:txBody>
                    <a:bodyPr/>
                    <a:lstStyle/>
                    <a:p>
                      <a:pPr algn="l" fontAlgn="b"/>
                      <a:r>
                        <a:rPr lang="en-US" sz="1100" b="0" i="0" u="none" strike="noStrike" dirty="0">
                          <a:solidFill>
                            <a:srgbClr val="000000"/>
                          </a:solidFill>
                          <a:latin typeface="Calibri"/>
                        </a:rPr>
                        <a:t>Decrease</a:t>
                      </a:r>
                    </a:p>
                  </a:txBody>
                  <a:tcPr marL="0" marR="0" marT="0" marB="0" anchor="ctr"/>
                </a:tc>
                <a:tc>
                  <a:txBody>
                    <a:bodyPr/>
                    <a:lstStyle/>
                    <a:p>
                      <a:pPr algn="ctr" fontAlgn="b"/>
                      <a:r>
                        <a:rPr lang="en-US" sz="1100" b="0" i="0" u="none" strike="noStrike" dirty="0">
                          <a:solidFill>
                            <a:srgbClr val="000000"/>
                          </a:solidFill>
                          <a:latin typeface="Calibri"/>
                        </a:rPr>
                        <a:t>43%</a:t>
                      </a:r>
                    </a:p>
                  </a:txBody>
                  <a:tcPr marL="0" marR="0" marT="0" marB="0" anchor="ctr">
                    <a:solidFill>
                      <a:schemeClr val="bg2">
                        <a:lumMod val="90000"/>
                      </a:schemeClr>
                    </a:solidFill>
                  </a:tcPr>
                </a:tc>
                <a:tc>
                  <a:txBody>
                    <a:bodyPr/>
                    <a:lstStyle/>
                    <a:p>
                      <a:pPr algn="ctr" fontAlgn="b"/>
                      <a:r>
                        <a:rPr lang="en-US" sz="1100" b="0" i="0" u="none" strike="noStrike" dirty="0">
                          <a:solidFill>
                            <a:srgbClr val="000000"/>
                          </a:solidFill>
                          <a:latin typeface="Calibri"/>
                        </a:rPr>
                        <a:t>32%</a:t>
                      </a:r>
                    </a:p>
                  </a:txBody>
                  <a:tcPr marL="0" marR="0" marT="0" marB="0" anchor="ctr">
                    <a:solidFill>
                      <a:schemeClr val="bg2">
                        <a:lumMod val="90000"/>
                      </a:schemeClr>
                    </a:solidFill>
                  </a:tcPr>
                </a:tc>
                <a:tc>
                  <a:txBody>
                    <a:bodyPr/>
                    <a:lstStyle/>
                    <a:p>
                      <a:pPr algn="ctr" fontAlgn="b"/>
                      <a:r>
                        <a:rPr lang="en-US" sz="1100" b="0" i="0" u="none" strike="noStrike" dirty="0">
                          <a:solidFill>
                            <a:srgbClr val="000000"/>
                          </a:solidFill>
                          <a:latin typeface="Calibri"/>
                        </a:rPr>
                        <a:t>38%</a:t>
                      </a:r>
                    </a:p>
                  </a:txBody>
                  <a:tcPr marL="0" marR="0" marT="0" marB="0" anchor="ctr">
                    <a:solidFill>
                      <a:schemeClr val="tx2">
                        <a:lumMod val="20000"/>
                        <a:lumOff val="80000"/>
                      </a:schemeClr>
                    </a:solidFill>
                  </a:tcPr>
                </a:tc>
                <a:tc>
                  <a:txBody>
                    <a:bodyPr/>
                    <a:lstStyle/>
                    <a:p>
                      <a:pPr algn="ctr" fontAlgn="b"/>
                      <a:r>
                        <a:rPr lang="en-US" sz="1100" b="0" i="0" u="none" strike="noStrike" dirty="0">
                          <a:solidFill>
                            <a:srgbClr val="000000"/>
                          </a:solidFill>
                          <a:latin typeface="Calibri"/>
                        </a:rPr>
                        <a:t>23%</a:t>
                      </a:r>
                    </a:p>
                  </a:txBody>
                  <a:tcPr marL="0" marR="0" marT="0" marB="0" anchor="ctr">
                    <a:solidFill>
                      <a:schemeClr val="tx2">
                        <a:lumMod val="20000"/>
                        <a:lumOff val="80000"/>
                      </a:schemeClr>
                    </a:solidFill>
                  </a:tcPr>
                </a:tc>
                <a:tc>
                  <a:txBody>
                    <a:bodyPr/>
                    <a:lstStyle/>
                    <a:p>
                      <a:pPr algn="ctr" fontAlgn="b"/>
                      <a:r>
                        <a:rPr lang="en-US" sz="1100" b="0" i="0" u="none" strike="noStrike" dirty="0">
                          <a:solidFill>
                            <a:srgbClr val="000000"/>
                          </a:solidFill>
                          <a:latin typeface="Calibri"/>
                        </a:rPr>
                        <a:t>49%</a:t>
                      </a:r>
                    </a:p>
                  </a:txBody>
                  <a:tcPr marL="0" marR="0" marT="0" marB="0" anchor="ctr">
                    <a:solidFill>
                      <a:schemeClr val="accent2">
                        <a:lumMod val="20000"/>
                        <a:lumOff val="80000"/>
                      </a:schemeClr>
                    </a:solidFill>
                  </a:tcPr>
                </a:tc>
                <a:tc>
                  <a:txBody>
                    <a:bodyPr/>
                    <a:lstStyle/>
                    <a:p>
                      <a:pPr algn="ctr" fontAlgn="b"/>
                      <a:r>
                        <a:rPr lang="en-US" sz="1100" b="0" i="0" u="none" strike="noStrike" dirty="0">
                          <a:solidFill>
                            <a:srgbClr val="000000"/>
                          </a:solidFill>
                          <a:latin typeface="Calibri"/>
                        </a:rPr>
                        <a:t>37%</a:t>
                      </a:r>
                    </a:p>
                  </a:txBody>
                  <a:tcPr marL="0" marR="0" marT="0" marB="0" anchor="ctr">
                    <a:solidFill>
                      <a:schemeClr val="accent2">
                        <a:lumMod val="20000"/>
                        <a:lumOff val="80000"/>
                      </a:schemeClr>
                    </a:solidFill>
                  </a:tcPr>
                </a:tc>
                <a:tc>
                  <a:txBody>
                    <a:bodyPr/>
                    <a:lstStyle/>
                    <a:p>
                      <a:pPr algn="ctr" fontAlgn="b"/>
                      <a:r>
                        <a:rPr lang="en-US" sz="1100" b="0" i="0" u="none" strike="noStrike" dirty="0">
                          <a:solidFill>
                            <a:srgbClr val="000000"/>
                          </a:solidFill>
                          <a:latin typeface="Calibri"/>
                        </a:rPr>
                        <a:t>41%</a:t>
                      </a:r>
                    </a:p>
                  </a:txBody>
                  <a:tcPr marL="0" marR="0" marT="0" marB="0" anchor="ctr">
                    <a:solidFill>
                      <a:schemeClr val="accent4">
                        <a:lumMod val="20000"/>
                        <a:lumOff val="80000"/>
                      </a:schemeClr>
                    </a:solidFill>
                  </a:tcPr>
                </a:tc>
                <a:tc>
                  <a:txBody>
                    <a:bodyPr/>
                    <a:lstStyle/>
                    <a:p>
                      <a:pPr algn="ctr" fontAlgn="b"/>
                      <a:r>
                        <a:rPr lang="en-US" sz="1100" b="0" i="0" u="none" strike="noStrike" dirty="0">
                          <a:solidFill>
                            <a:srgbClr val="000000"/>
                          </a:solidFill>
                          <a:latin typeface="Calibri"/>
                        </a:rPr>
                        <a:t>28%</a:t>
                      </a:r>
                    </a:p>
                  </a:txBody>
                  <a:tcPr marL="0" marR="0" marT="0" marB="0" anchor="ctr">
                    <a:solidFill>
                      <a:schemeClr val="accent4">
                        <a:lumMod val="20000"/>
                        <a:lumOff val="80000"/>
                      </a:schemeClr>
                    </a:solidFill>
                  </a:tcPr>
                </a:tc>
                <a:tc>
                  <a:txBody>
                    <a:bodyPr/>
                    <a:lstStyle/>
                    <a:p>
                      <a:pPr algn="ctr" fontAlgn="b"/>
                      <a:r>
                        <a:rPr lang="en-US" sz="1100" b="0" i="0" u="none" strike="noStrike" dirty="0">
                          <a:solidFill>
                            <a:srgbClr val="000000"/>
                          </a:solidFill>
                          <a:latin typeface="Calibri"/>
                        </a:rPr>
                        <a:t>29%</a:t>
                      </a:r>
                    </a:p>
                  </a:txBody>
                  <a:tcPr marL="0" marR="0" marT="0" marB="0" anchor="ctr">
                    <a:solidFill>
                      <a:schemeClr val="accent5">
                        <a:lumMod val="20000"/>
                        <a:lumOff val="80000"/>
                      </a:schemeClr>
                    </a:solidFill>
                  </a:tcPr>
                </a:tc>
                <a:tc>
                  <a:txBody>
                    <a:bodyPr/>
                    <a:lstStyle/>
                    <a:p>
                      <a:pPr algn="ctr" fontAlgn="b"/>
                      <a:r>
                        <a:rPr lang="en-US" sz="1100" b="0" i="0" u="none" strike="noStrike" dirty="0">
                          <a:solidFill>
                            <a:srgbClr val="000000"/>
                          </a:solidFill>
                          <a:latin typeface="Calibri"/>
                        </a:rPr>
                        <a:t>26%</a:t>
                      </a:r>
                    </a:p>
                  </a:txBody>
                  <a:tcPr marL="0" marR="0" marT="0" marB="0" anchor="ctr">
                    <a:solidFill>
                      <a:schemeClr val="accent5">
                        <a:lumMod val="20000"/>
                        <a:lumOff val="80000"/>
                      </a:schemeClr>
                    </a:solidFill>
                  </a:tcPr>
                </a:tc>
              </a:tr>
              <a:tr h="450049">
                <a:tc>
                  <a:txBody>
                    <a:bodyPr/>
                    <a:lstStyle/>
                    <a:p>
                      <a:pPr algn="l" fontAlgn="b"/>
                      <a:r>
                        <a:rPr lang="en-US" sz="1100" b="0" i="0" u="none" strike="noStrike" dirty="0">
                          <a:solidFill>
                            <a:srgbClr val="000000"/>
                          </a:solidFill>
                          <a:latin typeface="Calibri"/>
                        </a:rPr>
                        <a:t>Don't know/unsure</a:t>
                      </a:r>
                    </a:p>
                  </a:txBody>
                  <a:tcPr marL="0" marR="0" marT="0" marB="0" anchor="ctr"/>
                </a:tc>
                <a:tc>
                  <a:txBody>
                    <a:bodyPr/>
                    <a:lstStyle/>
                    <a:p>
                      <a:pPr algn="ctr" fontAlgn="b"/>
                      <a:r>
                        <a:rPr lang="en-US" sz="1100" b="0" i="0" u="none" strike="noStrike" dirty="0">
                          <a:solidFill>
                            <a:srgbClr val="000000"/>
                          </a:solidFill>
                          <a:latin typeface="Calibri"/>
                        </a:rPr>
                        <a:t>2%</a:t>
                      </a:r>
                    </a:p>
                  </a:txBody>
                  <a:tcPr marL="0" marR="0" marT="0" marB="0" anchor="ctr">
                    <a:solidFill>
                      <a:schemeClr val="bg2">
                        <a:lumMod val="90000"/>
                      </a:schemeClr>
                    </a:solidFill>
                  </a:tcPr>
                </a:tc>
                <a:tc>
                  <a:txBody>
                    <a:bodyPr/>
                    <a:lstStyle/>
                    <a:p>
                      <a:pPr algn="ctr" fontAlgn="b"/>
                      <a:r>
                        <a:rPr lang="en-US" sz="1100" b="0" i="0" u="none" strike="noStrike" dirty="0">
                          <a:solidFill>
                            <a:srgbClr val="000000"/>
                          </a:solidFill>
                          <a:latin typeface="Calibri"/>
                        </a:rPr>
                        <a:t>11%</a:t>
                      </a:r>
                    </a:p>
                  </a:txBody>
                  <a:tcPr marL="0" marR="0" marT="0" marB="0" anchor="ctr">
                    <a:solidFill>
                      <a:schemeClr val="bg2">
                        <a:lumMod val="90000"/>
                      </a:schemeClr>
                    </a:solidFill>
                  </a:tcPr>
                </a:tc>
                <a:tc>
                  <a:txBody>
                    <a:bodyPr/>
                    <a:lstStyle/>
                    <a:p>
                      <a:pPr algn="ctr" fontAlgn="b"/>
                      <a:r>
                        <a:rPr lang="en-US" sz="1100" b="0" i="0" u="none" strike="noStrike" dirty="0">
                          <a:solidFill>
                            <a:srgbClr val="000000"/>
                          </a:solidFill>
                          <a:latin typeface="Calibri"/>
                        </a:rPr>
                        <a:t>6%</a:t>
                      </a:r>
                    </a:p>
                  </a:txBody>
                  <a:tcPr marL="0" marR="0" marT="0" marB="0" anchor="ctr">
                    <a:solidFill>
                      <a:schemeClr val="tx2">
                        <a:lumMod val="20000"/>
                        <a:lumOff val="80000"/>
                      </a:schemeClr>
                    </a:solidFill>
                  </a:tcPr>
                </a:tc>
                <a:tc>
                  <a:txBody>
                    <a:bodyPr/>
                    <a:lstStyle/>
                    <a:p>
                      <a:pPr algn="ctr" fontAlgn="b"/>
                      <a:r>
                        <a:rPr lang="en-US" sz="1100" b="0" i="0" u="none" strike="noStrike" dirty="0">
                          <a:solidFill>
                            <a:srgbClr val="000000"/>
                          </a:solidFill>
                          <a:latin typeface="Calibri"/>
                        </a:rPr>
                        <a:t>13%</a:t>
                      </a:r>
                    </a:p>
                  </a:txBody>
                  <a:tcPr marL="0" marR="0" marT="0" marB="0" anchor="ctr">
                    <a:solidFill>
                      <a:schemeClr val="tx2">
                        <a:lumMod val="20000"/>
                        <a:lumOff val="80000"/>
                      </a:schemeClr>
                    </a:solidFill>
                  </a:tcPr>
                </a:tc>
                <a:tc>
                  <a:txBody>
                    <a:bodyPr/>
                    <a:lstStyle/>
                    <a:p>
                      <a:pPr algn="ctr" fontAlgn="b"/>
                      <a:r>
                        <a:rPr lang="en-US" sz="1100" b="0" i="0" u="none" strike="noStrike" dirty="0">
                          <a:solidFill>
                            <a:srgbClr val="000000"/>
                          </a:solidFill>
                          <a:latin typeface="Calibri"/>
                        </a:rPr>
                        <a:t>0%</a:t>
                      </a:r>
                    </a:p>
                  </a:txBody>
                  <a:tcPr marL="0" marR="0" marT="0" marB="0" anchor="ctr">
                    <a:solidFill>
                      <a:schemeClr val="accent2">
                        <a:lumMod val="20000"/>
                        <a:lumOff val="80000"/>
                      </a:schemeClr>
                    </a:solidFill>
                  </a:tcPr>
                </a:tc>
                <a:tc>
                  <a:txBody>
                    <a:bodyPr/>
                    <a:lstStyle/>
                    <a:p>
                      <a:pPr algn="ctr" fontAlgn="b"/>
                      <a:r>
                        <a:rPr lang="en-US" sz="1100" b="0" i="0" u="none" strike="noStrike" dirty="0">
                          <a:solidFill>
                            <a:srgbClr val="000000"/>
                          </a:solidFill>
                          <a:latin typeface="Calibri"/>
                        </a:rPr>
                        <a:t>19%</a:t>
                      </a:r>
                    </a:p>
                  </a:txBody>
                  <a:tcPr marL="0" marR="0" marT="0" marB="0" anchor="ctr">
                    <a:solidFill>
                      <a:schemeClr val="accent2">
                        <a:lumMod val="20000"/>
                        <a:lumOff val="80000"/>
                      </a:schemeClr>
                    </a:solidFill>
                  </a:tcPr>
                </a:tc>
                <a:tc>
                  <a:txBody>
                    <a:bodyPr/>
                    <a:lstStyle/>
                    <a:p>
                      <a:pPr algn="ctr" fontAlgn="b"/>
                      <a:r>
                        <a:rPr lang="en-US" sz="1100" b="0" i="0" u="none" strike="noStrike" dirty="0">
                          <a:solidFill>
                            <a:srgbClr val="000000"/>
                          </a:solidFill>
                          <a:latin typeface="Calibri"/>
                        </a:rPr>
                        <a:t>2%</a:t>
                      </a:r>
                    </a:p>
                  </a:txBody>
                  <a:tcPr marL="0" marR="0" marT="0" marB="0" anchor="ctr">
                    <a:solidFill>
                      <a:schemeClr val="accent4">
                        <a:lumMod val="20000"/>
                        <a:lumOff val="80000"/>
                      </a:schemeClr>
                    </a:solidFill>
                  </a:tcPr>
                </a:tc>
                <a:tc>
                  <a:txBody>
                    <a:bodyPr/>
                    <a:lstStyle/>
                    <a:p>
                      <a:pPr algn="ctr" fontAlgn="b"/>
                      <a:r>
                        <a:rPr lang="en-US" sz="1100" b="0" i="0" u="none" strike="noStrike" dirty="0">
                          <a:solidFill>
                            <a:srgbClr val="000000"/>
                          </a:solidFill>
                          <a:latin typeface="Calibri"/>
                        </a:rPr>
                        <a:t>6%</a:t>
                      </a:r>
                    </a:p>
                  </a:txBody>
                  <a:tcPr marL="0" marR="0" marT="0" marB="0" anchor="ctr">
                    <a:solidFill>
                      <a:schemeClr val="accent4">
                        <a:lumMod val="20000"/>
                        <a:lumOff val="80000"/>
                      </a:schemeClr>
                    </a:solidFill>
                  </a:tcPr>
                </a:tc>
                <a:tc>
                  <a:txBody>
                    <a:bodyPr/>
                    <a:lstStyle/>
                    <a:p>
                      <a:pPr algn="ctr" fontAlgn="b"/>
                      <a:r>
                        <a:rPr lang="en-US" sz="1100" b="0" i="0" u="none" strike="noStrike" dirty="0">
                          <a:solidFill>
                            <a:srgbClr val="000000"/>
                          </a:solidFill>
                          <a:latin typeface="Calibri"/>
                        </a:rPr>
                        <a:t>3%</a:t>
                      </a:r>
                    </a:p>
                  </a:txBody>
                  <a:tcPr marL="0" marR="0" marT="0" marB="0" anchor="ctr">
                    <a:solidFill>
                      <a:schemeClr val="accent5">
                        <a:lumMod val="20000"/>
                        <a:lumOff val="80000"/>
                      </a:schemeClr>
                    </a:solidFill>
                  </a:tcPr>
                </a:tc>
                <a:tc>
                  <a:txBody>
                    <a:bodyPr/>
                    <a:lstStyle/>
                    <a:p>
                      <a:pPr algn="ctr" fontAlgn="b"/>
                      <a:r>
                        <a:rPr lang="en-US" sz="1100" b="0" i="0" u="none" strike="noStrike" dirty="0">
                          <a:solidFill>
                            <a:srgbClr val="000000"/>
                          </a:solidFill>
                          <a:latin typeface="Calibri"/>
                        </a:rPr>
                        <a:t>11%</a:t>
                      </a:r>
                    </a:p>
                  </a:txBody>
                  <a:tcPr marL="0" marR="0" marT="0" marB="0" anchor="ctr">
                    <a:solidFill>
                      <a:schemeClr val="accent5">
                        <a:lumMod val="20000"/>
                        <a:lumOff val="80000"/>
                      </a:schemeClr>
                    </a:solidFill>
                  </a:tcPr>
                </a:tc>
              </a:tr>
            </a:tbl>
          </a:graphicData>
        </a:graphic>
      </p:graphicFrame>
      <p:sp>
        <p:nvSpPr>
          <p:cNvPr id="7" name="Content Placeholder 6"/>
          <p:cNvSpPr>
            <a:spLocks noGrp="1"/>
          </p:cNvSpPr>
          <p:nvPr>
            <p:ph sz="half" idx="2"/>
          </p:nvPr>
        </p:nvSpPr>
        <p:spPr>
          <a:xfrm>
            <a:off x="457200" y="5638800"/>
            <a:ext cx="8077200" cy="487363"/>
          </a:xfrm>
          <a:prstGeom prst="rect">
            <a:avLst/>
          </a:prstGeom>
        </p:spPr>
        <p:txBody>
          <a:bodyPr>
            <a:normAutofit/>
          </a:bodyPr>
          <a:lstStyle/>
          <a:p>
            <a:pPr>
              <a:buNone/>
            </a:pPr>
            <a:r>
              <a:rPr lang="en-US" sz="1200" dirty="0" smtClean="0"/>
              <a:t>Data taken from McKendrick, J. (2011) Funding and Priorities: The Library Resource Guide Benchmark Study on 2011 Library Spending Plans. Unisphere Research: Chatham, NJ</a:t>
            </a:r>
            <a:endParaRPr lang="en-US" sz="1200" dirty="0"/>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17049925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Library Budgets</a:t>
            </a:r>
            <a:endParaRPr lang="en-US" dirty="0"/>
          </a:p>
        </p:txBody>
      </p:sp>
      <p:graphicFrame>
        <p:nvGraphicFramePr>
          <p:cNvPr id="5" name="Content Placeholder 4"/>
          <p:cNvGraphicFramePr>
            <a:graphicFrameLocks noGrp="1"/>
          </p:cNvGraphicFramePr>
          <p:nvPr>
            <p:ph idx="1"/>
          </p:nvPr>
        </p:nvGraphicFramePr>
        <p:xfrm>
          <a:off x="381000" y="2362200"/>
          <a:ext cx="8305801" cy="2514600"/>
        </p:xfrm>
        <a:graphic>
          <a:graphicData uri="http://schemas.openxmlformats.org/drawingml/2006/table">
            <a:tbl>
              <a:tblPr firstRow="1" bandRow="1">
                <a:tableStyleId>{5C22544A-7EE6-4342-B048-85BDC9FD1C3A}</a:tableStyleId>
              </a:tblPr>
              <a:tblGrid>
                <a:gridCol w="2153356"/>
                <a:gridCol w="1461206"/>
                <a:gridCol w="1538111"/>
                <a:gridCol w="1491968"/>
                <a:gridCol w="1661160"/>
              </a:tblGrid>
              <a:tr h="419100">
                <a:tc gridSpan="5">
                  <a:txBody>
                    <a:bodyPr/>
                    <a:lstStyle/>
                    <a:p>
                      <a:pPr algn="ctr" fontAlgn="b"/>
                      <a:r>
                        <a:rPr lang="en-US" sz="2000" b="1" i="0" u="none" strike="noStrike" dirty="0" smtClean="0">
                          <a:solidFill>
                            <a:schemeClr val="bg1">
                              <a:lumMod val="95000"/>
                            </a:schemeClr>
                          </a:solidFill>
                          <a:latin typeface="Calibri"/>
                        </a:rPr>
                        <a:t>Average </a:t>
                      </a:r>
                      <a:r>
                        <a:rPr lang="en-US" sz="2000" b="1" i="0" u="none" strike="noStrike" dirty="0">
                          <a:solidFill>
                            <a:schemeClr val="bg1">
                              <a:lumMod val="95000"/>
                            </a:schemeClr>
                          </a:solidFill>
                          <a:latin typeface="Calibri"/>
                        </a:rPr>
                        <a:t>Annual Budgets-- By Library Structures and Segments</a:t>
                      </a:r>
                    </a:p>
                  </a:txBody>
                  <a:tcPr marL="0" marR="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l" fontAlgn="b"/>
                      <a:endParaRPr lang="en-US" sz="1100" b="0" i="0" u="none" strike="noStrike" dirty="0">
                        <a:solidFill>
                          <a:srgbClr val="000000"/>
                        </a:solidFill>
                        <a:latin typeface="Calibri"/>
                      </a:endParaRPr>
                    </a:p>
                  </a:txBody>
                  <a:tcPr marL="0" marR="0" marT="0" marB="0" anchor="b"/>
                </a:tc>
              </a:tr>
              <a:tr h="419100">
                <a:tc>
                  <a:txBody>
                    <a:bodyPr/>
                    <a:lstStyle/>
                    <a:p>
                      <a:pPr algn="ctr" fontAlgn="b"/>
                      <a:r>
                        <a:rPr lang="en-US" sz="1100" b="0" i="0" u="none" strike="noStrike" dirty="0">
                          <a:solidFill>
                            <a:srgbClr val="000000"/>
                          </a:solidFill>
                          <a:latin typeface="Calibri"/>
                        </a:rPr>
                        <a:t>Average Annual Budgets for:</a:t>
                      </a:r>
                    </a:p>
                  </a:txBody>
                  <a:tcPr marL="0" marR="0" marT="0" marB="0" anchor="ctr"/>
                </a:tc>
                <a:tc>
                  <a:txBody>
                    <a:bodyPr/>
                    <a:lstStyle/>
                    <a:p>
                      <a:pPr algn="ctr" fontAlgn="b"/>
                      <a:r>
                        <a:rPr lang="en-US" sz="1100" b="0" i="0" u="none" strike="noStrike" dirty="0">
                          <a:solidFill>
                            <a:srgbClr val="000000"/>
                          </a:solidFill>
                          <a:latin typeface="Calibri"/>
                        </a:rPr>
                        <a:t>Public</a:t>
                      </a:r>
                    </a:p>
                  </a:txBody>
                  <a:tcPr marL="0" marR="0" marT="0" marB="0" anchor="ctr"/>
                </a:tc>
                <a:tc>
                  <a:txBody>
                    <a:bodyPr/>
                    <a:lstStyle/>
                    <a:p>
                      <a:pPr algn="ctr" fontAlgn="b"/>
                      <a:r>
                        <a:rPr lang="en-US" sz="1100" b="0" i="0" u="none" strike="noStrike" dirty="0">
                          <a:solidFill>
                            <a:srgbClr val="000000"/>
                          </a:solidFill>
                          <a:latin typeface="Calibri"/>
                        </a:rPr>
                        <a:t>Academic</a:t>
                      </a:r>
                    </a:p>
                  </a:txBody>
                  <a:tcPr marL="0" marR="0" marT="0" marB="0" anchor="ctr"/>
                </a:tc>
                <a:tc>
                  <a:txBody>
                    <a:bodyPr/>
                    <a:lstStyle/>
                    <a:p>
                      <a:pPr algn="ctr" fontAlgn="b"/>
                      <a:r>
                        <a:rPr lang="en-US" sz="1100" b="0" i="0" u="none" strike="noStrike" dirty="0">
                          <a:solidFill>
                            <a:srgbClr val="000000"/>
                          </a:solidFill>
                          <a:latin typeface="Calibri"/>
                        </a:rPr>
                        <a:t>Government</a:t>
                      </a:r>
                    </a:p>
                  </a:txBody>
                  <a:tcPr marL="0" marR="0" marT="0" marB="0" anchor="ctr"/>
                </a:tc>
                <a:tc>
                  <a:txBody>
                    <a:bodyPr/>
                    <a:lstStyle/>
                    <a:p>
                      <a:pPr algn="ctr" fontAlgn="b"/>
                      <a:r>
                        <a:rPr lang="en-US" sz="1100" b="0" i="0" u="none" strike="noStrike" dirty="0">
                          <a:solidFill>
                            <a:srgbClr val="000000"/>
                          </a:solidFill>
                          <a:latin typeface="Calibri"/>
                        </a:rPr>
                        <a:t>Special/Corp/Other</a:t>
                      </a:r>
                    </a:p>
                  </a:txBody>
                  <a:tcPr marL="0" marR="0" marT="0" marB="0" anchor="ctr"/>
                </a:tc>
              </a:tr>
              <a:tr h="419100">
                <a:tc>
                  <a:txBody>
                    <a:bodyPr/>
                    <a:lstStyle/>
                    <a:p>
                      <a:pPr algn="l" fontAlgn="b"/>
                      <a:r>
                        <a:rPr lang="en-US" sz="1100" b="0" i="0" u="none" strike="noStrike" dirty="0">
                          <a:solidFill>
                            <a:srgbClr val="000000"/>
                          </a:solidFill>
                          <a:latin typeface="Calibri"/>
                        </a:rPr>
                        <a:t>Single, independent libraries</a:t>
                      </a:r>
                    </a:p>
                  </a:txBody>
                  <a:tcPr marL="0" marR="0" marT="0" marB="0" anchor="ctr"/>
                </a:tc>
                <a:tc>
                  <a:txBody>
                    <a:bodyPr/>
                    <a:lstStyle/>
                    <a:p>
                      <a:pPr algn="ctr" fontAlgn="b"/>
                      <a:r>
                        <a:rPr lang="en-US" sz="1100" b="0" i="0" u="none" strike="noStrike" dirty="0">
                          <a:solidFill>
                            <a:srgbClr val="000000"/>
                          </a:solidFill>
                          <a:latin typeface="Calibri"/>
                        </a:rPr>
                        <a:t>$744,974</a:t>
                      </a:r>
                    </a:p>
                  </a:txBody>
                  <a:tcPr marL="0" marR="0" marT="0" marB="0" anchor="ctr"/>
                </a:tc>
                <a:tc>
                  <a:txBody>
                    <a:bodyPr/>
                    <a:lstStyle/>
                    <a:p>
                      <a:pPr algn="ctr" fontAlgn="b"/>
                      <a:r>
                        <a:rPr lang="en-US" sz="1100" b="0" i="0" u="none" strike="noStrike" dirty="0">
                          <a:solidFill>
                            <a:srgbClr val="000000"/>
                          </a:solidFill>
                          <a:latin typeface="Calibri"/>
                        </a:rPr>
                        <a:t>$1,252,232</a:t>
                      </a:r>
                    </a:p>
                  </a:txBody>
                  <a:tcPr marL="0" marR="0" marT="0" marB="0" anchor="ctr"/>
                </a:tc>
                <a:tc>
                  <a:txBody>
                    <a:bodyPr/>
                    <a:lstStyle/>
                    <a:p>
                      <a:pPr algn="ctr" fontAlgn="b"/>
                      <a:r>
                        <a:rPr lang="en-US" sz="1100" b="0" i="0" u="none" strike="noStrike" dirty="0">
                          <a:solidFill>
                            <a:srgbClr val="000000"/>
                          </a:solidFill>
                          <a:latin typeface="Calibri"/>
                        </a:rPr>
                        <a:t>$3,558,357</a:t>
                      </a:r>
                    </a:p>
                  </a:txBody>
                  <a:tcPr marL="0" marR="0" marT="0" marB="0" anchor="ctr"/>
                </a:tc>
                <a:tc>
                  <a:txBody>
                    <a:bodyPr/>
                    <a:lstStyle/>
                    <a:p>
                      <a:pPr algn="ctr" fontAlgn="b"/>
                      <a:r>
                        <a:rPr lang="en-US" sz="1100" b="0" i="0" u="none" strike="noStrike" dirty="0">
                          <a:solidFill>
                            <a:srgbClr val="000000"/>
                          </a:solidFill>
                          <a:latin typeface="Calibri"/>
                        </a:rPr>
                        <a:t>$315,162</a:t>
                      </a:r>
                    </a:p>
                  </a:txBody>
                  <a:tcPr marL="0" marR="0" marT="0" marB="0" anchor="ctr"/>
                </a:tc>
              </a:tr>
              <a:tr h="419100">
                <a:tc>
                  <a:txBody>
                    <a:bodyPr/>
                    <a:lstStyle/>
                    <a:p>
                      <a:pPr algn="l" fontAlgn="b"/>
                      <a:r>
                        <a:rPr lang="en-US" sz="1100" b="0" i="0" u="none" strike="noStrike" dirty="0">
                          <a:solidFill>
                            <a:srgbClr val="000000"/>
                          </a:solidFill>
                          <a:latin typeface="Calibri"/>
                        </a:rPr>
                        <a:t>Single within multibranch system</a:t>
                      </a:r>
                    </a:p>
                  </a:txBody>
                  <a:tcPr marL="0" marR="0" marT="0" marB="0" anchor="ctr"/>
                </a:tc>
                <a:tc>
                  <a:txBody>
                    <a:bodyPr/>
                    <a:lstStyle/>
                    <a:p>
                      <a:pPr algn="ctr" fontAlgn="b"/>
                      <a:r>
                        <a:rPr lang="en-US" sz="1100" b="0" i="0" u="none" strike="noStrike" dirty="0">
                          <a:solidFill>
                            <a:srgbClr val="000000"/>
                          </a:solidFill>
                          <a:latin typeface="Calibri"/>
                        </a:rPr>
                        <a:t>$1,246,320</a:t>
                      </a:r>
                    </a:p>
                  </a:txBody>
                  <a:tcPr marL="0" marR="0" marT="0" marB="0" anchor="ctr"/>
                </a:tc>
                <a:tc>
                  <a:txBody>
                    <a:bodyPr/>
                    <a:lstStyle/>
                    <a:p>
                      <a:pPr algn="ctr" fontAlgn="b"/>
                      <a:r>
                        <a:rPr lang="en-US" sz="1100" b="0" i="0" u="none" strike="noStrike" dirty="0">
                          <a:solidFill>
                            <a:srgbClr val="000000"/>
                          </a:solidFill>
                          <a:latin typeface="Calibri"/>
                        </a:rPr>
                        <a:t>$1,708,413</a:t>
                      </a:r>
                    </a:p>
                  </a:txBody>
                  <a:tcPr marL="0" marR="0" marT="0" marB="0" anchor="ctr"/>
                </a:tc>
                <a:tc>
                  <a:txBody>
                    <a:bodyPr/>
                    <a:lstStyle/>
                    <a:p>
                      <a:pPr algn="ctr" fontAlgn="b"/>
                      <a:r>
                        <a:rPr lang="en-US" sz="1100" b="0" i="0" u="none" strike="noStrike" dirty="0">
                          <a:solidFill>
                            <a:srgbClr val="000000"/>
                          </a:solidFill>
                          <a:latin typeface="Calibri"/>
                        </a:rPr>
                        <a:t>**</a:t>
                      </a:r>
                    </a:p>
                  </a:txBody>
                  <a:tcPr marL="0" marR="0" marT="0" marB="0" anchor="ctr"/>
                </a:tc>
                <a:tc>
                  <a:txBody>
                    <a:bodyPr/>
                    <a:lstStyle/>
                    <a:p>
                      <a:pPr algn="ctr" fontAlgn="b"/>
                      <a:r>
                        <a:rPr lang="en-US" sz="1100" b="0" i="0" u="none" strike="noStrike" dirty="0">
                          <a:solidFill>
                            <a:srgbClr val="000000"/>
                          </a:solidFill>
                          <a:latin typeface="Calibri"/>
                        </a:rPr>
                        <a:t>$859,166</a:t>
                      </a:r>
                    </a:p>
                  </a:txBody>
                  <a:tcPr marL="0" marR="0" marT="0" marB="0" anchor="ctr"/>
                </a:tc>
              </a:tr>
              <a:tr h="419100">
                <a:tc>
                  <a:txBody>
                    <a:bodyPr/>
                    <a:lstStyle/>
                    <a:p>
                      <a:pPr algn="l" fontAlgn="b"/>
                      <a:r>
                        <a:rPr lang="en-US" sz="1100" b="0" i="0" u="none" strike="noStrike" dirty="0">
                          <a:solidFill>
                            <a:srgbClr val="000000"/>
                          </a:solidFill>
                          <a:latin typeface="Calibri"/>
                        </a:rPr>
                        <a:t>Main library for multibranch systems</a:t>
                      </a:r>
                    </a:p>
                  </a:txBody>
                  <a:tcPr marL="0" marR="0" marT="0" marB="0" anchor="ctr"/>
                </a:tc>
                <a:tc>
                  <a:txBody>
                    <a:bodyPr/>
                    <a:lstStyle/>
                    <a:p>
                      <a:pPr algn="ctr" fontAlgn="b"/>
                      <a:r>
                        <a:rPr lang="en-US" sz="1100" b="0" i="0" u="none" strike="noStrike" dirty="0">
                          <a:solidFill>
                            <a:srgbClr val="000000"/>
                          </a:solidFill>
                          <a:latin typeface="Calibri"/>
                        </a:rPr>
                        <a:t>$2,675,108</a:t>
                      </a:r>
                    </a:p>
                  </a:txBody>
                  <a:tcPr marL="0" marR="0" marT="0" marB="0" anchor="ctr"/>
                </a:tc>
                <a:tc>
                  <a:txBody>
                    <a:bodyPr/>
                    <a:lstStyle/>
                    <a:p>
                      <a:pPr algn="ctr" fontAlgn="b"/>
                      <a:r>
                        <a:rPr lang="en-US" sz="1100" b="0" i="0" u="none" strike="noStrike" dirty="0">
                          <a:solidFill>
                            <a:srgbClr val="000000"/>
                          </a:solidFill>
                          <a:latin typeface="Calibri"/>
                        </a:rPr>
                        <a:t>$3,151,868</a:t>
                      </a:r>
                    </a:p>
                  </a:txBody>
                  <a:tcPr marL="0" marR="0" marT="0" marB="0" anchor="ctr"/>
                </a:tc>
                <a:tc>
                  <a:txBody>
                    <a:bodyPr/>
                    <a:lstStyle/>
                    <a:p>
                      <a:pPr algn="ctr" fontAlgn="b"/>
                      <a:r>
                        <a:rPr lang="en-US" sz="1100" b="0" i="0" u="none" strike="noStrike" dirty="0">
                          <a:solidFill>
                            <a:srgbClr val="000000"/>
                          </a:solidFill>
                          <a:latin typeface="Calibri"/>
                        </a:rPr>
                        <a:t>**</a:t>
                      </a:r>
                    </a:p>
                  </a:txBody>
                  <a:tcPr marL="0" marR="0" marT="0" marB="0" anchor="ctr"/>
                </a:tc>
                <a:tc>
                  <a:txBody>
                    <a:bodyPr/>
                    <a:lstStyle/>
                    <a:p>
                      <a:pPr algn="ctr" fontAlgn="b"/>
                      <a:r>
                        <a:rPr lang="en-US" sz="1100" b="0" i="0" u="none" strike="noStrike" dirty="0">
                          <a:solidFill>
                            <a:srgbClr val="000000"/>
                          </a:solidFill>
                          <a:latin typeface="Calibri"/>
                        </a:rPr>
                        <a:t>$863,984</a:t>
                      </a:r>
                    </a:p>
                  </a:txBody>
                  <a:tcPr marL="0" marR="0" marT="0" marB="0" anchor="ctr"/>
                </a:tc>
              </a:tr>
              <a:tr h="419100">
                <a:tc>
                  <a:txBody>
                    <a:bodyPr/>
                    <a:lstStyle/>
                    <a:p>
                      <a:pPr algn="l" fontAlgn="b"/>
                      <a:r>
                        <a:rPr lang="en-US" sz="1100" b="0" i="0" u="none" strike="noStrike" dirty="0">
                          <a:solidFill>
                            <a:srgbClr val="000000"/>
                          </a:solidFill>
                          <a:latin typeface="Calibri"/>
                        </a:rPr>
                        <a:t>Library system</a:t>
                      </a:r>
                    </a:p>
                  </a:txBody>
                  <a:tcPr marL="0" marR="0" marT="0" marB="0" anchor="ctr"/>
                </a:tc>
                <a:tc>
                  <a:txBody>
                    <a:bodyPr/>
                    <a:lstStyle/>
                    <a:p>
                      <a:pPr algn="ctr" fontAlgn="b"/>
                      <a:r>
                        <a:rPr lang="en-US" sz="1100" b="0" i="0" u="none" strike="noStrike" dirty="0">
                          <a:solidFill>
                            <a:srgbClr val="000000"/>
                          </a:solidFill>
                          <a:latin typeface="Calibri"/>
                        </a:rPr>
                        <a:t>$2,893,978</a:t>
                      </a:r>
                    </a:p>
                  </a:txBody>
                  <a:tcPr marL="0" marR="0" marT="0" marB="0" anchor="ctr"/>
                </a:tc>
                <a:tc>
                  <a:txBody>
                    <a:bodyPr/>
                    <a:lstStyle/>
                    <a:p>
                      <a:pPr algn="ctr" fontAlgn="b"/>
                      <a:r>
                        <a:rPr lang="en-US" sz="1100" b="0" i="0" u="none" strike="noStrike" dirty="0">
                          <a:solidFill>
                            <a:srgbClr val="000000"/>
                          </a:solidFill>
                          <a:latin typeface="Calibri"/>
                        </a:rPr>
                        <a:t>$2,717,784</a:t>
                      </a:r>
                    </a:p>
                  </a:txBody>
                  <a:tcPr marL="0" marR="0" marT="0" marB="0" anchor="ctr"/>
                </a:tc>
                <a:tc>
                  <a:txBody>
                    <a:bodyPr/>
                    <a:lstStyle/>
                    <a:p>
                      <a:pPr algn="ctr" fontAlgn="b"/>
                      <a:r>
                        <a:rPr lang="en-US" sz="1100" b="0" i="0" u="none" strike="noStrike" dirty="0">
                          <a:solidFill>
                            <a:srgbClr val="000000"/>
                          </a:solidFill>
                          <a:latin typeface="Calibri"/>
                        </a:rPr>
                        <a:t>**</a:t>
                      </a:r>
                    </a:p>
                  </a:txBody>
                  <a:tcPr marL="0" marR="0" marT="0" marB="0" anchor="ctr"/>
                </a:tc>
                <a:tc>
                  <a:txBody>
                    <a:bodyPr/>
                    <a:lstStyle/>
                    <a:p>
                      <a:pPr algn="ctr" fontAlgn="b"/>
                      <a:r>
                        <a:rPr lang="en-US" sz="1100" b="0" i="0" u="none" strike="noStrike" dirty="0">
                          <a:solidFill>
                            <a:srgbClr val="000000"/>
                          </a:solidFill>
                          <a:latin typeface="Calibri"/>
                        </a:rPr>
                        <a:t>$2,065,686</a:t>
                      </a:r>
                    </a:p>
                  </a:txBody>
                  <a:tcPr marL="0" marR="0" marT="0" marB="0" anchor="ctr"/>
                </a:tc>
              </a:tr>
            </a:tbl>
          </a:graphicData>
        </a:graphic>
      </p:graphicFrame>
      <p:sp>
        <p:nvSpPr>
          <p:cNvPr id="6" name="Content Placeholder 6"/>
          <p:cNvSpPr txBox="1">
            <a:spLocks/>
          </p:cNvSpPr>
          <p:nvPr/>
        </p:nvSpPr>
        <p:spPr>
          <a:xfrm>
            <a:off x="457200" y="5638800"/>
            <a:ext cx="8077200" cy="4873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200" b="0" i="0" u="none" strike="noStrike" kern="1200" cap="none" spc="0" normalizeH="0" baseline="0" noProof="0" dirty="0" smtClean="0">
                <a:ln>
                  <a:noFill/>
                </a:ln>
                <a:solidFill>
                  <a:schemeClr val="bg1">
                    <a:lumMod val="95000"/>
                  </a:schemeClr>
                </a:solidFill>
                <a:effectLst/>
                <a:uLnTx/>
                <a:uFillTx/>
                <a:latin typeface="+mn-lt"/>
                <a:ea typeface="+mn-ea"/>
                <a:cs typeface="+mn-cs"/>
              </a:rPr>
              <a:t>Data taken from McKendrick, J. (2011) Funding and Priorities: The Library Resource Guide Benchmark Study on 2011 Library Spending Plans. Unisphere Research: Chatham, NJ</a:t>
            </a:r>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13113967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Library Budgets</a:t>
            </a:r>
            <a:endParaRPr lang="en-US" dirty="0"/>
          </a:p>
        </p:txBody>
      </p:sp>
      <p:graphicFrame>
        <p:nvGraphicFramePr>
          <p:cNvPr id="4" name="Content Placeholder 3"/>
          <p:cNvGraphicFramePr>
            <a:graphicFrameLocks noGrp="1"/>
          </p:cNvGraphicFramePr>
          <p:nvPr>
            <p:ph idx="1"/>
          </p:nvPr>
        </p:nvGraphicFramePr>
        <p:xfrm>
          <a:off x="457200" y="2057400"/>
          <a:ext cx="8229600" cy="2921000"/>
        </p:xfrm>
        <a:graphic>
          <a:graphicData uri="http://schemas.openxmlformats.org/drawingml/2006/table">
            <a:tbl>
              <a:tblPr firstRow="1" bandRow="1">
                <a:tableStyleId>{5C22544A-7EE6-4342-B048-85BDC9FD1C3A}</a:tableStyleId>
              </a:tblPr>
              <a:tblGrid>
                <a:gridCol w="1371600"/>
                <a:gridCol w="1371600"/>
                <a:gridCol w="1371600"/>
                <a:gridCol w="1371600"/>
                <a:gridCol w="1371600"/>
                <a:gridCol w="1371600"/>
              </a:tblGrid>
              <a:tr h="370840">
                <a:tc gridSpan="6">
                  <a:txBody>
                    <a:bodyPr/>
                    <a:lstStyle/>
                    <a:p>
                      <a:pPr algn="ctr" fontAlgn="b"/>
                      <a:r>
                        <a:rPr lang="en-US" sz="2000" b="1" i="0" u="none" strike="noStrike" dirty="0" smtClean="0">
                          <a:solidFill>
                            <a:schemeClr val="bg1">
                              <a:lumMod val="95000"/>
                            </a:schemeClr>
                          </a:solidFill>
                          <a:latin typeface="Calibri"/>
                        </a:rPr>
                        <a:t>Percentage </a:t>
                      </a:r>
                      <a:r>
                        <a:rPr lang="en-US" sz="2000" b="1" i="0" u="none" strike="noStrike" dirty="0">
                          <a:solidFill>
                            <a:schemeClr val="bg1">
                              <a:lumMod val="95000"/>
                            </a:schemeClr>
                          </a:solidFill>
                          <a:latin typeface="Calibri"/>
                        </a:rPr>
                        <a:t>of Current Annual Budget Dedicated to Key Areas</a:t>
                      </a:r>
                    </a:p>
                  </a:txBody>
                  <a:tcPr marL="0" marR="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fontAlgn="b"/>
                      <a:endParaRPr lang="en-US" sz="2000" b="1" i="0" u="none" strike="noStrike" dirty="0">
                        <a:solidFill>
                          <a:srgbClr val="000000"/>
                        </a:solidFill>
                        <a:latin typeface="Calibri"/>
                      </a:endParaRPr>
                    </a:p>
                  </a:txBody>
                  <a:tcPr marL="0" marR="0" marT="0" marB="0" anchor="ctr"/>
                </a:tc>
                <a:tc hMerge="1">
                  <a:txBody>
                    <a:bodyPr/>
                    <a:lstStyle/>
                    <a:p>
                      <a:pPr algn="ctr" fontAlgn="b"/>
                      <a:endParaRPr lang="en-US" sz="2000" b="1" i="0" u="none" strike="noStrike" dirty="0">
                        <a:solidFill>
                          <a:srgbClr val="000000"/>
                        </a:solidFill>
                        <a:latin typeface="Calibri"/>
                      </a:endParaRPr>
                    </a:p>
                  </a:txBody>
                  <a:tcPr marL="0" marR="0" marT="0" marB="0" anchor="ctr"/>
                </a:tc>
              </a:tr>
              <a:tr h="370840">
                <a:tc>
                  <a:txBody>
                    <a:bodyPr/>
                    <a:lstStyle/>
                    <a:p>
                      <a:pPr algn="l" fontAlgn="b"/>
                      <a:endParaRPr lang="en-US" sz="1100" b="0" i="0" u="none" strike="noStrike" dirty="0">
                        <a:solidFill>
                          <a:srgbClr val="000000"/>
                        </a:solidFill>
                        <a:latin typeface="Calibri"/>
                      </a:endParaRPr>
                    </a:p>
                  </a:txBody>
                  <a:tcPr marL="0" marR="0" marT="0" marB="0" anchor="ctr"/>
                </a:tc>
                <a:tc>
                  <a:txBody>
                    <a:bodyPr/>
                    <a:lstStyle/>
                    <a:p>
                      <a:pPr algn="ctr" fontAlgn="b"/>
                      <a:r>
                        <a:rPr lang="en-US" sz="1100" b="0" i="0" u="none" strike="noStrike" dirty="0">
                          <a:solidFill>
                            <a:srgbClr val="000000"/>
                          </a:solidFill>
                          <a:latin typeface="Calibri"/>
                        </a:rPr>
                        <a:t>Public</a:t>
                      </a:r>
                    </a:p>
                  </a:txBody>
                  <a:tcPr marL="0" marR="0" marT="0" marB="0" anchor="ctr"/>
                </a:tc>
                <a:tc>
                  <a:txBody>
                    <a:bodyPr/>
                    <a:lstStyle/>
                    <a:p>
                      <a:pPr algn="ctr" fontAlgn="b"/>
                      <a:r>
                        <a:rPr lang="en-US" sz="1100" b="0" i="0" u="none" strike="noStrike" dirty="0">
                          <a:solidFill>
                            <a:srgbClr val="000000"/>
                          </a:solidFill>
                          <a:latin typeface="Calibri"/>
                        </a:rPr>
                        <a:t>Academic</a:t>
                      </a:r>
                    </a:p>
                  </a:txBody>
                  <a:tcPr marL="0" marR="0" marT="0" marB="0" anchor="ctr"/>
                </a:tc>
                <a:tc>
                  <a:txBody>
                    <a:bodyPr/>
                    <a:lstStyle/>
                    <a:p>
                      <a:pPr algn="ctr" fontAlgn="b"/>
                      <a:r>
                        <a:rPr lang="en-US" sz="1100" b="0" i="0" u="none" strike="noStrike" dirty="0">
                          <a:solidFill>
                            <a:srgbClr val="000000"/>
                          </a:solidFill>
                          <a:latin typeface="Calibri"/>
                        </a:rPr>
                        <a:t>Gov't</a:t>
                      </a:r>
                    </a:p>
                  </a:txBody>
                  <a:tcPr marL="0" marR="0" marT="0" marB="0" anchor="ctr"/>
                </a:tc>
                <a:tc>
                  <a:txBody>
                    <a:bodyPr/>
                    <a:lstStyle/>
                    <a:p>
                      <a:pPr algn="ctr" fontAlgn="b"/>
                      <a:r>
                        <a:rPr lang="en-US" sz="1100" b="0" i="0" u="none" strike="noStrike" dirty="0">
                          <a:solidFill>
                            <a:srgbClr val="000000"/>
                          </a:solidFill>
                          <a:latin typeface="Calibri"/>
                        </a:rPr>
                        <a:t>Special</a:t>
                      </a:r>
                    </a:p>
                  </a:txBody>
                  <a:tcPr marL="0" marR="0" marT="0" marB="0" anchor="ctr"/>
                </a:tc>
                <a:tc>
                  <a:txBody>
                    <a:bodyPr/>
                    <a:lstStyle/>
                    <a:p>
                      <a:pPr algn="ctr" fontAlgn="b"/>
                      <a:r>
                        <a:rPr lang="en-US" sz="1100" b="0" i="0" u="none" strike="noStrike" dirty="0">
                          <a:solidFill>
                            <a:srgbClr val="000000"/>
                          </a:solidFill>
                          <a:latin typeface="Calibri"/>
                        </a:rPr>
                        <a:t>Average</a:t>
                      </a:r>
                    </a:p>
                  </a:txBody>
                  <a:tcPr marL="0" marR="0" marT="0" marB="0" anchor="ctr"/>
                </a:tc>
              </a:tr>
              <a:tr h="370840">
                <a:tc>
                  <a:txBody>
                    <a:bodyPr/>
                    <a:lstStyle/>
                    <a:p>
                      <a:pPr algn="l" fontAlgn="b"/>
                      <a:r>
                        <a:rPr lang="en-US" sz="1100" b="0" i="0" u="none" strike="noStrike" dirty="0">
                          <a:solidFill>
                            <a:srgbClr val="000000"/>
                          </a:solidFill>
                          <a:latin typeface="Calibri"/>
                        </a:rPr>
                        <a:t>Personnel/Staffing</a:t>
                      </a:r>
                    </a:p>
                  </a:txBody>
                  <a:tcPr marL="0" marR="0" marT="0" marB="0" anchor="ctr"/>
                </a:tc>
                <a:tc>
                  <a:txBody>
                    <a:bodyPr/>
                    <a:lstStyle/>
                    <a:p>
                      <a:pPr algn="ctr" fontAlgn="b"/>
                      <a:r>
                        <a:rPr lang="en-US" sz="1100" b="0" i="0" u="none" strike="noStrike" dirty="0">
                          <a:solidFill>
                            <a:srgbClr val="000000"/>
                          </a:solidFill>
                          <a:latin typeface="Calibri"/>
                        </a:rPr>
                        <a:t>55%</a:t>
                      </a:r>
                    </a:p>
                  </a:txBody>
                  <a:tcPr marL="0" marR="0" marT="0" marB="0" anchor="ctr"/>
                </a:tc>
                <a:tc>
                  <a:txBody>
                    <a:bodyPr/>
                    <a:lstStyle/>
                    <a:p>
                      <a:pPr algn="ctr" fontAlgn="b"/>
                      <a:r>
                        <a:rPr lang="en-US" sz="1100" b="0" i="0" u="none" strike="noStrike" dirty="0">
                          <a:solidFill>
                            <a:srgbClr val="000000"/>
                          </a:solidFill>
                          <a:latin typeface="Calibri"/>
                        </a:rPr>
                        <a:t>43%</a:t>
                      </a:r>
                    </a:p>
                  </a:txBody>
                  <a:tcPr marL="0" marR="0" marT="0" marB="0" anchor="ctr"/>
                </a:tc>
                <a:tc>
                  <a:txBody>
                    <a:bodyPr/>
                    <a:lstStyle/>
                    <a:p>
                      <a:pPr algn="ctr" fontAlgn="b"/>
                      <a:r>
                        <a:rPr lang="en-US" sz="1100" b="0" i="0" u="none" strike="noStrike" dirty="0">
                          <a:solidFill>
                            <a:srgbClr val="000000"/>
                          </a:solidFill>
                          <a:latin typeface="Calibri"/>
                        </a:rPr>
                        <a:t>26%</a:t>
                      </a:r>
                    </a:p>
                  </a:txBody>
                  <a:tcPr marL="0" marR="0" marT="0" marB="0" anchor="ctr"/>
                </a:tc>
                <a:tc>
                  <a:txBody>
                    <a:bodyPr/>
                    <a:lstStyle/>
                    <a:p>
                      <a:pPr algn="ctr" fontAlgn="b"/>
                      <a:r>
                        <a:rPr lang="en-US" sz="1100" b="0" i="0" u="none" strike="noStrike" dirty="0">
                          <a:solidFill>
                            <a:srgbClr val="000000"/>
                          </a:solidFill>
                          <a:latin typeface="Calibri"/>
                        </a:rPr>
                        <a:t>39%</a:t>
                      </a:r>
                    </a:p>
                  </a:txBody>
                  <a:tcPr marL="0" marR="0" marT="0" marB="0" anchor="ctr"/>
                </a:tc>
                <a:tc>
                  <a:txBody>
                    <a:bodyPr/>
                    <a:lstStyle/>
                    <a:p>
                      <a:pPr algn="ctr" fontAlgn="b"/>
                      <a:r>
                        <a:rPr lang="en-US" sz="1100" b="0" i="0" u="none" strike="noStrike" dirty="0">
                          <a:solidFill>
                            <a:srgbClr val="000000"/>
                          </a:solidFill>
                          <a:latin typeface="Calibri"/>
                        </a:rPr>
                        <a:t>46%</a:t>
                      </a:r>
                    </a:p>
                  </a:txBody>
                  <a:tcPr marL="0" marR="0" marT="0" marB="0" anchor="ctr"/>
                </a:tc>
              </a:tr>
              <a:tr h="370840">
                <a:tc>
                  <a:txBody>
                    <a:bodyPr/>
                    <a:lstStyle/>
                    <a:p>
                      <a:pPr algn="l" fontAlgn="b"/>
                      <a:r>
                        <a:rPr lang="en-US" sz="1100" b="0" i="0" u="none" strike="noStrike" dirty="0">
                          <a:solidFill>
                            <a:srgbClr val="000000"/>
                          </a:solidFill>
                          <a:latin typeface="Calibri"/>
                        </a:rPr>
                        <a:t>Content acquisitions/collection development</a:t>
                      </a:r>
                    </a:p>
                  </a:txBody>
                  <a:tcPr marL="0" marR="0" marT="0" marB="0" anchor="ctr"/>
                </a:tc>
                <a:tc>
                  <a:txBody>
                    <a:bodyPr/>
                    <a:lstStyle/>
                    <a:p>
                      <a:pPr algn="ctr" fontAlgn="b"/>
                      <a:r>
                        <a:rPr lang="en-US" sz="1100" b="0" i="0" u="none" strike="noStrike" dirty="0">
                          <a:solidFill>
                            <a:srgbClr val="000000"/>
                          </a:solidFill>
                          <a:latin typeface="Calibri"/>
                        </a:rPr>
                        <a:t>16%</a:t>
                      </a:r>
                    </a:p>
                  </a:txBody>
                  <a:tcPr marL="0" marR="0" marT="0" marB="0" anchor="ctr"/>
                </a:tc>
                <a:tc>
                  <a:txBody>
                    <a:bodyPr/>
                    <a:lstStyle/>
                    <a:p>
                      <a:pPr algn="ctr" fontAlgn="b"/>
                      <a:r>
                        <a:rPr lang="en-US" sz="1100" b="0" i="0" u="none" strike="noStrike" dirty="0">
                          <a:solidFill>
                            <a:srgbClr val="000000"/>
                          </a:solidFill>
                          <a:latin typeface="Calibri"/>
                        </a:rPr>
                        <a:t>34%</a:t>
                      </a:r>
                    </a:p>
                  </a:txBody>
                  <a:tcPr marL="0" marR="0" marT="0" marB="0" anchor="ctr"/>
                </a:tc>
                <a:tc>
                  <a:txBody>
                    <a:bodyPr/>
                    <a:lstStyle/>
                    <a:p>
                      <a:pPr algn="ctr" fontAlgn="b"/>
                      <a:r>
                        <a:rPr lang="en-US" sz="1100" b="0" i="0" u="none" strike="noStrike" dirty="0">
                          <a:solidFill>
                            <a:srgbClr val="000000"/>
                          </a:solidFill>
                          <a:latin typeface="Calibri"/>
                        </a:rPr>
                        <a:t>55%</a:t>
                      </a:r>
                    </a:p>
                  </a:txBody>
                  <a:tcPr marL="0" marR="0" marT="0" marB="0" anchor="ctr"/>
                </a:tc>
                <a:tc>
                  <a:txBody>
                    <a:bodyPr/>
                    <a:lstStyle/>
                    <a:p>
                      <a:pPr algn="ctr" fontAlgn="b"/>
                      <a:r>
                        <a:rPr lang="en-US" sz="1100" b="0" i="0" u="none" strike="noStrike" dirty="0">
                          <a:solidFill>
                            <a:srgbClr val="000000"/>
                          </a:solidFill>
                          <a:latin typeface="Calibri"/>
                        </a:rPr>
                        <a:t>38%</a:t>
                      </a:r>
                    </a:p>
                  </a:txBody>
                  <a:tcPr marL="0" marR="0" marT="0" marB="0" anchor="ctr"/>
                </a:tc>
                <a:tc>
                  <a:txBody>
                    <a:bodyPr/>
                    <a:lstStyle/>
                    <a:p>
                      <a:pPr algn="ctr" fontAlgn="b"/>
                      <a:r>
                        <a:rPr lang="en-US" sz="1100" b="0" i="0" u="none" strike="noStrike" dirty="0">
                          <a:solidFill>
                            <a:srgbClr val="000000"/>
                          </a:solidFill>
                          <a:latin typeface="Calibri"/>
                        </a:rPr>
                        <a:t>28%</a:t>
                      </a:r>
                    </a:p>
                  </a:txBody>
                  <a:tcPr marL="0" marR="0" marT="0" marB="0" anchor="ctr"/>
                </a:tc>
              </a:tr>
              <a:tr h="370840">
                <a:tc>
                  <a:txBody>
                    <a:bodyPr/>
                    <a:lstStyle/>
                    <a:p>
                      <a:pPr algn="l" fontAlgn="b"/>
                      <a:r>
                        <a:rPr lang="en-US" sz="1100" b="0" i="0" u="none" strike="noStrike" dirty="0">
                          <a:solidFill>
                            <a:srgbClr val="000000"/>
                          </a:solidFill>
                          <a:latin typeface="Calibri"/>
                        </a:rPr>
                        <a:t>Operations/facilities</a:t>
                      </a:r>
                    </a:p>
                  </a:txBody>
                  <a:tcPr marL="0" marR="0" marT="0" marB="0" anchor="ctr"/>
                </a:tc>
                <a:tc>
                  <a:txBody>
                    <a:bodyPr/>
                    <a:lstStyle/>
                    <a:p>
                      <a:pPr algn="ctr" fontAlgn="b"/>
                      <a:r>
                        <a:rPr lang="en-US" sz="1100" b="0" i="0" u="none" strike="noStrike" dirty="0">
                          <a:solidFill>
                            <a:srgbClr val="000000"/>
                          </a:solidFill>
                          <a:latin typeface="Calibri"/>
                        </a:rPr>
                        <a:t>17%</a:t>
                      </a:r>
                    </a:p>
                  </a:txBody>
                  <a:tcPr marL="0" marR="0" marT="0" marB="0" anchor="ctr"/>
                </a:tc>
                <a:tc>
                  <a:txBody>
                    <a:bodyPr/>
                    <a:lstStyle/>
                    <a:p>
                      <a:pPr algn="ctr" fontAlgn="b"/>
                      <a:r>
                        <a:rPr lang="en-US" sz="1100" b="0" i="0" u="none" strike="noStrike" dirty="0">
                          <a:solidFill>
                            <a:srgbClr val="000000"/>
                          </a:solidFill>
                          <a:latin typeface="Calibri"/>
                        </a:rPr>
                        <a:t>6%</a:t>
                      </a:r>
                    </a:p>
                  </a:txBody>
                  <a:tcPr marL="0" marR="0" marT="0" marB="0" anchor="ctr"/>
                </a:tc>
                <a:tc>
                  <a:txBody>
                    <a:bodyPr/>
                    <a:lstStyle/>
                    <a:p>
                      <a:pPr algn="ctr" fontAlgn="b"/>
                      <a:r>
                        <a:rPr lang="en-US" sz="1100" b="0" i="0" u="none" strike="noStrike" dirty="0">
                          <a:solidFill>
                            <a:srgbClr val="000000"/>
                          </a:solidFill>
                          <a:latin typeface="Calibri"/>
                        </a:rPr>
                        <a:t>11%</a:t>
                      </a:r>
                    </a:p>
                  </a:txBody>
                  <a:tcPr marL="0" marR="0" marT="0" marB="0" anchor="ctr"/>
                </a:tc>
                <a:tc>
                  <a:txBody>
                    <a:bodyPr/>
                    <a:lstStyle/>
                    <a:p>
                      <a:pPr algn="ctr" fontAlgn="b"/>
                      <a:r>
                        <a:rPr lang="en-US" sz="1100" b="0" i="0" u="none" strike="noStrike" dirty="0">
                          <a:solidFill>
                            <a:srgbClr val="000000"/>
                          </a:solidFill>
                          <a:latin typeface="Calibri"/>
                        </a:rPr>
                        <a:t>8%</a:t>
                      </a:r>
                    </a:p>
                  </a:txBody>
                  <a:tcPr marL="0" marR="0" marT="0" marB="0" anchor="ctr"/>
                </a:tc>
                <a:tc>
                  <a:txBody>
                    <a:bodyPr/>
                    <a:lstStyle/>
                    <a:p>
                      <a:pPr algn="ctr" fontAlgn="b"/>
                      <a:r>
                        <a:rPr lang="en-US" sz="1100" b="0" i="0" u="none" strike="noStrike" dirty="0">
                          <a:solidFill>
                            <a:srgbClr val="000000"/>
                          </a:solidFill>
                          <a:latin typeface="Calibri"/>
                        </a:rPr>
                        <a:t>11%</a:t>
                      </a:r>
                    </a:p>
                  </a:txBody>
                  <a:tcPr marL="0" marR="0" marT="0" marB="0" anchor="ctr"/>
                </a:tc>
              </a:tr>
              <a:tr h="370840">
                <a:tc>
                  <a:txBody>
                    <a:bodyPr/>
                    <a:lstStyle/>
                    <a:p>
                      <a:pPr algn="l" fontAlgn="b"/>
                      <a:r>
                        <a:rPr lang="en-US" sz="1100" b="0" i="0" u="none" strike="noStrike" dirty="0">
                          <a:solidFill>
                            <a:srgbClr val="000000"/>
                          </a:solidFill>
                          <a:latin typeface="Calibri"/>
                        </a:rPr>
                        <a:t>Library systems, computers, A/V, media equipment, software/svcs</a:t>
                      </a:r>
                    </a:p>
                  </a:txBody>
                  <a:tcPr marL="0" marR="0" marT="0" marB="0" anchor="ctr"/>
                </a:tc>
                <a:tc>
                  <a:txBody>
                    <a:bodyPr/>
                    <a:lstStyle/>
                    <a:p>
                      <a:pPr algn="ctr" fontAlgn="b"/>
                      <a:r>
                        <a:rPr lang="en-US" sz="1100" b="0" i="0" u="none" strike="noStrike" dirty="0">
                          <a:solidFill>
                            <a:srgbClr val="000000"/>
                          </a:solidFill>
                          <a:latin typeface="Calibri"/>
                        </a:rPr>
                        <a:t>7%</a:t>
                      </a:r>
                    </a:p>
                  </a:txBody>
                  <a:tcPr marL="0" marR="0" marT="0" marB="0" anchor="ctr"/>
                </a:tc>
                <a:tc>
                  <a:txBody>
                    <a:bodyPr/>
                    <a:lstStyle/>
                    <a:p>
                      <a:pPr algn="ctr" fontAlgn="b"/>
                      <a:r>
                        <a:rPr lang="en-US" sz="1100" b="0" i="0" u="none" strike="noStrike" dirty="0">
                          <a:solidFill>
                            <a:srgbClr val="000000"/>
                          </a:solidFill>
                          <a:latin typeface="Calibri"/>
                        </a:rPr>
                        <a:t>11%</a:t>
                      </a:r>
                    </a:p>
                  </a:txBody>
                  <a:tcPr marL="0" marR="0" marT="0" marB="0" anchor="ctr"/>
                </a:tc>
                <a:tc>
                  <a:txBody>
                    <a:bodyPr/>
                    <a:lstStyle/>
                    <a:p>
                      <a:pPr algn="ctr" fontAlgn="b"/>
                      <a:r>
                        <a:rPr lang="en-US" sz="1100" b="0" i="0" u="none" strike="noStrike" dirty="0">
                          <a:solidFill>
                            <a:srgbClr val="000000"/>
                          </a:solidFill>
                          <a:latin typeface="Calibri"/>
                        </a:rPr>
                        <a:t>12%</a:t>
                      </a:r>
                    </a:p>
                  </a:txBody>
                  <a:tcPr marL="0" marR="0" marT="0" marB="0" anchor="ctr"/>
                </a:tc>
                <a:tc>
                  <a:txBody>
                    <a:bodyPr/>
                    <a:lstStyle/>
                    <a:p>
                      <a:pPr algn="ctr" fontAlgn="b"/>
                      <a:r>
                        <a:rPr lang="en-US" sz="1100" b="0" i="0" u="none" strike="noStrike" dirty="0">
                          <a:solidFill>
                            <a:srgbClr val="000000"/>
                          </a:solidFill>
                          <a:latin typeface="Calibri"/>
                        </a:rPr>
                        <a:t>11%</a:t>
                      </a:r>
                    </a:p>
                  </a:txBody>
                  <a:tcPr marL="0" marR="0" marT="0" marB="0" anchor="ctr"/>
                </a:tc>
                <a:tc>
                  <a:txBody>
                    <a:bodyPr/>
                    <a:lstStyle/>
                    <a:p>
                      <a:pPr algn="ctr" fontAlgn="b"/>
                      <a:r>
                        <a:rPr lang="en-US" sz="1100" b="0" i="0" u="none" strike="noStrike" dirty="0">
                          <a:solidFill>
                            <a:srgbClr val="000000"/>
                          </a:solidFill>
                          <a:latin typeface="Calibri"/>
                        </a:rPr>
                        <a:t>9%</a:t>
                      </a:r>
                    </a:p>
                  </a:txBody>
                  <a:tcPr marL="0" marR="0" marT="0" marB="0" anchor="ctr"/>
                </a:tc>
              </a:tr>
              <a:tr h="370840">
                <a:tc>
                  <a:txBody>
                    <a:bodyPr/>
                    <a:lstStyle/>
                    <a:p>
                      <a:pPr algn="l" fontAlgn="b"/>
                      <a:r>
                        <a:rPr lang="en-US" sz="1100" b="0" i="0" u="none" strike="noStrike" dirty="0">
                          <a:solidFill>
                            <a:srgbClr val="000000"/>
                          </a:solidFill>
                          <a:latin typeface="Calibri"/>
                        </a:rPr>
                        <a:t>Other</a:t>
                      </a:r>
                    </a:p>
                  </a:txBody>
                  <a:tcPr marL="0" marR="0" marT="0" marB="0" anchor="ctr"/>
                </a:tc>
                <a:tc>
                  <a:txBody>
                    <a:bodyPr/>
                    <a:lstStyle/>
                    <a:p>
                      <a:pPr algn="ctr" fontAlgn="b"/>
                      <a:r>
                        <a:rPr lang="en-US" sz="1100" b="0" i="0" u="none" strike="noStrike" dirty="0">
                          <a:solidFill>
                            <a:srgbClr val="000000"/>
                          </a:solidFill>
                          <a:latin typeface="Calibri"/>
                        </a:rPr>
                        <a:t>4%</a:t>
                      </a:r>
                    </a:p>
                  </a:txBody>
                  <a:tcPr marL="0" marR="0" marT="0" marB="0" anchor="ctr"/>
                </a:tc>
                <a:tc>
                  <a:txBody>
                    <a:bodyPr/>
                    <a:lstStyle/>
                    <a:p>
                      <a:pPr algn="ctr" fontAlgn="b"/>
                      <a:r>
                        <a:rPr lang="en-US" sz="1100" b="0" i="0" u="none" strike="noStrike" dirty="0">
                          <a:solidFill>
                            <a:srgbClr val="000000"/>
                          </a:solidFill>
                          <a:latin typeface="Calibri"/>
                        </a:rPr>
                        <a:t>6%</a:t>
                      </a:r>
                    </a:p>
                  </a:txBody>
                  <a:tcPr marL="0" marR="0" marT="0" marB="0" anchor="ctr"/>
                </a:tc>
                <a:tc>
                  <a:txBody>
                    <a:bodyPr/>
                    <a:lstStyle/>
                    <a:p>
                      <a:pPr algn="ctr" fontAlgn="b"/>
                      <a:r>
                        <a:rPr lang="en-US" sz="1100" b="0" i="0" u="none" strike="noStrike" dirty="0">
                          <a:solidFill>
                            <a:srgbClr val="000000"/>
                          </a:solidFill>
                          <a:latin typeface="Calibri"/>
                        </a:rPr>
                        <a:t>4%</a:t>
                      </a:r>
                    </a:p>
                  </a:txBody>
                  <a:tcPr marL="0" marR="0" marT="0" marB="0" anchor="ctr"/>
                </a:tc>
                <a:tc>
                  <a:txBody>
                    <a:bodyPr/>
                    <a:lstStyle/>
                    <a:p>
                      <a:pPr algn="ctr" fontAlgn="b"/>
                      <a:r>
                        <a:rPr lang="en-US" sz="1100" b="0" i="0" u="none" strike="noStrike" dirty="0">
                          <a:solidFill>
                            <a:srgbClr val="000000"/>
                          </a:solidFill>
                          <a:latin typeface="Calibri"/>
                        </a:rPr>
                        <a:t>5%</a:t>
                      </a:r>
                    </a:p>
                  </a:txBody>
                  <a:tcPr marL="0" marR="0" marT="0" marB="0" anchor="ctr"/>
                </a:tc>
                <a:tc>
                  <a:txBody>
                    <a:bodyPr/>
                    <a:lstStyle/>
                    <a:p>
                      <a:pPr algn="ctr" fontAlgn="b"/>
                      <a:r>
                        <a:rPr lang="en-US" sz="1100" b="0" i="0" u="none" strike="noStrike" dirty="0">
                          <a:solidFill>
                            <a:srgbClr val="000000"/>
                          </a:solidFill>
                          <a:latin typeface="Calibri"/>
                        </a:rPr>
                        <a:t>5%</a:t>
                      </a:r>
                    </a:p>
                  </a:txBody>
                  <a:tcPr marL="0" marR="0" marT="0" marB="0" anchor="ctr"/>
                </a:tc>
              </a:tr>
            </a:tbl>
          </a:graphicData>
        </a:graphic>
      </p:graphicFrame>
      <p:sp>
        <p:nvSpPr>
          <p:cNvPr id="5" name="Content Placeholder 6"/>
          <p:cNvSpPr txBox="1">
            <a:spLocks/>
          </p:cNvSpPr>
          <p:nvPr/>
        </p:nvSpPr>
        <p:spPr>
          <a:xfrm>
            <a:off x="457200" y="5638800"/>
            <a:ext cx="8077200" cy="4873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200" b="0" i="0" u="none" strike="noStrike" kern="1200" cap="none" spc="0" normalizeH="0" baseline="0" noProof="0" dirty="0" smtClean="0">
                <a:ln>
                  <a:noFill/>
                </a:ln>
                <a:solidFill>
                  <a:schemeClr val="bg1">
                    <a:lumMod val="95000"/>
                  </a:schemeClr>
                </a:solidFill>
                <a:effectLst/>
                <a:uLnTx/>
                <a:uFillTx/>
                <a:latin typeface="+mn-lt"/>
                <a:ea typeface="+mn-ea"/>
                <a:cs typeface="+mn-cs"/>
              </a:rPr>
              <a:t>Data taken from McKendrick, J. (2011) Funding and Priorities: The Library Resource Guide Benchmark Study on 2011 Library Spending Plans. Unisphere Research: Chatham, NJ</a:t>
            </a:r>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6291806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Salary Figures</a:t>
            </a:r>
            <a:endParaRPr lang="en-US" dirty="0"/>
          </a:p>
        </p:txBody>
      </p:sp>
      <p:sp>
        <p:nvSpPr>
          <p:cNvPr id="3" name="Text Placeholder 2"/>
          <p:cNvSpPr>
            <a:spLocks noGrp="1"/>
          </p:cNvSpPr>
          <p:nvPr>
            <p:ph type="body" idx="1"/>
          </p:nvPr>
        </p:nvSpPr>
        <p:spPr>
          <a:xfrm>
            <a:off x="457200" y="1447800"/>
            <a:ext cx="7162800" cy="639762"/>
          </a:xfrm>
        </p:spPr>
        <p:txBody>
          <a:bodyPr>
            <a:normAutofit/>
          </a:bodyPr>
          <a:lstStyle/>
          <a:p>
            <a:r>
              <a:rPr lang="en-US" dirty="0"/>
              <a:t>Academic salary data, </a:t>
            </a:r>
            <a:r>
              <a:rPr lang="en-US" dirty="0" smtClean="0"/>
              <a:t>2009-2010</a:t>
            </a:r>
            <a:endParaRPr lang="en-US" dirty="0"/>
          </a:p>
        </p:txBody>
      </p:sp>
      <p:sp>
        <p:nvSpPr>
          <p:cNvPr id="4" name="Content Placeholder 3"/>
          <p:cNvSpPr>
            <a:spLocks noGrp="1"/>
          </p:cNvSpPr>
          <p:nvPr>
            <p:ph sz="half" idx="2"/>
          </p:nvPr>
        </p:nvSpPr>
        <p:spPr>
          <a:xfrm>
            <a:off x="533400" y="5791200"/>
            <a:ext cx="7696200" cy="720725"/>
          </a:xfrm>
        </p:spPr>
        <p:txBody>
          <a:bodyPr>
            <a:normAutofit/>
          </a:bodyPr>
          <a:lstStyle/>
          <a:p>
            <a:pPr>
              <a:buNone/>
            </a:pPr>
            <a:r>
              <a:rPr lang="en-US" sz="1000" b="1" dirty="0" smtClean="0"/>
              <a:t>Source:</a:t>
            </a:r>
            <a:r>
              <a:rPr lang="en-US" sz="1000" dirty="0" smtClean="0"/>
              <a:t>  </a:t>
            </a:r>
            <a:r>
              <a:rPr lang="en-US" sz="1000" i="1" dirty="0" smtClean="0"/>
              <a:t>ALA-APA Salary Survey: Librarian—Public and Academic: A Survey of Positions with an ALA- Accredited Master’s Degree, 2009 and 2010.  Taken from American Library Association. (2012). State of America’s Libraries Report 2012.  Available at </a:t>
            </a:r>
            <a:r>
              <a:rPr lang="en-US" sz="1000" i="1" dirty="0" smtClean="0">
                <a:hlinkClick r:id="rId2"/>
              </a:rPr>
              <a:t>http://www.ala.org/news/mediapresscenter/americaslibraries/soal2012/academic-libraries</a:t>
            </a:r>
            <a:endParaRPr lang="en-US" sz="1000" i="1" dirty="0" smtClean="0"/>
          </a:p>
          <a:p>
            <a:pPr>
              <a:buNone/>
            </a:pPr>
            <a:endParaRPr lang="en-US" sz="1000" dirty="0" smtClean="0"/>
          </a:p>
          <a:p>
            <a:endParaRPr lang="en-US" dirty="0"/>
          </a:p>
        </p:txBody>
      </p:sp>
      <p:graphicFrame>
        <p:nvGraphicFramePr>
          <p:cNvPr id="7" name="Content Placeholder 6"/>
          <p:cNvGraphicFramePr>
            <a:graphicFrameLocks noGrp="1"/>
          </p:cNvGraphicFramePr>
          <p:nvPr>
            <p:ph sz="quarter" idx="4"/>
          </p:nvPr>
        </p:nvGraphicFramePr>
        <p:xfrm>
          <a:off x="533400" y="2286000"/>
          <a:ext cx="7848600" cy="3133576"/>
        </p:xfrm>
        <a:graphic>
          <a:graphicData uri="http://schemas.openxmlformats.org/drawingml/2006/table">
            <a:tbl>
              <a:tblPr firstRow="1" bandRow="1">
                <a:tableStyleId>{5C22544A-7EE6-4342-B048-85BDC9FD1C3A}</a:tableStyleId>
              </a:tblPr>
              <a:tblGrid>
                <a:gridCol w="1308100"/>
                <a:gridCol w="1308100"/>
                <a:gridCol w="1308100"/>
                <a:gridCol w="1308100"/>
                <a:gridCol w="1308100"/>
                <a:gridCol w="1308100"/>
              </a:tblGrid>
              <a:tr h="362280">
                <a:tc>
                  <a:txBody>
                    <a:bodyPr/>
                    <a:lstStyle/>
                    <a:p>
                      <a:pPr algn="l" fontAlgn="b"/>
                      <a:r>
                        <a:rPr lang="en-US" sz="1100" b="0" i="0" u="none" strike="noStrike" dirty="0">
                          <a:solidFill>
                            <a:schemeClr val="bg1">
                              <a:lumMod val="95000"/>
                            </a:schemeClr>
                          </a:solidFill>
                          <a:latin typeface="Calibri"/>
                        </a:rPr>
                        <a:t>Position </a:t>
                      </a:r>
                    </a:p>
                  </a:txBody>
                  <a:tcPr marL="0" marR="0" marT="0" marB="0" anchor="b"/>
                </a:tc>
                <a:tc>
                  <a:txBody>
                    <a:bodyPr/>
                    <a:lstStyle/>
                    <a:p>
                      <a:pPr algn="ctr" fontAlgn="b"/>
                      <a:r>
                        <a:rPr lang="en-US" sz="1100" b="0" i="0" u="none" strike="noStrike" dirty="0">
                          <a:solidFill>
                            <a:schemeClr val="bg1">
                              <a:lumMod val="95000"/>
                            </a:schemeClr>
                          </a:solidFill>
                          <a:latin typeface="Calibri"/>
                        </a:rPr>
                        <a:t>2009 mean </a:t>
                      </a:r>
                    </a:p>
                  </a:txBody>
                  <a:tcPr marL="0" marR="0" marT="0" marB="0" anchor="b"/>
                </a:tc>
                <a:tc>
                  <a:txBody>
                    <a:bodyPr/>
                    <a:lstStyle/>
                    <a:p>
                      <a:pPr algn="ctr" fontAlgn="b"/>
                      <a:r>
                        <a:rPr lang="en-US" sz="1100" b="0" i="0" u="none" strike="noStrike" dirty="0">
                          <a:solidFill>
                            <a:schemeClr val="bg1">
                              <a:lumMod val="95000"/>
                            </a:schemeClr>
                          </a:solidFill>
                          <a:latin typeface="Calibri"/>
                        </a:rPr>
                        <a:t>2010 mean </a:t>
                      </a:r>
                    </a:p>
                  </a:txBody>
                  <a:tcPr marL="0" marR="0" marT="0" marB="0" anchor="b"/>
                </a:tc>
                <a:tc>
                  <a:txBody>
                    <a:bodyPr/>
                    <a:lstStyle/>
                    <a:p>
                      <a:pPr algn="ctr" fontAlgn="b"/>
                      <a:r>
                        <a:rPr lang="en-US" sz="1100" b="0" i="0" u="none" strike="noStrike" dirty="0">
                          <a:solidFill>
                            <a:schemeClr val="bg1">
                              <a:lumMod val="95000"/>
                            </a:schemeClr>
                          </a:solidFill>
                          <a:latin typeface="Calibri"/>
                        </a:rPr>
                        <a:t>Percentage increase </a:t>
                      </a:r>
                    </a:p>
                  </a:txBody>
                  <a:tcPr marL="0" marR="0" marT="0" marB="0" anchor="b"/>
                </a:tc>
                <a:tc>
                  <a:txBody>
                    <a:bodyPr/>
                    <a:lstStyle/>
                    <a:p>
                      <a:pPr algn="ctr" fontAlgn="b"/>
                      <a:r>
                        <a:rPr lang="en-US" sz="1100" b="0" i="0" u="none" strike="noStrike" dirty="0">
                          <a:solidFill>
                            <a:schemeClr val="bg1">
                              <a:lumMod val="95000"/>
                            </a:schemeClr>
                          </a:solidFill>
                          <a:latin typeface="Calibri"/>
                        </a:rPr>
                        <a:t>Number reporting (2009) </a:t>
                      </a:r>
                    </a:p>
                  </a:txBody>
                  <a:tcPr marL="0" marR="0" marT="0" marB="0" anchor="b"/>
                </a:tc>
                <a:tc>
                  <a:txBody>
                    <a:bodyPr/>
                    <a:lstStyle/>
                    <a:p>
                      <a:pPr algn="ctr" fontAlgn="b"/>
                      <a:r>
                        <a:rPr lang="en-US" sz="1100" b="0" i="0" u="none" strike="noStrike" dirty="0">
                          <a:solidFill>
                            <a:schemeClr val="bg1">
                              <a:lumMod val="95000"/>
                            </a:schemeClr>
                          </a:solidFill>
                          <a:latin typeface="Calibri"/>
                        </a:rPr>
                        <a:t>Number reporting (2010)</a:t>
                      </a:r>
                    </a:p>
                  </a:txBody>
                  <a:tcPr marL="0" marR="0" marT="0" marB="0" anchor="b"/>
                </a:tc>
              </a:tr>
              <a:tr h="267136">
                <a:tc>
                  <a:txBody>
                    <a:bodyPr/>
                    <a:lstStyle/>
                    <a:p>
                      <a:pPr algn="l" fontAlgn="b"/>
                      <a:r>
                        <a:rPr lang="en-US" sz="1100" b="0" i="0" u="none" strike="noStrike" dirty="0">
                          <a:solidFill>
                            <a:srgbClr val="000000"/>
                          </a:solidFill>
                          <a:latin typeface="Calibri"/>
                        </a:rPr>
                        <a:t>Director/dean/chief officer </a:t>
                      </a:r>
                    </a:p>
                  </a:txBody>
                  <a:tcPr marL="0" marR="0" marT="0" marB="0" anchor="b"/>
                </a:tc>
                <a:tc>
                  <a:txBody>
                    <a:bodyPr/>
                    <a:lstStyle/>
                    <a:p>
                      <a:pPr algn="ctr" fontAlgn="b"/>
                      <a:r>
                        <a:rPr lang="en-US" sz="1100" b="0" i="0" u="none" strike="noStrike" dirty="0" smtClean="0">
                          <a:solidFill>
                            <a:srgbClr val="000000"/>
                          </a:solidFill>
                          <a:latin typeface="Calibri"/>
                        </a:rPr>
                        <a:t>$92,996</a:t>
                      </a:r>
                      <a:endParaRPr lang="en-US" sz="1100" b="0" i="0" u="none" strike="noStrike" dirty="0">
                        <a:solidFill>
                          <a:srgbClr val="000000"/>
                        </a:solidFill>
                        <a:latin typeface="Calibri"/>
                      </a:endParaRPr>
                    </a:p>
                  </a:txBody>
                  <a:tcPr marL="0" marR="0" marT="0" marB="0" anchor="b"/>
                </a:tc>
                <a:tc>
                  <a:txBody>
                    <a:bodyPr/>
                    <a:lstStyle/>
                    <a:p>
                      <a:pPr algn="ctr" fontAlgn="b"/>
                      <a:r>
                        <a:rPr lang="en-US" sz="1100" b="0" i="0" u="none" strike="noStrike" dirty="0" smtClean="0">
                          <a:solidFill>
                            <a:srgbClr val="000000"/>
                          </a:solidFill>
                          <a:latin typeface="Calibri"/>
                        </a:rPr>
                        <a:t>$97,767</a:t>
                      </a:r>
                      <a:endParaRPr lang="en-US" sz="1100" b="0" i="0" u="none" strike="noStrike" dirty="0">
                        <a:solidFill>
                          <a:srgbClr val="000000"/>
                        </a:solidFill>
                        <a:latin typeface="Calibri"/>
                      </a:endParaRPr>
                    </a:p>
                  </a:txBody>
                  <a:tcPr marL="0" marR="0" marT="0" marB="0" anchor="b"/>
                </a:tc>
                <a:tc>
                  <a:txBody>
                    <a:bodyPr/>
                    <a:lstStyle/>
                    <a:p>
                      <a:pPr algn="ctr" fontAlgn="b"/>
                      <a:r>
                        <a:rPr lang="en-US" sz="1100" b="0" i="0" u="none" strike="noStrike" dirty="0" smtClean="0">
                          <a:solidFill>
                            <a:srgbClr val="000000"/>
                          </a:solidFill>
                          <a:latin typeface="Calibri"/>
                        </a:rPr>
                        <a:t>5.13%</a:t>
                      </a:r>
                      <a:endParaRPr lang="en-US" sz="1100" b="0" i="0" u="none" strike="noStrike" dirty="0">
                        <a:solidFill>
                          <a:srgbClr val="000000"/>
                        </a:solidFill>
                        <a:latin typeface="Calibri"/>
                      </a:endParaRPr>
                    </a:p>
                  </a:txBody>
                  <a:tcPr marL="0" marR="0" marT="0" marB="0" anchor="b"/>
                </a:tc>
                <a:tc>
                  <a:txBody>
                    <a:bodyPr/>
                    <a:lstStyle/>
                    <a:p>
                      <a:pPr algn="ctr" fontAlgn="b"/>
                      <a:r>
                        <a:rPr lang="en-US" sz="1100" b="0" i="0" u="none" strike="noStrike" dirty="0">
                          <a:solidFill>
                            <a:srgbClr val="000000"/>
                          </a:solidFill>
                          <a:latin typeface="Calibri"/>
                        </a:rPr>
                        <a:t>459</a:t>
                      </a:r>
                    </a:p>
                  </a:txBody>
                  <a:tcPr marL="0" marR="0" marT="0" marB="0" anchor="b"/>
                </a:tc>
                <a:tc>
                  <a:txBody>
                    <a:bodyPr/>
                    <a:lstStyle/>
                    <a:p>
                      <a:pPr algn="ctr" fontAlgn="b"/>
                      <a:r>
                        <a:rPr lang="en-US" sz="1100" b="0" i="0" u="none" strike="noStrike" dirty="0">
                          <a:solidFill>
                            <a:srgbClr val="000000"/>
                          </a:solidFill>
                          <a:latin typeface="Calibri"/>
                        </a:rPr>
                        <a:t>217</a:t>
                      </a:r>
                    </a:p>
                  </a:txBody>
                  <a:tcPr marL="0" marR="0" marT="0" marB="0" anchor="b"/>
                </a:tc>
              </a:tr>
              <a:tr h="362280">
                <a:tc>
                  <a:txBody>
                    <a:bodyPr/>
                    <a:lstStyle/>
                    <a:p>
                      <a:pPr algn="l" fontAlgn="b"/>
                      <a:r>
                        <a:rPr lang="en-US" sz="1100" b="0" i="0" u="none" strike="noStrike" dirty="0">
                          <a:solidFill>
                            <a:srgbClr val="000000"/>
                          </a:solidFill>
                          <a:latin typeface="Calibri"/>
                        </a:rPr>
                        <a:t>Deputy/associate/assistant director </a:t>
                      </a:r>
                    </a:p>
                  </a:txBody>
                  <a:tcPr marL="0" marR="0" marT="0" marB="0" anchor="b"/>
                </a:tc>
                <a:tc>
                  <a:txBody>
                    <a:bodyPr/>
                    <a:lstStyle/>
                    <a:p>
                      <a:pPr algn="ctr" fontAlgn="b"/>
                      <a:r>
                        <a:rPr lang="en-US" sz="1100" b="0" i="0" u="none" strike="noStrike" dirty="0" smtClean="0">
                          <a:solidFill>
                            <a:srgbClr val="000000"/>
                          </a:solidFill>
                          <a:latin typeface="Calibri"/>
                        </a:rPr>
                        <a:t>$80,895</a:t>
                      </a:r>
                      <a:endParaRPr lang="en-US" sz="1100" b="0" i="0" u="none" strike="noStrike" dirty="0">
                        <a:solidFill>
                          <a:srgbClr val="000000"/>
                        </a:solidFill>
                        <a:latin typeface="Calibri"/>
                      </a:endParaRPr>
                    </a:p>
                  </a:txBody>
                  <a:tcPr marL="0" marR="0" marT="0" marB="0" anchor="b"/>
                </a:tc>
                <a:tc>
                  <a:txBody>
                    <a:bodyPr/>
                    <a:lstStyle/>
                    <a:p>
                      <a:pPr algn="ctr" fontAlgn="b"/>
                      <a:r>
                        <a:rPr lang="en-US" sz="1100" b="0" i="0" u="none" strike="noStrike" dirty="0" smtClean="0">
                          <a:solidFill>
                            <a:srgbClr val="000000"/>
                          </a:solidFill>
                          <a:latin typeface="Calibri"/>
                        </a:rPr>
                        <a:t>$81,897</a:t>
                      </a:r>
                      <a:endParaRPr lang="en-US" sz="1100" b="0" i="0" u="none" strike="noStrike" dirty="0">
                        <a:solidFill>
                          <a:srgbClr val="000000"/>
                        </a:solidFill>
                        <a:latin typeface="Calibri"/>
                      </a:endParaRPr>
                    </a:p>
                  </a:txBody>
                  <a:tcPr marL="0" marR="0" marT="0" marB="0" anchor="b"/>
                </a:tc>
                <a:tc>
                  <a:txBody>
                    <a:bodyPr/>
                    <a:lstStyle/>
                    <a:p>
                      <a:pPr algn="ctr" fontAlgn="b"/>
                      <a:r>
                        <a:rPr lang="en-US" sz="1100" b="0" i="0" u="none" strike="noStrike" dirty="0" smtClean="0">
                          <a:solidFill>
                            <a:srgbClr val="000000"/>
                          </a:solidFill>
                          <a:latin typeface="Calibri"/>
                        </a:rPr>
                        <a:t>1.23%</a:t>
                      </a:r>
                      <a:endParaRPr lang="en-US" sz="1100" b="0" i="0" u="none" strike="noStrike" dirty="0">
                        <a:solidFill>
                          <a:srgbClr val="000000"/>
                        </a:solidFill>
                        <a:latin typeface="Calibri"/>
                      </a:endParaRPr>
                    </a:p>
                  </a:txBody>
                  <a:tcPr marL="0" marR="0" marT="0" marB="0" anchor="b"/>
                </a:tc>
                <a:tc>
                  <a:txBody>
                    <a:bodyPr/>
                    <a:lstStyle/>
                    <a:p>
                      <a:pPr algn="ctr" fontAlgn="b"/>
                      <a:r>
                        <a:rPr lang="en-US" sz="1100" b="0" i="0" u="none" strike="noStrike" dirty="0">
                          <a:solidFill>
                            <a:srgbClr val="000000"/>
                          </a:solidFill>
                          <a:latin typeface="Calibri"/>
                        </a:rPr>
                        <a:t>573</a:t>
                      </a:r>
                    </a:p>
                  </a:txBody>
                  <a:tcPr marL="0" marR="0" marT="0" marB="0" anchor="b"/>
                </a:tc>
                <a:tc>
                  <a:txBody>
                    <a:bodyPr/>
                    <a:lstStyle/>
                    <a:p>
                      <a:pPr algn="ctr" fontAlgn="b"/>
                      <a:r>
                        <a:rPr lang="en-US" sz="1100" b="0" i="0" u="none" strike="noStrike" dirty="0">
                          <a:solidFill>
                            <a:srgbClr val="000000"/>
                          </a:solidFill>
                          <a:latin typeface="Calibri"/>
                        </a:rPr>
                        <a:t>282</a:t>
                      </a:r>
                    </a:p>
                  </a:txBody>
                  <a:tcPr marL="0" marR="0" marT="0" marB="0" anchor="b"/>
                </a:tc>
              </a:tr>
              <a:tr h="603800">
                <a:tc>
                  <a:txBody>
                    <a:bodyPr/>
                    <a:lstStyle/>
                    <a:p>
                      <a:pPr algn="l" fontAlgn="b"/>
                      <a:r>
                        <a:rPr lang="en-US" sz="1100" b="0" i="0" u="none" strike="noStrike" dirty="0">
                          <a:solidFill>
                            <a:srgbClr val="000000"/>
                          </a:solidFill>
                          <a:latin typeface="Calibri"/>
                        </a:rPr>
                        <a:t>Department head/branch manager/coordinator/senior manager </a:t>
                      </a:r>
                    </a:p>
                  </a:txBody>
                  <a:tcPr marL="0" marR="0" marT="0" marB="0" anchor="b"/>
                </a:tc>
                <a:tc>
                  <a:txBody>
                    <a:bodyPr/>
                    <a:lstStyle/>
                    <a:p>
                      <a:pPr algn="ctr" fontAlgn="b"/>
                      <a:r>
                        <a:rPr lang="en-US" sz="1100" b="0" i="0" u="none" strike="noStrike" dirty="0" smtClean="0">
                          <a:solidFill>
                            <a:srgbClr val="000000"/>
                          </a:solidFill>
                          <a:latin typeface="Calibri"/>
                        </a:rPr>
                        <a:t>$62,007</a:t>
                      </a:r>
                      <a:endParaRPr lang="en-US" sz="1100" b="0" i="0" u="none" strike="noStrike" dirty="0">
                        <a:solidFill>
                          <a:srgbClr val="000000"/>
                        </a:solidFill>
                        <a:latin typeface="Calibri"/>
                      </a:endParaRPr>
                    </a:p>
                  </a:txBody>
                  <a:tcPr marL="0" marR="0" marT="0" marB="0" anchor="b"/>
                </a:tc>
                <a:tc>
                  <a:txBody>
                    <a:bodyPr/>
                    <a:lstStyle/>
                    <a:p>
                      <a:pPr algn="ctr" fontAlgn="b"/>
                      <a:r>
                        <a:rPr lang="en-US" sz="1100" b="0" i="0" u="none" strike="noStrike" dirty="0" smtClean="0">
                          <a:solidFill>
                            <a:srgbClr val="000000"/>
                          </a:solidFill>
                          <a:latin typeface="Calibri"/>
                        </a:rPr>
                        <a:t>$65,320</a:t>
                      </a:r>
                      <a:endParaRPr lang="en-US" sz="1100" b="0" i="0" u="none" strike="noStrike" dirty="0">
                        <a:solidFill>
                          <a:srgbClr val="000000"/>
                        </a:solidFill>
                        <a:latin typeface="Calibri"/>
                      </a:endParaRPr>
                    </a:p>
                  </a:txBody>
                  <a:tcPr marL="0" marR="0" marT="0" marB="0" anchor="b"/>
                </a:tc>
                <a:tc>
                  <a:txBody>
                    <a:bodyPr/>
                    <a:lstStyle/>
                    <a:p>
                      <a:pPr algn="ctr" fontAlgn="b"/>
                      <a:r>
                        <a:rPr lang="en-US" sz="1100" b="0" i="0" u="none" strike="noStrike" dirty="0" smtClean="0">
                          <a:solidFill>
                            <a:srgbClr val="000000"/>
                          </a:solidFill>
                          <a:latin typeface="Calibri"/>
                        </a:rPr>
                        <a:t>5.34%</a:t>
                      </a:r>
                      <a:endParaRPr lang="en-US" sz="1100" b="0" i="0" u="none" strike="noStrike" dirty="0">
                        <a:solidFill>
                          <a:srgbClr val="000000"/>
                        </a:solidFill>
                        <a:latin typeface="Calibri"/>
                      </a:endParaRPr>
                    </a:p>
                  </a:txBody>
                  <a:tcPr marL="0" marR="0" marT="0" marB="0" anchor="b"/>
                </a:tc>
                <a:tc>
                  <a:txBody>
                    <a:bodyPr/>
                    <a:lstStyle/>
                    <a:p>
                      <a:pPr algn="ctr" fontAlgn="b"/>
                      <a:r>
                        <a:rPr lang="en-US" sz="1100" b="0" i="0" u="none" strike="noStrike" dirty="0">
                          <a:solidFill>
                            <a:srgbClr val="000000"/>
                          </a:solidFill>
                          <a:latin typeface="Calibri"/>
                        </a:rPr>
                        <a:t>505</a:t>
                      </a:r>
                    </a:p>
                  </a:txBody>
                  <a:tcPr marL="0" marR="0" marT="0" marB="0" anchor="b"/>
                </a:tc>
                <a:tc>
                  <a:txBody>
                    <a:bodyPr/>
                    <a:lstStyle/>
                    <a:p>
                      <a:pPr algn="ctr" fontAlgn="b"/>
                      <a:r>
                        <a:rPr lang="en-US" sz="1100" b="0" i="0" u="none" strike="noStrike" dirty="0">
                          <a:solidFill>
                            <a:srgbClr val="000000"/>
                          </a:solidFill>
                          <a:latin typeface="Calibri"/>
                        </a:rPr>
                        <a:t>261</a:t>
                      </a:r>
                    </a:p>
                  </a:txBody>
                  <a:tcPr marL="0" marR="0" marT="0" marB="0" anchor="b"/>
                </a:tc>
              </a:tr>
              <a:tr h="362280">
                <a:tc>
                  <a:txBody>
                    <a:bodyPr/>
                    <a:lstStyle/>
                    <a:p>
                      <a:pPr algn="l" fontAlgn="b"/>
                      <a:r>
                        <a:rPr lang="en-US" sz="1100" b="0" i="0" u="none" strike="noStrike" dirty="0">
                          <a:solidFill>
                            <a:srgbClr val="000000"/>
                          </a:solidFill>
                          <a:latin typeface="Calibri"/>
                        </a:rPr>
                        <a:t>Manager/supervisor of support staff </a:t>
                      </a:r>
                    </a:p>
                  </a:txBody>
                  <a:tcPr marL="0" marR="0" marT="0" marB="0" anchor="b"/>
                </a:tc>
                <a:tc>
                  <a:txBody>
                    <a:bodyPr/>
                    <a:lstStyle/>
                    <a:p>
                      <a:pPr algn="ctr" fontAlgn="b"/>
                      <a:r>
                        <a:rPr lang="en-US" sz="1100" b="0" i="0" u="none" strike="noStrike" dirty="0" smtClean="0">
                          <a:solidFill>
                            <a:srgbClr val="000000"/>
                          </a:solidFill>
                          <a:latin typeface="Calibri"/>
                        </a:rPr>
                        <a:t>$55,704</a:t>
                      </a:r>
                      <a:endParaRPr lang="en-US" sz="1100" b="0" i="0" u="none" strike="noStrike" dirty="0">
                        <a:solidFill>
                          <a:srgbClr val="000000"/>
                        </a:solidFill>
                        <a:latin typeface="Calibri"/>
                      </a:endParaRPr>
                    </a:p>
                  </a:txBody>
                  <a:tcPr marL="0" marR="0" marT="0" marB="0" anchor="b"/>
                </a:tc>
                <a:tc>
                  <a:txBody>
                    <a:bodyPr/>
                    <a:lstStyle/>
                    <a:p>
                      <a:pPr algn="ctr" fontAlgn="b"/>
                      <a:r>
                        <a:rPr lang="en-US" sz="1100" b="0" i="0" u="none" strike="noStrike" dirty="0" smtClean="0">
                          <a:solidFill>
                            <a:srgbClr val="000000"/>
                          </a:solidFill>
                          <a:latin typeface="Calibri"/>
                        </a:rPr>
                        <a:t>$55,732</a:t>
                      </a:r>
                      <a:endParaRPr lang="en-US" sz="1100" b="0" i="0" u="none" strike="noStrike" dirty="0">
                        <a:solidFill>
                          <a:srgbClr val="000000"/>
                        </a:solidFill>
                        <a:latin typeface="Calibri"/>
                      </a:endParaRPr>
                    </a:p>
                  </a:txBody>
                  <a:tcPr marL="0" marR="0" marT="0" marB="0" anchor="b"/>
                </a:tc>
                <a:tc>
                  <a:txBody>
                    <a:bodyPr/>
                    <a:lstStyle/>
                    <a:p>
                      <a:pPr algn="ctr" fontAlgn="b"/>
                      <a:r>
                        <a:rPr lang="en-US" sz="1100" b="0" i="0" u="none" strike="noStrike" dirty="0" smtClean="0">
                          <a:solidFill>
                            <a:srgbClr val="000000"/>
                          </a:solidFill>
                          <a:latin typeface="Calibri"/>
                        </a:rPr>
                        <a:t>0.05%</a:t>
                      </a:r>
                      <a:endParaRPr lang="en-US" sz="1100" b="0" i="0" u="none" strike="noStrike" dirty="0">
                        <a:solidFill>
                          <a:srgbClr val="000000"/>
                        </a:solidFill>
                        <a:latin typeface="Calibri"/>
                      </a:endParaRPr>
                    </a:p>
                  </a:txBody>
                  <a:tcPr marL="0" marR="0" marT="0" marB="0" anchor="b"/>
                </a:tc>
                <a:tc>
                  <a:txBody>
                    <a:bodyPr/>
                    <a:lstStyle/>
                    <a:p>
                      <a:pPr algn="ctr" fontAlgn="b"/>
                      <a:r>
                        <a:rPr lang="en-US" sz="1100" b="0" i="0" u="none" strike="noStrike" dirty="0">
                          <a:solidFill>
                            <a:srgbClr val="000000"/>
                          </a:solidFill>
                          <a:latin typeface="Calibri"/>
                        </a:rPr>
                        <a:t>680</a:t>
                      </a:r>
                    </a:p>
                  </a:txBody>
                  <a:tcPr marL="0" marR="0" marT="0" marB="0" anchor="b"/>
                </a:tc>
                <a:tc>
                  <a:txBody>
                    <a:bodyPr/>
                    <a:lstStyle/>
                    <a:p>
                      <a:pPr algn="ctr" fontAlgn="b"/>
                      <a:r>
                        <a:rPr lang="en-US" sz="1100" b="0" i="0" u="none" strike="noStrike" dirty="0">
                          <a:solidFill>
                            <a:srgbClr val="000000"/>
                          </a:solidFill>
                          <a:latin typeface="Calibri"/>
                        </a:rPr>
                        <a:t>347</a:t>
                      </a:r>
                    </a:p>
                  </a:txBody>
                  <a:tcPr marL="0" marR="0" marT="0" marB="0" anchor="b"/>
                </a:tc>
              </a:tr>
              <a:tr h="362280">
                <a:tc>
                  <a:txBody>
                    <a:bodyPr/>
                    <a:lstStyle/>
                    <a:p>
                      <a:pPr algn="l" fontAlgn="b"/>
                      <a:r>
                        <a:rPr lang="en-US" sz="1100" b="0" i="0" u="none" strike="noStrike" dirty="0">
                          <a:solidFill>
                            <a:srgbClr val="000000"/>
                          </a:solidFill>
                          <a:latin typeface="Calibri"/>
                        </a:rPr>
                        <a:t>Librarian who does not supervise </a:t>
                      </a:r>
                    </a:p>
                  </a:txBody>
                  <a:tcPr marL="0" marR="0" marT="0" marB="0" anchor="b"/>
                </a:tc>
                <a:tc>
                  <a:txBody>
                    <a:bodyPr/>
                    <a:lstStyle/>
                    <a:p>
                      <a:pPr algn="ctr" fontAlgn="b"/>
                      <a:r>
                        <a:rPr lang="en-US" sz="1100" b="0" i="0" u="none" strike="noStrike" dirty="0" smtClean="0">
                          <a:solidFill>
                            <a:srgbClr val="000000"/>
                          </a:solidFill>
                          <a:latin typeface="Calibri"/>
                        </a:rPr>
                        <a:t>$55,073</a:t>
                      </a:r>
                      <a:endParaRPr lang="en-US" sz="1100" b="0" i="0" u="none" strike="noStrike" dirty="0">
                        <a:solidFill>
                          <a:srgbClr val="000000"/>
                        </a:solidFill>
                        <a:latin typeface="Calibri"/>
                      </a:endParaRPr>
                    </a:p>
                  </a:txBody>
                  <a:tcPr marL="0" marR="0" marT="0" marB="0" anchor="b"/>
                </a:tc>
                <a:tc>
                  <a:txBody>
                    <a:bodyPr/>
                    <a:lstStyle/>
                    <a:p>
                      <a:pPr algn="ctr" fontAlgn="b"/>
                      <a:r>
                        <a:rPr lang="en-US" sz="1100" b="0" i="0" u="none" strike="noStrike" dirty="0" smtClean="0">
                          <a:solidFill>
                            <a:srgbClr val="000000"/>
                          </a:solidFill>
                          <a:latin typeface="Calibri"/>
                        </a:rPr>
                        <a:t>$57,079</a:t>
                      </a:r>
                      <a:endParaRPr lang="en-US" sz="1100" b="0" i="0" u="none" strike="noStrike" dirty="0">
                        <a:solidFill>
                          <a:srgbClr val="000000"/>
                        </a:solidFill>
                        <a:latin typeface="Calibri"/>
                      </a:endParaRPr>
                    </a:p>
                  </a:txBody>
                  <a:tcPr marL="0" marR="0" marT="0" marB="0" anchor="b"/>
                </a:tc>
                <a:tc>
                  <a:txBody>
                    <a:bodyPr/>
                    <a:lstStyle/>
                    <a:p>
                      <a:pPr algn="ctr" fontAlgn="b"/>
                      <a:r>
                        <a:rPr lang="en-US" sz="1100" b="0" i="0" u="none" strike="noStrike" dirty="0" smtClean="0">
                          <a:solidFill>
                            <a:srgbClr val="000000"/>
                          </a:solidFill>
                          <a:latin typeface="Calibri"/>
                        </a:rPr>
                        <a:t>3.64%</a:t>
                      </a:r>
                      <a:endParaRPr lang="en-US" sz="1100" b="0" i="0" u="none" strike="noStrike" dirty="0">
                        <a:solidFill>
                          <a:srgbClr val="000000"/>
                        </a:solidFill>
                        <a:latin typeface="Calibri"/>
                      </a:endParaRPr>
                    </a:p>
                  </a:txBody>
                  <a:tcPr marL="0" marR="0" marT="0" marB="0" anchor="b"/>
                </a:tc>
                <a:tc>
                  <a:txBody>
                    <a:bodyPr/>
                    <a:lstStyle/>
                    <a:p>
                      <a:pPr algn="ctr" fontAlgn="b"/>
                      <a:r>
                        <a:rPr lang="en-US" sz="1100" b="0" i="0" u="none" strike="noStrike" dirty="0">
                          <a:solidFill>
                            <a:srgbClr val="000000"/>
                          </a:solidFill>
                          <a:latin typeface="Calibri"/>
                        </a:rPr>
                        <a:t>2458</a:t>
                      </a:r>
                    </a:p>
                  </a:txBody>
                  <a:tcPr marL="0" marR="0" marT="0" marB="0" anchor="b"/>
                </a:tc>
                <a:tc>
                  <a:txBody>
                    <a:bodyPr/>
                    <a:lstStyle/>
                    <a:p>
                      <a:pPr algn="ctr" fontAlgn="b"/>
                      <a:r>
                        <a:rPr lang="en-US" sz="1100" b="0" i="0" u="none" strike="noStrike" dirty="0">
                          <a:solidFill>
                            <a:srgbClr val="000000"/>
                          </a:solidFill>
                          <a:latin typeface="Calibri"/>
                        </a:rPr>
                        <a:t>1260</a:t>
                      </a:r>
                    </a:p>
                  </a:txBody>
                  <a:tcPr marL="0" marR="0" marT="0" marB="0" anchor="b"/>
                </a:tc>
              </a:tr>
              <a:tr h="267136">
                <a:tc>
                  <a:txBody>
                    <a:bodyPr/>
                    <a:lstStyle/>
                    <a:p>
                      <a:pPr algn="l" fontAlgn="b"/>
                      <a:r>
                        <a:rPr lang="en-US" sz="1100" b="0" i="0" u="none" strike="noStrike" dirty="0">
                          <a:solidFill>
                            <a:srgbClr val="000000"/>
                          </a:solidFill>
                          <a:latin typeface="Calibri"/>
                        </a:rPr>
                        <a:t>Beginning librarian </a:t>
                      </a:r>
                    </a:p>
                  </a:txBody>
                  <a:tcPr marL="0" marR="0" marT="0" marB="0" anchor="b"/>
                </a:tc>
                <a:tc>
                  <a:txBody>
                    <a:bodyPr/>
                    <a:lstStyle/>
                    <a:p>
                      <a:pPr algn="ctr" fontAlgn="b"/>
                      <a:r>
                        <a:rPr lang="en-US" sz="1100" b="0" i="0" u="none" strike="noStrike" dirty="0" smtClean="0">
                          <a:solidFill>
                            <a:srgbClr val="000000"/>
                          </a:solidFill>
                          <a:latin typeface="Calibri"/>
                        </a:rPr>
                        <a:t>$46,459</a:t>
                      </a:r>
                      <a:endParaRPr lang="en-US" sz="1100" b="0" i="0" u="none" strike="noStrike" dirty="0">
                        <a:solidFill>
                          <a:srgbClr val="000000"/>
                        </a:solidFill>
                        <a:latin typeface="Calibri"/>
                      </a:endParaRPr>
                    </a:p>
                  </a:txBody>
                  <a:tcPr marL="0" marR="0" marT="0" marB="0" anchor="b"/>
                </a:tc>
                <a:tc>
                  <a:txBody>
                    <a:bodyPr/>
                    <a:lstStyle/>
                    <a:p>
                      <a:pPr algn="ctr" fontAlgn="b"/>
                      <a:r>
                        <a:rPr lang="en-US" sz="1100" b="0" i="0" u="none" strike="noStrike" dirty="0" smtClean="0">
                          <a:solidFill>
                            <a:srgbClr val="000000"/>
                          </a:solidFill>
                          <a:latin typeface="Calibri"/>
                        </a:rPr>
                        <a:t>$47,000</a:t>
                      </a:r>
                      <a:endParaRPr lang="en-US" sz="1100" b="0" i="0" u="none" strike="noStrike" dirty="0">
                        <a:solidFill>
                          <a:srgbClr val="000000"/>
                        </a:solidFill>
                        <a:latin typeface="Calibri"/>
                      </a:endParaRPr>
                    </a:p>
                  </a:txBody>
                  <a:tcPr marL="0" marR="0" marT="0" marB="0" anchor="b"/>
                </a:tc>
                <a:tc>
                  <a:txBody>
                    <a:bodyPr/>
                    <a:lstStyle/>
                    <a:p>
                      <a:pPr algn="ctr" fontAlgn="b"/>
                      <a:r>
                        <a:rPr lang="en-US" sz="1100" b="0" i="0" u="none" strike="noStrike" dirty="0" smtClean="0">
                          <a:solidFill>
                            <a:srgbClr val="000000"/>
                          </a:solidFill>
                          <a:latin typeface="Calibri"/>
                        </a:rPr>
                        <a:t>1.165</a:t>
                      </a:r>
                      <a:endParaRPr lang="en-US" sz="1100" b="0" i="0" u="none" strike="noStrike" dirty="0">
                        <a:solidFill>
                          <a:srgbClr val="000000"/>
                        </a:solidFill>
                        <a:latin typeface="Calibri"/>
                      </a:endParaRPr>
                    </a:p>
                  </a:txBody>
                  <a:tcPr marL="0" marR="0" marT="0" marB="0" anchor="b"/>
                </a:tc>
                <a:tc>
                  <a:txBody>
                    <a:bodyPr/>
                    <a:lstStyle/>
                    <a:p>
                      <a:pPr algn="ctr" fontAlgn="b"/>
                      <a:r>
                        <a:rPr lang="en-US" sz="1100" b="0" i="0" u="none" strike="noStrike" dirty="0">
                          <a:solidFill>
                            <a:srgbClr val="000000"/>
                          </a:solidFill>
                          <a:latin typeface="Calibri"/>
                        </a:rPr>
                        <a:t>441</a:t>
                      </a:r>
                    </a:p>
                  </a:txBody>
                  <a:tcPr marL="0" marR="0" marT="0" marB="0" anchor="b"/>
                </a:tc>
                <a:tc>
                  <a:txBody>
                    <a:bodyPr/>
                    <a:lstStyle/>
                    <a:p>
                      <a:pPr algn="ctr" fontAlgn="b"/>
                      <a:r>
                        <a:rPr lang="en-US" sz="1100" b="0" i="0" u="none" strike="noStrike" dirty="0">
                          <a:solidFill>
                            <a:srgbClr val="000000"/>
                          </a:solidFill>
                          <a:latin typeface="Calibri"/>
                        </a:rPr>
                        <a:t>153</a:t>
                      </a:r>
                    </a:p>
                  </a:txBody>
                  <a:tcPr marL="0" marR="0" marT="0" marB="0" anchor="b"/>
                </a:tc>
              </a:tr>
              <a:tr h="267136">
                <a:tc>
                  <a:txBody>
                    <a:bodyPr/>
                    <a:lstStyle/>
                    <a:p>
                      <a:pPr algn="l" fontAlgn="b"/>
                      <a:r>
                        <a:rPr lang="en-US" sz="1100" b="0" i="0" u="none" strike="noStrike" dirty="0">
                          <a:solidFill>
                            <a:srgbClr val="000000"/>
                          </a:solidFill>
                          <a:latin typeface="Calibri"/>
                        </a:rPr>
                        <a:t>Total (number reporting) </a:t>
                      </a:r>
                    </a:p>
                  </a:txBody>
                  <a:tcPr marL="0" marR="0" marT="0" marB="0" anchor="b"/>
                </a:tc>
                <a:tc>
                  <a:txBody>
                    <a:bodyPr/>
                    <a:lstStyle/>
                    <a:p>
                      <a:pPr algn="ctr" fontAlgn="b"/>
                      <a:r>
                        <a:rPr lang="en-US" sz="1100" b="0" i="0" u="none" strike="noStrike" dirty="0">
                          <a:solidFill>
                            <a:srgbClr val="000000"/>
                          </a:solidFill>
                          <a:latin typeface="Calibri"/>
                        </a:rPr>
                        <a:t>  </a:t>
                      </a:r>
                    </a:p>
                  </a:txBody>
                  <a:tcPr marL="0" marR="0" marT="0" marB="0" anchor="b"/>
                </a:tc>
                <a:tc>
                  <a:txBody>
                    <a:bodyPr/>
                    <a:lstStyle/>
                    <a:p>
                      <a:pPr algn="ctr" fontAlgn="b"/>
                      <a:r>
                        <a:rPr lang="en-US" sz="1100" b="0" i="0" u="none" strike="noStrike" dirty="0">
                          <a:solidFill>
                            <a:srgbClr val="000000"/>
                          </a:solidFill>
                          <a:latin typeface="Calibri"/>
                        </a:rPr>
                        <a:t>  </a:t>
                      </a:r>
                    </a:p>
                  </a:txBody>
                  <a:tcPr marL="0" marR="0" marT="0" marB="0" anchor="b"/>
                </a:tc>
                <a:tc>
                  <a:txBody>
                    <a:bodyPr/>
                    <a:lstStyle/>
                    <a:p>
                      <a:pPr algn="ctr" fontAlgn="b"/>
                      <a:r>
                        <a:rPr lang="en-US" sz="1100" b="0" i="0" u="none" strike="noStrike" dirty="0">
                          <a:solidFill>
                            <a:srgbClr val="000000"/>
                          </a:solidFill>
                          <a:latin typeface="Calibri"/>
                        </a:rPr>
                        <a:t>  </a:t>
                      </a:r>
                    </a:p>
                  </a:txBody>
                  <a:tcPr marL="0" marR="0" marT="0" marB="0" anchor="b"/>
                </a:tc>
                <a:tc>
                  <a:txBody>
                    <a:bodyPr/>
                    <a:lstStyle/>
                    <a:p>
                      <a:pPr algn="ctr" fontAlgn="b"/>
                      <a:r>
                        <a:rPr lang="en-US" sz="1100" b="0" i="0" u="none" strike="noStrike" dirty="0">
                          <a:solidFill>
                            <a:srgbClr val="000000"/>
                          </a:solidFill>
                          <a:latin typeface="Calibri"/>
                        </a:rPr>
                        <a:t>5116</a:t>
                      </a:r>
                    </a:p>
                  </a:txBody>
                  <a:tcPr marL="0" marR="0" marT="0" marB="0" anchor="b"/>
                </a:tc>
                <a:tc>
                  <a:txBody>
                    <a:bodyPr/>
                    <a:lstStyle/>
                    <a:p>
                      <a:pPr algn="ctr" fontAlgn="b"/>
                      <a:r>
                        <a:rPr lang="en-US" sz="1100" b="0" i="0" u="none" strike="noStrike" dirty="0">
                          <a:solidFill>
                            <a:srgbClr val="000000"/>
                          </a:solidFill>
                          <a:latin typeface="Calibri"/>
                        </a:rPr>
                        <a:t>2520</a:t>
                      </a:r>
                    </a:p>
                  </a:txBody>
                  <a:tcPr marL="0" marR="0" marT="0" marB="0" anchor="b"/>
                </a:tc>
              </a:tr>
            </a:tbl>
          </a:graphicData>
        </a:graphic>
      </p:graphicFrame>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12577972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Academic Library Staffing</a:t>
            </a:r>
            <a:endParaRPr lang="en-US" dirty="0"/>
          </a:p>
        </p:txBody>
      </p:sp>
      <p:sp>
        <p:nvSpPr>
          <p:cNvPr id="3" name="Content Placeholder 2"/>
          <p:cNvSpPr>
            <a:spLocks noGrp="1"/>
          </p:cNvSpPr>
          <p:nvPr>
            <p:ph idx="1"/>
          </p:nvPr>
        </p:nvSpPr>
        <p:spPr/>
        <p:txBody>
          <a:bodyPr>
            <a:normAutofit/>
          </a:bodyPr>
          <a:lstStyle/>
          <a:p>
            <a:r>
              <a:rPr lang="en-US" dirty="0" smtClean="0"/>
              <a:t>Salaries and wages made up 49.8 % of total academic/research library expenditures in 2010, up from 49.3 % in 2008.</a:t>
            </a:r>
          </a:p>
          <a:p>
            <a:r>
              <a:rPr lang="en-US" dirty="0" smtClean="0"/>
              <a:t>Decrease of 4.8 % (4,495 positions) since 2008</a:t>
            </a:r>
          </a:p>
          <a:p>
            <a:r>
              <a:rPr lang="en-US" dirty="0" smtClean="0"/>
              <a:t>Number of academic librarians has decreased 1.2 % since 2008 to a total of 26,706 FTE positions</a:t>
            </a:r>
          </a:p>
          <a:p>
            <a:endParaRPr lang="en-US" dirty="0" smtClean="0"/>
          </a:p>
          <a:p>
            <a:pPr lvl="1"/>
            <a:r>
              <a:rPr lang="en-US" sz="1300" i="1" dirty="0" smtClean="0"/>
              <a:t>American Library Association. (2012). State of America’s Libraries Report 2012.  Available at </a:t>
            </a:r>
            <a:r>
              <a:rPr lang="en-US" sz="1300" i="1" dirty="0" smtClean="0">
                <a:hlinkClick r:id="rId2"/>
              </a:rPr>
              <a:t>http://www.ala.org/news/mediapresscenter/americaslibraries/soal2012/academic-libraries</a:t>
            </a:r>
            <a:endParaRPr lang="en-US" sz="1300" i="1" dirty="0" smtClean="0"/>
          </a:p>
          <a:p>
            <a:pPr lvl="1"/>
            <a:endParaRPr lang="en-US" sz="1300" dirty="0" smtClean="0"/>
          </a:p>
          <a:p>
            <a:pPr lvl="1"/>
            <a:endParaRPr lang="en-US" sz="1100" dirty="0"/>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6077147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How do libraries respond to budget cuts?</a:t>
            </a:r>
            <a:endParaRPr lang="en-US" sz="3600" dirty="0"/>
          </a:p>
        </p:txBody>
      </p:sp>
      <p:graphicFrame>
        <p:nvGraphicFramePr>
          <p:cNvPr id="5" name="Content Placeholder 4"/>
          <p:cNvGraphicFramePr>
            <a:graphicFrameLocks noGrp="1"/>
          </p:cNvGraphicFramePr>
          <p:nvPr>
            <p:ph sz="half" idx="1"/>
          </p:nvPr>
        </p:nvGraphicFramePr>
        <p:xfrm>
          <a:off x="685800" y="1295400"/>
          <a:ext cx="7620000" cy="4648200"/>
        </p:xfrm>
        <a:graphic>
          <a:graphicData uri="http://schemas.openxmlformats.org/drawingml/2006/table">
            <a:tbl>
              <a:tblPr firstRow="1" bandRow="1">
                <a:tableStyleId>{5C22544A-7EE6-4342-B048-85BDC9FD1C3A}</a:tableStyleId>
              </a:tblPr>
              <a:tblGrid>
                <a:gridCol w="3352800"/>
                <a:gridCol w="1066800"/>
                <a:gridCol w="838200"/>
                <a:gridCol w="762000"/>
                <a:gridCol w="762000"/>
                <a:gridCol w="838200"/>
              </a:tblGrid>
              <a:tr h="232410">
                <a:tc gridSpan="6">
                  <a:txBody>
                    <a:bodyPr/>
                    <a:lstStyle/>
                    <a:p>
                      <a:pPr algn="ctr" fontAlgn="b"/>
                      <a:r>
                        <a:rPr lang="en-US" sz="1100" b="1" i="0" u="none" strike="noStrike" dirty="0" smtClean="0">
                          <a:solidFill>
                            <a:schemeClr val="bg1">
                              <a:lumMod val="95000"/>
                            </a:schemeClr>
                          </a:solidFill>
                          <a:latin typeface="Calibri"/>
                        </a:rPr>
                        <a:t>Actions </a:t>
                      </a:r>
                      <a:r>
                        <a:rPr lang="en-US" sz="1100" b="1" i="0" u="none" strike="noStrike" dirty="0">
                          <a:solidFill>
                            <a:schemeClr val="bg1">
                              <a:lumMod val="95000"/>
                            </a:schemeClr>
                          </a:solidFill>
                          <a:latin typeface="Calibri"/>
                        </a:rPr>
                        <a:t>to Manage or Respond to Budget Cuts/Freezes - By Library Segment</a:t>
                      </a:r>
                    </a:p>
                  </a:txBody>
                  <a:tcPr marL="0" marR="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32410">
                <a:tc>
                  <a:txBody>
                    <a:bodyPr/>
                    <a:lstStyle/>
                    <a:p>
                      <a:pPr algn="l" fontAlgn="b"/>
                      <a:endParaRPr lang="en-US" sz="1100" b="0" i="0" u="none" strike="noStrike" dirty="0">
                        <a:solidFill>
                          <a:srgbClr val="000000"/>
                        </a:solidFill>
                        <a:latin typeface="Calibri"/>
                      </a:endParaRPr>
                    </a:p>
                  </a:txBody>
                  <a:tcPr marL="0" marR="0" marT="0" marB="0" anchor="ctr"/>
                </a:tc>
                <a:tc>
                  <a:txBody>
                    <a:bodyPr/>
                    <a:lstStyle/>
                    <a:p>
                      <a:pPr algn="ctr" fontAlgn="b"/>
                      <a:r>
                        <a:rPr lang="en-US" sz="1100" b="0" i="0" u="none" strike="noStrike" dirty="0">
                          <a:solidFill>
                            <a:srgbClr val="000000"/>
                          </a:solidFill>
                          <a:latin typeface="Calibri"/>
                        </a:rPr>
                        <a:t>Public</a:t>
                      </a:r>
                    </a:p>
                  </a:txBody>
                  <a:tcPr marL="0" marR="0" marT="0" marB="0" anchor="ctr"/>
                </a:tc>
                <a:tc>
                  <a:txBody>
                    <a:bodyPr/>
                    <a:lstStyle/>
                    <a:p>
                      <a:pPr algn="ctr" fontAlgn="b"/>
                      <a:r>
                        <a:rPr lang="en-US" sz="1100" b="0" i="0" u="none" strike="noStrike" dirty="0">
                          <a:solidFill>
                            <a:srgbClr val="000000"/>
                          </a:solidFill>
                          <a:latin typeface="Calibri"/>
                        </a:rPr>
                        <a:t>Academic</a:t>
                      </a:r>
                    </a:p>
                  </a:txBody>
                  <a:tcPr marL="0" marR="0" marT="0" marB="0" anchor="ctr"/>
                </a:tc>
                <a:tc>
                  <a:txBody>
                    <a:bodyPr/>
                    <a:lstStyle/>
                    <a:p>
                      <a:pPr algn="ctr" fontAlgn="b"/>
                      <a:r>
                        <a:rPr lang="en-US" sz="1100" b="0" i="0" u="none" strike="noStrike" dirty="0">
                          <a:solidFill>
                            <a:srgbClr val="000000"/>
                          </a:solidFill>
                          <a:latin typeface="Calibri"/>
                        </a:rPr>
                        <a:t>Gov't</a:t>
                      </a:r>
                    </a:p>
                  </a:txBody>
                  <a:tcPr marL="0" marR="0" marT="0" marB="0" anchor="ctr"/>
                </a:tc>
                <a:tc>
                  <a:txBody>
                    <a:bodyPr/>
                    <a:lstStyle/>
                    <a:p>
                      <a:pPr algn="ctr" fontAlgn="b"/>
                      <a:r>
                        <a:rPr lang="en-US" sz="1100" b="0" i="0" u="none" strike="noStrike" dirty="0">
                          <a:solidFill>
                            <a:srgbClr val="000000"/>
                          </a:solidFill>
                          <a:latin typeface="Calibri"/>
                        </a:rPr>
                        <a:t>Special</a:t>
                      </a:r>
                    </a:p>
                  </a:txBody>
                  <a:tcPr marL="0" marR="0" marT="0" marB="0" anchor="ctr"/>
                </a:tc>
                <a:tc>
                  <a:txBody>
                    <a:bodyPr/>
                    <a:lstStyle/>
                    <a:p>
                      <a:pPr algn="ctr" fontAlgn="b"/>
                      <a:r>
                        <a:rPr lang="en-US" sz="1100" b="0" i="0" u="none" strike="noStrike" dirty="0">
                          <a:solidFill>
                            <a:srgbClr val="000000"/>
                          </a:solidFill>
                          <a:latin typeface="Calibri"/>
                        </a:rPr>
                        <a:t>Average</a:t>
                      </a:r>
                    </a:p>
                  </a:txBody>
                  <a:tcPr marL="0" marR="0" marT="0" marB="0" anchor="ctr"/>
                </a:tc>
              </a:tr>
              <a:tr h="232410">
                <a:tc>
                  <a:txBody>
                    <a:bodyPr/>
                    <a:lstStyle/>
                    <a:p>
                      <a:pPr algn="l" fontAlgn="b"/>
                      <a:r>
                        <a:rPr lang="en-US" sz="1100" b="0" i="0" u="none" strike="noStrike" dirty="0">
                          <a:solidFill>
                            <a:srgbClr val="000000"/>
                          </a:solidFill>
                          <a:latin typeface="Calibri"/>
                        </a:rPr>
                        <a:t>Cut spending on subscriptions </a:t>
                      </a:r>
                    </a:p>
                  </a:txBody>
                  <a:tcPr marL="0" marR="0" marT="0" marB="0" anchor="ctr"/>
                </a:tc>
                <a:tc>
                  <a:txBody>
                    <a:bodyPr/>
                    <a:lstStyle/>
                    <a:p>
                      <a:pPr algn="ctr" fontAlgn="b"/>
                      <a:r>
                        <a:rPr lang="en-US" sz="1100" b="0" i="0" u="none" strike="noStrike" dirty="0">
                          <a:solidFill>
                            <a:srgbClr val="000000"/>
                          </a:solidFill>
                          <a:latin typeface="Calibri"/>
                        </a:rPr>
                        <a:t>39%</a:t>
                      </a:r>
                    </a:p>
                  </a:txBody>
                  <a:tcPr marL="0" marR="0" marT="0" marB="0" anchor="ctr"/>
                </a:tc>
                <a:tc>
                  <a:txBody>
                    <a:bodyPr/>
                    <a:lstStyle/>
                    <a:p>
                      <a:pPr algn="ctr" fontAlgn="b"/>
                      <a:r>
                        <a:rPr lang="en-US" sz="1100" b="0" i="0" u="none" strike="noStrike" dirty="0">
                          <a:solidFill>
                            <a:srgbClr val="000000"/>
                          </a:solidFill>
                          <a:latin typeface="Calibri"/>
                        </a:rPr>
                        <a:t>55%</a:t>
                      </a:r>
                    </a:p>
                  </a:txBody>
                  <a:tcPr marL="0" marR="0" marT="0" marB="0" anchor="ctr"/>
                </a:tc>
                <a:tc>
                  <a:txBody>
                    <a:bodyPr/>
                    <a:lstStyle/>
                    <a:p>
                      <a:pPr algn="ctr" fontAlgn="b"/>
                      <a:r>
                        <a:rPr lang="en-US" sz="1100" b="0" i="0" u="none" strike="noStrike" dirty="0">
                          <a:solidFill>
                            <a:srgbClr val="000000"/>
                          </a:solidFill>
                          <a:latin typeface="Calibri"/>
                        </a:rPr>
                        <a:t>75%</a:t>
                      </a:r>
                    </a:p>
                  </a:txBody>
                  <a:tcPr marL="0" marR="0" marT="0" marB="0" anchor="ctr"/>
                </a:tc>
                <a:tc>
                  <a:txBody>
                    <a:bodyPr/>
                    <a:lstStyle/>
                    <a:p>
                      <a:pPr algn="ctr" fontAlgn="b"/>
                      <a:r>
                        <a:rPr lang="en-US" sz="1100" b="0" i="0" u="none" strike="noStrike" dirty="0">
                          <a:solidFill>
                            <a:srgbClr val="000000"/>
                          </a:solidFill>
                          <a:latin typeface="Calibri"/>
                        </a:rPr>
                        <a:t>49%</a:t>
                      </a:r>
                    </a:p>
                  </a:txBody>
                  <a:tcPr marL="0" marR="0" marT="0" marB="0" anchor="ctr"/>
                </a:tc>
                <a:tc>
                  <a:txBody>
                    <a:bodyPr/>
                    <a:lstStyle/>
                    <a:p>
                      <a:pPr algn="ctr" fontAlgn="b"/>
                      <a:r>
                        <a:rPr lang="en-US" sz="1100" b="0" i="0" u="none" strike="noStrike" dirty="0">
                          <a:solidFill>
                            <a:srgbClr val="000000"/>
                          </a:solidFill>
                          <a:latin typeface="Calibri"/>
                        </a:rPr>
                        <a:t>48%</a:t>
                      </a:r>
                    </a:p>
                  </a:txBody>
                  <a:tcPr marL="0" marR="0" marT="0" marB="0" anchor="ctr"/>
                </a:tc>
              </a:tr>
              <a:tr h="232410">
                <a:tc>
                  <a:txBody>
                    <a:bodyPr/>
                    <a:lstStyle/>
                    <a:p>
                      <a:pPr algn="l" fontAlgn="b"/>
                      <a:r>
                        <a:rPr lang="en-US" sz="1100" b="0" i="0" u="none" strike="noStrike" dirty="0">
                          <a:solidFill>
                            <a:srgbClr val="000000"/>
                          </a:solidFill>
                          <a:latin typeface="Calibri"/>
                        </a:rPr>
                        <a:t>Cut or eliminated conference/travel/ education budget</a:t>
                      </a:r>
                    </a:p>
                  </a:txBody>
                  <a:tcPr marL="0" marR="0" marT="0" marB="0" anchor="ctr"/>
                </a:tc>
                <a:tc>
                  <a:txBody>
                    <a:bodyPr/>
                    <a:lstStyle/>
                    <a:p>
                      <a:pPr algn="ctr" fontAlgn="b"/>
                      <a:r>
                        <a:rPr lang="en-US" sz="1100" b="0" i="0" u="none" strike="noStrike" dirty="0">
                          <a:solidFill>
                            <a:srgbClr val="000000"/>
                          </a:solidFill>
                          <a:latin typeface="Calibri"/>
                        </a:rPr>
                        <a:t>40%</a:t>
                      </a:r>
                    </a:p>
                  </a:txBody>
                  <a:tcPr marL="0" marR="0" marT="0" marB="0" anchor="ctr"/>
                </a:tc>
                <a:tc>
                  <a:txBody>
                    <a:bodyPr/>
                    <a:lstStyle/>
                    <a:p>
                      <a:pPr algn="ctr" fontAlgn="b"/>
                      <a:r>
                        <a:rPr lang="en-US" sz="1100" b="0" i="0" u="none" strike="noStrike" dirty="0">
                          <a:solidFill>
                            <a:srgbClr val="000000"/>
                          </a:solidFill>
                          <a:latin typeface="Calibri"/>
                        </a:rPr>
                        <a:t>48%</a:t>
                      </a:r>
                    </a:p>
                  </a:txBody>
                  <a:tcPr marL="0" marR="0" marT="0" marB="0" anchor="ctr"/>
                </a:tc>
                <a:tc>
                  <a:txBody>
                    <a:bodyPr/>
                    <a:lstStyle/>
                    <a:p>
                      <a:pPr algn="ctr" fontAlgn="b"/>
                      <a:r>
                        <a:rPr lang="en-US" sz="1100" b="0" i="0" u="none" strike="noStrike" dirty="0">
                          <a:solidFill>
                            <a:srgbClr val="000000"/>
                          </a:solidFill>
                          <a:latin typeface="Calibri"/>
                        </a:rPr>
                        <a:t>56%</a:t>
                      </a:r>
                    </a:p>
                  </a:txBody>
                  <a:tcPr marL="0" marR="0" marT="0" marB="0" anchor="ctr"/>
                </a:tc>
                <a:tc>
                  <a:txBody>
                    <a:bodyPr/>
                    <a:lstStyle/>
                    <a:p>
                      <a:pPr algn="ctr" fontAlgn="b"/>
                      <a:r>
                        <a:rPr lang="en-US" sz="1100" b="0" i="0" u="none" strike="noStrike" dirty="0">
                          <a:solidFill>
                            <a:srgbClr val="000000"/>
                          </a:solidFill>
                          <a:latin typeface="Calibri"/>
                        </a:rPr>
                        <a:t>42%</a:t>
                      </a:r>
                    </a:p>
                  </a:txBody>
                  <a:tcPr marL="0" marR="0" marT="0" marB="0" anchor="ctr"/>
                </a:tc>
                <a:tc>
                  <a:txBody>
                    <a:bodyPr/>
                    <a:lstStyle/>
                    <a:p>
                      <a:pPr algn="ctr" fontAlgn="b"/>
                      <a:r>
                        <a:rPr lang="en-US" sz="1100" b="0" i="0" u="none" strike="noStrike" dirty="0">
                          <a:solidFill>
                            <a:srgbClr val="000000"/>
                          </a:solidFill>
                          <a:latin typeface="Calibri"/>
                        </a:rPr>
                        <a:t>44%</a:t>
                      </a:r>
                    </a:p>
                  </a:txBody>
                  <a:tcPr marL="0" marR="0" marT="0" marB="0" anchor="ctr"/>
                </a:tc>
              </a:tr>
              <a:tr h="232410">
                <a:tc>
                  <a:txBody>
                    <a:bodyPr/>
                    <a:lstStyle/>
                    <a:p>
                      <a:pPr algn="l" fontAlgn="b"/>
                      <a:r>
                        <a:rPr lang="en-US" sz="1100" b="0" i="0" u="none" strike="noStrike" dirty="0">
                          <a:solidFill>
                            <a:srgbClr val="000000"/>
                          </a:solidFill>
                          <a:latin typeface="Calibri"/>
                        </a:rPr>
                        <a:t>Salary freezes </a:t>
                      </a:r>
                    </a:p>
                  </a:txBody>
                  <a:tcPr marL="0" marR="0" marT="0" marB="0" anchor="ctr"/>
                </a:tc>
                <a:tc>
                  <a:txBody>
                    <a:bodyPr/>
                    <a:lstStyle/>
                    <a:p>
                      <a:pPr algn="ctr" fontAlgn="b"/>
                      <a:r>
                        <a:rPr lang="en-US" sz="1100" b="0" i="0" u="none" strike="noStrike" dirty="0">
                          <a:solidFill>
                            <a:srgbClr val="000000"/>
                          </a:solidFill>
                          <a:latin typeface="Calibri"/>
                        </a:rPr>
                        <a:t>43%</a:t>
                      </a:r>
                    </a:p>
                  </a:txBody>
                  <a:tcPr marL="0" marR="0" marT="0" marB="0" anchor="ctr"/>
                </a:tc>
                <a:tc>
                  <a:txBody>
                    <a:bodyPr/>
                    <a:lstStyle/>
                    <a:p>
                      <a:pPr algn="ctr" fontAlgn="b"/>
                      <a:r>
                        <a:rPr lang="en-US" sz="1100" b="0" i="0" u="none" strike="noStrike" dirty="0">
                          <a:solidFill>
                            <a:srgbClr val="000000"/>
                          </a:solidFill>
                          <a:latin typeface="Calibri"/>
                        </a:rPr>
                        <a:t>41%</a:t>
                      </a:r>
                    </a:p>
                  </a:txBody>
                  <a:tcPr marL="0" marR="0" marT="0" marB="0" anchor="ctr"/>
                </a:tc>
                <a:tc>
                  <a:txBody>
                    <a:bodyPr/>
                    <a:lstStyle/>
                    <a:p>
                      <a:pPr algn="ctr" fontAlgn="b"/>
                      <a:r>
                        <a:rPr lang="en-US" sz="1100" b="0" i="0" u="none" strike="noStrike" dirty="0">
                          <a:solidFill>
                            <a:srgbClr val="000000"/>
                          </a:solidFill>
                          <a:latin typeface="Calibri"/>
                        </a:rPr>
                        <a:t>6%</a:t>
                      </a:r>
                    </a:p>
                  </a:txBody>
                  <a:tcPr marL="0" marR="0" marT="0" marB="0" anchor="ctr"/>
                </a:tc>
                <a:tc>
                  <a:txBody>
                    <a:bodyPr/>
                    <a:lstStyle/>
                    <a:p>
                      <a:pPr algn="ctr" fontAlgn="b"/>
                      <a:r>
                        <a:rPr lang="en-US" sz="1100" b="0" i="0" u="none" strike="noStrike" dirty="0">
                          <a:solidFill>
                            <a:srgbClr val="000000"/>
                          </a:solidFill>
                          <a:latin typeface="Calibri"/>
                        </a:rPr>
                        <a:t>31%</a:t>
                      </a:r>
                    </a:p>
                  </a:txBody>
                  <a:tcPr marL="0" marR="0" marT="0" marB="0" anchor="ctr"/>
                </a:tc>
                <a:tc>
                  <a:txBody>
                    <a:bodyPr/>
                    <a:lstStyle/>
                    <a:p>
                      <a:pPr algn="ctr" fontAlgn="b"/>
                      <a:r>
                        <a:rPr lang="en-US" sz="1100" b="0" i="0" u="none" strike="noStrike" dirty="0">
                          <a:solidFill>
                            <a:srgbClr val="000000"/>
                          </a:solidFill>
                          <a:latin typeface="Calibri"/>
                        </a:rPr>
                        <a:t>39%</a:t>
                      </a:r>
                    </a:p>
                  </a:txBody>
                  <a:tcPr marL="0" marR="0" marT="0" marB="0" anchor="ctr"/>
                </a:tc>
              </a:tr>
              <a:tr h="232410">
                <a:tc>
                  <a:txBody>
                    <a:bodyPr/>
                    <a:lstStyle/>
                    <a:p>
                      <a:pPr algn="l" fontAlgn="b"/>
                      <a:r>
                        <a:rPr lang="en-US" sz="1100" b="0" i="0" u="none" strike="noStrike" dirty="0">
                          <a:solidFill>
                            <a:srgbClr val="000000"/>
                          </a:solidFill>
                          <a:latin typeface="Calibri"/>
                        </a:rPr>
                        <a:t>Moved more services/materials online</a:t>
                      </a:r>
                    </a:p>
                  </a:txBody>
                  <a:tcPr marL="0" marR="0" marT="0" marB="0" anchor="ctr"/>
                </a:tc>
                <a:tc>
                  <a:txBody>
                    <a:bodyPr/>
                    <a:lstStyle/>
                    <a:p>
                      <a:pPr algn="ctr" fontAlgn="b"/>
                      <a:r>
                        <a:rPr lang="en-US" sz="1100" b="0" i="0" u="none" strike="noStrike" dirty="0">
                          <a:solidFill>
                            <a:srgbClr val="000000"/>
                          </a:solidFill>
                          <a:latin typeface="Calibri"/>
                        </a:rPr>
                        <a:t>14%</a:t>
                      </a:r>
                    </a:p>
                  </a:txBody>
                  <a:tcPr marL="0" marR="0" marT="0" marB="0" anchor="ctr"/>
                </a:tc>
                <a:tc>
                  <a:txBody>
                    <a:bodyPr/>
                    <a:lstStyle/>
                    <a:p>
                      <a:pPr algn="ctr" fontAlgn="b"/>
                      <a:r>
                        <a:rPr lang="en-US" sz="1100" b="0" i="0" u="none" strike="noStrike" dirty="0">
                          <a:solidFill>
                            <a:srgbClr val="000000"/>
                          </a:solidFill>
                          <a:latin typeface="Calibri"/>
                        </a:rPr>
                        <a:t>33%</a:t>
                      </a:r>
                    </a:p>
                  </a:txBody>
                  <a:tcPr marL="0" marR="0" marT="0" marB="0" anchor="ctr"/>
                </a:tc>
                <a:tc>
                  <a:txBody>
                    <a:bodyPr/>
                    <a:lstStyle/>
                    <a:p>
                      <a:pPr algn="ctr" fontAlgn="b"/>
                      <a:r>
                        <a:rPr lang="en-US" sz="1100" b="0" i="0" u="none" strike="noStrike" dirty="0">
                          <a:solidFill>
                            <a:srgbClr val="000000"/>
                          </a:solidFill>
                          <a:latin typeface="Calibri"/>
                        </a:rPr>
                        <a:t>25%</a:t>
                      </a:r>
                    </a:p>
                  </a:txBody>
                  <a:tcPr marL="0" marR="0" marT="0" marB="0" anchor="ctr"/>
                </a:tc>
                <a:tc>
                  <a:txBody>
                    <a:bodyPr/>
                    <a:lstStyle/>
                    <a:p>
                      <a:pPr algn="ctr" fontAlgn="b"/>
                      <a:r>
                        <a:rPr lang="en-US" sz="1100" b="0" i="0" u="none" strike="noStrike" dirty="0">
                          <a:solidFill>
                            <a:srgbClr val="000000"/>
                          </a:solidFill>
                          <a:latin typeface="Calibri"/>
                        </a:rPr>
                        <a:t>26%</a:t>
                      </a:r>
                    </a:p>
                  </a:txBody>
                  <a:tcPr marL="0" marR="0" marT="0" marB="0" anchor="ctr"/>
                </a:tc>
                <a:tc>
                  <a:txBody>
                    <a:bodyPr/>
                    <a:lstStyle/>
                    <a:p>
                      <a:pPr algn="ctr" fontAlgn="b"/>
                      <a:r>
                        <a:rPr lang="en-US" sz="1100" b="0" i="0" u="none" strike="noStrike" dirty="0">
                          <a:solidFill>
                            <a:srgbClr val="000000"/>
                          </a:solidFill>
                          <a:latin typeface="Calibri"/>
                        </a:rPr>
                        <a:t>24%</a:t>
                      </a:r>
                    </a:p>
                  </a:txBody>
                  <a:tcPr marL="0" marR="0" marT="0" marB="0" anchor="ctr"/>
                </a:tc>
              </a:tr>
              <a:tr h="232410">
                <a:tc>
                  <a:txBody>
                    <a:bodyPr/>
                    <a:lstStyle/>
                    <a:p>
                      <a:pPr algn="l" fontAlgn="b"/>
                      <a:r>
                        <a:rPr lang="en-US" sz="1100" b="0" i="0" u="none" strike="noStrike" dirty="0">
                          <a:solidFill>
                            <a:srgbClr val="000000"/>
                          </a:solidFill>
                          <a:latin typeface="Calibri"/>
                        </a:rPr>
                        <a:t>Renegotiated contracts with vendors </a:t>
                      </a:r>
                    </a:p>
                  </a:txBody>
                  <a:tcPr marL="0" marR="0" marT="0" marB="0" anchor="ctr"/>
                </a:tc>
                <a:tc>
                  <a:txBody>
                    <a:bodyPr/>
                    <a:lstStyle/>
                    <a:p>
                      <a:pPr algn="ctr" fontAlgn="b"/>
                      <a:r>
                        <a:rPr lang="en-US" sz="1100" b="0" i="0" u="none" strike="noStrike" dirty="0">
                          <a:solidFill>
                            <a:srgbClr val="000000"/>
                          </a:solidFill>
                          <a:latin typeface="Calibri"/>
                        </a:rPr>
                        <a:t>18%</a:t>
                      </a:r>
                    </a:p>
                  </a:txBody>
                  <a:tcPr marL="0" marR="0" marT="0" marB="0" anchor="ctr"/>
                </a:tc>
                <a:tc>
                  <a:txBody>
                    <a:bodyPr/>
                    <a:lstStyle/>
                    <a:p>
                      <a:pPr algn="ctr" fontAlgn="b"/>
                      <a:r>
                        <a:rPr lang="en-US" sz="1100" b="0" i="0" u="none" strike="noStrike" dirty="0">
                          <a:solidFill>
                            <a:srgbClr val="000000"/>
                          </a:solidFill>
                          <a:latin typeface="Calibri"/>
                        </a:rPr>
                        <a:t>23%</a:t>
                      </a:r>
                    </a:p>
                  </a:txBody>
                  <a:tcPr marL="0" marR="0" marT="0" marB="0" anchor="ctr"/>
                </a:tc>
                <a:tc>
                  <a:txBody>
                    <a:bodyPr/>
                    <a:lstStyle/>
                    <a:p>
                      <a:pPr algn="ctr" fontAlgn="b"/>
                      <a:r>
                        <a:rPr lang="en-US" sz="1100" b="0" i="0" u="none" strike="noStrike" dirty="0">
                          <a:solidFill>
                            <a:srgbClr val="000000"/>
                          </a:solidFill>
                          <a:latin typeface="Calibri"/>
                        </a:rPr>
                        <a:t>44%</a:t>
                      </a:r>
                    </a:p>
                  </a:txBody>
                  <a:tcPr marL="0" marR="0" marT="0" marB="0" anchor="ctr"/>
                </a:tc>
                <a:tc>
                  <a:txBody>
                    <a:bodyPr/>
                    <a:lstStyle/>
                    <a:p>
                      <a:pPr algn="ctr" fontAlgn="b"/>
                      <a:r>
                        <a:rPr lang="en-US" sz="1100" b="0" i="0" u="none" strike="noStrike" dirty="0">
                          <a:solidFill>
                            <a:srgbClr val="000000"/>
                          </a:solidFill>
                          <a:latin typeface="Calibri"/>
                        </a:rPr>
                        <a:t>28%</a:t>
                      </a:r>
                    </a:p>
                  </a:txBody>
                  <a:tcPr marL="0" marR="0" marT="0" marB="0" anchor="ctr"/>
                </a:tc>
                <a:tc>
                  <a:txBody>
                    <a:bodyPr/>
                    <a:lstStyle/>
                    <a:p>
                      <a:pPr algn="ctr" fontAlgn="b"/>
                      <a:r>
                        <a:rPr lang="en-US" sz="1100" b="0" i="0" u="none" strike="noStrike" dirty="0">
                          <a:solidFill>
                            <a:srgbClr val="000000"/>
                          </a:solidFill>
                          <a:latin typeface="Calibri"/>
                        </a:rPr>
                        <a:t>23%</a:t>
                      </a:r>
                    </a:p>
                  </a:txBody>
                  <a:tcPr marL="0" marR="0" marT="0" marB="0" anchor="ctr"/>
                </a:tc>
              </a:tr>
              <a:tr h="232410">
                <a:tc>
                  <a:txBody>
                    <a:bodyPr/>
                    <a:lstStyle/>
                    <a:p>
                      <a:pPr algn="l" fontAlgn="b"/>
                      <a:r>
                        <a:rPr lang="en-US" sz="1100" b="0" i="0" u="none" strike="noStrike" dirty="0">
                          <a:solidFill>
                            <a:srgbClr val="000000"/>
                          </a:solidFill>
                          <a:latin typeface="Calibri"/>
                        </a:rPr>
                        <a:t>Applied for more grants </a:t>
                      </a:r>
                    </a:p>
                  </a:txBody>
                  <a:tcPr marL="0" marR="0" marT="0" marB="0" anchor="ctr"/>
                </a:tc>
                <a:tc>
                  <a:txBody>
                    <a:bodyPr/>
                    <a:lstStyle/>
                    <a:p>
                      <a:pPr algn="ctr" fontAlgn="b"/>
                      <a:r>
                        <a:rPr lang="en-US" sz="1100" b="0" i="0" u="none" strike="noStrike" dirty="0">
                          <a:solidFill>
                            <a:srgbClr val="000000"/>
                          </a:solidFill>
                          <a:latin typeface="Calibri"/>
                        </a:rPr>
                        <a:t>38%</a:t>
                      </a:r>
                    </a:p>
                  </a:txBody>
                  <a:tcPr marL="0" marR="0" marT="0" marB="0" anchor="ctr"/>
                </a:tc>
                <a:tc>
                  <a:txBody>
                    <a:bodyPr/>
                    <a:lstStyle/>
                    <a:p>
                      <a:pPr algn="ctr" fontAlgn="b"/>
                      <a:r>
                        <a:rPr lang="en-US" sz="1100" b="0" i="0" u="none" strike="noStrike" dirty="0">
                          <a:solidFill>
                            <a:srgbClr val="000000"/>
                          </a:solidFill>
                          <a:latin typeface="Calibri"/>
                        </a:rPr>
                        <a:t>14%</a:t>
                      </a:r>
                    </a:p>
                  </a:txBody>
                  <a:tcPr marL="0" marR="0" marT="0" marB="0" anchor="ctr"/>
                </a:tc>
                <a:tc>
                  <a:txBody>
                    <a:bodyPr/>
                    <a:lstStyle/>
                    <a:p>
                      <a:pPr algn="ctr" fontAlgn="b"/>
                      <a:r>
                        <a:rPr lang="en-US" sz="1100" b="0" i="0" u="none" strike="noStrike" dirty="0">
                          <a:solidFill>
                            <a:srgbClr val="000000"/>
                          </a:solidFill>
                          <a:latin typeface="Calibri"/>
                        </a:rPr>
                        <a:t>0%</a:t>
                      </a:r>
                    </a:p>
                  </a:txBody>
                  <a:tcPr marL="0" marR="0" marT="0" marB="0" anchor="ctr"/>
                </a:tc>
                <a:tc>
                  <a:txBody>
                    <a:bodyPr/>
                    <a:lstStyle/>
                    <a:p>
                      <a:pPr algn="ctr" fontAlgn="b"/>
                      <a:r>
                        <a:rPr lang="en-US" sz="1100" b="0" i="0" u="none" strike="noStrike" dirty="0">
                          <a:solidFill>
                            <a:srgbClr val="000000"/>
                          </a:solidFill>
                          <a:latin typeface="Calibri"/>
                        </a:rPr>
                        <a:t>13%</a:t>
                      </a:r>
                    </a:p>
                  </a:txBody>
                  <a:tcPr marL="0" marR="0" marT="0" marB="0" anchor="ctr"/>
                </a:tc>
                <a:tc>
                  <a:txBody>
                    <a:bodyPr/>
                    <a:lstStyle/>
                    <a:p>
                      <a:pPr algn="ctr" fontAlgn="b"/>
                      <a:r>
                        <a:rPr lang="en-US" sz="1100" b="0" i="0" u="none" strike="noStrike" dirty="0">
                          <a:solidFill>
                            <a:srgbClr val="000000"/>
                          </a:solidFill>
                          <a:latin typeface="Calibri"/>
                        </a:rPr>
                        <a:t>23%</a:t>
                      </a:r>
                    </a:p>
                  </a:txBody>
                  <a:tcPr marL="0" marR="0" marT="0" marB="0" anchor="ctr"/>
                </a:tc>
              </a:tr>
              <a:tr h="232410">
                <a:tc>
                  <a:txBody>
                    <a:bodyPr/>
                    <a:lstStyle/>
                    <a:p>
                      <a:pPr algn="l" fontAlgn="b"/>
                      <a:r>
                        <a:rPr lang="en-US" sz="1100" b="0" i="0" u="none" strike="noStrike" dirty="0">
                          <a:solidFill>
                            <a:srgbClr val="000000"/>
                          </a:solidFill>
                          <a:latin typeface="Calibri"/>
                        </a:rPr>
                        <a:t>Staff layoffs/staff hours cut </a:t>
                      </a:r>
                    </a:p>
                  </a:txBody>
                  <a:tcPr marL="0" marR="0" marT="0" marB="0" anchor="ctr"/>
                </a:tc>
                <a:tc>
                  <a:txBody>
                    <a:bodyPr/>
                    <a:lstStyle/>
                    <a:p>
                      <a:pPr algn="ctr" fontAlgn="b"/>
                      <a:r>
                        <a:rPr lang="en-US" sz="1100" b="0" i="0" u="none" strike="noStrike" dirty="0">
                          <a:solidFill>
                            <a:srgbClr val="000000"/>
                          </a:solidFill>
                          <a:latin typeface="Calibri"/>
                        </a:rPr>
                        <a:t>25%</a:t>
                      </a:r>
                    </a:p>
                  </a:txBody>
                  <a:tcPr marL="0" marR="0" marT="0" marB="0" anchor="ctr"/>
                </a:tc>
                <a:tc>
                  <a:txBody>
                    <a:bodyPr/>
                    <a:lstStyle/>
                    <a:p>
                      <a:pPr algn="ctr" fontAlgn="b"/>
                      <a:r>
                        <a:rPr lang="en-US" sz="1100" b="0" i="0" u="none" strike="noStrike" dirty="0">
                          <a:solidFill>
                            <a:srgbClr val="000000"/>
                          </a:solidFill>
                          <a:latin typeface="Calibri"/>
                        </a:rPr>
                        <a:t>22%</a:t>
                      </a:r>
                    </a:p>
                  </a:txBody>
                  <a:tcPr marL="0" marR="0" marT="0" marB="0" anchor="ctr"/>
                </a:tc>
                <a:tc>
                  <a:txBody>
                    <a:bodyPr/>
                    <a:lstStyle/>
                    <a:p>
                      <a:pPr algn="ctr" fontAlgn="b"/>
                      <a:r>
                        <a:rPr lang="en-US" sz="1100" b="0" i="0" u="none" strike="noStrike" dirty="0">
                          <a:solidFill>
                            <a:srgbClr val="000000"/>
                          </a:solidFill>
                          <a:latin typeface="Calibri"/>
                        </a:rPr>
                        <a:t>0%</a:t>
                      </a:r>
                    </a:p>
                  </a:txBody>
                  <a:tcPr marL="0" marR="0" marT="0" marB="0" anchor="ctr"/>
                </a:tc>
                <a:tc>
                  <a:txBody>
                    <a:bodyPr/>
                    <a:lstStyle/>
                    <a:p>
                      <a:pPr algn="ctr" fontAlgn="b"/>
                      <a:r>
                        <a:rPr lang="en-US" sz="1100" b="0" i="0" u="none" strike="noStrike" dirty="0">
                          <a:solidFill>
                            <a:srgbClr val="000000"/>
                          </a:solidFill>
                          <a:latin typeface="Calibri"/>
                        </a:rPr>
                        <a:t>18%</a:t>
                      </a:r>
                    </a:p>
                  </a:txBody>
                  <a:tcPr marL="0" marR="0" marT="0" marB="0" anchor="ctr"/>
                </a:tc>
                <a:tc>
                  <a:txBody>
                    <a:bodyPr/>
                    <a:lstStyle/>
                    <a:p>
                      <a:pPr algn="ctr" fontAlgn="b"/>
                      <a:r>
                        <a:rPr lang="en-US" sz="1100" b="0" i="0" u="none" strike="noStrike" dirty="0">
                          <a:solidFill>
                            <a:srgbClr val="000000"/>
                          </a:solidFill>
                          <a:latin typeface="Calibri"/>
                        </a:rPr>
                        <a:t>22%</a:t>
                      </a:r>
                    </a:p>
                  </a:txBody>
                  <a:tcPr marL="0" marR="0" marT="0" marB="0" anchor="ctr"/>
                </a:tc>
              </a:tr>
              <a:tr h="232410">
                <a:tc>
                  <a:txBody>
                    <a:bodyPr/>
                    <a:lstStyle/>
                    <a:p>
                      <a:pPr algn="l" fontAlgn="b"/>
                      <a:r>
                        <a:rPr lang="en-US" sz="1100" b="0" i="0" u="none" strike="noStrike" dirty="0">
                          <a:solidFill>
                            <a:srgbClr val="000000"/>
                          </a:solidFill>
                          <a:latin typeface="Calibri"/>
                        </a:rPr>
                        <a:t>Reduced library hours </a:t>
                      </a:r>
                    </a:p>
                  </a:txBody>
                  <a:tcPr marL="0" marR="0" marT="0" marB="0" anchor="ctr"/>
                </a:tc>
                <a:tc>
                  <a:txBody>
                    <a:bodyPr/>
                    <a:lstStyle/>
                    <a:p>
                      <a:pPr algn="ctr" fontAlgn="b"/>
                      <a:r>
                        <a:rPr lang="en-US" sz="1100" b="0" i="0" u="none" strike="noStrike" dirty="0">
                          <a:solidFill>
                            <a:srgbClr val="000000"/>
                          </a:solidFill>
                          <a:latin typeface="Calibri"/>
                        </a:rPr>
                        <a:t>23%</a:t>
                      </a:r>
                    </a:p>
                  </a:txBody>
                  <a:tcPr marL="0" marR="0" marT="0" marB="0" anchor="ctr"/>
                </a:tc>
                <a:tc>
                  <a:txBody>
                    <a:bodyPr/>
                    <a:lstStyle/>
                    <a:p>
                      <a:pPr algn="ctr" fontAlgn="b"/>
                      <a:r>
                        <a:rPr lang="en-US" sz="1100" b="0" i="0" u="none" strike="noStrike" dirty="0">
                          <a:solidFill>
                            <a:srgbClr val="000000"/>
                          </a:solidFill>
                          <a:latin typeface="Calibri"/>
                        </a:rPr>
                        <a:t>18%</a:t>
                      </a:r>
                    </a:p>
                  </a:txBody>
                  <a:tcPr marL="0" marR="0" marT="0" marB="0" anchor="ctr"/>
                </a:tc>
                <a:tc>
                  <a:txBody>
                    <a:bodyPr/>
                    <a:lstStyle/>
                    <a:p>
                      <a:pPr algn="ctr" fontAlgn="b"/>
                      <a:r>
                        <a:rPr lang="en-US" sz="1100" b="0" i="0" u="none" strike="noStrike" dirty="0">
                          <a:solidFill>
                            <a:srgbClr val="000000"/>
                          </a:solidFill>
                          <a:latin typeface="Calibri"/>
                        </a:rPr>
                        <a:t>0%</a:t>
                      </a:r>
                    </a:p>
                  </a:txBody>
                  <a:tcPr marL="0" marR="0" marT="0" marB="0" anchor="ctr"/>
                </a:tc>
                <a:tc>
                  <a:txBody>
                    <a:bodyPr/>
                    <a:lstStyle/>
                    <a:p>
                      <a:pPr algn="ctr" fontAlgn="b"/>
                      <a:r>
                        <a:rPr lang="en-US" sz="1100" b="0" i="0" u="none" strike="noStrike" dirty="0">
                          <a:solidFill>
                            <a:srgbClr val="000000"/>
                          </a:solidFill>
                          <a:latin typeface="Calibri"/>
                        </a:rPr>
                        <a:t>9%</a:t>
                      </a:r>
                    </a:p>
                  </a:txBody>
                  <a:tcPr marL="0" marR="0" marT="0" marB="0" anchor="ctr"/>
                </a:tc>
                <a:tc>
                  <a:txBody>
                    <a:bodyPr/>
                    <a:lstStyle/>
                    <a:p>
                      <a:pPr algn="ctr" fontAlgn="b"/>
                      <a:r>
                        <a:rPr lang="en-US" sz="1100" b="0" i="0" u="none" strike="noStrike" dirty="0">
                          <a:solidFill>
                            <a:srgbClr val="000000"/>
                          </a:solidFill>
                          <a:latin typeface="Calibri"/>
                        </a:rPr>
                        <a:t>18%</a:t>
                      </a:r>
                    </a:p>
                  </a:txBody>
                  <a:tcPr marL="0" marR="0" marT="0" marB="0" anchor="ctr"/>
                </a:tc>
              </a:tr>
              <a:tr h="232410">
                <a:tc>
                  <a:txBody>
                    <a:bodyPr/>
                    <a:lstStyle/>
                    <a:p>
                      <a:pPr algn="l" fontAlgn="b"/>
                      <a:r>
                        <a:rPr lang="en-US" sz="1100" b="0" i="0" u="none" strike="noStrike" dirty="0">
                          <a:solidFill>
                            <a:srgbClr val="000000"/>
                          </a:solidFill>
                          <a:latin typeface="Calibri"/>
                        </a:rPr>
                        <a:t>Added volunteers </a:t>
                      </a:r>
                    </a:p>
                  </a:txBody>
                  <a:tcPr marL="0" marR="0" marT="0" marB="0" anchor="ctr"/>
                </a:tc>
                <a:tc>
                  <a:txBody>
                    <a:bodyPr/>
                    <a:lstStyle/>
                    <a:p>
                      <a:pPr algn="ctr" fontAlgn="b"/>
                      <a:r>
                        <a:rPr lang="en-US" sz="1100" b="0" i="0" u="none" strike="noStrike" dirty="0">
                          <a:solidFill>
                            <a:srgbClr val="000000"/>
                          </a:solidFill>
                          <a:latin typeface="Calibri"/>
                        </a:rPr>
                        <a:t>28%</a:t>
                      </a:r>
                    </a:p>
                  </a:txBody>
                  <a:tcPr marL="0" marR="0" marT="0" marB="0" anchor="ctr"/>
                </a:tc>
                <a:tc>
                  <a:txBody>
                    <a:bodyPr/>
                    <a:lstStyle/>
                    <a:p>
                      <a:pPr algn="ctr" fontAlgn="b"/>
                      <a:r>
                        <a:rPr lang="en-US" sz="1100" b="0" i="0" u="none" strike="noStrike" dirty="0">
                          <a:solidFill>
                            <a:srgbClr val="000000"/>
                          </a:solidFill>
                          <a:latin typeface="Calibri"/>
                        </a:rPr>
                        <a:t>8%</a:t>
                      </a:r>
                    </a:p>
                  </a:txBody>
                  <a:tcPr marL="0" marR="0" marT="0" marB="0" anchor="ctr"/>
                </a:tc>
                <a:tc>
                  <a:txBody>
                    <a:bodyPr/>
                    <a:lstStyle/>
                    <a:p>
                      <a:pPr algn="ctr" fontAlgn="b"/>
                      <a:r>
                        <a:rPr lang="en-US" sz="1100" b="0" i="0" u="none" strike="noStrike" dirty="0">
                          <a:solidFill>
                            <a:srgbClr val="000000"/>
                          </a:solidFill>
                          <a:latin typeface="Calibri"/>
                        </a:rPr>
                        <a:t>12%</a:t>
                      </a:r>
                    </a:p>
                  </a:txBody>
                  <a:tcPr marL="0" marR="0" marT="0" marB="0" anchor="ctr"/>
                </a:tc>
                <a:tc>
                  <a:txBody>
                    <a:bodyPr/>
                    <a:lstStyle/>
                    <a:p>
                      <a:pPr algn="ctr" fontAlgn="b"/>
                      <a:r>
                        <a:rPr lang="en-US" sz="1100" b="0" i="0" u="none" strike="noStrike" dirty="0">
                          <a:solidFill>
                            <a:srgbClr val="000000"/>
                          </a:solidFill>
                          <a:latin typeface="Calibri"/>
                        </a:rPr>
                        <a:t>22%</a:t>
                      </a:r>
                    </a:p>
                  </a:txBody>
                  <a:tcPr marL="0" marR="0" marT="0" marB="0" anchor="ctr"/>
                </a:tc>
                <a:tc>
                  <a:txBody>
                    <a:bodyPr/>
                    <a:lstStyle/>
                    <a:p>
                      <a:pPr algn="ctr" fontAlgn="b"/>
                      <a:r>
                        <a:rPr lang="en-US" sz="1100" b="0" i="0" u="none" strike="noStrike" dirty="0">
                          <a:solidFill>
                            <a:srgbClr val="000000"/>
                          </a:solidFill>
                          <a:latin typeface="Calibri"/>
                        </a:rPr>
                        <a:t>18%</a:t>
                      </a:r>
                    </a:p>
                  </a:txBody>
                  <a:tcPr marL="0" marR="0" marT="0" marB="0" anchor="ctr"/>
                </a:tc>
              </a:tr>
              <a:tr h="232410">
                <a:tc>
                  <a:txBody>
                    <a:bodyPr/>
                    <a:lstStyle/>
                    <a:p>
                      <a:pPr algn="l" fontAlgn="b"/>
                      <a:r>
                        <a:rPr lang="en-US" sz="1100" b="0" i="0" u="none" strike="noStrike" dirty="0">
                          <a:solidFill>
                            <a:srgbClr val="000000"/>
                          </a:solidFill>
                          <a:latin typeface="Calibri"/>
                        </a:rPr>
                        <a:t>Collaborated/shared with other libraries/ joined consortia</a:t>
                      </a:r>
                    </a:p>
                  </a:txBody>
                  <a:tcPr marL="0" marR="0" marT="0" marB="0" anchor="ctr"/>
                </a:tc>
                <a:tc>
                  <a:txBody>
                    <a:bodyPr/>
                    <a:lstStyle/>
                    <a:p>
                      <a:pPr algn="ctr" fontAlgn="b"/>
                      <a:r>
                        <a:rPr lang="en-US" sz="1100" b="0" i="0" u="none" strike="noStrike" dirty="0">
                          <a:solidFill>
                            <a:srgbClr val="000000"/>
                          </a:solidFill>
                          <a:latin typeface="Calibri"/>
                        </a:rPr>
                        <a:t>12%</a:t>
                      </a:r>
                    </a:p>
                  </a:txBody>
                  <a:tcPr marL="0" marR="0" marT="0" marB="0" anchor="ctr"/>
                </a:tc>
                <a:tc>
                  <a:txBody>
                    <a:bodyPr/>
                    <a:lstStyle/>
                    <a:p>
                      <a:pPr algn="ctr" fontAlgn="b"/>
                      <a:r>
                        <a:rPr lang="en-US" sz="1100" b="0" i="0" u="none" strike="noStrike" dirty="0">
                          <a:solidFill>
                            <a:srgbClr val="000000"/>
                          </a:solidFill>
                          <a:latin typeface="Calibri"/>
                        </a:rPr>
                        <a:t>18%</a:t>
                      </a:r>
                    </a:p>
                  </a:txBody>
                  <a:tcPr marL="0" marR="0" marT="0" marB="0" anchor="ctr"/>
                </a:tc>
                <a:tc>
                  <a:txBody>
                    <a:bodyPr/>
                    <a:lstStyle/>
                    <a:p>
                      <a:pPr algn="ctr" fontAlgn="b"/>
                      <a:r>
                        <a:rPr lang="en-US" sz="1100" b="0" i="0" u="none" strike="noStrike" dirty="0">
                          <a:solidFill>
                            <a:srgbClr val="000000"/>
                          </a:solidFill>
                          <a:latin typeface="Calibri"/>
                        </a:rPr>
                        <a:t>12%</a:t>
                      </a:r>
                    </a:p>
                  </a:txBody>
                  <a:tcPr marL="0" marR="0" marT="0" marB="0" anchor="ctr"/>
                </a:tc>
                <a:tc>
                  <a:txBody>
                    <a:bodyPr/>
                    <a:lstStyle/>
                    <a:p>
                      <a:pPr algn="ctr" fontAlgn="b"/>
                      <a:r>
                        <a:rPr lang="en-US" sz="1100" b="0" i="0" u="none" strike="noStrike" dirty="0">
                          <a:solidFill>
                            <a:srgbClr val="000000"/>
                          </a:solidFill>
                          <a:latin typeface="Calibri"/>
                        </a:rPr>
                        <a:t>17%</a:t>
                      </a:r>
                    </a:p>
                  </a:txBody>
                  <a:tcPr marL="0" marR="0" marT="0" marB="0" anchor="ctr"/>
                </a:tc>
                <a:tc>
                  <a:txBody>
                    <a:bodyPr/>
                    <a:lstStyle/>
                    <a:p>
                      <a:pPr algn="ctr" fontAlgn="b"/>
                      <a:r>
                        <a:rPr lang="en-US" sz="1100" b="0" i="0" u="none" strike="noStrike" dirty="0">
                          <a:solidFill>
                            <a:srgbClr val="000000"/>
                          </a:solidFill>
                          <a:latin typeface="Calibri"/>
                        </a:rPr>
                        <a:t>15%</a:t>
                      </a:r>
                    </a:p>
                  </a:txBody>
                  <a:tcPr marL="0" marR="0" marT="0" marB="0" anchor="ctr"/>
                </a:tc>
              </a:tr>
              <a:tr h="232410">
                <a:tc>
                  <a:txBody>
                    <a:bodyPr/>
                    <a:lstStyle/>
                    <a:p>
                      <a:pPr algn="l" fontAlgn="b"/>
                      <a:r>
                        <a:rPr lang="en-US" sz="1100" b="0" i="0" u="none" strike="noStrike" dirty="0">
                          <a:solidFill>
                            <a:srgbClr val="000000"/>
                          </a:solidFill>
                          <a:latin typeface="Calibri"/>
                        </a:rPr>
                        <a:t>Reduced programming </a:t>
                      </a:r>
                    </a:p>
                  </a:txBody>
                  <a:tcPr marL="0" marR="0" marT="0" marB="0" anchor="ctr"/>
                </a:tc>
                <a:tc>
                  <a:txBody>
                    <a:bodyPr/>
                    <a:lstStyle/>
                    <a:p>
                      <a:pPr algn="ctr" fontAlgn="b"/>
                      <a:r>
                        <a:rPr lang="en-US" sz="1100" b="0" i="0" u="none" strike="noStrike" dirty="0">
                          <a:solidFill>
                            <a:srgbClr val="000000"/>
                          </a:solidFill>
                          <a:latin typeface="Calibri"/>
                        </a:rPr>
                        <a:t>29%</a:t>
                      </a:r>
                    </a:p>
                  </a:txBody>
                  <a:tcPr marL="0" marR="0" marT="0" marB="0" anchor="ctr"/>
                </a:tc>
                <a:tc>
                  <a:txBody>
                    <a:bodyPr/>
                    <a:lstStyle/>
                    <a:p>
                      <a:pPr algn="ctr" fontAlgn="b"/>
                      <a:r>
                        <a:rPr lang="en-US" sz="1100" b="0" i="0" u="none" strike="noStrike" dirty="0">
                          <a:solidFill>
                            <a:srgbClr val="000000"/>
                          </a:solidFill>
                          <a:latin typeface="Calibri"/>
                        </a:rPr>
                        <a:t>6%</a:t>
                      </a:r>
                    </a:p>
                  </a:txBody>
                  <a:tcPr marL="0" marR="0" marT="0" marB="0" anchor="ctr"/>
                </a:tc>
                <a:tc>
                  <a:txBody>
                    <a:bodyPr/>
                    <a:lstStyle/>
                    <a:p>
                      <a:pPr algn="ctr" fontAlgn="b"/>
                      <a:r>
                        <a:rPr lang="en-US" sz="1100" b="0" i="0" u="none" strike="noStrike" dirty="0">
                          <a:solidFill>
                            <a:srgbClr val="000000"/>
                          </a:solidFill>
                          <a:latin typeface="Calibri"/>
                        </a:rPr>
                        <a:t>0%</a:t>
                      </a:r>
                    </a:p>
                  </a:txBody>
                  <a:tcPr marL="0" marR="0" marT="0" marB="0" anchor="ctr"/>
                </a:tc>
                <a:tc>
                  <a:txBody>
                    <a:bodyPr/>
                    <a:lstStyle/>
                    <a:p>
                      <a:pPr algn="ctr" fontAlgn="b"/>
                      <a:r>
                        <a:rPr lang="en-US" sz="1100" b="0" i="0" u="none" strike="noStrike" dirty="0">
                          <a:solidFill>
                            <a:srgbClr val="000000"/>
                          </a:solidFill>
                          <a:latin typeface="Calibri"/>
                        </a:rPr>
                        <a:t>15%</a:t>
                      </a:r>
                    </a:p>
                  </a:txBody>
                  <a:tcPr marL="0" marR="0" marT="0" marB="0" anchor="ctr"/>
                </a:tc>
                <a:tc>
                  <a:txBody>
                    <a:bodyPr/>
                    <a:lstStyle/>
                    <a:p>
                      <a:pPr algn="ctr" fontAlgn="b"/>
                      <a:r>
                        <a:rPr lang="en-US" sz="1100" b="0" i="0" u="none" strike="noStrike" dirty="0">
                          <a:solidFill>
                            <a:srgbClr val="000000"/>
                          </a:solidFill>
                          <a:latin typeface="Calibri"/>
                        </a:rPr>
                        <a:t>15%</a:t>
                      </a:r>
                    </a:p>
                  </a:txBody>
                  <a:tcPr marL="0" marR="0" marT="0" marB="0" anchor="ctr"/>
                </a:tc>
              </a:tr>
              <a:tr h="232410">
                <a:tc>
                  <a:txBody>
                    <a:bodyPr/>
                    <a:lstStyle/>
                    <a:p>
                      <a:pPr algn="l" fontAlgn="b"/>
                      <a:r>
                        <a:rPr lang="en-US" sz="1100" b="0" i="0" u="none" strike="noStrike" dirty="0">
                          <a:solidFill>
                            <a:srgbClr val="000000"/>
                          </a:solidFill>
                          <a:latin typeface="Calibri"/>
                        </a:rPr>
                        <a:t>Lobbied for more funding from institutions </a:t>
                      </a:r>
                    </a:p>
                  </a:txBody>
                  <a:tcPr marL="0" marR="0" marT="0" marB="0" anchor="ctr"/>
                </a:tc>
                <a:tc>
                  <a:txBody>
                    <a:bodyPr/>
                    <a:lstStyle/>
                    <a:p>
                      <a:pPr algn="ctr" fontAlgn="b"/>
                      <a:r>
                        <a:rPr lang="en-US" sz="1100" b="0" i="0" u="none" strike="noStrike" dirty="0">
                          <a:solidFill>
                            <a:srgbClr val="000000"/>
                          </a:solidFill>
                          <a:latin typeface="Calibri"/>
                        </a:rPr>
                        <a:t>17%</a:t>
                      </a:r>
                    </a:p>
                  </a:txBody>
                  <a:tcPr marL="0" marR="0" marT="0" marB="0" anchor="ctr"/>
                </a:tc>
                <a:tc>
                  <a:txBody>
                    <a:bodyPr/>
                    <a:lstStyle/>
                    <a:p>
                      <a:pPr algn="ctr" fontAlgn="b"/>
                      <a:r>
                        <a:rPr lang="en-US" sz="1100" b="0" i="0" u="none" strike="noStrike" dirty="0">
                          <a:solidFill>
                            <a:srgbClr val="000000"/>
                          </a:solidFill>
                          <a:latin typeface="Calibri"/>
                        </a:rPr>
                        <a:t>17%</a:t>
                      </a:r>
                    </a:p>
                  </a:txBody>
                  <a:tcPr marL="0" marR="0" marT="0" marB="0" anchor="ctr"/>
                </a:tc>
                <a:tc>
                  <a:txBody>
                    <a:bodyPr/>
                    <a:lstStyle/>
                    <a:p>
                      <a:pPr algn="ctr" fontAlgn="b"/>
                      <a:r>
                        <a:rPr lang="en-US" sz="1100" b="0" i="0" u="none" strike="noStrike" dirty="0">
                          <a:solidFill>
                            <a:srgbClr val="000000"/>
                          </a:solidFill>
                          <a:latin typeface="Calibri"/>
                        </a:rPr>
                        <a:t>19%</a:t>
                      </a:r>
                    </a:p>
                  </a:txBody>
                  <a:tcPr marL="0" marR="0" marT="0" marB="0" anchor="ctr"/>
                </a:tc>
                <a:tc>
                  <a:txBody>
                    <a:bodyPr/>
                    <a:lstStyle/>
                    <a:p>
                      <a:pPr algn="ctr" fontAlgn="b"/>
                      <a:r>
                        <a:rPr lang="en-US" sz="1100" b="0" i="0" u="none" strike="noStrike" dirty="0">
                          <a:solidFill>
                            <a:srgbClr val="000000"/>
                          </a:solidFill>
                          <a:latin typeface="Calibri"/>
                        </a:rPr>
                        <a:t>8%</a:t>
                      </a:r>
                    </a:p>
                  </a:txBody>
                  <a:tcPr marL="0" marR="0" marT="0" marB="0" anchor="ctr"/>
                </a:tc>
                <a:tc>
                  <a:txBody>
                    <a:bodyPr/>
                    <a:lstStyle/>
                    <a:p>
                      <a:pPr algn="ctr" fontAlgn="b"/>
                      <a:r>
                        <a:rPr lang="en-US" sz="1100" b="0" i="0" u="none" strike="noStrike" dirty="0">
                          <a:solidFill>
                            <a:srgbClr val="000000"/>
                          </a:solidFill>
                          <a:latin typeface="Calibri"/>
                        </a:rPr>
                        <a:t>15%</a:t>
                      </a:r>
                    </a:p>
                  </a:txBody>
                  <a:tcPr marL="0" marR="0" marT="0" marB="0" anchor="ctr"/>
                </a:tc>
              </a:tr>
              <a:tr h="232410">
                <a:tc>
                  <a:txBody>
                    <a:bodyPr/>
                    <a:lstStyle/>
                    <a:p>
                      <a:pPr algn="l" fontAlgn="b"/>
                      <a:r>
                        <a:rPr lang="en-US" sz="1100" b="0" i="0" u="none" strike="noStrike" dirty="0">
                          <a:solidFill>
                            <a:srgbClr val="000000"/>
                          </a:solidFill>
                          <a:latin typeface="Calibri"/>
                        </a:rPr>
                        <a:t>Reduced IT expenditures </a:t>
                      </a:r>
                    </a:p>
                  </a:txBody>
                  <a:tcPr marL="0" marR="0" marT="0" marB="0" anchor="ctr"/>
                </a:tc>
                <a:tc>
                  <a:txBody>
                    <a:bodyPr/>
                    <a:lstStyle/>
                    <a:p>
                      <a:pPr algn="ctr" fontAlgn="b"/>
                      <a:r>
                        <a:rPr lang="en-US" sz="1100" b="0" i="0" u="none" strike="noStrike" dirty="0">
                          <a:solidFill>
                            <a:srgbClr val="000000"/>
                          </a:solidFill>
                          <a:latin typeface="Calibri"/>
                        </a:rPr>
                        <a:t>18%</a:t>
                      </a:r>
                    </a:p>
                  </a:txBody>
                  <a:tcPr marL="0" marR="0" marT="0" marB="0" anchor="ctr"/>
                </a:tc>
                <a:tc>
                  <a:txBody>
                    <a:bodyPr/>
                    <a:lstStyle/>
                    <a:p>
                      <a:pPr algn="ctr" fontAlgn="b"/>
                      <a:r>
                        <a:rPr lang="en-US" sz="1100" b="0" i="0" u="none" strike="noStrike" dirty="0">
                          <a:solidFill>
                            <a:srgbClr val="000000"/>
                          </a:solidFill>
                          <a:latin typeface="Calibri"/>
                        </a:rPr>
                        <a:t>9%</a:t>
                      </a:r>
                    </a:p>
                  </a:txBody>
                  <a:tcPr marL="0" marR="0" marT="0" marB="0" anchor="ctr"/>
                </a:tc>
                <a:tc>
                  <a:txBody>
                    <a:bodyPr/>
                    <a:lstStyle/>
                    <a:p>
                      <a:pPr algn="ctr" fontAlgn="b"/>
                      <a:r>
                        <a:rPr lang="en-US" sz="1100" b="0" i="0" u="none" strike="noStrike" dirty="0">
                          <a:solidFill>
                            <a:srgbClr val="000000"/>
                          </a:solidFill>
                          <a:latin typeface="Calibri"/>
                        </a:rPr>
                        <a:t>12%</a:t>
                      </a:r>
                    </a:p>
                  </a:txBody>
                  <a:tcPr marL="0" marR="0" marT="0" marB="0" anchor="ctr"/>
                </a:tc>
                <a:tc>
                  <a:txBody>
                    <a:bodyPr/>
                    <a:lstStyle/>
                    <a:p>
                      <a:pPr algn="ctr" fontAlgn="b"/>
                      <a:r>
                        <a:rPr lang="en-US" sz="1100" b="0" i="0" u="none" strike="noStrike" dirty="0">
                          <a:solidFill>
                            <a:srgbClr val="000000"/>
                          </a:solidFill>
                          <a:latin typeface="Calibri"/>
                        </a:rPr>
                        <a:t>13%</a:t>
                      </a:r>
                    </a:p>
                  </a:txBody>
                  <a:tcPr marL="0" marR="0" marT="0" marB="0" anchor="ctr"/>
                </a:tc>
                <a:tc>
                  <a:txBody>
                    <a:bodyPr/>
                    <a:lstStyle/>
                    <a:p>
                      <a:pPr algn="ctr" fontAlgn="b"/>
                      <a:r>
                        <a:rPr lang="en-US" sz="1100" b="0" i="0" u="none" strike="noStrike" dirty="0">
                          <a:solidFill>
                            <a:srgbClr val="000000"/>
                          </a:solidFill>
                          <a:latin typeface="Calibri"/>
                        </a:rPr>
                        <a:t>13%</a:t>
                      </a:r>
                    </a:p>
                  </a:txBody>
                  <a:tcPr marL="0" marR="0" marT="0" marB="0" anchor="ctr"/>
                </a:tc>
              </a:tr>
              <a:tr h="232410">
                <a:tc>
                  <a:txBody>
                    <a:bodyPr/>
                    <a:lstStyle/>
                    <a:p>
                      <a:pPr algn="l" fontAlgn="b"/>
                      <a:r>
                        <a:rPr lang="en-US" sz="1100" b="0" i="0" u="none" strike="noStrike" dirty="0">
                          <a:solidFill>
                            <a:srgbClr val="000000"/>
                          </a:solidFill>
                          <a:latin typeface="Calibri"/>
                        </a:rPr>
                        <a:t>Consolidated departments </a:t>
                      </a:r>
                    </a:p>
                  </a:txBody>
                  <a:tcPr marL="0" marR="0" marT="0" marB="0" anchor="ctr"/>
                </a:tc>
                <a:tc>
                  <a:txBody>
                    <a:bodyPr/>
                    <a:lstStyle/>
                    <a:p>
                      <a:pPr algn="ctr" fontAlgn="b"/>
                      <a:r>
                        <a:rPr lang="en-US" sz="1100" b="0" i="0" u="none" strike="noStrike" dirty="0">
                          <a:solidFill>
                            <a:srgbClr val="000000"/>
                          </a:solidFill>
                          <a:latin typeface="Calibri"/>
                        </a:rPr>
                        <a:t>11%</a:t>
                      </a:r>
                    </a:p>
                  </a:txBody>
                  <a:tcPr marL="0" marR="0" marT="0" marB="0" anchor="ctr"/>
                </a:tc>
                <a:tc>
                  <a:txBody>
                    <a:bodyPr/>
                    <a:lstStyle/>
                    <a:p>
                      <a:pPr algn="ctr" fontAlgn="b"/>
                      <a:r>
                        <a:rPr lang="en-US" sz="1100" b="0" i="0" u="none" strike="noStrike" dirty="0">
                          <a:solidFill>
                            <a:srgbClr val="000000"/>
                          </a:solidFill>
                          <a:latin typeface="Calibri"/>
                        </a:rPr>
                        <a:t>13%</a:t>
                      </a:r>
                    </a:p>
                  </a:txBody>
                  <a:tcPr marL="0" marR="0" marT="0" marB="0" anchor="ctr"/>
                </a:tc>
                <a:tc>
                  <a:txBody>
                    <a:bodyPr/>
                    <a:lstStyle/>
                    <a:p>
                      <a:pPr algn="ctr" fontAlgn="b"/>
                      <a:r>
                        <a:rPr lang="en-US" sz="1100" b="0" i="0" u="none" strike="noStrike" dirty="0">
                          <a:solidFill>
                            <a:srgbClr val="000000"/>
                          </a:solidFill>
                          <a:latin typeface="Calibri"/>
                        </a:rPr>
                        <a:t>6%</a:t>
                      </a:r>
                    </a:p>
                  </a:txBody>
                  <a:tcPr marL="0" marR="0" marT="0" marB="0" anchor="ctr"/>
                </a:tc>
                <a:tc>
                  <a:txBody>
                    <a:bodyPr/>
                    <a:lstStyle/>
                    <a:p>
                      <a:pPr algn="ctr" fontAlgn="b"/>
                      <a:r>
                        <a:rPr lang="en-US" sz="1100" b="0" i="0" u="none" strike="noStrike" dirty="0">
                          <a:solidFill>
                            <a:srgbClr val="000000"/>
                          </a:solidFill>
                          <a:latin typeface="Calibri"/>
                        </a:rPr>
                        <a:t>9%</a:t>
                      </a:r>
                    </a:p>
                  </a:txBody>
                  <a:tcPr marL="0" marR="0" marT="0" marB="0" anchor="ctr"/>
                </a:tc>
                <a:tc>
                  <a:txBody>
                    <a:bodyPr/>
                    <a:lstStyle/>
                    <a:p>
                      <a:pPr algn="ctr" fontAlgn="b"/>
                      <a:r>
                        <a:rPr lang="en-US" sz="1100" b="0" i="0" u="none" strike="noStrike" dirty="0">
                          <a:solidFill>
                            <a:srgbClr val="000000"/>
                          </a:solidFill>
                          <a:latin typeface="Calibri"/>
                        </a:rPr>
                        <a:t>11%</a:t>
                      </a:r>
                    </a:p>
                  </a:txBody>
                  <a:tcPr marL="0" marR="0" marT="0" marB="0" anchor="ctr"/>
                </a:tc>
              </a:tr>
              <a:tr h="232410">
                <a:tc>
                  <a:txBody>
                    <a:bodyPr/>
                    <a:lstStyle/>
                    <a:p>
                      <a:pPr algn="l" fontAlgn="b"/>
                      <a:r>
                        <a:rPr lang="en-US" sz="1100" b="0" i="0" u="none" strike="noStrike" dirty="0">
                          <a:solidFill>
                            <a:srgbClr val="000000"/>
                          </a:solidFill>
                          <a:latin typeface="Calibri"/>
                        </a:rPr>
                        <a:t>Closed facilities </a:t>
                      </a:r>
                    </a:p>
                  </a:txBody>
                  <a:tcPr marL="0" marR="0" marT="0" marB="0" anchor="ctr"/>
                </a:tc>
                <a:tc>
                  <a:txBody>
                    <a:bodyPr/>
                    <a:lstStyle/>
                    <a:p>
                      <a:pPr algn="ctr" fontAlgn="b"/>
                      <a:r>
                        <a:rPr lang="en-US" sz="1100" b="0" i="0" u="none" strike="noStrike" dirty="0">
                          <a:solidFill>
                            <a:srgbClr val="000000"/>
                          </a:solidFill>
                          <a:latin typeface="Calibri"/>
                        </a:rPr>
                        <a:t>1%</a:t>
                      </a:r>
                    </a:p>
                  </a:txBody>
                  <a:tcPr marL="0" marR="0" marT="0" marB="0" anchor="ctr"/>
                </a:tc>
                <a:tc>
                  <a:txBody>
                    <a:bodyPr/>
                    <a:lstStyle/>
                    <a:p>
                      <a:pPr algn="ctr" fontAlgn="b"/>
                      <a:r>
                        <a:rPr lang="en-US" sz="1100" b="0" i="0" u="none" strike="noStrike" dirty="0">
                          <a:solidFill>
                            <a:srgbClr val="000000"/>
                          </a:solidFill>
                          <a:latin typeface="Calibri"/>
                        </a:rPr>
                        <a:t>2%</a:t>
                      </a:r>
                    </a:p>
                  </a:txBody>
                  <a:tcPr marL="0" marR="0" marT="0" marB="0" anchor="ctr"/>
                </a:tc>
                <a:tc>
                  <a:txBody>
                    <a:bodyPr/>
                    <a:lstStyle/>
                    <a:p>
                      <a:pPr algn="ctr" fontAlgn="b"/>
                      <a:r>
                        <a:rPr lang="en-US" sz="1100" b="0" i="0" u="none" strike="noStrike" dirty="0">
                          <a:solidFill>
                            <a:srgbClr val="000000"/>
                          </a:solidFill>
                          <a:latin typeface="Calibri"/>
                        </a:rPr>
                        <a:t>0%</a:t>
                      </a:r>
                    </a:p>
                  </a:txBody>
                  <a:tcPr marL="0" marR="0" marT="0" marB="0" anchor="ctr"/>
                </a:tc>
                <a:tc>
                  <a:txBody>
                    <a:bodyPr/>
                    <a:lstStyle/>
                    <a:p>
                      <a:pPr algn="ctr" fontAlgn="b"/>
                      <a:r>
                        <a:rPr lang="en-US" sz="1100" b="0" i="0" u="none" strike="noStrike" dirty="0">
                          <a:solidFill>
                            <a:srgbClr val="000000"/>
                          </a:solidFill>
                          <a:latin typeface="Calibri"/>
                        </a:rPr>
                        <a:t>1%</a:t>
                      </a:r>
                    </a:p>
                  </a:txBody>
                  <a:tcPr marL="0" marR="0" marT="0" marB="0" anchor="ctr"/>
                </a:tc>
                <a:tc>
                  <a:txBody>
                    <a:bodyPr/>
                    <a:lstStyle/>
                    <a:p>
                      <a:pPr algn="ctr" fontAlgn="b"/>
                      <a:r>
                        <a:rPr lang="en-US" sz="1100" b="0" i="0" u="none" strike="noStrike" dirty="0">
                          <a:solidFill>
                            <a:srgbClr val="000000"/>
                          </a:solidFill>
                          <a:latin typeface="Calibri"/>
                        </a:rPr>
                        <a:t>1%</a:t>
                      </a:r>
                    </a:p>
                  </a:txBody>
                  <a:tcPr marL="0" marR="0" marT="0" marB="0" anchor="ctr"/>
                </a:tc>
              </a:tr>
              <a:tr h="232410">
                <a:tc>
                  <a:txBody>
                    <a:bodyPr/>
                    <a:lstStyle/>
                    <a:p>
                      <a:pPr algn="l" fontAlgn="b"/>
                      <a:r>
                        <a:rPr lang="en-US" sz="1100" b="0" i="0" u="none" strike="noStrike" dirty="0">
                          <a:solidFill>
                            <a:srgbClr val="000000"/>
                          </a:solidFill>
                          <a:latin typeface="Calibri"/>
                        </a:rPr>
                        <a:t>No cuts or budget freezes over the past year</a:t>
                      </a:r>
                    </a:p>
                  </a:txBody>
                  <a:tcPr marL="0" marR="0" marT="0" marB="0" anchor="ctr"/>
                </a:tc>
                <a:tc>
                  <a:txBody>
                    <a:bodyPr/>
                    <a:lstStyle/>
                    <a:p>
                      <a:pPr algn="ctr" fontAlgn="b"/>
                      <a:r>
                        <a:rPr lang="en-US" sz="1100" b="0" i="0" u="none" strike="noStrike" dirty="0">
                          <a:solidFill>
                            <a:srgbClr val="000000"/>
                          </a:solidFill>
                          <a:latin typeface="Calibri"/>
                        </a:rPr>
                        <a:t>23%</a:t>
                      </a:r>
                    </a:p>
                  </a:txBody>
                  <a:tcPr marL="0" marR="0" marT="0" marB="0" anchor="ctr"/>
                </a:tc>
                <a:tc>
                  <a:txBody>
                    <a:bodyPr/>
                    <a:lstStyle/>
                    <a:p>
                      <a:pPr algn="ctr" fontAlgn="b"/>
                      <a:r>
                        <a:rPr lang="en-US" sz="1100" b="0" i="0" u="none" strike="noStrike" dirty="0">
                          <a:solidFill>
                            <a:srgbClr val="000000"/>
                          </a:solidFill>
                          <a:latin typeface="Calibri"/>
                        </a:rPr>
                        <a:t>14%</a:t>
                      </a:r>
                    </a:p>
                  </a:txBody>
                  <a:tcPr marL="0" marR="0" marT="0" marB="0" anchor="ctr"/>
                </a:tc>
                <a:tc>
                  <a:txBody>
                    <a:bodyPr/>
                    <a:lstStyle/>
                    <a:p>
                      <a:pPr algn="ctr" fontAlgn="b"/>
                      <a:r>
                        <a:rPr lang="en-US" sz="1100" b="0" i="0" u="none" strike="noStrike" dirty="0">
                          <a:solidFill>
                            <a:srgbClr val="000000"/>
                          </a:solidFill>
                          <a:latin typeface="Calibri"/>
                        </a:rPr>
                        <a:t>12%</a:t>
                      </a:r>
                    </a:p>
                  </a:txBody>
                  <a:tcPr marL="0" marR="0" marT="0" marB="0" anchor="ctr"/>
                </a:tc>
                <a:tc>
                  <a:txBody>
                    <a:bodyPr/>
                    <a:lstStyle/>
                    <a:p>
                      <a:pPr algn="ctr" fontAlgn="b"/>
                      <a:r>
                        <a:rPr lang="en-US" sz="1100" b="0" i="0" u="none" strike="noStrike" dirty="0">
                          <a:solidFill>
                            <a:srgbClr val="000000"/>
                          </a:solidFill>
                          <a:latin typeface="Calibri"/>
                        </a:rPr>
                        <a:t>20%</a:t>
                      </a:r>
                    </a:p>
                  </a:txBody>
                  <a:tcPr marL="0" marR="0" marT="0" marB="0" anchor="ctr"/>
                </a:tc>
                <a:tc>
                  <a:txBody>
                    <a:bodyPr/>
                    <a:lstStyle/>
                    <a:p>
                      <a:pPr algn="ctr" fontAlgn="b"/>
                      <a:r>
                        <a:rPr lang="en-US" sz="1100" b="0" i="0" u="none" strike="noStrike" dirty="0">
                          <a:solidFill>
                            <a:srgbClr val="000000"/>
                          </a:solidFill>
                          <a:latin typeface="Calibri"/>
                        </a:rPr>
                        <a:t>19%</a:t>
                      </a:r>
                    </a:p>
                  </a:txBody>
                  <a:tcPr marL="0" marR="0" marT="0" marB="0" anchor="ctr"/>
                </a:tc>
              </a:tr>
              <a:tr h="232410">
                <a:tc>
                  <a:txBody>
                    <a:bodyPr/>
                    <a:lstStyle/>
                    <a:p>
                      <a:pPr algn="l" fontAlgn="b"/>
                      <a:r>
                        <a:rPr lang="en-US" sz="1100" b="0" i="0" u="none" strike="noStrike" dirty="0">
                          <a:solidFill>
                            <a:srgbClr val="000000"/>
                          </a:solidFill>
                          <a:latin typeface="Calibri"/>
                        </a:rPr>
                        <a:t>Don't know/unsure </a:t>
                      </a:r>
                    </a:p>
                  </a:txBody>
                  <a:tcPr marL="0" marR="0" marT="0" marB="0" anchor="ctr"/>
                </a:tc>
                <a:tc>
                  <a:txBody>
                    <a:bodyPr/>
                    <a:lstStyle/>
                    <a:p>
                      <a:pPr algn="ctr" fontAlgn="b"/>
                      <a:r>
                        <a:rPr lang="en-US" sz="1100" b="0" i="0" u="none" strike="noStrike" dirty="0">
                          <a:solidFill>
                            <a:srgbClr val="000000"/>
                          </a:solidFill>
                          <a:latin typeface="Calibri"/>
                        </a:rPr>
                        <a:t>2%</a:t>
                      </a:r>
                    </a:p>
                  </a:txBody>
                  <a:tcPr marL="0" marR="0" marT="0" marB="0" anchor="ctr"/>
                </a:tc>
                <a:tc>
                  <a:txBody>
                    <a:bodyPr/>
                    <a:lstStyle/>
                    <a:p>
                      <a:pPr algn="ctr" fontAlgn="b"/>
                      <a:r>
                        <a:rPr lang="en-US" sz="1100" b="0" i="0" u="none" strike="noStrike" dirty="0">
                          <a:solidFill>
                            <a:srgbClr val="000000"/>
                          </a:solidFill>
                          <a:latin typeface="Calibri"/>
                        </a:rPr>
                        <a:t>6%</a:t>
                      </a:r>
                    </a:p>
                  </a:txBody>
                  <a:tcPr marL="0" marR="0" marT="0" marB="0" anchor="ctr"/>
                </a:tc>
                <a:tc>
                  <a:txBody>
                    <a:bodyPr/>
                    <a:lstStyle/>
                    <a:p>
                      <a:pPr algn="ctr" fontAlgn="b"/>
                      <a:r>
                        <a:rPr lang="en-US" sz="1100" b="0" i="0" u="none" strike="noStrike" dirty="0">
                          <a:solidFill>
                            <a:srgbClr val="000000"/>
                          </a:solidFill>
                          <a:latin typeface="Calibri"/>
                        </a:rPr>
                        <a:t>0%</a:t>
                      </a:r>
                    </a:p>
                  </a:txBody>
                  <a:tcPr marL="0" marR="0" marT="0" marB="0" anchor="ctr"/>
                </a:tc>
                <a:tc>
                  <a:txBody>
                    <a:bodyPr/>
                    <a:lstStyle/>
                    <a:p>
                      <a:pPr algn="ctr" fontAlgn="b"/>
                      <a:r>
                        <a:rPr lang="en-US" sz="1100" b="0" i="0" u="none" strike="noStrike" dirty="0">
                          <a:solidFill>
                            <a:srgbClr val="000000"/>
                          </a:solidFill>
                          <a:latin typeface="Calibri"/>
                        </a:rPr>
                        <a:t>5%</a:t>
                      </a:r>
                    </a:p>
                  </a:txBody>
                  <a:tcPr marL="0" marR="0" marT="0" marB="0" anchor="ctr"/>
                </a:tc>
                <a:tc>
                  <a:txBody>
                    <a:bodyPr/>
                    <a:lstStyle/>
                    <a:p>
                      <a:pPr algn="ctr" fontAlgn="b"/>
                      <a:r>
                        <a:rPr lang="en-US" sz="1100" b="0" i="0" u="none" strike="noStrike" dirty="0">
                          <a:solidFill>
                            <a:srgbClr val="000000"/>
                          </a:solidFill>
                          <a:latin typeface="Calibri"/>
                        </a:rPr>
                        <a:t>4%</a:t>
                      </a:r>
                    </a:p>
                  </a:txBody>
                  <a:tcPr marL="0" marR="0" marT="0" marB="0" anchor="ctr"/>
                </a:tc>
              </a:tr>
              <a:tr h="232410">
                <a:tc>
                  <a:txBody>
                    <a:bodyPr/>
                    <a:lstStyle/>
                    <a:p>
                      <a:pPr algn="l" fontAlgn="b"/>
                      <a:r>
                        <a:rPr lang="en-US" sz="1100" b="0" i="0" u="none" strike="noStrike" dirty="0">
                          <a:solidFill>
                            <a:srgbClr val="000000"/>
                          </a:solidFill>
                          <a:latin typeface="Calibri"/>
                        </a:rPr>
                        <a:t>Other </a:t>
                      </a:r>
                    </a:p>
                  </a:txBody>
                  <a:tcPr marL="0" marR="0" marT="0" marB="0" anchor="ctr"/>
                </a:tc>
                <a:tc>
                  <a:txBody>
                    <a:bodyPr/>
                    <a:lstStyle/>
                    <a:p>
                      <a:pPr algn="ctr" fontAlgn="b"/>
                      <a:r>
                        <a:rPr lang="en-US" sz="1100" b="0" i="0" u="none" strike="noStrike" dirty="0">
                          <a:solidFill>
                            <a:srgbClr val="000000"/>
                          </a:solidFill>
                          <a:latin typeface="Calibri"/>
                        </a:rPr>
                        <a:t>9%</a:t>
                      </a:r>
                    </a:p>
                  </a:txBody>
                  <a:tcPr marL="0" marR="0" marT="0" marB="0" anchor="ctr"/>
                </a:tc>
                <a:tc>
                  <a:txBody>
                    <a:bodyPr/>
                    <a:lstStyle/>
                    <a:p>
                      <a:pPr algn="ctr" fontAlgn="b"/>
                      <a:r>
                        <a:rPr lang="en-US" sz="1100" b="0" i="0" u="none" strike="noStrike" dirty="0">
                          <a:solidFill>
                            <a:srgbClr val="000000"/>
                          </a:solidFill>
                          <a:latin typeface="Calibri"/>
                        </a:rPr>
                        <a:t>7%</a:t>
                      </a:r>
                    </a:p>
                  </a:txBody>
                  <a:tcPr marL="0" marR="0" marT="0" marB="0" anchor="ctr"/>
                </a:tc>
                <a:tc>
                  <a:txBody>
                    <a:bodyPr/>
                    <a:lstStyle/>
                    <a:p>
                      <a:pPr algn="ctr" fontAlgn="b"/>
                      <a:r>
                        <a:rPr lang="en-US" sz="1100" b="0" i="0" u="none" strike="noStrike" dirty="0">
                          <a:solidFill>
                            <a:srgbClr val="000000"/>
                          </a:solidFill>
                          <a:latin typeface="Calibri"/>
                        </a:rPr>
                        <a:t>19%</a:t>
                      </a:r>
                    </a:p>
                  </a:txBody>
                  <a:tcPr marL="0" marR="0" marT="0" marB="0" anchor="ctr"/>
                </a:tc>
                <a:tc>
                  <a:txBody>
                    <a:bodyPr/>
                    <a:lstStyle/>
                    <a:p>
                      <a:pPr algn="ctr" fontAlgn="b"/>
                      <a:r>
                        <a:rPr lang="en-US" sz="1100" b="0" i="0" u="none" strike="noStrike" dirty="0">
                          <a:solidFill>
                            <a:srgbClr val="000000"/>
                          </a:solidFill>
                          <a:latin typeface="Calibri"/>
                        </a:rPr>
                        <a:t>7%</a:t>
                      </a:r>
                    </a:p>
                  </a:txBody>
                  <a:tcPr marL="0" marR="0" marT="0" marB="0" anchor="ctr"/>
                </a:tc>
                <a:tc>
                  <a:txBody>
                    <a:bodyPr/>
                    <a:lstStyle/>
                    <a:p>
                      <a:pPr algn="ctr" fontAlgn="b"/>
                      <a:r>
                        <a:rPr lang="en-US" sz="1100" b="0" i="0" u="none" strike="noStrike" dirty="0">
                          <a:solidFill>
                            <a:srgbClr val="000000"/>
                          </a:solidFill>
                          <a:latin typeface="Calibri"/>
                        </a:rPr>
                        <a:t>8%</a:t>
                      </a:r>
                    </a:p>
                  </a:txBody>
                  <a:tcPr marL="0" marR="0" marT="0" marB="0" anchor="ctr"/>
                </a:tc>
              </a:tr>
            </a:tbl>
          </a:graphicData>
        </a:graphic>
      </p:graphicFrame>
      <p:sp>
        <p:nvSpPr>
          <p:cNvPr id="6" name="Content Placeholder 6"/>
          <p:cNvSpPr txBox="1">
            <a:spLocks/>
          </p:cNvSpPr>
          <p:nvPr/>
        </p:nvSpPr>
        <p:spPr>
          <a:xfrm>
            <a:off x="457200" y="6019800"/>
            <a:ext cx="8077200" cy="4873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200" b="0" i="0" u="none" strike="noStrike" kern="1200" cap="none" spc="0" normalizeH="0" baseline="0" noProof="0" dirty="0" smtClean="0">
                <a:ln>
                  <a:noFill/>
                </a:ln>
                <a:solidFill>
                  <a:schemeClr val="bg1">
                    <a:lumMod val="95000"/>
                  </a:schemeClr>
                </a:solidFill>
                <a:effectLst/>
                <a:uLnTx/>
                <a:uFillTx/>
                <a:latin typeface="+mn-lt"/>
                <a:ea typeface="+mn-ea"/>
                <a:cs typeface="+mn-cs"/>
              </a:rPr>
              <a:t>Data taken from McKendrick, J. (2011) Funding and Priorities: The Library Resource Guide Benchmark Study on 2011 Library Spending Plans. Unisphere Research: Chatham, NJ</a:t>
            </a:r>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6392502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Projections</a:t>
            </a:r>
            <a:endParaRPr lang="en-US" dirty="0"/>
          </a:p>
        </p:txBody>
      </p:sp>
      <p:graphicFrame>
        <p:nvGraphicFramePr>
          <p:cNvPr id="4" name="Content Placeholder 3"/>
          <p:cNvGraphicFramePr>
            <a:graphicFrameLocks noGrp="1"/>
          </p:cNvGraphicFramePr>
          <p:nvPr>
            <p:ph idx="1"/>
          </p:nvPr>
        </p:nvGraphicFramePr>
        <p:xfrm>
          <a:off x="457200" y="1600200"/>
          <a:ext cx="8000999" cy="4406900"/>
        </p:xfrm>
        <a:graphic>
          <a:graphicData uri="http://schemas.openxmlformats.org/drawingml/2006/table">
            <a:tbl>
              <a:tblPr firstRow="1" bandRow="1">
                <a:tableStyleId>{5C22544A-7EE6-4342-B048-85BDC9FD1C3A}</a:tableStyleId>
              </a:tblPr>
              <a:tblGrid>
                <a:gridCol w="2444750"/>
                <a:gridCol w="1111250"/>
                <a:gridCol w="1037166"/>
                <a:gridCol w="1037166"/>
                <a:gridCol w="1111250"/>
                <a:gridCol w="1259417"/>
              </a:tblGrid>
              <a:tr h="304800">
                <a:tc gridSpan="6">
                  <a:txBody>
                    <a:bodyPr/>
                    <a:lstStyle/>
                    <a:p>
                      <a:pPr algn="ctr" fontAlgn="b"/>
                      <a:r>
                        <a:rPr lang="en-US" sz="1100" b="1" i="0" u="none" strike="noStrike" dirty="0">
                          <a:solidFill>
                            <a:schemeClr val="bg1">
                              <a:lumMod val="95000"/>
                            </a:schemeClr>
                          </a:solidFill>
                          <a:latin typeface="Calibri"/>
                        </a:rPr>
                        <a:t>Figure 12: Areas Seeing Increased Spending or Support Over the Past Year - By Library Segment</a:t>
                      </a:r>
                    </a:p>
                  </a:txBody>
                  <a:tcPr marL="0" marR="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41300">
                <a:tc>
                  <a:txBody>
                    <a:bodyPr/>
                    <a:lstStyle/>
                    <a:p>
                      <a:pPr algn="l" fontAlgn="b"/>
                      <a:endParaRPr lang="en-US" sz="1100" b="0" i="0" u="none" strike="noStrike" dirty="0">
                        <a:solidFill>
                          <a:srgbClr val="000000"/>
                        </a:solidFill>
                        <a:latin typeface="Calibri"/>
                      </a:endParaRPr>
                    </a:p>
                  </a:txBody>
                  <a:tcPr marL="0" marR="0" marT="0" marB="0" anchor="ctr"/>
                </a:tc>
                <a:tc>
                  <a:txBody>
                    <a:bodyPr/>
                    <a:lstStyle/>
                    <a:p>
                      <a:pPr algn="ctr" fontAlgn="b"/>
                      <a:r>
                        <a:rPr lang="en-US" sz="1100" b="0" i="0" u="none" strike="noStrike" dirty="0">
                          <a:solidFill>
                            <a:srgbClr val="000000"/>
                          </a:solidFill>
                          <a:latin typeface="Calibri"/>
                        </a:rPr>
                        <a:t>Public</a:t>
                      </a:r>
                    </a:p>
                  </a:txBody>
                  <a:tcPr marL="0" marR="0" marT="0" marB="0" anchor="ctr"/>
                </a:tc>
                <a:tc>
                  <a:txBody>
                    <a:bodyPr/>
                    <a:lstStyle/>
                    <a:p>
                      <a:pPr algn="ctr" fontAlgn="b"/>
                      <a:r>
                        <a:rPr lang="en-US" sz="1100" b="0" i="0" u="none" strike="noStrike" dirty="0">
                          <a:solidFill>
                            <a:srgbClr val="000000"/>
                          </a:solidFill>
                          <a:latin typeface="Calibri"/>
                        </a:rPr>
                        <a:t>Academic</a:t>
                      </a:r>
                    </a:p>
                  </a:txBody>
                  <a:tcPr marL="0" marR="0" marT="0" marB="0" anchor="ctr"/>
                </a:tc>
                <a:tc>
                  <a:txBody>
                    <a:bodyPr/>
                    <a:lstStyle/>
                    <a:p>
                      <a:pPr algn="ctr" fontAlgn="b"/>
                      <a:r>
                        <a:rPr lang="en-US" sz="1100" b="0" i="0" u="none" strike="noStrike" dirty="0">
                          <a:solidFill>
                            <a:srgbClr val="000000"/>
                          </a:solidFill>
                          <a:latin typeface="Calibri"/>
                        </a:rPr>
                        <a:t>Gov't</a:t>
                      </a:r>
                    </a:p>
                  </a:txBody>
                  <a:tcPr marL="0" marR="0" marT="0" marB="0" anchor="ctr"/>
                </a:tc>
                <a:tc>
                  <a:txBody>
                    <a:bodyPr/>
                    <a:lstStyle/>
                    <a:p>
                      <a:pPr algn="ctr" fontAlgn="b"/>
                      <a:r>
                        <a:rPr lang="en-US" sz="1100" b="0" i="0" u="none" strike="noStrike" dirty="0">
                          <a:solidFill>
                            <a:srgbClr val="000000"/>
                          </a:solidFill>
                          <a:latin typeface="Calibri"/>
                        </a:rPr>
                        <a:t>Special</a:t>
                      </a:r>
                    </a:p>
                  </a:txBody>
                  <a:tcPr marL="0" marR="0" marT="0" marB="0" anchor="ctr"/>
                </a:tc>
                <a:tc>
                  <a:txBody>
                    <a:bodyPr/>
                    <a:lstStyle/>
                    <a:p>
                      <a:pPr algn="ctr" fontAlgn="b"/>
                      <a:r>
                        <a:rPr lang="en-US" sz="1100" b="0" i="0" u="none" strike="noStrike" dirty="0">
                          <a:solidFill>
                            <a:srgbClr val="000000"/>
                          </a:solidFill>
                          <a:latin typeface="Calibri"/>
                        </a:rPr>
                        <a:t>Average</a:t>
                      </a:r>
                    </a:p>
                  </a:txBody>
                  <a:tcPr marL="0" marR="0" marT="0" marB="0" anchor="ctr"/>
                </a:tc>
              </a:tr>
              <a:tr h="241300">
                <a:tc>
                  <a:txBody>
                    <a:bodyPr/>
                    <a:lstStyle/>
                    <a:p>
                      <a:pPr algn="l" fontAlgn="b"/>
                      <a:r>
                        <a:rPr lang="en-US" sz="1100" b="0" i="0" u="none" strike="noStrike" dirty="0">
                          <a:solidFill>
                            <a:srgbClr val="000000"/>
                          </a:solidFill>
                          <a:latin typeface="Calibri"/>
                        </a:rPr>
                        <a:t>Online subscription acquisitions </a:t>
                      </a:r>
                    </a:p>
                  </a:txBody>
                  <a:tcPr marL="0" marR="0" marT="0" marB="0" anchor="ctr"/>
                </a:tc>
                <a:tc>
                  <a:txBody>
                    <a:bodyPr/>
                    <a:lstStyle/>
                    <a:p>
                      <a:pPr algn="ctr" fontAlgn="b"/>
                      <a:r>
                        <a:rPr lang="en-US" sz="1100" b="0" i="0" u="none" strike="noStrike" dirty="0">
                          <a:solidFill>
                            <a:srgbClr val="000000"/>
                          </a:solidFill>
                          <a:latin typeface="Calibri"/>
                        </a:rPr>
                        <a:t>10%</a:t>
                      </a:r>
                    </a:p>
                  </a:txBody>
                  <a:tcPr marL="0" marR="0" marT="0" marB="0" anchor="ctr"/>
                </a:tc>
                <a:tc>
                  <a:txBody>
                    <a:bodyPr/>
                    <a:lstStyle/>
                    <a:p>
                      <a:pPr algn="ctr" fontAlgn="b"/>
                      <a:r>
                        <a:rPr lang="en-US" sz="1100" b="0" i="0" u="none" strike="noStrike" dirty="0">
                          <a:solidFill>
                            <a:srgbClr val="000000"/>
                          </a:solidFill>
                          <a:latin typeface="Calibri"/>
                        </a:rPr>
                        <a:t>30%</a:t>
                      </a:r>
                    </a:p>
                  </a:txBody>
                  <a:tcPr marL="0" marR="0" marT="0" marB="0" anchor="ctr"/>
                </a:tc>
                <a:tc>
                  <a:txBody>
                    <a:bodyPr/>
                    <a:lstStyle/>
                    <a:p>
                      <a:pPr algn="ctr" fontAlgn="b"/>
                      <a:r>
                        <a:rPr lang="en-US" sz="1100" b="0" i="0" u="none" strike="noStrike" dirty="0">
                          <a:solidFill>
                            <a:srgbClr val="000000"/>
                          </a:solidFill>
                          <a:latin typeface="Calibri"/>
                        </a:rPr>
                        <a:t>31%</a:t>
                      </a:r>
                    </a:p>
                  </a:txBody>
                  <a:tcPr marL="0" marR="0" marT="0" marB="0" anchor="ctr"/>
                </a:tc>
                <a:tc>
                  <a:txBody>
                    <a:bodyPr/>
                    <a:lstStyle/>
                    <a:p>
                      <a:pPr algn="ctr" fontAlgn="b"/>
                      <a:r>
                        <a:rPr lang="en-US" sz="1100" b="0" i="0" u="none" strike="noStrike" dirty="0">
                          <a:solidFill>
                            <a:srgbClr val="000000"/>
                          </a:solidFill>
                          <a:latin typeface="Calibri"/>
                        </a:rPr>
                        <a:t>24%</a:t>
                      </a:r>
                    </a:p>
                  </a:txBody>
                  <a:tcPr marL="0" marR="0" marT="0" marB="0" anchor="ctr"/>
                </a:tc>
                <a:tc>
                  <a:txBody>
                    <a:bodyPr/>
                    <a:lstStyle/>
                    <a:p>
                      <a:pPr algn="ctr" fontAlgn="b"/>
                      <a:r>
                        <a:rPr lang="en-US" sz="1100" b="0" i="0" u="none" strike="noStrike" dirty="0">
                          <a:solidFill>
                            <a:srgbClr val="000000"/>
                          </a:solidFill>
                          <a:latin typeface="Calibri"/>
                        </a:rPr>
                        <a:t>21%</a:t>
                      </a:r>
                    </a:p>
                  </a:txBody>
                  <a:tcPr marL="0" marR="0" marT="0" marB="0" anchor="ctr"/>
                </a:tc>
              </a:tr>
              <a:tr h="241300">
                <a:tc>
                  <a:txBody>
                    <a:bodyPr/>
                    <a:lstStyle/>
                    <a:p>
                      <a:pPr algn="l" fontAlgn="b"/>
                      <a:r>
                        <a:rPr lang="en-US" sz="1100" b="0" i="0" u="none" strike="noStrike" dirty="0">
                          <a:solidFill>
                            <a:srgbClr val="000000"/>
                          </a:solidFill>
                          <a:latin typeface="Calibri"/>
                        </a:rPr>
                        <a:t>Ebooks</a:t>
                      </a:r>
                    </a:p>
                  </a:txBody>
                  <a:tcPr marL="0" marR="0" marT="0" marB="0" anchor="ctr"/>
                </a:tc>
                <a:tc>
                  <a:txBody>
                    <a:bodyPr/>
                    <a:lstStyle/>
                    <a:p>
                      <a:pPr algn="ctr" fontAlgn="b"/>
                      <a:r>
                        <a:rPr lang="en-US" sz="1100" b="0" i="0" u="none" strike="noStrike" dirty="0">
                          <a:solidFill>
                            <a:srgbClr val="000000"/>
                          </a:solidFill>
                          <a:latin typeface="Calibri"/>
                        </a:rPr>
                        <a:t>18%</a:t>
                      </a:r>
                    </a:p>
                  </a:txBody>
                  <a:tcPr marL="0" marR="0" marT="0" marB="0" anchor="ctr"/>
                </a:tc>
                <a:tc>
                  <a:txBody>
                    <a:bodyPr/>
                    <a:lstStyle/>
                    <a:p>
                      <a:pPr algn="ctr" fontAlgn="b"/>
                      <a:r>
                        <a:rPr lang="en-US" sz="1100" b="0" i="0" u="none" strike="noStrike" dirty="0">
                          <a:solidFill>
                            <a:srgbClr val="000000"/>
                          </a:solidFill>
                          <a:latin typeface="Calibri"/>
                        </a:rPr>
                        <a:t>23%</a:t>
                      </a:r>
                    </a:p>
                  </a:txBody>
                  <a:tcPr marL="0" marR="0" marT="0" marB="0" anchor="ctr"/>
                </a:tc>
                <a:tc>
                  <a:txBody>
                    <a:bodyPr/>
                    <a:lstStyle/>
                    <a:p>
                      <a:pPr algn="ctr" fontAlgn="b"/>
                      <a:r>
                        <a:rPr lang="en-US" sz="1100" b="0" i="0" u="none" strike="noStrike" dirty="0">
                          <a:solidFill>
                            <a:srgbClr val="000000"/>
                          </a:solidFill>
                          <a:latin typeface="Calibri"/>
                        </a:rPr>
                        <a:t>19%</a:t>
                      </a:r>
                    </a:p>
                  </a:txBody>
                  <a:tcPr marL="0" marR="0" marT="0" marB="0" anchor="ctr"/>
                </a:tc>
                <a:tc>
                  <a:txBody>
                    <a:bodyPr/>
                    <a:lstStyle/>
                    <a:p>
                      <a:pPr algn="ctr" fontAlgn="b"/>
                      <a:r>
                        <a:rPr lang="en-US" sz="1100" b="0" i="0" u="none" strike="noStrike" dirty="0">
                          <a:solidFill>
                            <a:srgbClr val="000000"/>
                          </a:solidFill>
                          <a:latin typeface="Calibri"/>
                        </a:rPr>
                        <a:t>11%</a:t>
                      </a:r>
                    </a:p>
                  </a:txBody>
                  <a:tcPr marL="0" marR="0" marT="0" marB="0" anchor="ctr"/>
                </a:tc>
                <a:tc>
                  <a:txBody>
                    <a:bodyPr/>
                    <a:lstStyle/>
                    <a:p>
                      <a:pPr algn="ctr" fontAlgn="b"/>
                      <a:r>
                        <a:rPr lang="en-US" sz="1100" b="0" i="0" u="none" strike="noStrike" dirty="0">
                          <a:solidFill>
                            <a:srgbClr val="000000"/>
                          </a:solidFill>
                          <a:latin typeface="Calibri"/>
                        </a:rPr>
                        <a:t>19%</a:t>
                      </a:r>
                    </a:p>
                  </a:txBody>
                  <a:tcPr marL="0" marR="0" marT="0" marB="0" anchor="ctr"/>
                </a:tc>
              </a:tr>
              <a:tr h="241300">
                <a:tc>
                  <a:txBody>
                    <a:bodyPr/>
                    <a:lstStyle/>
                    <a:p>
                      <a:pPr algn="l" fontAlgn="b"/>
                      <a:r>
                        <a:rPr lang="en-US" sz="1100" b="0" i="0" u="none" strike="noStrike" dirty="0">
                          <a:solidFill>
                            <a:srgbClr val="000000"/>
                          </a:solidFill>
                          <a:latin typeface="Calibri"/>
                        </a:rPr>
                        <a:t>Personnel</a:t>
                      </a:r>
                    </a:p>
                  </a:txBody>
                  <a:tcPr marL="0" marR="0" marT="0" marB="0" anchor="ctr"/>
                </a:tc>
                <a:tc>
                  <a:txBody>
                    <a:bodyPr/>
                    <a:lstStyle/>
                    <a:p>
                      <a:pPr algn="ctr" fontAlgn="b"/>
                      <a:r>
                        <a:rPr lang="en-US" sz="1100" b="0" i="0" u="none" strike="noStrike" dirty="0">
                          <a:solidFill>
                            <a:srgbClr val="000000"/>
                          </a:solidFill>
                          <a:latin typeface="Calibri"/>
                        </a:rPr>
                        <a:t>25%</a:t>
                      </a:r>
                    </a:p>
                  </a:txBody>
                  <a:tcPr marL="0" marR="0" marT="0" marB="0" anchor="ctr"/>
                </a:tc>
                <a:tc>
                  <a:txBody>
                    <a:bodyPr/>
                    <a:lstStyle/>
                    <a:p>
                      <a:pPr algn="ctr" fontAlgn="b"/>
                      <a:r>
                        <a:rPr lang="en-US" sz="1100" b="0" i="0" u="none" strike="noStrike" dirty="0">
                          <a:solidFill>
                            <a:srgbClr val="000000"/>
                          </a:solidFill>
                          <a:latin typeface="Calibri"/>
                        </a:rPr>
                        <a:t>12%</a:t>
                      </a:r>
                    </a:p>
                  </a:txBody>
                  <a:tcPr marL="0" marR="0" marT="0" marB="0" anchor="ctr"/>
                </a:tc>
                <a:tc>
                  <a:txBody>
                    <a:bodyPr/>
                    <a:lstStyle/>
                    <a:p>
                      <a:pPr algn="ctr" fontAlgn="b"/>
                      <a:r>
                        <a:rPr lang="en-US" sz="1100" b="0" i="0" u="none" strike="noStrike" dirty="0">
                          <a:solidFill>
                            <a:srgbClr val="000000"/>
                          </a:solidFill>
                          <a:latin typeface="Calibri"/>
                        </a:rPr>
                        <a:t>25%</a:t>
                      </a:r>
                    </a:p>
                  </a:txBody>
                  <a:tcPr marL="0" marR="0" marT="0" marB="0" anchor="ctr"/>
                </a:tc>
                <a:tc>
                  <a:txBody>
                    <a:bodyPr/>
                    <a:lstStyle/>
                    <a:p>
                      <a:pPr algn="ctr" fontAlgn="b"/>
                      <a:r>
                        <a:rPr lang="en-US" sz="1100" b="0" i="0" u="none" strike="noStrike" dirty="0">
                          <a:solidFill>
                            <a:srgbClr val="000000"/>
                          </a:solidFill>
                          <a:latin typeface="Calibri"/>
                        </a:rPr>
                        <a:t>7%</a:t>
                      </a:r>
                    </a:p>
                  </a:txBody>
                  <a:tcPr marL="0" marR="0" marT="0" marB="0" anchor="ctr"/>
                </a:tc>
                <a:tc>
                  <a:txBody>
                    <a:bodyPr/>
                    <a:lstStyle/>
                    <a:p>
                      <a:pPr algn="ctr" fontAlgn="b"/>
                      <a:r>
                        <a:rPr lang="en-US" sz="1100" b="0" i="0" u="none" strike="noStrike" dirty="0">
                          <a:solidFill>
                            <a:srgbClr val="000000"/>
                          </a:solidFill>
                          <a:latin typeface="Calibri"/>
                        </a:rPr>
                        <a:t>17%</a:t>
                      </a:r>
                    </a:p>
                  </a:txBody>
                  <a:tcPr marL="0" marR="0" marT="0" marB="0" anchor="ctr"/>
                </a:tc>
              </a:tr>
              <a:tr h="241300">
                <a:tc>
                  <a:txBody>
                    <a:bodyPr/>
                    <a:lstStyle/>
                    <a:p>
                      <a:pPr algn="l" fontAlgn="b"/>
                      <a:r>
                        <a:rPr lang="en-US" sz="1100" b="0" i="0" u="none" strike="noStrike" dirty="0">
                          <a:solidFill>
                            <a:srgbClr val="000000"/>
                          </a:solidFill>
                          <a:latin typeface="Calibri"/>
                        </a:rPr>
                        <a:t>Digital content collections/services </a:t>
                      </a:r>
                    </a:p>
                  </a:txBody>
                  <a:tcPr marL="0" marR="0" marT="0" marB="0" anchor="ctr"/>
                </a:tc>
                <a:tc>
                  <a:txBody>
                    <a:bodyPr/>
                    <a:lstStyle/>
                    <a:p>
                      <a:pPr algn="ctr" fontAlgn="b"/>
                      <a:r>
                        <a:rPr lang="en-US" sz="1100" b="0" i="0" u="none" strike="noStrike" dirty="0">
                          <a:solidFill>
                            <a:srgbClr val="000000"/>
                          </a:solidFill>
                          <a:latin typeface="Calibri"/>
                        </a:rPr>
                        <a:t>9%</a:t>
                      </a:r>
                    </a:p>
                  </a:txBody>
                  <a:tcPr marL="0" marR="0" marT="0" marB="0" anchor="ctr"/>
                </a:tc>
                <a:tc>
                  <a:txBody>
                    <a:bodyPr/>
                    <a:lstStyle/>
                    <a:p>
                      <a:pPr algn="ctr" fontAlgn="b"/>
                      <a:r>
                        <a:rPr lang="en-US" sz="1100" b="0" i="0" u="none" strike="noStrike" dirty="0">
                          <a:solidFill>
                            <a:srgbClr val="000000"/>
                          </a:solidFill>
                          <a:latin typeface="Calibri"/>
                        </a:rPr>
                        <a:t>16%</a:t>
                      </a:r>
                    </a:p>
                  </a:txBody>
                  <a:tcPr marL="0" marR="0" marT="0" marB="0" anchor="ctr"/>
                </a:tc>
                <a:tc>
                  <a:txBody>
                    <a:bodyPr/>
                    <a:lstStyle/>
                    <a:p>
                      <a:pPr algn="ctr" fontAlgn="b"/>
                      <a:r>
                        <a:rPr lang="en-US" sz="1100" b="0" i="0" u="none" strike="noStrike" dirty="0">
                          <a:solidFill>
                            <a:srgbClr val="000000"/>
                          </a:solidFill>
                          <a:latin typeface="Calibri"/>
                        </a:rPr>
                        <a:t>19%</a:t>
                      </a:r>
                    </a:p>
                  </a:txBody>
                  <a:tcPr marL="0" marR="0" marT="0" marB="0" anchor="ctr"/>
                </a:tc>
                <a:tc>
                  <a:txBody>
                    <a:bodyPr/>
                    <a:lstStyle/>
                    <a:p>
                      <a:pPr algn="ctr" fontAlgn="b"/>
                      <a:r>
                        <a:rPr lang="en-US" sz="1100" b="0" i="0" u="none" strike="noStrike" dirty="0">
                          <a:solidFill>
                            <a:srgbClr val="000000"/>
                          </a:solidFill>
                          <a:latin typeface="Calibri"/>
                        </a:rPr>
                        <a:t>8%</a:t>
                      </a:r>
                    </a:p>
                  </a:txBody>
                  <a:tcPr marL="0" marR="0" marT="0" marB="0" anchor="ctr"/>
                </a:tc>
                <a:tc>
                  <a:txBody>
                    <a:bodyPr/>
                    <a:lstStyle/>
                    <a:p>
                      <a:pPr algn="ctr" fontAlgn="b"/>
                      <a:r>
                        <a:rPr lang="en-US" sz="1100" b="0" i="0" u="none" strike="noStrike" dirty="0">
                          <a:solidFill>
                            <a:srgbClr val="000000"/>
                          </a:solidFill>
                          <a:latin typeface="Calibri"/>
                        </a:rPr>
                        <a:t>12%</a:t>
                      </a:r>
                    </a:p>
                  </a:txBody>
                  <a:tcPr marL="0" marR="0" marT="0" marB="0" anchor="ctr"/>
                </a:tc>
              </a:tr>
              <a:tr h="241300">
                <a:tc>
                  <a:txBody>
                    <a:bodyPr/>
                    <a:lstStyle/>
                    <a:p>
                      <a:pPr algn="l" fontAlgn="b"/>
                      <a:r>
                        <a:rPr lang="en-US" sz="1100" b="0" i="0" u="none" strike="noStrike" dirty="0">
                          <a:solidFill>
                            <a:srgbClr val="000000"/>
                          </a:solidFill>
                          <a:latin typeface="Calibri"/>
                        </a:rPr>
                        <a:t>Library technology equipment, software </a:t>
                      </a:r>
                    </a:p>
                  </a:txBody>
                  <a:tcPr marL="0" marR="0" marT="0" marB="0" anchor="ctr"/>
                </a:tc>
                <a:tc>
                  <a:txBody>
                    <a:bodyPr/>
                    <a:lstStyle/>
                    <a:p>
                      <a:pPr algn="ctr" fontAlgn="b"/>
                      <a:r>
                        <a:rPr lang="en-US" sz="1100" b="0" i="0" u="none" strike="noStrike" dirty="0">
                          <a:solidFill>
                            <a:srgbClr val="000000"/>
                          </a:solidFill>
                          <a:latin typeface="Calibri"/>
                        </a:rPr>
                        <a:t>16%</a:t>
                      </a:r>
                    </a:p>
                  </a:txBody>
                  <a:tcPr marL="0" marR="0" marT="0" marB="0" anchor="ctr"/>
                </a:tc>
                <a:tc>
                  <a:txBody>
                    <a:bodyPr/>
                    <a:lstStyle/>
                    <a:p>
                      <a:pPr algn="ctr" fontAlgn="b"/>
                      <a:r>
                        <a:rPr lang="en-US" sz="1100" b="0" i="0" u="none" strike="noStrike" dirty="0">
                          <a:solidFill>
                            <a:srgbClr val="000000"/>
                          </a:solidFill>
                          <a:latin typeface="Calibri"/>
                        </a:rPr>
                        <a:t>10%</a:t>
                      </a:r>
                    </a:p>
                  </a:txBody>
                  <a:tcPr marL="0" marR="0" marT="0" marB="0" anchor="ctr"/>
                </a:tc>
                <a:tc>
                  <a:txBody>
                    <a:bodyPr/>
                    <a:lstStyle/>
                    <a:p>
                      <a:pPr algn="ctr" fontAlgn="b"/>
                      <a:r>
                        <a:rPr lang="en-US" sz="1100" b="0" i="0" u="none" strike="noStrike" dirty="0">
                          <a:solidFill>
                            <a:srgbClr val="000000"/>
                          </a:solidFill>
                          <a:latin typeface="Calibri"/>
                        </a:rPr>
                        <a:t>12%</a:t>
                      </a:r>
                    </a:p>
                  </a:txBody>
                  <a:tcPr marL="0" marR="0" marT="0" marB="0" anchor="ctr"/>
                </a:tc>
                <a:tc>
                  <a:txBody>
                    <a:bodyPr/>
                    <a:lstStyle/>
                    <a:p>
                      <a:pPr algn="ctr" fontAlgn="b"/>
                      <a:r>
                        <a:rPr lang="en-US" sz="1100" b="0" i="0" u="none" strike="noStrike" dirty="0">
                          <a:solidFill>
                            <a:srgbClr val="000000"/>
                          </a:solidFill>
                          <a:latin typeface="Calibri"/>
                        </a:rPr>
                        <a:t>8%</a:t>
                      </a:r>
                    </a:p>
                  </a:txBody>
                  <a:tcPr marL="0" marR="0" marT="0" marB="0" anchor="ctr"/>
                </a:tc>
                <a:tc>
                  <a:txBody>
                    <a:bodyPr/>
                    <a:lstStyle/>
                    <a:p>
                      <a:pPr algn="ctr" fontAlgn="b"/>
                      <a:r>
                        <a:rPr lang="en-US" sz="1100" b="0" i="0" u="none" strike="noStrike" dirty="0">
                          <a:solidFill>
                            <a:srgbClr val="000000"/>
                          </a:solidFill>
                          <a:latin typeface="Calibri"/>
                        </a:rPr>
                        <a:t>12%</a:t>
                      </a:r>
                    </a:p>
                  </a:txBody>
                  <a:tcPr marL="0" marR="0" marT="0" marB="0" anchor="ctr"/>
                </a:tc>
              </a:tr>
              <a:tr h="241300">
                <a:tc>
                  <a:txBody>
                    <a:bodyPr/>
                    <a:lstStyle/>
                    <a:p>
                      <a:pPr algn="l" fontAlgn="b"/>
                      <a:r>
                        <a:rPr lang="en-US" sz="1100" b="0" i="0" u="none" strike="noStrike" dirty="0">
                          <a:solidFill>
                            <a:srgbClr val="000000"/>
                          </a:solidFill>
                          <a:latin typeface="Calibri"/>
                        </a:rPr>
                        <a:t>Book acquisitions </a:t>
                      </a:r>
                    </a:p>
                  </a:txBody>
                  <a:tcPr marL="0" marR="0" marT="0" marB="0" anchor="ctr"/>
                </a:tc>
                <a:tc>
                  <a:txBody>
                    <a:bodyPr/>
                    <a:lstStyle/>
                    <a:p>
                      <a:pPr algn="ctr" fontAlgn="b"/>
                      <a:r>
                        <a:rPr lang="en-US" sz="1100" b="0" i="0" u="none" strike="noStrike" dirty="0">
                          <a:solidFill>
                            <a:srgbClr val="000000"/>
                          </a:solidFill>
                          <a:latin typeface="Calibri"/>
                        </a:rPr>
                        <a:t>12%</a:t>
                      </a:r>
                    </a:p>
                  </a:txBody>
                  <a:tcPr marL="0" marR="0" marT="0" marB="0" anchor="ctr"/>
                </a:tc>
                <a:tc>
                  <a:txBody>
                    <a:bodyPr/>
                    <a:lstStyle/>
                    <a:p>
                      <a:pPr algn="ctr" fontAlgn="b"/>
                      <a:r>
                        <a:rPr lang="en-US" sz="1100" b="0" i="0" u="none" strike="noStrike" dirty="0">
                          <a:solidFill>
                            <a:srgbClr val="000000"/>
                          </a:solidFill>
                          <a:latin typeface="Calibri"/>
                        </a:rPr>
                        <a:t>6%</a:t>
                      </a:r>
                    </a:p>
                  </a:txBody>
                  <a:tcPr marL="0" marR="0" marT="0" marB="0" anchor="ctr"/>
                </a:tc>
                <a:tc>
                  <a:txBody>
                    <a:bodyPr/>
                    <a:lstStyle/>
                    <a:p>
                      <a:pPr algn="ctr" fontAlgn="b"/>
                      <a:r>
                        <a:rPr lang="en-US" sz="1100" b="0" i="0" u="none" strike="noStrike" dirty="0">
                          <a:solidFill>
                            <a:srgbClr val="000000"/>
                          </a:solidFill>
                          <a:latin typeface="Calibri"/>
                        </a:rPr>
                        <a:t>0%</a:t>
                      </a:r>
                    </a:p>
                  </a:txBody>
                  <a:tcPr marL="0" marR="0" marT="0" marB="0" anchor="ctr"/>
                </a:tc>
                <a:tc>
                  <a:txBody>
                    <a:bodyPr/>
                    <a:lstStyle/>
                    <a:p>
                      <a:pPr algn="ctr" fontAlgn="b"/>
                      <a:r>
                        <a:rPr lang="en-US" sz="1100" b="0" i="0" u="none" strike="noStrike" dirty="0">
                          <a:solidFill>
                            <a:srgbClr val="000000"/>
                          </a:solidFill>
                          <a:latin typeface="Calibri"/>
                        </a:rPr>
                        <a:t>7%</a:t>
                      </a:r>
                    </a:p>
                  </a:txBody>
                  <a:tcPr marL="0" marR="0" marT="0" marB="0" anchor="ctr"/>
                </a:tc>
                <a:tc>
                  <a:txBody>
                    <a:bodyPr/>
                    <a:lstStyle/>
                    <a:p>
                      <a:pPr algn="ctr" fontAlgn="b"/>
                      <a:r>
                        <a:rPr lang="en-US" sz="1100" b="0" i="0" u="none" strike="noStrike" dirty="0">
                          <a:solidFill>
                            <a:srgbClr val="000000"/>
                          </a:solidFill>
                          <a:latin typeface="Calibri"/>
                        </a:rPr>
                        <a:t>8%</a:t>
                      </a:r>
                    </a:p>
                  </a:txBody>
                  <a:tcPr marL="0" marR="0" marT="0" marB="0" anchor="ctr"/>
                </a:tc>
              </a:tr>
              <a:tr h="241300">
                <a:tc>
                  <a:txBody>
                    <a:bodyPr/>
                    <a:lstStyle/>
                    <a:p>
                      <a:pPr algn="l" fontAlgn="b"/>
                      <a:r>
                        <a:rPr lang="en-US" sz="1100" b="0" i="0" u="none" strike="noStrike" dirty="0">
                          <a:solidFill>
                            <a:srgbClr val="000000"/>
                          </a:solidFill>
                          <a:latin typeface="Calibri"/>
                        </a:rPr>
                        <a:t>Facilities upgrades/maintenance </a:t>
                      </a:r>
                    </a:p>
                  </a:txBody>
                  <a:tcPr marL="0" marR="0" marT="0" marB="0" anchor="ctr"/>
                </a:tc>
                <a:tc>
                  <a:txBody>
                    <a:bodyPr/>
                    <a:lstStyle/>
                    <a:p>
                      <a:pPr algn="ctr" fontAlgn="b"/>
                      <a:r>
                        <a:rPr lang="en-US" sz="1100" b="0" i="0" u="none" strike="noStrike" dirty="0">
                          <a:solidFill>
                            <a:srgbClr val="000000"/>
                          </a:solidFill>
                          <a:latin typeface="Calibri"/>
                        </a:rPr>
                        <a:t>14%</a:t>
                      </a:r>
                    </a:p>
                  </a:txBody>
                  <a:tcPr marL="0" marR="0" marT="0" marB="0" anchor="ctr"/>
                </a:tc>
                <a:tc>
                  <a:txBody>
                    <a:bodyPr/>
                    <a:lstStyle/>
                    <a:p>
                      <a:pPr algn="ctr" fontAlgn="b"/>
                      <a:r>
                        <a:rPr lang="en-US" sz="1100" b="0" i="0" u="none" strike="noStrike" dirty="0">
                          <a:solidFill>
                            <a:srgbClr val="000000"/>
                          </a:solidFill>
                          <a:latin typeface="Calibri"/>
                        </a:rPr>
                        <a:t>5%</a:t>
                      </a:r>
                    </a:p>
                  </a:txBody>
                  <a:tcPr marL="0" marR="0" marT="0" marB="0" anchor="ctr"/>
                </a:tc>
                <a:tc>
                  <a:txBody>
                    <a:bodyPr/>
                    <a:lstStyle/>
                    <a:p>
                      <a:pPr algn="ctr" fontAlgn="b"/>
                      <a:r>
                        <a:rPr lang="en-US" sz="1100" b="0" i="0" u="none" strike="noStrike" dirty="0">
                          <a:solidFill>
                            <a:srgbClr val="000000"/>
                          </a:solidFill>
                          <a:latin typeface="Calibri"/>
                        </a:rPr>
                        <a:t>0%</a:t>
                      </a:r>
                    </a:p>
                  </a:txBody>
                  <a:tcPr marL="0" marR="0" marT="0" marB="0" anchor="ctr"/>
                </a:tc>
                <a:tc>
                  <a:txBody>
                    <a:bodyPr/>
                    <a:lstStyle/>
                    <a:p>
                      <a:pPr algn="ctr" fontAlgn="b"/>
                      <a:r>
                        <a:rPr lang="en-US" sz="1100" b="0" i="0" u="none" strike="noStrike" dirty="0">
                          <a:solidFill>
                            <a:srgbClr val="000000"/>
                          </a:solidFill>
                          <a:latin typeface="Calibri"/>
                        </a:rPr>
                        <a:t>3%</a:t>
                      </a:r>
                    </a:p>
                  </a:txBody>
                  <a:tcPr marL="0" marR="0" marT="0" marB="0" anchor="ctr"/>
                </a:tc>
                <a:tc>
                  <a:txBody>
                    <a:bodyPr/>
                    <a:lstStyle/>
                    <a:p>
                      <a:pPr algn="ctr" fontAlgn="b"/>
                      <a:r>
                        <a:rPr lang="en-US" sz="1100" b="0" i="0" u="none" strike="noStrike" dirty="0">
                          <a:solidFill>
                            <a:srgbClr val="000000"/>
                          </a:solidFill>
                          <a:latin typeface="Calibri"/>
                        </a:rPr>
                        <a:t>8%</a:t>
                      </a:r>
                    </a:p>
                  </a:txBody>
                  <a:tcPr marL="0" marR="0" marT="0" marB="0" anchor="ctr"/>
                </a:tc>
              </a:tr>
              <a:tr h="241300">
                <a:tc>
                  <a:txBody>
                    <a:bodyPr/>
                    <a:lstStyle/>
                    <a:p>
                      <a:pPr algn="l" fontAlgn="b"/>
                      <a:r>
                        <a:rPr lang="en-US" sz="1100" b="0" i="0" u="none" strike="noStrike" dirty="0">
                          <a:solidFill>
                            <a:srgbClr val="000000"/>
                          </a:solidFill>
                          <a:latin typeface="Calibri"/>
                        </a:rPr>
                        <a:t>Operations </a:t>
                      </a:r>
                    </a:p>
                  </a:txBody>
                  <a:tcPr marL="0" marR="0" marT="0" marB="0" anchor="ctr"/>
                </a:tc>
                <a:tc>
                  <a:txBody>
                    <a:bodyPr/>
                    <a:lstStyle/>
                    <a:p>
                      <a:pPr algn="ctr" fontAlgn="b"/>
                      <a:r>
                        <a:rPr lang="en-US" sz="1100" b="0" i="0" u="none" strike="noStrike" dirty="0">
                          <a:solidFill>
                            <a:srgbClr val="000000"/>
                          </a:solidFill>
                          <a:latin typeface="Calibri"/>
                        </a:rPr>
                        <a:t>11%</a:t>
                      </a:r>
                    </a:p>
                  </a:txBody>
                  <a:tcPr marL="0" marR="0" marT="0" marB="0" anchor="ctr"/>
                </a:tc>
                <a:tc>
                  <a:txBody>
                    <a:bodyPr/>
                    <a:lstStyle/>
                    <a:p>
                      <a:pPr algn="ctr" fontAlgn="b"/>
                      <a:r>
                        <a:rPr lang="en-US" sz="1100" b="0" i="0" u="none" strike="noStrike" dirty="0">
                          <a:solidFill>
                            <a:srgbClr val="000000"/>
                          </a:solidFill>
                          <a:latin typeface="Calibri"/>
                        </a:rPr>
                        <a:t>3%</a:t>
                      </a:r>
                    </a:p>
                  </a:txBody>
                  <a:tcPr marL="0" marR="0" marT="0" marB="0" anchor="ctr"/>
                </a:tc>
                <a:tc>
                  <a:txBody>
                    <a:bodyPr/>
                    <a:lstStyle/>
                    <a:p>
                      <a:pPr algn="ctr" fontAlgn="b"/>
                      <a:r>
                        <a:rPr lang="en-US" sz="1100" b="0" i="0" u="none" strike="noStrike" dirty="0">
                          <a:solidFill>
                            <a:srgbClr val="000000"/>
                          </a:solidFill>
                          <a:latin typeface="Calibri"/>
                        </a:rPr>
                        <a:t>0%</a:t>
                      </a:r>
                    </a:p>
                  </a:txBody>
                  <a:tcPr marL="0" marR="0" marT="0" marB="0" anchor="ctr"/>
                </a:tc>
                <a:tc>
                  <a:txBody>
                    <a:bodyPr/>
                    <a:lstStyle/>
                    <a:p>
                      <a:pPr algn="ctr" fontAlgn="b"/>
                      <a:r>
                        <a:rPr lang="en-US" sz="1100" b="0" i="0" u="none" strike="noStrike" dirty="0">
                          <a:solidFill>
                            <a:srgbClr val="000000"/>
                          </a:solidFill>
                          <a:latin typeface="Calibri"/>
                        </a:rPr>
                        <a:t>0%</a:t>
                      </a:r>
                    </a:p>
                  </a:txBody>
                  <a:tcPr marL="0" marR="0" marT="0" marB="0" anchor="ctr"/>
                </a:tc>
                <a:tc>
                  <a:txBody>
                    <a:bodyPr/>
                    <a:lstStyle/>
                    <a:p>
                      <a:pPr algn="ctr" fontAlgn="b"/>
                      <a:r>
                        <a:rPr lang="en-US" sz="1100" b="0" i="0" u="none" strike="noStrike" dirty="0">
                          <a:solidFill>
                            <a:srgbClr val="000000"/>
                          </a:solidFill>
                          <a:latin typeface="Calibri"/>
                        </a:rPr>
                        <a:t>6%</a:t>
                      </a:r>
                    </a:p>
                  </a:txBody>
                  <a:tcPr marL="0" marR="0" marT="0" marB="0" anchor="ctr"/>
                </a:tc>
              </a:tr>
              <a:tr h="241300">
                <a:tc>
                  <a:txBody>
                    <a:bodyPr/>
                    <a:lstStyle/>
                    <a:p>
                      <a:pPr algn="l" fontAlgn="b"/>
                      <a:r>
                        <a:rPr lang="en-US" sz="1100" b="0" i="0" u="none" strike="noStrike" dirty="0">
                          <a:solidFill>
                            <a:srgbClr val="000000"/>
                          </a:solidFill>
                          <a:latin typeface="Calibri"/>
                        </a:rPr>
                        <a:t>Library hours/availability </a:t>
                      </a:r>
                    </a:p>
                  </a:txBody>
                  <a:tcPr marL="0" marR="0" marT="0" marB="0" anchor="ctr"/>
                </a:tc>
                <a:tc>
                  <a:txBody>
                    <a:bodyPr/>
                    <a:lstStyle/>
                    <a:p>
                      <a:pPr algn="ctr" fontAlgn="b"/>
                      <a:r>
                        <a:rPr lang="en-US" sz="1100" b="0" i="0" u="none" strike="noStrike" dirty="0">
                          <a:solidFill>
                            <a:srgbClr val="000000"/>
                          </a:solidFill>
                          <a:latin typeface="Calibri"/>
                        </a:rPr>
                        <a:t>8%</a:t>
                      </a:r>
                    </a:p>
                  </a:txBody>
                  <a:tcPr marL="0" marR="0" marT="0" marB="0" anchor="ctr"/>
                </a:tc>
                <a:tc>
                  <a:txBody>
                    <a:bodyPr/>
                    <a:lstStyle/>
                    <a:p>
                      <a:pPr algn="ctr" fontAlgn="b"/>
                      <a:r>
                        <a:rPr lang="en-US" sz="1100" b="0" i="0" u="none" strike="noStrike" dirty="0">
                          <a:solidFill>
                            <a:srgbClr val="000000"/>
                          </a:solidFill>
                          <a:latin typeface="Calibri"/>
                        </a:rPr>
                        <a:t>5%</a:t>
                      </a:r>
                    </a:p>
                  </a:txBody>
                  <a:tcPr marL="0" marR="0" marT="0" marB="0" anchor="ctr"/>
                </a:tc>
                <a:tc>
                  <a:txBody>
                    <a:bodyPr/>
                    <a:lstStyle/>
                    <a:p>
                      <a:pPr algn="ctr" fontAlgn="b"/>
                      <a:r>
                        <a:rPr lang="en-US" sz="1100" b="0" i="0" u="none" strike="noStrike" dirty="0">
                          <a:solidFill>
                            <a:srgbClr val="000000"/>
                          </a:solidFill>
                          <a:latin typeface="Calibri"/>
                        </a:rPr>
                        <a:t>0%</a:t>
                      </a:r>
                    </a:p>
                  </a:txBody>
                  <a:tcPr marL="0" marR="0" marT="0" marB="0" anchor="ctr"/>
                </a:tc>
                <a:tc>
                  <a:txBody>
                    <a:bodyPr/>
                    <a:lstStyle/>
                    <a:p>
                      <a:pPr algn="ctr" fontAlgn="b"/>
                      <a:r>
                        <a:rPr lang="en-US" sz="1100" b="0" i="0" u="none" strike="noStrike" dirty="0">
                          <a:solidFill>
                            <a:srgbClr val="000000"/>
                          </a:solidFill>
                          <a:latin typeface="Calibri"/>
                        </a:rPr>
                        <a:t>2%</a:t>
                      </a:r>
                    </a:p>
                  </a:txBody>
                  <a:tcPr marL="0" marR="0" marT="0" marB="0" anchor="ctr"/>
                </a:tc>
                <a:tc>
                  <a:txBody>
                    <a:bodyPr/>
                    <a:lstStyle/>
                    <a:p>
                      <a:pPr algn="ctr" fontAlgn="b"/>
                      <a:r>
                        <a:rPr lang="en-US" sz="1100" b="0" i="0" u="none" strike="noStrike" dirty="0">
                          <a:solidFill>
                            <a:srgbClr val="000000"/>
                          </a:solidFill>
                          <a:latin typeface="Calibri"/>
                        </a:rPr>
                        <a:t>6%</a:t>
                      </a:r>
                    </a:p>
                  </a:txBody>
                  <a:tcPr marL="0" marR="0" marT="0" marB="0" anchor="ctr"/>
                </a:tc>
              </a:tr>
              <a:tr h="241300">
                <a:tc>
                  <a:txBody>
                    <a:bodyPr/>
                    <a:lstStyle/>
                    <a:p>
                      <a:pPr algn="l" fontAlgn="b"/>
                      <a:r>
                        <a:rPr lang="en-US" sz="1100" b="0" i="0" u="none" strike="noStrike" dirty="0">
                          <a:solidFill>
                            <a:srgbClr val="000000"/>
                          </a:solidFill>
                          <a:latin typeface="Calibri"/>
                        </a:rPr>
                        <a:t>IT services </a:t>
                      </a:r>
                    </a:p>
                  </a:txBody>
                  <a:tcPr marL="0" marR="0" marT="0" marB="0" anchor="ctr"/>
                </a:tc>
                <a:tc>
                  <a:txBody>
                    <a:bodyPr/>
                    <a:lstStyle/>
                    <a:p>
                      <a:pPr algn="ctr" fontAlgn="b"/>
                      <a:r>
                        <a:rPr lang="en-US" sz="1100" b="0" i="0" u="none" strike="noStrike" dirty="0">
                          <a:solidFill>
                            <a:srgbClr val="000000"/>
                          </a:solidFill>
                          <a:latin typeface="Calibri"/>
                        </a:rPr>
                        <a:t>8%</a:t>
                      </a:r>
                    </a:p>
                  </a:txBody>
                  <a:tcPr marL="0" marR="0" marT="0" marB="0" anchor="ctr"/>
                </a:tc>
                <a:tc>
                  <a:txBody>
                    <a:bodyPr/>
                    <a:lstStyle/>
                    <a:p>
                      <a:pPr algn="ctr" fontAlgn="b"/>
                      <a:r>
                        <a:rPr lang="en-US" sz="1100" b="0" i="0" u="none" strike="noStrike" dirty="0">
                          <a:solidFill>
                            <a:srgbClr val="000000"/>
                          </a:solidFill>
                          <a:latin typeface="Calibri"/>
                        </a:rPr>
                        <a:t>2%</a:t>
                      </a:r>
                    </a:p>
                  </a:txBody>
                  <a:tcPr marL="0" marR="0" marT="0" marB="0" anchor="ctr"/>
                </a:tc>
                <a:tc>
                  <a:txBody>
                    <a:bodyPr/>
                    <a:lstStyle/>
                    <a:p>
                      <a:pPr algn="ctr" fontAlgn="b"/>
                      <a:r>
                        <a:rPr lang="en-US" sz="1100" b="0" i="0" u="none" strike="noStrike" dirty="0">
                          <a:solidFill>
                            <a:srgbClr val="000000"/>
                          </a:solidFill>
                          <a:latin typeface="Calibri"/>
                        </a:rPr>
                        <a:t>0%</a:t>
                      </a:r>
                    </a:p>
                  </a:txBody>
                  <a:tcPr marL="0" marR="0" marT="0" marB="0" anchor="ctr"/>
                </a:tc>
                <a:tc>
                  <a:txBody>
                    <a:bodyPr/>
                    <a:lstStyle/>
                    <a:p>
                      <a:pPr algn="ctr" fontAlgn="b"/>
                      <a:r>
                        <a:rPr lang="en-US" sz="1100" b="0" i="0" u="none" strike="noStrike" dirty="0">
                          <a:solidFill>
                            <a:srgbClr val="000000"/>
                          </a:solidFill>
                          <a:latin typeface="Calibri"/>
                        </a:rPr>
                        <a:t>5%</a:t>
                      </a:r>
                    </a:p>
                  </a:txBody>
                  <a:tcPr marL="0" marR="0" marT="0" marB="0" anchor="ctr"/>
                </a:tc>
                <a:tc>
                  <a:txBody>
                    <a:bodyPr/>
                    <a:lstStyle/>
                    <a:p>
                      <a:pPr algn="ctr" fontAlgn="b"/>
                      <a:r>
                        <a:rPr lang="en-US" sz="1100" b="0" i="0" u="none" strike="noStrike" dirty="0">
                          <a:solidFill>
                            <a:srgbClr val="000000"/>
                          </a:solidFill>
                          <a:latin typeface="Calibri"/>
                        </a:rPr>
                        <a:t>5%</a:t>
                      </a:r>
                    </a:p>
                  </a:txBody>
                  <a:tcPr marL="0" marR="0" marT="0" marB="0" anchor="ctr"/>
                </a:tc>
              </a:tr>
              <a:tr h="241300">
                <a:tc>
                  <a:txBody>
                    <a:bodyPr/>
                    <a:lstStyle/>
                    <a:p>
                      <a:pPr algn="l" fontAlgn="b"/>
                      <a:r>
                        <a:rPr lang="en-US" sz="1100" b="0" i="0" u="none" strike="noStrike" dirty="0">
                          <a:solidFill>
                            <a:srgbClr val="000000"/>
                          </a:solidFill>
                          <a:latin typeface="Calibri"/>
                        </a:rPr>
                        <a:t>Multimedia/streaming media</a:t>
                      </a:r>
                    </a:p>
                  </a:txBody>
                  <a:tcPr marL="0" marR="0" marT="0" marB="0" anchor="ctr"/>
                </a:tc>
                <a:tc>
                  <a:txBody>
                    <a:bodyPr/>
                    <a:lstStyle/>
                    <a:p>
                      <a:pPr algn="ctr" fontAlgn="b"/>
                      <a:r>
                        <a:rPr lang="en-US" sz="1100" b="0" i="0" u="none" strike="noStrike" dirty="0">
                          <a:solidFill>
                            <a:srgbClr val="000000"/>
                          </a:solidFill>
                          <a:latin typeface="Calibri"/>
                        </a:rPr>
                        <a:t>3%</a:t>
                      </a:r>
                    </a:p>
                  </a:txBody>
                  <a:tcPr marL="0" marR="0" marT="0" marB="0" anchor="ctr"/>
                </a:tc>
                <a:tc>
                  <a:txBody>
                    <a:bodyPr/>
                    <a:lstStyle/>
                    <a:p>
                      <a:pPr algn="ctr" fontAlgn="b"/>
                      <a:r>
                        <a:rPr lang="en-US" sz="1100" b="0" i="0" u="none" strike="noStrike" dirty="0">
                          <a:solidFill>
                            <a:srgbClr val="000000"/>
                          </a:solidFill>
                          <a:latin typeface="Calibri"/>
                        </a:rPr>
                        <a:t>11%</a:t>
                      </a:r>
                    </a:p>
                  </a:txBody>
                  <a:tcPr marL="0" marR="0" marT="0" marB="0" anchor="ctr"/>
                </a:tc>
                <a:tc>
                  <a:txBody>
                    <a:bodyPr/>
                    <a:lstStyle/>
                    <a:p>
                      <a:pPr algn="ctr" fontAlgn="b"/>
                      <a:r>
                        <a:rPr lang="en-US" sz="1100" b="0" i="0" u="none" strike="noStrike" dirty="0">
                          <a:solidFill>
                            <a:srgbClr val="000000"/>
                          </a:solidFill>
                          <a:latin typeface="Calibri"/>
                        </a:rPr>
                        <a:t>0%</a:t>
                      </a:r>
                    </a:p>
                  </a:txBody>
                  <a:tcPr marL="0" marR="0" marT="0" marB="0" anchor="ctr"/>
                </a:tc>
                <a:tc>
                  <a:txBody>
                    <a:bodyPr/>
                    <a:lstStyle/>
                    <a:p>
                      <a:pPr algn="ctr" fontAlgn="b"/>
                      <a:r>
                        <a:rPr lang="en-US" sz="1100" b="0" i="0" u="none" strike="noStrike" dirty="0">
                          <a:solidFill>
                            <a:srgbClr val="000000"/>
                          </a:solidFill>
                          <a:latin typeface="Calibri"/>
                        </a:rPr>
                        <a:t>1%</a:t>
                      </a:r>
                    </a:p>
                  </a:txBody>
                  <a:tcPr marL="0" marR="0" marT="0" marB="0" anchor="ctr"/>
                </a:tc>
                <a:tc>
                  <a:txBody>
                    <a:bodyPr/>
                    <a:lstStyle/>
                    <a:p>
                      <a:pPr algn="ctr" fontAlgn="b"/>
                      <a:r>
                        <a:rPr lang="en-US" sz="1100" b="0" i="0" u="none" strike="noStrike" dirty="0">
                          <a:solidFill>
                            <a:srgbClr val="000000"/>
                          </a:solidFill>
                          <a:latin typeface="Calibri"/>
                        </a:rPr>
                        <a:t>5%</a:t>
                      </a:r>
                    </a:p>
                  </a:txBody>
                  <a:tcPr marL="0" marR="0" marT="0" marB="0" anchor="ctr"/>
                </a:tc>
              </a:tr>
              <a:tr h="241300">
                <a:tc>
                  <a:txBody>
                    <a:bodyPr/>
                    <a:lstStyle/>
                    <a:p>
                      <a:pPr algn="l" fontAlgn="b"/>
                      <a:r>
                        <a:rPr lang="en-US" sz="1100" b="0" i="0" u="none" strike="noStrike" dirty="0">
                          <a:solidFill>
                            <a:srgbClr val="000000"/>
                          </a:solidFill>
                          <a:latin typeface="Calibri"/>
                        </a:rPr>
                        <a:t>Periodicals/serials acquisitions </a:t>
                      </a:r>
                    </a:p>
                  </a:txBody>
                  <a:tcPr marL="0" marR="0" marT="0" marB="0" anchor="ctr"/>
                </a:tc>
                <a:tc>
                  <a:txBody>
                    <a:bodyPr/>
                    <a:lstStyle/>
                    <a:p>
                      <a:pPr algn="ctr" fontAlgn="b"/>
                      <a:r>
                        <a:rPr lang="en-US" sz="1100" b="0" i="0" u="none" strike="noStrike" dirty="0">
                          <a:solidFill>
                            <a:srgbClr val="000000"/>
                          </a:solidFill>
                          <a:latin typeface="Calibri"/>
                        </a:rPr>
                        <a:t>4%</a:t>
                      </a:r>
                    </a:p>
                  </a:txBody>
                  <a:tcPr marL="0" marR="0" marT="0" marB="0" anchor="ctr"/>
                </a:tc>
                <a:tc>
                  <a:txBody>
                    <a:bodyPr/>
                    <a:lstStyle/>
                    <a:p>
                      <a:pPr algn="ctr" fontAlgn="b"/>
                      <a:r>
                        <a:rPr lang="en-US" sz="1100" b="0" i="0" u="none" strike="noStrike" dirty="0">
                          <a:solidFill>
                            <a:srgbClr val="000000"/>
                          </a:solidFill>
                          <a:latin typeface="Calibri"/>
                        </a:rPr>
                        <a:t>6%</a:t>
                      </a:r>
                    </a:p>
                  </a:txBody>
                  <a:tcPr marL="0" marR="0" marT="0" marB="0" anchor="ctr"/>
                </a:tc>
                <a:tc>
                  <a:txBody>
                    <a:bodyPr/>
                    <a:lstStyle/>
                    <a:p>
                      <a:pPr algn="ctr" fontAlgn="b"/>
                      <a:r>
                        <a:rPr lang="en-US" sz="1100" b="0" i="0" u="none" strike="noStrike" dirty="0">
                          <a:solidFill>
                            <a:srgbClr val="000000"/>
                          </a:solidFill>
                          <a:latin typeface="Calibri"/>
                        </a:rPr>
                        <a:t>6%</a:t>
                      </a:r>
                    </a:p>
                  </a:txBody>
                  <a:tcPr marL="0" marR="0" marT="0" marB="0" anchor="ctr"/>
                </a:tc>
                <a:tc>
                  <a:txBody>
                    <a:bodyPr/>
                    <a:lstStyle/>
                    <a:p>
                      <a:pPr algn="ctr" fontAlgn="b"/>
                      <a:r>
                        <a:rPr lang="en-US" sz="1100" b="0" i="0" u="none" strike="noStrike" dirty="0">
                          <a:solidFill>
                            <a:srgbClr val="000000"/>
                          </a:solidFill>
                          <a:latin typeface="Calibri"/>
                        </a:rPr>
                        <a:t>6%</a:t>
                      </a:r>
                    </a:p>
                  </a:txBody>
                  <a:tcPr marL="0" marR="0" marT="0" marB="0" anchor="ctr"/>
                </a:tc>
                <a:tc>
                  <a:txBody>
                    <a:bodyPr/>
                    <a:lstStyle/>
                    <a:p>
                      <a:pPr algn="ctr" fontAlgn="b"/>
                      <a:r>
                        <a:rPr lang="en-US" sz="1100" b="0" i="0" u="none" strike="noStrike" dirty="0">
                          <a:solidFill>
                            <a:srgbClr val="000000"/>
                          </a:solidFill>
                          <a:latin typeface="Calibri"/>
                        </a:rPr>
                        <a:t>5%</a:t>
                      </a:r>
                    </a:p>
                  </a:txBody>
                  <a:tcPr marL="0" marR="0" marT="0" marB="0" anchor="ctr"/>
                </a:tc>
              </a:tr>
              <a:tr h="241300">
                <a:tc>
                  <a:txBody>
                    <a:bodyPr/>
                    <a:lstStyle/>
                    <a:p>
                      <a:pPr algn="l" fontAlgn="b"/>
                      <a:r>
                        <a:rPr lang="en-US" sz="1100" b="0" i="0" u="none" strike="noStrike" dirty="0">
                          <a:solidFill>
                            <a:srgbClr val="000000"/>
                          </a:solidFill>
                          <a:latin typeface="Calibri"/>
                        </a:rPr>
                        <a:t>Cloud-based solutions </a:t>
                      </a:r>
                    </a:p>
                  </a:txBody>
                  <a:tcPr marL="0" marR="0" marT="0" marB="0" anchor="ctr"/>
                </a:tc>
                <a:tc>
                  <a:txBody>
                    <a:bodyPr/>
                    <a:lstStyle/>
                    <a:p>
                      <a:pPr algn="ctr" fontAlgn="b"/>
                      <a:r>
                        <a:rPr lang="en-US" sz="1100" b="0" i="0" u="none" strike="noStrike" dirty="0">
                          <a:solidFill>
                            <a:srgbClr val="000000"/>
                          </a:solidFill>
                          <a:latin typeface="Calibri"/>
                        </a:rPr>
                        <a:t>1%</a:t>
                      </a:r>
                    </a:p>
                  </a:txBody>
                  <a:tcPr marL="0" marR="0" marT="0" marB="0" anchor="ctr"/>
                </a:tc>
                <a:tc>
                  <a:txBody>
                    <a:bodyPr/>
                    <a:lstStyle/>
                    <a:p>
                      <a:pPr algn="ctr" fontAlgn="b"/>
                      <a:r>
                        <a:rPr lang="en-US" sz="1100" b="0" i="0" u="none" strike="noStrike" dirty="0">
                          <a:solidFill>
                            <a:srgbClr val="000000"/>
                          </a:solidFill>
                          <a:latin typeface="Calibri"/>
                        </a:rPr>
                        <a:t>1%</a:t>
                      </a:r>
                    </a:p>
                  </a:txBody>
                  <a:tcPr marL="0" marR="0" marT="0" marB="0" anchor="ctr"/>
                </a:tc>
                <a:tc>
                  <a:txBody>
                    <a:bodyPr/>
                    <a:lstStyle/>
                    <a:p>
                      <a:pPr algn="ctr" fontAlgn="b"/>
                      <a:r>
                        <a:rPr lang="en-US" sz="1100" b="0" i="0" u="none" strike="noStrike" dirty="0">
                          <a:solidFill>
                            <a:srgbClr val="000000"/>
                          </a:solidFill>
                          <a:latin typeface="Calibri"/>
                        </a:rPr>
                        <a:t>0%</a:t>
                      </a:r>
                    </a:p>
                  </a:txBody>
                  <a:tcPr marL="0" marR="0" marT="0" marB="0" anchor="ctr"/>
                </a:tc>
                <a:tc>
                  <a:txBody>
                    <a:bodyPr/>
                    <a:lstStyle/>
                    <a:p>
                      <a:pPr algn="ctr" fontAlgn="b"/>
                      <a:r>
                        <a:rPr lang="en-US" sz="1100" b="0" i="0" u="none" strike="noStrike" dirty="0">
                          <a:solidFill>
                            <a:srgbClr val="000000"/>
                          </a:solidFill>
                          <a:latin typeface="Calibri"/>
                        </a:rPr>
                        <a:t>1%</a:t>
                      </a:r>
                    </a:p>
                  </a:txBody>
                  <a:tcPr marL="0" marR="0" marT="0" marB="0" anchor="ctr"/>
                </a:tc>
                <a:tc>
                  <a:txBody>
                    <a:bodyPr/>
                    <a:lstStyle/>
                    <a:p>
                      <a:pPr algn="ctr" fontAlgn="b"/>
                      <a:r>
                        <a:rPr lang="en-US" sz="1100" b="0" i="0" u="none" strike="noStrike" dirty="0">
                          <a:solidFill>
                            <a:srgbClr val="000000"/>
                          </a:solidFill>
                          <a:latin typeface="Calibri"/>
                        </a:rPr>
                        <a:t>1%</a:t>
                      </a:r>
                    </a:p>
                  </a:txBody>
                  <a:tcPr marL="0" marR="0" marT="0" marB="0" anchor="ctr"/>
                </a:tc>
              </a:tr>
              <a:tr h="241300">
                <a:tc>
                  <a:txBody>
                    <a:bodyPr/>
                    <a:lstStyle/>
                    <a:p>
                      <a:pPr algn="l" fontAlgn="b"/>
                      <a:r>
                        <a:rPr lang="en-US" sz="1100" b="0" i="0" u="none" strike="noStrike" dirty="0">
                          <a:solidFill>
                            <a:srgbClr val="000000"/>
                          </a:solidFill>
                          <a:latin typeface="Calibri"/>
                        </a:rPr>
                        <a:t>No spending increases over past year </a:t>
                      </a:r>
                    </a:p>
                  </a:txBody>
                  <a:tcPr marL="0" marR="0" marT="0" marB="0" anchor="ctr"/>
                </a:tc>
                <a:tc>
                  <a:txBody>
                    <a:bodyPr/>
                    <a:lstStyle/>
                    <a:p>
                      <a:pPr algn="ctr" fontAlgn="b"/>
                      <a:r>
                        <a:rPr lang="en-US" sz="1100" b="0" i="0" u="none" strike="noStrike" dirty="0">
                          <a:solidFill>
                            <a:srgbClr val="000000"/>
                          </a:solidFill>
                          <a:latin typeface="Calibri"/>
                        </a:rPr>
                        <a:t>34%</a:t>
                      </a:r>
                    </a:p>
                  </a:txBody>
                  <a:tcPr marL="0" marR="0" marT="0" marB="0" anchor="ctr"/>
                </a:tc>
                <a:tc>
                  <a:txBody>
                    <a:bodyPr/>
                    <a:lstStyle/>
                    <a:p>
                      <a:pPr algn="ctr" fontAlgn="b"/>
                      <a:r>
                        <a:rPr lang="en-US" sz="1100" b="0" i="0" u="none" strike="noStrike" dirty="0">
                          <a:solidFill>
                            <a:srgbClr val="000000"/>
                          </a:solidFill>
                          <a:latin typeface="Calibri"/>
                        </a:rPr>
                        <a:t>28%</a:t>
                      </a:r>
                    </a:p>
                  </a:txBody>
                  <a:tcPr marL="0" marR="0" marT="0" marB="0" anchor="ctr"/>
                </a:tc>
                <a:tc>
                  <a:txBody>
                    <a:bodyPr/>
                    <a:lstStyle/>
                    <a:p>
                      <a:pPr algn="ctr" fontAlgn="b"/>
                      <a:r>
                        <a:rPr lang="en-US" sz="1100" b="0" i="0" u="none" strike="noStrike" dirty="0">
                          <a:solidFill>
                            <a:srgbClr val="000000"/>
                          </a:solidFill>
                          <a:latin typeface="Calibri"/>
                        </a:rPr>
                        <a:t>19%</a:t>
                      </a:r>
                    </a:p>
                  </a:txBody>
                  <a:tcPr marL="0" marR="0" marT="0" marB="0" anchor="ctr"/>
                </a:tc>
                <a:tc>
                  <a:txBody>
                    <a:bodyPr/>
                    <a:lstStyle/>
                    <a:p>
                      <a:pPr algn="ctr" fontAlgn="b"/>
                      <a:r>
                        <a:rPr lang="en-US" sz="1100" b="0" i="0" u="none" strike="noStrike" dirty="0">
                          <a:solidFill>
                            <a:srgbClr val="000000"/>
                          </a:solidFill>
                          <a:latin typeface="Calibri"/>
                        </a:rPr>
                        <a:t>47%</a:t>
                      </a:r>
                    </a:p>
                  </a:txBody>
                  <a:tcPr marL="0" marR="0" marT="0" marB="0" anchor="ctr"/>
                </a:tc>
                <a:tc>
                  <a:txBody>
                    <a:bodyPr/>
                    <a:lstStyle/>
                    <a:p>
                      <a:pPr algn="ctr" fontAlgn="b"/>
                      <a:r>
                        <a:rPr lang="en-US" sz="1100" b="0" i="0" u="none" strike="noStrike" dirty="0">
                          <a:solidFill>
                            <a:srgbClr val="000000"/>
                          </a:solidFill>
                          <a:latin typeface="Calibri"/>
                        </a:rPr>
                        <a:t>33%</a:t>
                      </a:r>
                    </a:p>
                  </a:txBody>
                  <a:tcPr marL="0" marR="0" marT="0" marB="0" anchor="ctr"/>
                </a:tc>
              </a:tr>
              <a:tr h="241300">
                <a:tc>
                  <a:txBody>
                    <a:bodyPr/>
                    <a:lstStyle/>
                    <a:p>
                      <a:pPr algn="l" fontAlgn="b"/>
                      <a:r>
                        <a:rPr lang="en-US" sz="1100" b="0" i="0" u="none" strike="noStrike" dirty="0">
                          <a:solidFill>
                            <a:srgbClr val="000000"/>
                          </a:solidFill>
                          <a:latin typeface="Calibri"/>
                        </a:rPr>
                        <a:t>Don't know/unsure </a:t>
                      </a:r>
                    </a:p>
                  </a:txBody>
                  <a:tcPr marL="0" marR="0" marT="0" marB="0" anchor="ctr"/>
                </a:tc>
                <a:tc>
                  <a:txBody>
                    <a:bodyPr/>
                    <a:lstStyle/>
                    <a:p>
                      <a:pPr algn="ctr" fontAlgn="b"/>
                      <a:r>
                        <a:rPr lang="en-US" sz="1100" b="0" i="0" u="none" strike="noStrike" dirty="0">
                          <a:solidFill>
                            <a:srgbClr val="000000"/>
                          </a:solidFill>
                          <a:latin typeface="Calibri"/>
                        </a:rPr>
                        <a:t>5%</a:t>
                      </a:r>
                    </a:p>
                  </a:txBody>
                  <a:tcPr marL="0" marR="0" marT="0" marB="0" anchor="ctr"/>
                </a:tc>
                <a:tc>
                  <a:txBody>
                    <a:bodyPr/>
                    <a:lstStyle/>
                    <a:p>
                      <a:pPr algn="ctr" fontAlgn="b"/>
                      <a:r>
                        <a:rPr lang="en-US" sz="1100" b="0" i="0" u="none" strike="noStrike" dirty="0">
                          <a:solidFill>
                            <a:srgbClr val="000000"/>
                          </a:solidFill>
                          <a:latin typeface="Calibri"/>
                        </a:rPr>
                        <a:t>10%</a:t>
                      </a:r>
                    </a:p>
                  </a:txBody>
                  <a:tcPr marL="0" marR="0" marT="0" marB="0" anchor="ctr"/>
                </a:tc>
                <a:tc>
                  <a:txBody>
                    <a:bodyPr/>
                    <a:lstStyle/>
                    <a:p>
                      <a:pPr algn="ctr" fontAlgn="b"/>
                      <a:r>
                        <a:rPr lang="en-US" sz="1100" b="0" i="0" u="none" strike="noStrike" dirty="0">
                          <a:solidFill>
                            <a:srgbClr val="000000"/>
                          </a:solidFill>
                          <a:latin typeface="Calibri"/>
                        </a:rPr>
                        <a:t>12%</a:t>
                      </a:r>
                    </a:p>
                  </a:txBody>
                  <a:tcPr marL="0" marR="0" marT="0" marB="0" anchor="ctr"/>
                </a:tc>
                <a:tc>
                  <a:txBody>
                    <a:bodyPr/>
                    <a:lstStyle/>
                    <a:p>
                      <a:pPr algn="ctr" fontAlgn="b"/>
                      <a:r>
                        <a:rPr lang="en-US" sz="1100" b="0" i="0" u="none" strike="noStrike" dirty="0">
                          <a:solidFill>
                            <a:srgbClr val="000000"/>
                          </a:solidFill>
                          <a:latin typeface="Calibri"/>
                        </a:rPr>
                        <a:t>9%</a:t>
                      </a:r>
                    </a:p>
                  </a:txBody>
                  <a:tcPr marL="0" marR="0" marT="0" marB="0" anchor="ctr"/>
                </a:tc>
                <a:tc>
                  <a:txBody>
                    <a:bodyPr/>
                    <a:lstStyle/>
                    <a:p>
                      <a:pPr algn="ctr" fontAlgn="b"/>
                      <a:r>
                        <a:rPr lang="en-US" sz="1100" b="0" i="0" u="none" strike="noStrike" dirty="0">
                          <a:solidFill>
                            <a:srgbClr val="000000"/>
                          </a:solidFill>
                          <a:latin typeface="Calibri"/>
                        </a:rPr>
                        <a:t>8%</a:t>
                      </a:r>
                    </a:p>
                  </a:txBody>
                  <a:tcPr marL="0" marR="0" marT="0" marB="0" anchor="ctr"/>
                </a:tc>
              </a:tr>
              <a:tr h="241300">
                <a:tc>
                  <a:txBody>
                    <a:bodyPr/>
                    <a:lstStyle/>
                    <a:p>
                      <a:pPr algn="l" fontAlgn="b"/>
                      <a:r>
                        <a:rPr lang="en-US" sz="1100" b="0" i="0" u="none" strike="noStrike" dirty="0">
                          <a:solidFill>
                            <a:srgbClr val="000000"/>
                          </a:solidFill>
                          <a:latin typeface="Calibri"/>
                        </a:rPr>
                        <a:t>Other </a:t>
                      </a:r>
                    </a:p>
                  </a:txBody>
                  <a:tcPr marL="0" marR="0" marT="0" marB="0" anchor="ctr"/>
                </a:tc>
                <a:tc>
                  <a:txBody>
                    <a:bodyPr/>
                    <a:lstStyle/>
                    <a:p>
                      <a:pPr algn="ctr" fontAlgn="b"/>
                      <a:r>
                        <a:rPr lang="en-US" sz="1100" b="0" i="0" u="none" strike="noStrike" dirty="0">
                          <a:solidFill>
                            <a:srgbClr val="000000"/>
                          </a:solidFill>
                          <a:latin typeface="Calibri"/>
                        </a:rPr>
                        <a:t>7%</a:t>
                      </a:r>
                    </a:p>
                  </a:txBody>
                  <a:tcPr marL="0" marR="0" marT="0" marB="0" anchor="ctr"/>
                </a:tc>
                <a:tc>
                  <a:txBody>
                    <a:bodyPr/>
                    <a:lstStyle/>
                    <a:p>
                      <a:pPr algn="ctr" fontAlgn="b"/>
                      <a:r>
                        <a:rPr lang="en-US" sz="1100" b="0" i="0" u="none" strike="noStrike" dirty="0">
                          <a:solidFill>
                            <a:srgbClr val="000000"/>
                          </a:solidFill>
                          <a:latin typeface="Calibri"/>
                        </a:rPr>
                        <a:t>2%</a:t>
                      </a:r>
                    </a:p>
                  </a:txBody>
                  <a:tcPr marL="0" marR="0" marT="0" marB="0" anchor="ctr"/>
                </a:tc>
                <a:tc>
                  <a:txBody>
                    <a:bodyPr/>
                    <a:lstStyle/>
                    <a:p>
                      <a:pPr algn="ctr" fontAlgn="b"/>
                      <a:r>
                        <a:rPr lang="en-US" sz="1100" b="0" i="0" u="none" strike="noStrike" dirty="0">
                          <a:solidFill>
                            <a:srgbClr val="000000"/>
                          </a:solidFill>
                          <a:latin typeface="Calibri"/>
                        </a:rPr>
                        <a:t>6%</a:t>
                      </a:r>
                    </a:p>
                  </a:txBody>
                  <a:tcPr marL="0" marR="0" marT="0" marB="0" anchor="ctr"/>
                </a:tc>
                <a:tc>
                  <a:txBody>
                    <a:bodyPr/>
                    <a:lstStyle/>
                    <a:p>
                      <a:pPr algn="ctr" fontAlgn="b"/>
                      <a:r>
                        <a:rPr lang="en-US" sz="1100" b="0" i="0" u="none" strike="noStrike" dirty="0">
                          <a:solidFill>
                            <a:srgbClr val="000000"/>
                          </a:solidFill>
                          <a:latin typeface="Calibri"/>
                        </a:rPr>
                        <a:t>6%</a:t>
                      </a:r>
                    </a:p>
                  </a:txBody>
                  <a:tcPr marL="0" marR="0" marT="0" marB="0" anchor="ctr"/>
                </a:tc>
                <a:tc>
                  <a:txBody>
                    <a:bodyPr/>
                    <a:lstStyle/>
                    <a:p>
                      <a:pPr algn="ctr" fontAlgn="b"/>
                      <a:r>
                        <a:rPr lang="en-US" sz="1100" b="0" i="0" u="none" strike="noStrike" dirty="0">
                          <a:solidFill>
                            <a:srgbClr val="000000"/>
                          </a:solidFill>
                          <a:latin typeface="Calibri"/>
                        </a:rPr>
                        <a:t>5%</a:t>
                      </a:r>
                    </a:p>
                  </a:txBody>
                  <a:tcPr marL="0" marR="0" marT="0" marB="0" anchor="ctr"/>
                </a:tc>
              </a:tr>
            </a:tbl>
          </a:graphicData>
        </a:graphic>
      </p:graphicFrame>
      <p:sp>
        <p:nvSpPr>
          <p:cNvPr id="5" name="Content Placeholder 6"/>
          <p:cNvSpPr txBox="1">
            <a:spLocks/>
          </p:cNvSpPr>
          <p:nvPr/>
        </p:nvSpPr>
        <p:spPr>
          <a:xfrm>
            <a:off x="457200" y="6019800"/>
            <a:ext cx="8077200" cy="4873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200" b="0" i="0" u="none" strike="noStrike" kern="1200" cap="none" spc="0" normalizeH="0" baseline="0" noProof="0" dirty="0" smtClean="0">
                <a:ln>
                  <a:noFill/>
                </a:ln>
                <a:solidFill>
                  <a:schemeClr val="bg1">
                    <a:lumMod val="95000"/>
                  </a:schemeClr>
                </a:solidFill>
                <a:effectLst/>
                <a:uLnTx/>
                <a:uFillTx/>
                <a:latin typeface="+mn-lt"/>
                <a:ea typeface="+mn-ea"/>
                <a:cs typeface="+mn-cs"/>
              </a:rPr>
              <a:t>Data taken from McKendrick, J. (2011) Funding and Priorities: The Library Resource Guide Benchmark Study on 2011 Library Spending Plans. Unisphere Research: Chatham, NJ</a:t>
            </a:r>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18555721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Projections</a:t>
            </a:r>
            <a:endParaRPr lang="en-US" dirty="0"/>
          </a:p>
        </p:txBody>
      </p:sp>
      <p:graphicFrame>
        <p:nvGraphicFramePr>
          <p:cNvPr id="5" name="Content Placeholder 4"/>
          <p:cNvGraphicFramePr>
            <a:graphicFrameLocks noGrp="1"/>
          </p:cNvGraphicFramePr>
          <p:nvPr>
            <p:ph sz="half" idx="1"/>
          </p:nvPr>
        </p:nvGraphicFramePr>
        <p:xfrm>
          <a:off x="457200" y="1471751"/>
          <a:ext cx="4191000" cy="4678363"/>
        </p:xfrm>
        <a:graphic>
          <a:graphicData uri="http://schemas.openxmlformats.org/drawingml/2006/chart">
            <c:chart xmlns:c="http://schemas.openxmlformats.org/drawingml/2006/chart" xmlns:r="http://schemas.openxmlformats.org/officeDocument/2006/relationships" r:id="rId3"/>
          </a:graphicData>
        </a:graphic>
      </p:graphicFrame>
      <p:sp>
        <p:nvSpPr>
          <p:cNvPr id="4" name="Content Placeholder 3"/>
          <p:cNvSpPr>
            <a:spLocks noGrp="1"/>
          </p:cNvSpPr>
          <p:nvPr>
            <p:ph sz="half" idx="2"/>
          </p:nvPr>
        </p:nvSpPr>
        <p:spPr>
          <a:xfrm>
            <a:off x="4648200" y="1600200"/>
            <a:ext cx="4038600" cy="4525963"/>
          </a:xfrm>
          <a:prstGeom prst="rect">
            <a:avLst/>
          </a:prstGeom>
        </p:spPr>
        <p:txBody>
          <a:bodyPr>
            <a:normAutofit fontScale="62500" lnSpcReduction="20000"/>
          </a:bodyPr>
          <a:lstStyle/>
          <a:p>
            <a:pPr>
              <a:buNone/>
            </a:pPr>
            <a:r>
              <a:rPr lang="en-US" dirty="0" smtClean="0"/>
              <a:t>Comparative percent change in employment, projected 2010-2020</a:t>
            </a:r>
          </a:p>
          <a:p>
            <a:endParaRPr lang="en-US" dirty="0" smtClean="0"/>
          </a:p>
          <a:p>
            <a:r>
              <a:rPr lang="en-US" dirty="0" smtClean="0"/>
              <a:t>Education, Training, and Library Occupations - 15% </a:t>
            </a:r>
          </a:p>
          <a:p>
            <a:r>
              <a:rPr lang="en-US" dirty="0" smtClean="0"/>
              <a:t>Total, All Occupations - 14% </a:t>
            </a:r>
          </a:p>
          <a:p>
            <a:r>
              <a:rPr lang="en-US" dirty="0" smtClean="0"/>
              <a:t>Librarians - 7% </a:t>
            </a:r>
          </a:p>
          <a:p>
            <a:endParaRPr lang="en-US" dirty="0" smtClean="0"/>
          </a:p>
          <a:p>
            <a:pPr>
              <a:buNone/>
            </a:pPr>
            <a:endParaRPr lang="en-US" dirty="0" smtClean="0"/>
          </a:p>
          <a:p>
            <a:pPr>
              <a:buNone/>
            </a:pPr>
            <a:r>
              <a:rPr lang="en-US" sz="2300" dirty="0" smtClean="0"/>
              <a:t>Note: All Occupations includes all occupations in the U.S. Economy.</a:t>
            </a:r>
            <a:br>
              <a:rPr lang="en-US" sz="2300" dirty="0" smtClean="0"/>
            </a:br>
            <a:r>
              <a:rPr lang="en-US" sz="2300" dirty="0" smtClean="0"/>
              <a:t>Source: U.S. Bureau of Labor Statistics, Employment Projections program</a:t>
            </a:r>
          </a:p>
          <a:p>
            <a:endParaRPr lang="en-US" dirty="0"/>
          </a:p>
        </p:txBody>
      </p:sp>
      <p:sp>
        <p:nvSpPr>
          <p:cNvPr id="6" name="TextBox 5"/>
          <p:cNvSpPr txBox="1"/>
          <p:nvPr/>
        </p:nvSpPr>
        <p:spPr>
          <a:xfrm>
            <a:off x="533400" y="6150114"/>
            <a:ext cx="8077200" cy="707886"/>
          </a:xfrm>
          <a:prstGeom prst="rect">
            <a:avLst/>
          </a:prstGeom>
          <a:noFill/>
        </p:spPr>
        <p:txBody>
          <a:bodyPr wrap="square" rtlCol="0">
            <a:spAutoFit/>
          </a:bodyPr>
          <a:lstStyle/>
          <a:p>
            <a:r>
              <a:rPr lang="en-US" sz="1100" dirty="0" smtClean="0">
                <a:solidFill>
                  <a:schemeClr val="bg1">
                    <a:lumMod val="95000"/>
                  </a:schemeClr>
                </a:solidFill>
              </a:rPr>
              <a:t>Bureau of Labor Statistics. (2012).  Occupational Outlook Handbook – Librarians. Available at: </a:t>
            </a:r>
            <a:r>
              <a:rPr lang="en-US" sz="1100" dirty="0" smtClean="0">
                <a:solidFill>
                  <a:schemeClr val="bg1">
                    <a:lumMod val="95000"/>
                  </a:schemeClr>
                </a:solidFill>
                <a:hlinkClick r:id="rId4"/>
              </a:rPr>
              <a:t>http://www.bls.gov/ooh/Education-Training-and-Library/Librarians.htm#tab-1</a:t>
            </a:r>
            <a:endParaRPr lang="en-US" sz="1100" dirty="0" smtClean="0">
              <a:solidFill>
                <a:schemeClr val="bg1">
                  <a:lumMod val="95000"/>
                </a:schemeClr>
              </a:solidFill>
            </a:endParaRPr>
          </a:p>
          <a:p>
            <a:endParaRPr lang="en-US" dirty="0"/>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424907272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Projections</a:t>
            </a:r>
            <a:endParaRPr lang="en-US" dirty="0"/>
          </a:p>
        </p:txBody>
      </p:sp>
      <p:sp>
        <p:nvSpPr>
          <p:cNvPr id="3" name="Content Placeholder 2"/>
          <p:cNvSpPr>
            <a:spLocks noGrp="1"/>
          </p:cNvSpPr>
          <p:nvPr>
            <p:ph idx="1"/>
          </p:nvPr>
        </p:nvSpPr>
        <p:spPr/>
        <p:txBody>
          <a:bodyPr>
            <a:normAutofit/>
          </a:bodyPr>
          <a:lstStyle/>
          <a:p>
            <a:pPr>
              <a:buNone/>
            </a:pPr>
            <a:r>
              <a:rPr lang="en-US" dirty="0" smtClean="0"/>
              <a:t>    “Jobseekers may face strong competition for jobs, especially early in the decade, as many people with master’s degrees in library science compete for a limited number of available positions. Later in the decade, prospects should be better as older library workers retire and population growth generates openings.” – Bureau of Labor Statistics, 2012</a:t>
            </a:r>
            <a:endParaRPr lang="en-US" dirty="0"/>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16313126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Graduate Employment </a:t>
            </a:r>
            <a:r>
              <a:rPr lang="en-US" dirty="0" smtClean="0"/>
              <a:t/>
            </a:r>
            <a:br>
              <a:rPr lang="en-US" dirty="0" smtClean="0"/>
            </a:br>
            <a:r>
              <a:rPr lang="en-US" dirty="0" smtClean="0"/>
              <a:t>(</a:t>
            </a:r>
            <a:r>
              <a:rPr lang="en-US" dirty="0"/>
              <a:t>with vs without)</a:t>
            </a:r>
          </a:p>
        </p:txBody>
      </p:sp>
      <p:pic>
        <p:nvPicPr>
          <p:cNvPr id="4" name="Content Placeholder 3" descr="libjob_nonlibjob2.png"/>
          <p:cNvPicPr>
            <a:picLocks noGrp="1" noChangeAspect="1"/>
          </p:cNvPicPr>
          <p:nvPr>
            <p:ph idx="1"/>
          </p:nvPr>
        </p:nvPicPr>
        <p:blipFill>
          <a:blip r:embed="rId2" cstate="print">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rcRect t="10846" b="10846"/>
          <a:stretch>
            <a:fillRect/>
          </a:stretch>
        </p:blipFill>
        <p:spPr>
          <a:xfrm>
            <a:off x="285000" y="1775709"/>
            <a:ext cx="8552233" cy="3983508"/>
          </a:xfrm>
        </p:spPr>
      </p:pic>
      <p:sp>
        <p:nvSpPr>
          <p:cNvPr id="2" name="TextBox 1"/>
          <p:cNvSpPr txBox="1"/>
          <p:nvPr/>
        </p:nvSpPr>
        <p:spPr>
          <a:xfrm>
            <a:off x="285000" y="5981700"/>
            <a:ext cx="7881937" cy="307777"/>
          </a:xfrm>
          <a:prstGeom prst="rect">
            <a:avLst/>
          </a:prstGeom>
          <a:noFill/>
        </p:spPr>
        <p:txBody>
          <a:bodyPr wrap="square" rtlCol="0">
            <a:spAutoFit/>
          </a:bodyPr>
          <a:lstStyle/>
          <a:p>
            <a:r>
              <a:rPr lang="en-US" sz="1400" dirty="0">
                <a:solidFill>
                  <a:schemeClr val="bg1"/>
                </a:solidFill>
              </a:rPr>
              <a:t>Library Journal Placement and Salaries Surveys (1990-2011</a:t>
            </a:r>
            <a:r>
              <a:rPr lang="en-US" sz="1400" dirty="0" smtClean="0">
                <a:solidFill>
                  <a:schemeClr val="bg1"/>
                </a:solidFill>
              </a:rPr>
              <a:t>)</a:t>
            </a:r>
            <a:endParaRPr lang="en-US" sz="1400" dirty="0">
              <a:solidFill>
                <a:schemeClr val="bg1"/>
              </a:solidFill>
            </a:endParaRPr>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39065459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the simple folk do?</a:t>
            </a:r>
            <a:endParaRPr lang="en-US" dirty="0"/>
          </a:p>
        </p:txBody>
      </p:sp>
      <p:sp>
        <p:nvSpPr>
          <p:cNvPr id="3" name="Content Placeholder 2"/>
          <p:cNvSpPr>
            <a:spLocks noGrp="1"/>
          </p:cNvSpPr>
          <p:nvPr>
            <p:ph idx="1"/>
          </p:nvPr>
        </p:nvSpPr>
        <p:spPr/>
        <p:txBody>
          <a:bodyPr/>
          <a:lstStyle/>
          <a:p>
            <a:pPr>
              <a:buNone/>
            </a:pPr>
            <a:r>
              <a:rPr lang="en-US" dirty="0" smtClean="0"/>
              <a:t>How do other fields handle labor overages….</a:t>
            </a:r>
          </a:p>
          <a:p>
            <a:r>
              <a:rPr lang="en-US" dirty="0" smtClean="0"/>
              <a:t>Law</a:t>
            </a:r>
          </a:p>
          <a:p>
            <a:pPr lvl="1"/>
            <a:r>
              <a:rPr lang="en-US" dirty="0" smtClean="0"/>
              <a:t>ABA  - market drives supply and demand</a:t>
            </a:r>
          </a:p>
          <a:p>
            <a:r>
              <a:rPr lang="en-US" dirty="0" smtClean="0"/>
              <a:t>Medicine</a:t>
            </a:r>
          </a:p>
          <a:p>
            <a:pPr lvl="1"/>
            <a:r>
              <a:rPr lang="en-US" dirty="0" smtClean="0"/>
              <a:t>AMA - top-down control of supply to increase demand</a:t>
            </a:r>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29360269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Weathering the Storm</a:t>
            </a:r>
            <a:endParaRPr lang="en-US" dirty="0"/>
          </a:p>
        </p:txBody>
      </p:sp>
      <p:sp>
        <p:nvSpPr>
          <p:cNvPr id="3" name="Content Placeholder 2"/>
          <p:cNvSpPr>
            <a:spLocks noGrp="1"/>
          </p:cNvSpPr>
          <p:nvPr>
            <p:ph idx="1"/>
          </p:nvPr>
        </p:nvSpPr>
        <p:spPr>
          <a:xfrm>
            <a:off x="457200" y="1828800"/>
            <a:ext cx="8229600" cy="4297363"/>
          </a:xfrm>
        </p:spPr>
        <p:txBody>
          <a:bodyPr>
            <a:normAutofit/>
          </a:bodyPr>
          <a:lstStyle/>
          <a:p>
            <a:r>
              <a:rPr lang="en-US" dirty="0" smtClean="0"/>
              <a:t>What can individual libraries do to help underemployed graduates while budgets are strapped?</a:t>
            </a:r>
          </a:p>
          <a:p>
            <a:pPr lvl="1"/>
            <a:r>
              <a:rPr lang="en-US" dirty="0" smtClean="0"/>
              <a:t>Offer non-monetary compensation</a:t>
            </a:r>
          </a:p>
          <a:p>
            <a:pPr lvl="2"/>
            <a:r>
              <a:rPr lang="en-US" dirty="0" smtClean="0"/>
              <a:t>Flexible hours</a:t>
            </a:r>
          </a:p>
          <a:p>
            <a:pPr lvl="2"/>
            <a:r>
              <a:rPr lang="en-US" dirty="0" smtClean="0"/>
              <a:t>More self-guided work</a:t>
            </a:r>
          </a:p>
          <a:p>
            <a:pPr lvl="2"/>
            <a:r>
              <a:rPr lang="en-US" dirty="0" smtClean="0"/>
              <a:t>Flexibility with jobs titles</a:t>
            </a:r>
          </a:p>
          <a:p>
            <a:pPr lvl="3"/>
            <a:r>
              <a:rPr lang="en-US" dirty="0" smtClean="0"/>
              <a:t>Make them reflect the work of the individual, rather than the rank</a:t>
            </a:r>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284063729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to consider?</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Can or should we monitor the labor supply better?</a:t>
            </a:r>
          </a:p>
          <a:p>
            <a:pPr lvl="2"/>
            <a:r>
              <a:rPr lang="en-US" dirty="0" smtClean="0"/>
              <a:t>Change entrance requirements for library schools?</a:t>
            </a:r>
          </a:p>
          <a:p>
            <a:pPr lvl="2"/>
            <a:r>
              <a:rPr lang="en-US" dirty="0" smtClean="0"/>
              <a:t>Make library school curriculum more rigorous?</a:t>
            </a:r>
          </a:p>
          <a:p>
            <a:pPr lvl="2"/>
            <a:r>
              <a:rPr lang="en-US" dirty="0" smtClean="0"/>
              <a:t>Better long-term tracking of graduates?</a:t>
            </a:r>
          </a:p>
          <a:p>
            <a:pPr lvl="2"/>
            <a:r>
              <a:rPr lang="en-US" dirty="0" smtClean="0"/>
              <a:t>Should there be a cap on the number of MLS students and/or degrees awarded?</a:t>
            </a:r>
          </a:p>
          <a:p>
            <a:r>
              <a:rPr lang="en-US" dirty="0" smtClean="0"/>
              <a:t>How does automation/technological advances affect staffing?</a:t>
            </a:r>
          </a:p>
          <a:p>
            <a:pPr lvl="2"/>
            <a:r>
              <a:rPr lang="en-US" dirty="0" smtClean="0"/>
              <a:t>Does it always lead to staff reductions?</a:t>
            </a:r>
          </a:p>
          <a:p>
            <a:pPr lvl="2"/>
            <a:r>
              <a:rPr lang="en-US" dirty="0" smtClean="0"/>
              <a:t>Can it be used to free up monetary resources for staffing purposes?</a:t>
            </a:r>
          </a:p>
          <a:p>
            <a:r>
              <a:rPr lang="en-US" dirty="0" smtClean="0"/>
              <a:t>What are our job descriptions based on?</a:t>
            </a:r>
          </a:p>
          <a:p>
            <a:pPr lvl="2"/>
            <a:r>
              <a:rPr lang="en-US" dirty="0" smtClean="0"/>
              <a:t>Are they accurate?</a:t>
            </a:r>
          </a:p>
          <a:p>
            <a:pPr lvl="2"/>
            <a:r>
              <a:rPr lang="en-US" dirty="0" smtClean="0"/>
              <a:t>Are they current?</a:t>
            </a:r>
          </a:p>
          <a:p>
            <a:pPr lvl="2"/>
            <a:r>
              <a:rPr lang="en-US" dirty="0" smtClean="0"/>
              <a:t>Are they sustainable?</a:t>
            </a:r>
          </a:p>
          <a:p>
            <a:pPr lvl="1"/>
            <a:endParaRPr lang="en-US" dirty="0"/>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21063581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381000"/>
            <a:ext cx="7583487" cy="671945"/>
          </a:xfrm>
        </p:spPr>
        <p:txBody>
          <a:bodyPr/>
          <a:lstStyle/>
          <a:p>
            <a:r>
              <a:rPr lang="en-US" dirty="0" smtClean="0"/>
              <a:t>References</a:t>
            </a:r>
            <a:endParaRPr lang="en-US" dirty="0"/>
          </a:p>
        </p:txBody>
      </p:sp>
      <p:sp>
        <p:nvSpPr>
          <p:cNvPr id="3" name="Content Placeholder 2"/>
          <p:cNvSpPr>
            <a:spLocks noGrp="1"/>
          </p:cNvSpPr>
          <p:nvPr>
            <p:ph idx="1"/>
          </p:nvPr>
        </p:nvSpPr>
        <p:spPr>
          <a:xfrm>
            <a:off x="779463" y="1288473"/>
            <a:ext cx="7583487" cy="4749257"/>
          </a:xfrm>
        </p:spPr>
        <p:txBody>
          <a:bodyPr>
            <a:noAutofit/>
          </a:bodyPr>
          <a:lstStyle/>
          <a:p>
            <a:r>
              <a:rPr lang="en-US" sz="1100" dirty="0" smtClean="0"/>
              <a:t>American Library Association. (2012). </a:t>
            </a:r>
            <a:r>
              <a:rPr lang="en-US" sz="1100" i="1" dirty="0" smtClean="0"/>
              <a:t>State of America’s Libraries Report 2012.  Available at </a:t>
            </a:r>
            <a:r>
              <a:rPr lang="en-US" sz="1100" i="1" dirty="0" smtClean="0">
                <a:hlinkClick r:id="rId2"/>
              </a:rPr>
              <a:t>http://www.ala.org/news/mediapresscenter/americaslibraries/soal2012/public-libraries</a:t>
            </a:r>
            <a:endParaRPr lang="en-US" sz="1100" dirty="0" smtClean="0"/>
          </a:p>
          <a:p>
            <a:r>
              <a:rPr lang="en-US" sz="1100" dirty="0" smtClean="0"/>
              <a:t>Association </a:t>
            </a:r>
            <a:r>
              <a:rPr lang="en-US" sz="1100" dirty="0"/>
              <a:t>of College and Research Libraries, Ad Hoc Taskforce on Recruitment and Retention Issues (2002</a:t>
            </a:r>
            <a:r>
              <a:rPr lang="en-US" sz="1100" dirty="0" smtClean="0"/>
              <a:t>). </a:t>
            </a:r>
            <a:r>
              <a:rPr lang="en-US" sz="1100" i="1" dirty="0" smtClean="0"/>
              <a:t>Recruitment</a:t>
            </a:r>
            <a:r>
              <a:rPr lang="en-US" sz="1100" i="1" dirty="0"/>
              <a:t>, retention, and restructuring: Human resources in academic libraries.</a:t>
            </a:r>
            <a:r>
              <a:rPr lang="en-US" sz="1100" dirty="0"/>
              <a:t> Chicago: American </a:t>
            </a:r>
            <a:r>
              <a:rPr lang="en-US" sz="1100" dirty="0" smtClean="0"/>
              <a:t>Library Association</a:t>
            </a:r>
            <a:r>
              <a:rPr lang="en-US" sz="1100" dirty="0"/>
              <a:t>, Association of College and Research </a:t>
            </a:r>
            <a:r>
              <a:rPr lang="en-US" sz="1100" dirty="0" smtClean="0"/>
              <a:t>Libraries</a:t>
            </a:r>
          </a:p>
          <a:p>
            <a:r>
              <a:rPr lang="en-US" sz="1100" dirty="0" smtClean="0"/>
              <a:t>Beveridge, S., Weber, S. and Beveridge, A.A.  (2011). </a:t>
            </a:r>
            <a:r>
              <a:rPr lang="en-US" sz="1100" i="1" dirty="0" smtClean="0"/>
              <a:t>Librarians in the U.S. from 1880-2009: An analysis using 120 years of census data</a:t>
            </a:r>
            <a:r>
              <a:rPr lang="en-US" sz="1100" dirty="0" smtClean="0"/>
              <a:t>.  Available from : </a:t>
            </a:r>
            <a:r>
              <a:rPr lang="en-US" sz="1100" dirty="0" smtClean="0">
                <a:hlinkClick r:id="rId3"/>
              </a:rPr>
              <a:t>http://blog.oup.com/2011/06/librarian-census/</a:t>
            </a:r>
            <a:endParaRPr lang="en-US" sz="1100" dirty="0" smtClean="0"/>
          </a:p>
          <a:p>
            <a:r>
              <a:rPr lang="en-US" sz="1100" dirty="0" smtClean="0"/>
              <a:t>Foster, S.P. (1993, April). Victimization in library school closing rhetoric: A response to a “Library Quarterly” symposium. </a:t>
            </a:r>
            <a:r>
              <a:rPr lang="en-US" sz="1100" i="1" dirty="0" smtClean="0"/>
              <a:t>The Library Quarterly</a:t>
            </a:r>
            <a:r>
              <a:rPr lang="en-US" sz="1100" dirty="0" smtClean="0"/>
              <a:t>, 63 (2), 199-205.</a:t>
            </a:r>
          </a:p>
          <a:p>
            <a:r>
              <a:rPr lang="en-US" sz="1100" dirty="0" smtClean="0"/>
              <a:t>Library Journal. </a:t>
            </a:r>
            <a:r>
              <a:rPr lang="en-US" sz="1100" i="1" dirty="0" smtClean="0"/>
              <a:t>Placements and Salaries Report</a:t>
            </a:r>
            <a:r>
              <a:rPr lang="en-US" sz="1100" dirty="0" smtClean="0"/>
              <a:t>. 1975-2010.</a:t>
            </a:r>
          </a:p>
          <a:p>
            <a:r>
              <a:rPr lang="en-US" sz="1100" dirty="0" smtClean="0"/>
              <a:t>Lipscomb, C.E. (2003).  Librarian supply and demand. </a:t>
            </a:r>
            <a:r>
              <a:rPr lang="en-US" sz="1100" i="1" dirty="0" smtClean="0"/>
              <a:t>Journal of the Medical Library Association</a:t>
            </a:r>
            <a:r>
              <a:rPr lang="en-US" sz="1100" dirty="0" smtClean="0"/>
              <a:t> 91 (1): 7-10.  Available at : </a:t>
            </a:r>
            <a:r>
              <a:rPr lang="en-US" sz="1100" dirty="0" smtClean="0">
                <a:hlinkClick r:id="rId4"/>
              </a:rPr>
              <a:t>http://www.ncbi.nlm.nih.gov/pmc/articles/PMC141181/</a:t>
            </a:r>
            <a:endParaRPr lang="en-US" sz="1100" dirty="0" smtClean="0"/>
          </a:p>
          <a:p>
            <a:r>
              <a:rPr lang="en-US" sz="1100" dirty="0" smtClean="0"/>
              <a:t>McKendrick, J. (2011) Funding and Priorities: The Library Resource Guide Benchmark Study on 2011 Library Spending Plans. Unisphere Research: Chatham, NJ</a:t>
            </a:r>
          </a:p>
          <a:p>
            <a:r>
              <a:rPr lang="en-US" sz="1100" dirty="0"/>
              <a:t>Myers, </a:t>
            </a:r>
            <a:r>
              <a:rPr lang="en-US" sz="1100" dirty="0" smtClean="0"/>
              <a:t>M. (1986, Spring). </a:t>
            </a:r>
            <a:r>
              <a:rPr lang="en-US" sz="1100" dirty="0"/>
              <a:t>The </a:t>
            </a:r>
            <a:r>
              <a:rPr lang="en-US" sz="1100" dirty="0" smtClean="0"/>
              <a:t>job market </a:t>
            </a:r>
            <a:r>
              <a:rPr lang="en-US" sz="1100" dirty="0"/>
              <a:t>for </a:t>
            </a:r>
            <a:r>
              <a:rPr lang="en-US" sz="1100" dirty="0" smtClean="0"/>
              <a:t>librarians</a:t>
            </a:r>
            <a:r>
              <a:rPr lang="en-US" sz="1100" dirty="0"/>
              <a:t>. </a:t>
            </a:r>
            <a:r>
              <a:rPr lang="en-US" sz="1100" i="1" dirty="0"/>
              <a:t>Library Trends</a:t>
            </a:r>
            <a:r>
              <a:rPr lang="en-US" sz="1100" dirty="0"/>
              <a:t>, </a:t>
            </a:r>
            <a:r>
              <a:rPr lang="en-US" sz="1100" dirty="0" smtClean="0"/>
              <a:t>34 (4), 645-66.</a:t>
            </a:r>
          </a:p>
          <a:p>
            <a:r>
              <a:rPr lang="en-US" sz="1100" dirty="0" smtClean="0"/>
              <a:t>Sicilia, D.B.  (2011).  “A Brief History of U.S. Unemployment” </a:t>
            </a:r>
            <a:r>
              <a:rPr lang="en-US" sz="1100" i="1" dirty="0" smtClean="0"/>
              <a:t>Washington Post</a:t>
            </a:r>
            <a:r>
              <a:rPr lang="en-US" sz="1100" dirty="0" smtClean="0"/>
              <a:t>. Available at:  </a:t>
            </a:r>
            <a:r>
              <a:rPr lang="en-US" sz="1100" dirty="0" smtClean="0">
                <a:hlinkClick r:id="rId5"/>
              </a:rPr>
              <a:t>http://www.washingtonpost.com/wp-srv/special/business/us-unemployment-rate-history/</a:t>
            </a:r>
            <a:endParaRPr lang="en-US" sz="1100" dirty="0"/>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343975130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990600"/>
            <a:ext cx="7772400" cy="1470025"/>
          </a:xfrm>
        </p:spPr>
        <p:txBody>
          <a:bodyPr/>
          <a:lstStyle/>
          <a:p>
            <a:r>
              <a:rPr lang="en-US" dirty="0" smtClean="0"/>
              <a:t>Job Search Considerations</a:t>
            </a:r>
            <a:endParaRPr lang="en-US" dirty="0"/>
          </a:p>
        </p:txBody>
      </p:sp>
      <p:sp>
        <p:nvSpPr>
          <p:cNvPr id="3" name="Subtitle 2"/>
          <p:cNvSpPr>
            <a:spLocks noGrp="1"/>
          </p:cNvSpPr>
          <p:nvPr>
            <p:ph type="subTitle" idx="1"/>
          </p:nvPr>
        </p:nvSpPr>
        <p:spPr>
          <a:xfrm>
            <a:off x="1371600" y="3048000"/>
            <a:ext cx="6400800" cy="2590800"/>
          </a:xfrm>
        </p:spPr>
        <p:txBody>
          <a:bodyPr>
            <a:normAutofit/>
          </a:bodyPr>
          <a:lstStyle/>
          <a:p>
            <a:r>
              <a:rPr lang="en-US" b="1" dirty="0" smtClean="0"/>
              <a:t>Becky Skeen</a:t>
            </a:r>
          </a:p>
          <a:p>
            <a:r>
              <a:rPr lang="en-US" sz="1800" dirty="0" smtClean="0"/>
              <a:t>Special Collections &amp; Archives Cataloging Assistant</a:t>
            </a:r>
            <a:endParaRPr lang="en-US" sz="1900" dirty="0" smtClean="0"/>
          </a:p>
          <a:p>
            <a:r>
              <a:rPr lang="en-US" sz="1900" dirty="0" smtClean="0"/>
              <a:t>Utah State University</a:t>
            </a:r>
          </a:p>
          <a:p>
            <a:endParaRPr lang="en-US" dirty="0"/>
          </a:p>
          <a:p>
            <a:r>
              <a:rPr lang="en-US" sz="1900" dirty="0" smtClean="0"/>
              <a:t>2009 Graduate –  University of North Texas</a:t>
            </a:r>
            <a:endParaRPr lang="en-US" sz="1900" dirty="0"/>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268804404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587941"/>
            <a:ext cx="8534400" cy="1066799"/>
          </a:xfrm>
        </p:spPr>
        <p:txBody>
          <a:bodyPr>
            <a:noAutofit/>
          </a:bodyPr>
          <a:lstStyle/>
          <a:p>
            <a:r>
              <a:rPr lang="en-US" sz="3600" dirty="0" smtClean="0"/>
              <a:t>Length of Job Search for new MLS Grads</a:t>
            </a:r>
            <a:br>
              <a:rPr lang="en-US" sz="3600" dirty="0" smtClean="0"/>
            </a:br>
            <a:endParaRPr lang="en-US" sz="3600" dirty="0"/>
          </a:p>
        </p:txBody>
      </p:sp>
      <p:graphicFrame>
        <p:nvGraphicFramePr>
          <p:cNvPr id="4" name="Chart 3"/>
          <p:cNvGraphicFramePr/>
          <p:nvPr/>
        </p:nvGraphicFramePr>
        <p:xfrm>
          <a:off x="381000" y="1828800"/>
          <a:ext cx="853440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6934200" y="5715000"/>
            <a:ext cx="1600200" cy="369332"/>
          </a:xfrm>
          <a:prstGeom prst="rect">
            <a:avLst/>
          </a:prstGeom>
          <a:noFill/>
        </p:spPr>
        <p:txBody>
          <a:bodyPr wrap="square" rtlCol="0">
            <a:spAutoFit/>
          </a:bodyPr>
          <a:lstStyle/>
          <a:p>
            <a:r>
              <a:rPr lang="en-US" sz="900" dirty="0" smtClean="0">
                <a:solidFill>
                  <a:schemeClr val="bg1">
                    <a:lumMod val="95000"/>
                  </a:schemeClr>
                </a:solidFill>
              </a:rPr>
              <a:t>(Conners &amp; McCarthy, 2007; Maatta, 2011a)</a:t>
            </a:r>
            <a:endParaRPr lang="en-US" sz="900" dirty="0">
              <a:solidFill>
                <a:schemeClr val="bg1">
                  <a:lumMod val="95000"/>
                </a:schemeClr>
              </a:solidFill>
            </a:endParaRPr>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179450473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1066799"/>
          </a:xfrm>
        </p:spPr>
        <p:txBody>
          <a:bodyPr>
            <a:normAutofit fontScale="90000"/>
          </a:bodyPr>
          <a:lstStyle/>
          <a:p>
            <a:r>
              <a:rPr lang="en-US" dirty="0" smtClean="0"/>
              <a:t>Why such a lengthy job search?</a:t>
            </a:r>
            <a:endParaRPr lang="en-US" dirty="0"/>
          </a:p>
        </p:txBody>
      </p:sp>
      <p:sp>
        <p:nvSpPr>
          <p:cNvPr id="3" name="Subtitle 2"/>
          <p:cNvSpPr>
            <a:spLocks noGrp="1"/>
          </p:cNvSpPr>
          <p:nvPr>
            <p:ph type="subTitle" idx="1"/>
          </p:nvPr>
        </p:nvSpPr>
        <p:spPr>
          <a:xfrm>
            <a:off x="609600" y="2341418"/>
            <a:ext cx="8188036" cy="3754581"/>
          </a:xfrm>
        </p:spPr>
        <p:txBody>
          <a:bodyPr>
            <a:normAutofit fontScale="92500"/>
          </a:bodyPr>
          <a:lstStyle/>
          <a:p>
            <a:pPr algn="l">
              <a:buFont typeface="Wingdings" pitchFamily="2" charset="2"/>
              <a:buChar char="v"/>
            </a:pPr>
            <a:r>
              <a:rPr lang="en-US" sz="2800" dirty="0" smtClean="0">
                <a:cs typeface="Times New Roman" pitchFamily="18" charset="0"/>
              </a:rPr>
              <a:t> </a:t>
            </a:r>
            <a:r>
              <a:rPr lang="en-US" sz="3000" dirty="0" smtClean="0">
                <a:cs typeface="Times New Roman" pitchFamily="18" charset="0"/>
              </a:rPr>
              <a:t>Fewer entry level jobs </a:t>
            </a:r>
            <a:r>
              <a:rPr lang="en-US" sz="1700" dirty="0" smtClean="0"/>
              <a:t>(Orbanus, 2007) </a:t>
            </a:r>
            <a:endParaRPr lang="en-US" sz="1700" dirty="0" smtClean="0">
              <a:cs typeface="Times New Roman" pitchFamily="18" charset="0"/>
            </a:endParaRPr>
          </a:p>
          <a:p>
            <a:pPr algn="l">
              <a:buFont typeface="Wingdings" pitchFamily="2" charset="2"/>
              <a:buChar char="v"/>
            </a:pPr>
            <a:r>
              <a:rPr lang="en-US" sz="2800" dirty="0" smtClean="0">
                <a:cs typeface="Times New Roman" pitchFamily="18" charset="0"/>
              </a:rPr>
              <a:t> </a:t>
            </a:r>
            <a:r>
              <a:rPr lang="en-US" sz="2900" dirty="0" smtClean="0">
                <a:cs typeface="Times New Roman" pitchFamily="18" charset="0"/>
              </a:rPr>
              <a:t>Increased job competition </a:t>
            </a:r>
            <a:r>
              <a:rPr lang="en-US" sz="1700" dirty="0" smtClean="0">
                <a:cs typeface="Times New Roman" pitchFamily="18" charset="0"/>
              </a:rPr>
              <a:t>(Maatta, 2011a; Holt &amp; Strock, 2005)</a:t>
            </a:r>
          </a:p>
          <a:p>
            <a:pPr lvl="1" algn="l"/>
            <a:r>
              <a:rPr lang="en-US" sz="2400" dirty="0" smtClean="0">
                <a:solidFill>
                  <a:schemeClr val="bg1"/>
                </a:solidFill>
                <a:cs typeface="Times New Roman" pitchFamily="18" charset="0"/>
              </a:rPr>
              <a:t>	- large number of new graduates </a:t>
            </a:r>
          </a:p>
          <a:p>
            <a:pPr lvl="1" algn="l"/>
            <a:r>
              <a:rPr lang="en-US" sz="2400" dirty="0" smtClean="0">
                <a:solidFill>
                  <a:schemeClr val="bg1"/>
                </a:solidFill>
                <a:cs typeface="Times New Roman" pitchFamily="18" charset="0"/>
              </a:rPr>
              <a:t>	- other applicants with more professional experience. </a:t>
            </a:r>
          </a:p>
          <a:p>
            <a:pPr algn="l">
              <a:buFont typeface="Wingdings" pitchFamily="2" charset="2"/>
              <a:buChar char="v"/>
            </a:pPr>
            <a:r>
              <a:rPr lang="en-US" sz="2800" dirty="0">
                <a:cs typeface="Times New Roman" pitchFamily="18" charset="0"/>
              </a:rPr>
              <a:t> </a:t>
            </a:r>
            <a:r>
              <a:rPr lang="en-US" sz="2800" dirty="0" smtClean="0">
                <a:cs typeface="Times New Roman" pitchFamily="18" charset="0"/>
              </a:rPr>
              <a:t>Less turnover as older librarians choose to wait to         	retire until the economy gets better </a:t>
            </a:r>
            <a:r>
              <a:rPr lang="en-US" sz="1700" dirty="0" smtClean="0">
                <a:cs typeface="Times New Roman" pitchFamily="18" charset="0"/>
              </a:rPr>
              <a:t>(Kruse, 2009)</a:t>
            </a:r>
          </a:p>
          <a:p>
            <a:pPr algn="l">
              <a:buFont typeface="Wingdings" pitchFamily="2" charset="2"/>
              <a:buChar char="v"/>
            </a:pPr>
            <a:r>
              <a:rPr lang="en-US" sz="2800" dirty="0">
                <a:cs typeface="Times New Roman" pitchFamily="18" charset="0"/>
              </a:rPr>
              <a:t> </a:t>
            </a:r>
            <a:r>
              <a:rPr lang="en-US" sz="2800" dirty="0" smtClean="0">
                <a:cs typeface="Times New Roman" pitchFamily="18" charset="0"/>
              </a:rPr>
              <a:t>Personal reasons (e.g. can’t move elsewhere, etc.) 	</a:t>
            </a:r>
            <a:r>
              <a:rPr lang="en-US" sz="1700" dirty="0" smtClean="0">
                <a:cs typeface="Times New Roman" pitchFamily="18" charset="0"/>
              </a:rPr>
              <a:t>(Kruse, 2009)</a:t>
            </a:r>
          </a:p>
          <a:p>
            <a:pPr algn="l"/>
            <a:endParaRPr lang="en-US" dirty="0" smtClean="0">
              <a:solidFill>
                <a:schemeClr val="tx1"/>
              </a:solidFill>
              <a:latin typeface="Times New Roman" pitchFamily="18" charset="0"/>
              <a:cs typeface="Times New Roman" pitchFamily="18" charset="0"/>
            </a:endParaRPr>
          </a:p>
          <a:p>
            <a:pPr algn="l"/>
            <a:endParaRPr lang="en-US" dirty="0"/>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187029588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options are available to new MLS graduates?</a:t>
            </a:r>
            <a:endParaRPr lang="en-US" dirty="0"/>
          </a:p>
        </p:txBody>
      </p:sp>
      <p:pic>
        <p:nvPicPr>
          <p:cNvPr id="1026" name="Picture 2"/>
          <p:cNvPicPr>
            <a:picLocks noGrp="1" noChangeAspect="1" noChangeArrowheads="1"/>
          </p:cNvPicPr>
          <p:nvPr>
            <p:ph idx="1"/>
          </p:nvPr>
        </p:nvPicPr>
        <p:blipFill>
          <a:blip r:embed="rId3" cstate="print"/>
          <a:srcRect/>
          <a:stretch>
            <a:fillRect/>
          </a:stretch>
        </p:blipFill>
        <p:spPr bwMode="auto">
          <a:xfrm>
            <a:off x="762000" y="1371600"/>
            <a:ext cx="1447800" cy="4800600"/>
          </a:xfrm>
          <a:prstGeom prst="rect">
            <a:avLst/>
          </a:prstGeom>
          <a:noFill/>
          <a:ln w="9525">
            <a:noFill/>
            <a:miter lim="800000"/>
            <a:headEnd/>
            <a:tailEnd/>
          </a:ln>
        </p:spPr>
      </p:pic>
      <p:sp>
        <p:nvSpPr>
          <p:cNvPr id="7" name="TextBox 6"/>
          <p:cNvSpPr txBox="1"/>
          <p:nvPr/>
        </p:nvSpPr>
        <p:spPr>
          <a:xfrm>
            <a:off x="2666999" y="2286000"/>
            <a:ext cx="5950527" cy="3539430"/>
          </a:xfrm>
          <a:prstGeom prst="rect">
            <a:avLst/>
          </a:prstGeom>
          <a:noFill/>
        </p:spPr>
        <p:txBody>
          <a:bodyPr wrap="square" rtlCol="0">
            <a:spAutoFit/>
          </a:bodyPr>
          <a:lstStyle/>
          <a:p>
            <a:pPr>
              <a:buFont typeface="Wingdings" pitchFamily="2" charset="2"/>
              <a:buChar char="Ø"/>
            </a:pPr>
            <a:r>
              <a:rPr lang="en-US" sz="3200" dirty="0" smtClean="0">
                <a:solidFill>
                  <a:schemeClr val="bg1"/>
                </a:solidFill>
                <a:cs typeface="Times New Roman" pitchFamily="18" charset="0"/>
              </a:rPr>
              <a:t> Full-time Permanent 	professional position</a:t>
            </a:r>
          </a:p>
          <a:p>
            <a:pPr>
              <a:buFont typeface="Wingdings" pitchFamily="2" charset="2"/>
              <a:buChar char="Ø"/>
            </a:pPr>
            <a:r>
              <a:rPr lang="en-US" sz="3200" dirty="0">
                <a:solidFill>
                  <a:schemeClr val="bg1"/>
                </a:solidFill>
                <a:cs typeface="Times New Roman" pitchFamily="18" charset="0"/>
              </a:rPr>
              <a:t> </a:t>
            </a:r>
            <a:r>
              <a:rPr lang="en-US" sz="3200" dirty="0" smtClean="0">
                <a:solidFill>
                  <a:schemeClr val="bg1"/>
                </a:solidFill>
                <a:cs typeface="Times New Roman" pitchFamily="18" charset="0"/>
              </a:rPr>
              <a:t>Full-time Nonprofessional or 	Paraprofessional position</a:t>
            </a:r>
          </a:p>
          <a:p>
            <a:pPr>
              <a:buFont typeface="Wingdings" pitchFamily="2" charset="2"/>
              <a:buChar char="Ø"/>
            </a:pPr>
            <a:r>
              <a:rPr lang="en-US" sz="3200" dirty="0" smtClean="0">
                <a:solidFill>
                  <a:schemeClr val="bg1"/>
                </a:solidFill>
                <a:cs typeface="Times New Roman" pitchFamily="18" charset="0"/>
              </a:rPr>
              <a:t> Temporary library position</a:t>
            </a:r>
          </a:p>
          <a:p>
            <a:pPr>
              <a:buFont typeface="Wingdings" pitchFamily="2" charset="2"/>
              <a:buChar char="Ø"/>
            </a:pPr>
            <a:r>
              <a:rPr lang="en-US" sz="3200" dirty="0">
                <a:solidFill>
                  <a:schemeClr val="bg1"/>
                </a:solidFill>
                <a:cs typeface="Times New Roman" pitchFamily="18" charset="0"/>
              </a:rPr>
              <a:t> </a:t>
            </a:r>
            <a:r>
              <a:rPr lang="en-US" sz="3200" dirty="0" smtClean="0">
                <a:solidFill>
                  <a:schemeClr val="bg1"/>
                </a:solidFill>
                <a:cs typeface="Times New Roman" pitchFamily="18" charset="0"/>
              </a:rPr>
              <a:t>Part-time library position</a:t>
            </a:r>
          </a:p>
          <a:p>
            <a:endParaRPr lang="en-US" sz="3200" dirty="0">
              <a:latin typeface="Times New Roman" pitchFamily="18" charset="0"/>
              <a:cs typeface="Times New Roman" pitchFamily="18" charset="0"/>
            </a:endParaRPr>
          </a:p>
        </p:txBody>
      </p:sp>
      <p:sp>
        <p:nvSpPr>
          <p:cNvPr id="5" name="TextBox 4"/>
          <p:cNvSpPr txBox="1"/>
          <p:nvPr/>
        </p:nvSpPr>
        <p:spPr>
          <a:xfrm>
            <a:off x="2133599" y="5941368"/>
            <a:ext cx="1066800" cy="230832"/>
          </a:xfrm>
          <a:prstGeom prst="rect">
            <a:avLst/>
          </a:prstGeom>
          <a:noFill/>
        </p:spPr>
        <p:txBody>
          <a:bodyPr wrap="square" rtlCol="0">
            <a:spAutoFit/>
          </a:bodyPr>
          <a:lstStyle/>
          <a:p>
            <a:r>
              <a:rPr lang="en-US" sz="900" dirty="0" smtClean="0">
                <a:solidFill>
                  <a:schemeClr val="bg1">
                    <a:lumMod val="95000"/>
                  </a:schemeClr>
                </a:solidFill>
                <a:latin typeface="Times New Roman" pitchFamily="18" charset="0"/>
                <a:cs typeface="Times New Roman" pitchFamily="18" charset="0"/>
              </a:rPr>
              <a:t>(Maatta, 2011a)</a:t>
            </a:r>
            <a:endParaRPr lang="en-US" sz="900" dirty="0">
              <a:solidFill>
                <a:schemeClr val="bg1">
                  <a:lumMod val="9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265992464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Non-professional positions - advantages</a:t>
            </a:r>
            <a:endParaRPr lang="en-US" dirty="0"/>
          </a:p>
        </p:txBody>
      </p:sp>
      <p:sp>
        <p:nvSpPr>
          <p:cNvPr id="3" name="Content Placeholder 2"/>
          <p:cNvSpPr>
            <a:spLocks noGrp="1"/>
          </p:cNvSpPr>
          <p:nvPr>
            <p:ph idx="1"/>
          </p:nvPr>
        </p:nvSpPr>
        <p:spPr/>
        <p:txBody>
          <a:bodyPr>
            <a:normAutofit/>
          </a:bodyPr>
          <a:lstStyle/>
          <a:p>
            <a:pPr>
              <a:buFont typeface="Wingdings" pitchFamily="2" charset="2"/>
              <a:buChar char="q"/>
            </a:pPr>
            <a:r>
              <a:rPr lang="en-US" sz="2300" dirty="0" smtClean="0"/>
              <a:t>More libraries hiring for paraprofessional positions </a:t>
            </a:r>
            <a:r>
              <a:rPr lang="en-US" sz="1600" dirty="0" smtClean="0"/>
              <a:t>(U.S. Bureau of Statistics, 2012)</a:t>
            </a:r>
          </a:p>
          <a:p>
            <a:pPr>
              <a:buFont typeface="Wingdings" pitchFamily="2" charset="2"/>
              <a:buChar char="q"/>
            </a:pPr>
            <a:r>
              <a:rPr lang="en-US" sz="2300" dirty="0" smtClean="0"/>
              <a:t>Opportunity to gain practical library experience</a:t>
            </a:r>
            <a:r>
              <a:rPr lang="en-US" dirty="0" smtClean="0"/>
              <a:t> </a:t>
            </a:r>
            <a:r>
              <a:rPr lang="en-US" sz="1600" dirty="0" smtClean="0"/>
              <a:t>(Lange, 2008)</a:t>
            </a:r>
          </a:p>
          <a:p>
            <a:pPr>
              <a:buFont typeface="Wingdings" pitchFamily="2" charset="2"/>
              <a:buChar char="q"/>
            </a:pPr>
            <a:r>
              <a:rPr lang="en-US" sz="2300" dirty="0" smtClean="0"/>
              <a:t>Provides new grads with opportunity to stay engaged in their chosen profession and more easily keep up-to-date with new trends and discussions in the library field </a:t>
            </a:r>
            <a:r>
              <a:rPr lang="en-US" sz="1600" dirty="0" smtClean="0"/>
              <a:t>(Lange, 2008)</a:t>
            </a:r>
          </a:p>
          <a:p>
            <a:pPr>
              <a:buFont typeface="Wingdings" pitchFamily="2" charset="2"/>
              <a:buChar char="q"/>
            </a:pPr>
            <a:r>
              <a:rPr lang="en-US" sz="2300" dirty="0" smtClean="0"/>
              <a:t>Possible stepping stone to a professional position </a:t>
            </a:r>
            <a:r>
              <a:rPr lang="en-US" sz="1600" dirty="0" smtClean="0"/>
              <a:t>(Pittman-Hassett, 2004)</a:t>
            </a:r>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15213786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81891" y="381000"/>
            <a:ext cx="8174182" cy="1044388"/>
          </a:xfrm>
        </p:spPr>
        <p:txBody>
          <a:bodyPr>
            <a:normAutofit fontScale="90000"/>
          </a:bodyPr>
          <a:lstStyle/>
          <a:p>
            <a:r>
              <a:rPr lang="en-US" dirty="0" smtClean="0"/>
              <a:t>Non-professional positions – advantages, (cont’d)</a:t>
            </a:r>
            <a:endParaRPr lang="en-US" dirty="0"/>
          </a:p>
        </p:txBody>
      </p:sp>
      <p:sp>
        <p:nvSpPr>
          <p:cNvPr id="3" name="Content Placeholder 2"/>
          <p:cNvSpPr>
            <a:spLocks noGrp="1"/>
          </p:cNvSpPr>
          <p:nvPr>
            <p:ph idx="1"/>
          </p:nvPr>
        </p:nvSpPr>
        <p:spPr/>
        <p:txBody>
          <a:bodyPr>
            <a:normAutofit/>
          </a:bodyPr>
          <a:lstStyle/>
          <a:p>
            <a:pPr>
              <a:buFont typeface="Wingdings" pitchFamily="2" charset="2"/>
              <a:buChar char="q"/>
            </a:pPr>
            <a:r>
              <a:rPr lang="en-US" sz="2300" dirty="0" smtClean="0"/>
              <a:t>Gain a wider range of skills through working on a variety of projects </a:t>
            </a:r>
            <a:r>
              <a:rPr lang="en-US" sz="1600" dirty="0" smtClean="0"/>
              <a:t>(Lange, 2008)</a:t>
            </a:r>
          </a:p>
          <a:p>
            <a:pPr>
              <a:buFont typeface="Wingdings" pitchFamily="2" charset="2"/>
              <a:buChar char="q"/>
            </a:pPr>
            <a:r>
              <a:rPr lang="en-US" sz="2300" dirty="0" smtClean="0"/>
              <a:t>Hone specific skills in area of interest through practical application and on-the-job training </a:t>
            </a:r>
            <a:r>
              <a:rPr lang="en-US" sz="1600" dirty="0" smtClean="0"/>
              <a:t>(Skaggs, 2006) </a:t>
            </a:r>
          </a:p>
          <a:p>
            <a:pPr>
              <a:buFont typeface="Wingdings" pitchFamily="2" charset="2"/>
              <a:buChar char="q"/>
            </a:pPr>
            <a:r>
              <a:rPr lang="en-US" sz="2300" dirty="0" smtClean="0"/>
              <a:t>Greater possibility of networking and observing and interacting with other professional librarians  </a:t>
            </a:r>
            <a:r>
              <a:rPr lang="en-US" sz="1600" dirty="0" smtClean="0"/>
              <a:t>(Lange, 2008)</a:t>
            </a:r>
          </a:p>
          <a:p>
            <a:pPr>
              <a:buFont typeface="Wingdings" pitchFamily="2" charset="2"/>
              <a:buChar char="q"/>
            </a:pPr>
            <a:r>
              <a:rPr lang="en-US" sz="2300" dirty="0" smtClean="0"/>
              <a:t>Gives some new grads more job flexibility</a:t>
            </a:r>
            <a:r>
              <a:rPr lang="en-US" dirty="0" smtClean="0"/>
              <a:t> </a:t>
            </a:r>
            <a:r>
              <a:rPr lang="en-US" sz="1600" dirty="0" smtClean="0"/>
              <a:t>(Lange, 2008; Stevens, 2011)</a:t>
            </a:r>
            <a:endParaRPr lang="en-US" sz="1600" dirty="0"/>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38919324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752640" y="314619"/>
            <a:ext cx="7772400" cy="890054"/>
          </a:xfrm>
        </p:spPr>
        <p:txBody>
          <a:bodyPr/>
          <a:lstStyle/>
          <a:p>
            <a:r>
              <a:rPr lang="en-US" dirty="0"/>
              <a:t>Employed Graduates</a:t>
            </a:r>
          </a:p>
        </p:txBody>
      </p:sp>
      <p:pic>
        <p:nvPicPr>
          <p:cNvPr id="4" name="Picture 3" descr="Employed_Graduates.png"/>
          <p:cNvPicPr>
            <a:picLocks noChangeAspect="1"/>
          </p:cNvPicPr>
          <p:nvPr/>
        </p:nvPicPr>
        <p:blipFill>
          <a:blip r:embed="rId2" cstate="print">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tretch>
            <a:fillRect/>
          </a:stretch>
        </p:blipFill>
        <p:spPr>
          <a:xfrm>
            <a:off x="572645" y="1204672"/>
            <a:ext cx="7952395" cy="5133783"/>
          </a:xfrm>
          <a:prstGeom prst="rect">
            <a:avLst/>
          </a:prstGeom>
        </p:spPr>
      </p:pic>
      <p:sp>
        <p:nvSpPr>
          <p:cNvPr id="3" name="Rectangle 2"/>
          <p:cNvSpPr/>
          <p:nvPr/>
        </p:nvSpPr>
        <p:spPr>
          <a:xfrm>
            <a:off x="572645" y="6338455"/>
            <a:ext cx="6515100" cy="307777"/>
          </a:xfrm>
          <a:prstGeom prst="rect">
            <a:avLst/>
          </a:prstGeom>
        </p:spPr>
        <p:txBody>
          <a:bodyPr wrap="square">
            <a:spAutoFit/>
          </a:bodyPr>
          <a:lstStyle/>
          <a:p>
            <a:r>
              <a:rPr lang="en-US" sz="1400" dirty="0">
                <a:solidFill>
                  <a:schemeClr val="bg1"/>
                </a:solidFill>
              </a:rPr>
              <a:t>Library Journal Placement and Salaries Surveys (1990-2011)</a:t>
            </a:r>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34820366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Non-professional positions - concerns </a:t>
            </a:r>
            <a:endParaRPr lang="en-US" dirty="0"/>
          </a:p>
        </p:txBody>
      </p:sp>
      <p:sp>
        <p:nvSpPr>
          <p:cNvPr id="3" name="Content Placeholder 2"/>
          <p:cNvSpPr>
            <a:spLocks noGrp="1"/>
          </p:cNvSpPr>
          <p:nvPr>
            <p:ph idx="1"/>
          </p:nvPr>
        </p:nvSpPr>
        <p:spPr>
          <a:xfrm>
            <a:off x="779463" y="2161308"/>
            <a:ext cx="7583487" cy="3876421"/>
          </a:xfrm>
        </p:spPr>
        <p:txBody>
          <a:bodyPr>
            <a:normAutofit/>
          </a:bodyPr>
          <a:lstStyle/>
          <a:p>
            <a:pPr>
              <a:buFont typeface="Courier New" pitchFamily="49" charset="0"/>
              <a:buChar char="o"/>
            </a:pPr>
            <a:r>
              <a:rPr lang="en-US" sz="2400" dirty="0" smtClean="0"/>
              <a:t>Job responsibilities outside of grads area of interest</a:t>
            </a:r>
          </a:p>
          <a:p>
            <a:pPr>
              <a:buFont typeface="Courier New" pitchFamily="49" charset="0"/>
              <a:buChar char="o"/>
            </a:pPr>
            <a:r>
              <a:rPr lang="en-US" sz="2400" dirty="0" smtClean="0"/>
              <a:t>Can be among the first eliminated in hard economic times. </a:t>
            </a:r>
            <a:r>
              <a:rPr lang="en-US" sz="1600" dirty="0" smtClean="0"/>
              <a:t>(Maatta, 2011a)</a:t>
            </a:r>
          </a:p>
          <a:p>
            <a:pPr>
              <a:buFont typeface="Courier New" pitchFamily="49" charset="0"/>
              <a:buChar char="o"/>
            </a:pPr>
            <a:r>
              <a:rPr lang="en-US" sz="2400" dirty="0" smtClean="0"/>
              <a:t>Current management will see them as a paraprofessional and not look at them for open professional positions </a:t>
            </a:r>
            <a:r>
              <a:rPr lang="en-US" sz="1600" dirty="0" smtClean="0"/>
              <a:t>(Newlen &amp; Switzer, 2004)</a:t>
            </a:r>
          </a:p>
          <a:p>
            <a:pPr>
              <a:buFont typeface="Courier New" pitchFamily="49" charset="0"/>
              <a:buChar char="o"/>
            </a:pPr>
            <a:endParaRPr lang="en-US" dirty="0"/>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308401878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Non-professional positions – concerns (cont’d)</a:t>
            </a:r>
            <a:endParaRPr lang="en-US" dirty="0"/>
          </a:p>
        </p:txBody>
      </p:sp>
      <p:sp>
        <p:nvSpPr>
          <p:cNvPr id="3" name="Content Placeholder 2"/>
          <p:cNvSpPr>
            <a:spLocks noGrp="1"/>
          </p:cNvSpPr>
          <p:nvPr>
            <p:ph idx="1"/>
          </p:nvPr>
        </p:nvSpPr>
        <p:spPr>
          <a:xfrm>
            <a:off x="228600" y="1752600"/>
            <a:ext cx="8638309" cy="4373563"/>
          </a:xfrm>
        </p:spPr>
        <p:txBody>
          <a:bodyPr>
            <a:normAutofit/>
          </a:bodyPr>
          <a:lstStyle/>
          <a:p>
            <a:pPr>
              <a:buFont typeface="Courier New" pitchFamily="49" charset="0"/>
              <a:buChar char="o"/>
            </a:pPr>
            <a:r>
              <a:rPr lang="en-US" sz="2400" dirty="0" smtClean="0"/>
              <a:t>Possibility that search committees and administrators may not give the same weight to time spent in a paraprofessional position </a:t>
            </a:r>
            <a:r>
              <a:rPr lang="en-US" sz="1600" dirty="0" smtClean="0"/>
              <a:t>(Newlen &amp; Switzer, 2004)</a:t>
            </a:r>
          </a:p>
          <a:p>
            <a:pPr>
              <a:buFont typeface="Courier New" pitchFamily="49" charset="0"/>
              <a:buChar char="o"/>
            </a:pPr>
            <a:r>
              <a:rPr lang="en-US" sz="2400" dirty="0" smtClean="0"/>
              <a:t>Incongruency between work being performed at a professional level and pay/benefits received at a paraprofessional level </a:t>
            </a:r>
            <a:r>
              <a:rPr lang="en-US" sz="1600" dirty="0" smtClean="0"/>
              <a:t>(MacCampell, 1977; Pittman-Hassett, 2004)</a:t>
            </a:r>
          </a:p>
          <a:p>
            <a:pPr>
              <a:spcBef>
                <a:spcPts val="0"/>
              </a:spcBef>
              <a:buNone/>
            </a:pPr>
            <a:r>
              <a:rPr lang="en-US" dirty="0" smtClean="0"/>
              <a:t>		-</a:t>
            </a:r>
            <a:r>
              <a:rPr lang="en-US" sz="2100" dirty="0" smtClean="0"/>
              <a:t>Fewer benefits (e.g. health care, paid 				     sick/vacation leave, etc.)</a:t>
            </a:r>
          </a:p>
          <a:p>
            <a:pPr>
              <a:spcBef>
                <a:spcPts val="0"/>
              </a:spcBef>
              <a:buNone/>
            </a:pPr>
            <a:r>
              <a:rPr lang="en-US" sz="2100" dirty="0" smtClean="0"/>
              <a:t>		-Lower pay scale</a:t>
            </a:r>
          </a:p>
          <a:p>
            <a:pPr>
              <a:buFont typeface="Courier New" pitchFamily="49" charset="0"/>
              <a:buChar char="o"/>
            </a:pPr>
            <a:endParaRPr lang="en-US" dirty="0" smtClean="0"/>
          </a:p>
          <a:p>
            <a:pPr>
              <a:buFont typeface="Courier New" pitchFamily="49" charset="0"/>
              <a:buChar char="o"/>
            </a:pPr>
            <a:endParaRPr lang="en-US" dirty="0"/>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190069236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90585" y="274638"/>
            <a:ext cx="8706778" cy="1782762"/>
          </a:xfrm>
        </p:spPr>
        <p:txBody>
          <a:bodyPr>
            <a:normAutofit/>
          </a:bodyPr>
          <a:lstStyle/>
          <a:p>
            <a:r>
              <a:rPr lang="en-US" sz="3600" dirty="0" smtClean="0"/>
              <a:t>How can new MLS grads in paraprofessional positions market themselves for new jobs or promotions?</a:t>
            </a:r>
            <a:endParaRPr lang="en-US" sz="3600" dirty="0"/>
          </a:p>
        </p:txBody>
      </p:sp>
      <p:sp>
        <p:nvSpPr>
          <p:cNvPr id="3" name="Content Placeholder 2"/>
          <p:cNvSpPr>
            <a:spLocks noGrp="1"/>
          </p:cNvSpPr>
          <p:nvPr>
            <p:ph idx="1"/>
          </p:nvPr>
        </p:nvSpPr>
        <p:spPr>
          <a:xfrm>
            <a:off x="457200" y="2258292"/>
            <a:ext cx="8229600" cy="4253344"/>
          </a:xfrm>
        </p:spPr>
        <p:txBody>
          <a:bodyPr>
            <a:normAutofit/>
          </a:bodyPr>
          <a:lstStyle/>
          <a:p>
            <a:pPr>
              <a:buFont typeface="Wingdings" pitchFamily="2" charset="2"/>
              <a:buChar char="Ø"/>
            </a:pPr>
            <a:r>
              <a:rPr lang="en-US" sz="2300" dirty="0" smtClean="0"/>
              <a:t>Volunteer for library committees or special projects </a:t>
            </a:r>
            <a:r>
              <a:rPr lang="en-US" sz="1600" dirty="0" smtClean="0"/>
              <a:t>(Newlen &amp; Switzer, 2004)</a:t>
            </a:r>
          </a:p>
          <a:p>
            <a:pPr>
              <a:buFont typeface="Wingdings" pitchFamily="2" charset="2"/>
              <a:buChar char="Ø"/>
            </a:pPr>
            <a:r>
              <a:rPr lang="en-US" sz="2300" dirty="0" smtClean="0"/>
              <a:t>Ask your supervisor about the possibility of increasing your job responsibilities and duties in your assigned area </a:t>
            </a:r>
            <a:r>
              <a:rPr lang="en-US" sz="1600" dirty="0" smtClean="0"/>
              <a:t>(Newlen &amp; Switzer, 2004)</a:t>
            </a:r>
          </a:p>
          <a:p>
            <a:pPr>
              <a:buFont typeface="Wingdings" pitchFamily="2" charset="2"/>
              <a:buChar char="Ø"/>
            </a:pPr>
            <a:r>
              <a:rPr lang="en-US" sz="2300" dirty="0" smtClean="0"/>
              <a:t>Ask about opportunities to cross-train or shadow other library staff members.</a:t>
            </a:r>
          </a:p>
          <a:p>
            <a:pPr>
              <a:buFont typeface="Wingdings" pitchFamily="2" charset="2"/>
              <a:buChar char="Ø"/>
            </a:pPr>
            <a:r>
              <a:rPr lang="en-US" sz="2300" dirty="0" smtClean="0"/>
              <a:t>Participate in available in-house professional development opportunities</a:t>
            </a:r>
            <a:endParaRPr lang="en-US" sz="2300" dirty="0"/>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401948442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50674" y="274638"/>
            <a:ext cx="8846688" cy="1782762"/>
          </a:xfrm>
        </p:spPr>
        <p:txBody>
          <a:bodyPr>
            <a:normAutofit fontScale="90000"/>
          </a:bodyPr>
          <a:lstStyle/>
          <a:p>
            <a:r>
              <a:rPr lang="en-US" sz="3600" dirty="0" smtClean="0"/>
              <a:t>How can new MLS grads in paraprofessional positions market themselves for new jobs or promotions?      (cont’d)</a:t>
            </a:r>
            <a:endParaRPr lang="en-US" sz="3600" dirty="0"/>
          </a:p>
        </p:txBody>
      </p:sp>
      <p:sp>
        <p:nvSpPr>
          <p:cNvPr id="3" name="Content Placeholder 2"/>
          <p:cNvSpPr>
            <a:spLocks noGrp="1"/>
          </p:cNvSpPr>
          <p:nvPr>
            <p:ph idx="1"/>
          </p:nvPr>
        </p:nvSpPr>
        <p:spPr>
          <a:xfrm>
            <a:off x="457200" y="2286000"/>
            <a:ext cx="8229600" cy="3840163"/>
          </a:xfrm>
        </p:spPr>
        <p:txBody>
          <a:bodyPr>
            <a:normAutofit/>
          </a:bodyPr>
          <a:lstStyle/>
          <a:p>
            <a:pPr>
              <a:buFont typeface="Wingdings" pitchFamily="2" charset="2"/>
              <a:buChar char="Ø"/>
            </a:pPr>
            <a:r>
              <a:rPr lang="en-US" sz="2300" dirty="0" smtClean="0"/>
              <a:t>Participate in local, state, and/or national library organizations (ULA, ALA, etc.) and attend their conferences or volunteer to be on a task force or committee </a:t>
            </a:r>
            <a:r>
              <a:rPr lang="en-US" sz="1600" dirty="0" smtClean="0"/>
              <a:t>(Newlen &amp; Switzer, 2004)</a:t>
            </a:r>
          </a:p>
          <a:p>
            <a:pPr>
              <a:buFont typeface="Wingdings" pitchFamily="2" charset="2"/>
              <a:buChar char="Ø"/>
            </a:pPr>
            <a:r>
              <a:rPr lang="en-US" sz="2300" dirty="0" smtClean="0"/>
              <a:t>Continue library research and other scholarly activities</a:t>
            </a:r>
            <a:r>
              <a:rPr lang="en-US" dirty="0" smtClean="0"/>
              <a:t> </a:t>
            </a:r>
            <a:r>
              <a:rPr lang="en-US" sz="1600" dirty="0" smtClean="0"/>
              <a:t>(Newlen &amp; Switzer, 2004)</a:t>
            </a:r>
          </a:p>
          <a:p>
            <a:pPr>
              <a:buFont typeface="Wingdings" pitchFamily="2" charset="2"/>
              <a:buChar char="Ø"/>
            </a:pPr>
            <a:r>
              <a:rPr lang="en-US" sz="2300" dirty="0" smtClean="0"/>
              <a:t>Join email lists in your area of interest</a:t>
            </a:r>
            <a:r>
              <a:rPr lang="en-US" dirty="0" smtClean="0"/>
              <a:t> </a:t>
            </a:r>
            <a:r>
              <a:rPr lang="en-US" sz="1600" dirty="0" smtClean="0"/>
              <a:t>(Gordon, 2009)</a:t>
            </a:r>
          </a:p>
          <a:p>
            <a:pPr>
              <a:buFont typeface="Wingdings" pitchFamily="2" charset="2"/>
              <a:buChar char="Ø"/>
            </a:pPr>
            <a:r>
              <a:rPr lang="en-US" sz="2300" dirty="0" smtClean="0"/>
              <a:t>Online networking </a:t>
            </a:r>
            <a:r>
              <a:rPr lang="en-US" sz="1600" dirty="0" smtClean="0"/>
              <a:t>(Easton, 2012)</a:t>
            </a:r>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149240529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381000"/>
            <a:ext cx="7583487" cy="838200"/>
          </a:xfrm>
        </p:spPr>
        <p:txBody>
          <a:bodyPr/>
          <a:lstStyle/>
          <a:p>
            <a:pPr algn="ctr"/>
            <a:r>
              <a:rPr lang="en-US" dirty="0" smtClean="0"/>
              <a:t>Advice to new grads</a:t>
            </a:r>
            <a:endParaRPr lang="en-US" dirty="0"/>
          </a:p>
        </p:txBody>
      </p:sp>
      <p:sp>
        <p:nvSpPr>
          <p:cNvPr id="3" name="Content Placeholder 2"/>
          <p:cNvSpPr>
            <a:spLocks noGrp="1"/>
          </p:cNvSpPr>
          <p:nvPr>
            <p:ph idx="1"/>
          </p:nvPr>
        </p:nvSpPr>
        <p:spPr/>
        <p:txBody>
          <a:bodyPr/>
          <a:lstStyle/>
          <a:p>
            <a:pPr>
              <a:buFont typeface="Wingdings" pitchFamily="2" charset="2"/>
              <a:buChar char="v"/>
            </a:pPr>
            <a:r>
              <a:rPr lang="en-US" sz="2300" dirty="0" smtClean="0"/>
              <a:t>“Are you doing all you can to move your job search forward? Are you networking effectively, preparing for interviews thoroughly, doggedly pursuing every lead, and does your attitude project a positive, inviting image?” </a:t>
            </a:r>
            <a:r>
              <a:rPr lang="en-US" sz="1600" dirty="0" smtClean="0"/>
              <a:t>(Urschel, 2012)</a:t>
            </a:r>
          </a:p>
          <a:p>
            <a:pPr>
              <a:buFont typeface="Wingdings" pitchFamily="2" charset="2"/>
              <a:buChar char="v"/>
            </a:pPr>
            <a:r>
              <a:rPr lang="en-US" sz="2300" dirty="0" smtClean="0"/>
              <a:t>“Don’t be discouraged by daunting job descriptions. Keep in mind that the posting is for the ideal candidate, not the one the library actually expects to fill its applicant pool. Don’t be too proud to work your way up.” </a:t>
            </a:r>
            <a:r>
              <a:rPr lang="en-US" sz="1600" dirty="0" smtClean="0"/>
              <a:t>(Skaggs, 2006)</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381000"/>
            <a:ext cx="7583487" cy="879764"/>
          </a:xfrm>
        </p:spPr>
        <p:txBody>
          <a:bodyPr/>
          <a:lstStyle/>
          <a:p>
            <a:pPr algn="ctr"/>
            <a:r>
              <a:rPr lang="en-US" dirty="0" smtClean="0"/>
              <a:t>More advice</a:t>
            </a:r>
            <a:endParaRPr lang="en-US" dirty="0"/>
          </a:p>
        </p:txBody>
      </p:sp>
      <p:sp>
        <p:nvSpPr>
          <p:cNvPr id="3" name="Content Placeholder 2"/>
          <p:cNvSpPr>
            <a:spLocks noGrp="1"/>
          </p:cNvSpPr>
          <p:nvPr>
            <p:ph idx="1"/>
          </p:nvPr>
        </p:nvSpPr>
        <p:spPr/>
        <p:txBody>
          <a:bodyPr/>
          <a:lstStyle/>
          <a:p>
            <a:pPr>
              <a:buFont typeface="Wingdings" pitchFamily="2" charset="2"/>
              <a:buChar char="v"/>
            </a:pPr>
            <a:r>
              <a:rPr lang="en-US" sz="2600" dirty="0" smtClean="0"/>
              <a:t>New grads advise: “‘Keep a positive and professional attitude; something will come along eventually.’ Many also suggested that new graduates will need to be even more willing than before to accept part-time, support staff positions in order to get in the door and prove one’s worth.” </a:t>
            </a:r>
            <a:r>
              <a:rPr lang="en-US" sz="1600" dirty="0" smtClean="0"/>
              <a:t>(Maatta, 2011b)</a:t>
            </a:r>
          </a:p>
          <a:p>
            <a:pPr>
              <a:buFont typeface="Wingdings" pitchFamily="2" charset="2"/>
              <a:buChar char="v"/>
            </a:pPr>
            <a:r>
              <a:rPr lang="en-US" dirty="0" smtClean="0"/>
              <a:t> </a:t>
            </a:r>
            <a:r>
              <a:rPr lang="en-US" sz="2600" dirty="0" smtClean="0"/>
              <a:t>“Be yourself” </a:t>
            </a:r>
            <a:r>
              <a:rPr lang="en-US" sz="1600" dirty="0" smtClean="0"/>
              <a:t>(Stevens, 2011)</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381000"/>
            <a:ext cx="7583487" cy="422564"/>
          </a:xfrm>
        </p:spPr>
        <p:txBody>
          <a:bodyPr/>
          <a:lstStyle/>
          <a:p>
            <a:r>
              <a:rPr lang="en-US" sz="2400" dirty="0" smtClean="0"/>
              <a:t>References</a:t>
            </a:r>
            <a:endParaRPr lang="en-US" sz="2400" dirty="0"/>
          </a:p>
        </p:txBody>
      </p:sp>
      <p:sp>
        <p:nvSpPr>
          <p:cNvPr id="3" name="Content Placeholder 2"/>
          <p:cNvSpPr>
            <a:spLocks noGrp="1"/>
          </p:cNvSpPr>
          <p:nvPr>
            <p:ph idx="1"/>
          </p:nvPr>
        </p:nvSpPr>
        <p:spPr>
          <a:xfrm>
            <a:off x="779463" y="1066800"/>
            <a:ext cx="7583487" cy="5597236"/>
          </a:xfrm>
          <a:ln>
            <a:solidFill>
              <a:schemeClr val="accent1"/>
            </a:solidFill>
          </a:ln>
        </p:spPr>
        <p:txBody>
          <a:bodyPr>
            <a:normAutofit lnSpcReduction="10000"/>
          </a:bodyPr>
          <a:lstStyle/>
          <a:p>
            <a:pPr>
              <a:spcBef>
                <a:spcPts val="0"/>
              </a:spcBef>
            </a:pPr>
            <a:r>
              <a:rPr lang="en-US" sz="1000" dirty="0" smtClean="0"/>
              <a:t>Bureau of Labor Statistics, U.S. Department of Labor. (2011). Librarians. In </a:t>
            </a:r>
            <a:r>
              <a:rPr lang="en-US" sz="1000" i="1" dirty="0" smtClean="0"/>
              <a:t>Occupational outlook handbook, 2010/2011 ed.</a:t>
            </a:r>
            <a:r>
              <a:rPr lang="en-US" sz="1000" dirty="0" smtClean="0"/>
              <a:t> Retrieved from </a:t>
            </a:r>
            <a:r>
              <a:rPr lang="en-US" sz="1000" u="sng" dirty="0" smtClean="0">
                <a:solidFill>
                  <a:schemeClr val="bg1">
                    <a:lumMod val="95000"/>
                  </a:schemeClr>
                </a:solidFill>
                <a:hlinkClick r:id="rId2"/>
              </a:rPr>
              <a:t>http://www.bls.gov/oco/ocos068.htm</a:t>
            </a:r>
            <a:r>
              <a:rPr lang="en-US" sz="1000" dirty="0" smtClean="0">
                <a:solidFill>
                  <a:schemeClr val="bg1">
                    <a:lumMod val="95000"/>
                  </a:schemeClr>
                </a:solidFill>
              </a:rPr>
              <a:t> </a:t>
            </a:r>
          </a:p>
          <a:p>
            <a:pPr>
              <a:spcBef>
                <a:spcPts val="0"/>
              </a:spcBef>
            </a:pPr>
            <a:endParaRPr lang="en-US" sz="1000" dirty="0" smtClean="0">
              <a:solidFill>
                <a:schemeClr val="bg1">
                  <a:lumMod val="95000"/>
                </a:schemeClr>
              </a:solidFill>
            </a:endParaRPr>
          </a:p>
          <a:p>
            <a:pPr>
              <a:spcBef>
                <a:spcPts val="0"/>
              </a:spcBef>
            </a:pPr>
            <a:r>
              <a:rPr lang="en-US" sz="1000" dirty="0" smtClean="0"/>
              <a:t>Bureau of Labor Statistics, U.S. Department of Labor. (2012). Librarians. In </a:t>
            </a:r>
            <a:r>
              <a:rPr lang="en-US" sz="1000" i="1" dirty="0" smtClean="0"/>
              <a:t>Occupational outlook handbook, 2012/2013 ed.</a:t>
            </a:r>
            <a:r>
              <a:rPr lang="en-US" sz="1000" dirty="0" smtClean="0"/>
              <a:t> Retrieved from </a:t>
            </a:r>
            <a:r>
              <a:rPr lang="en-US" sz="1000" dirty="0" smtClean="0">
                <a:hlinkClick r:id="rId3"/>
              </a:rPr>
              <a:t>http://www.bls.gov/ooh/Education-Training-and-Library/Librarians.htm</a:t>
            </a:r>
            <a:r>
              <a:rPr lang="en-US" sz="1000" dirty="0" smtClean="0"/>
              <a:t> </a:t>
            </a:r>
          </a:p>
          <a:p>
            <a:pPr>
              <a:spcBef>
                <a:spcPts val="0"/>
              </a:spcBef>
            </a:pPr>
            <a:endParaRPr lang="en-US" sz="1000" dirty="0" smtClean="0">
              <a:solidFill>
                <a:schemeClr val="bg1">
                  <a:lumMod val="95000"/>
                </a:schemeClr>
              </a:solidFill>
            </a:endParaRPr>
          </a:p>
          <a:p>
            <a:pPr>
              <a:spcBef>
                <a:spcPts val="0"/>
              </a:spcBef>
            </a:pPr>
            <a:r>
              <a:rPr lang="en-US" sz="1000" dirty="0" smtClean="0"/>
              <a:t>Bureau of Labor Statistics, U.S. Department of Labor. (2012). Library Technicians and Assistants. In </a:t>
            </a:r>
            <a:r>
              <a:rPr lang="en-US" sz="1000" i="1" dirty="0" smtClean="0"/>
              <a:t>Occupational outlook handbook, 2012/2013 ed.</a:t>
            </a:r>
            <a:r>
              <a:rPr lang="en-US" sz="1000" dirty="0" smtClean="0"/>
              <a:t> Retrieved from </a:t>
            </a:r>
            <a:r>
              <a:rPr lang="en-US" sz="1000" dirty="0" smtClean="0">
                <a:hlinkClick r:id="rId4"/>
              </a:rPr>
              <a:t>http://www.bls.gov/ooh/education-training-and-library/library-technicians-and-assistants.htm</a:t>
            </a:r>
            <a:r>
              <a:rPr lang="en-US" sz="1000" dirty="0" smtClean="0"/>
              <a:t> </a:t>
            </a:r>
            <a:endParaRPr lang="en-US" sz="1000" dirty="0" smtClean="0">
              <a:solidFill>
                <a:schemeClr val="bg1">
                  <a:lumMod val="95000"/>
                </a:schemeClr>
              </a:solidFill>
            </a:endParaRPr>
          </a:p>
          <a:p>
            <a:pPr>
              <a:spcBef>
                <a:spcPts val="0"/>
              </a:spcBef>
              <a:buNone/>
            </a:pPr>
            <a:endParaRPr lang="en-US" sz="1000" dirty="0" smtClean="0"/>
          </a:p>
          <a:p>
            <a:pPr>
              <a:spcBef>
                <a:spcPts val="0"/>
              </a:spcBef>
            </a:pPr>
            <a:r>
              <a:rPr lang="en-US" sz="1000" dirty="0" smtClean="0"/>
              <a:t>Conners, D., &amp; McCarthy, L. (2007). The jobs can be found. </a:t>
            </a:r>
            <a:r>
              <a:rPr lang="en-US" sz="1000" i="1" dirty="0" smtClean="0"/>
              <a:t>Library Journal</a:t>
            </a:r>
            <a:r>
              <a:rPr lang="en-US" sz="1000" dirty="0" smtClean="0"/>
              <a:t>, </a:t>
            </a:r>
            <a:r>
              <a:rPr lang="en-US" sz="1000" i="1" dirty="0" smtClean="0"/>
              <a:t>132</a:t>
            </a:r>
            <a:r>
              <a:rPr lang="en-US" sz="1000" dirty="0" smtClean="0"/>
              <a:t>(14), 44-45. </a:t>
            </a:r>
          </a:p>
          <a:p>
            <a:pPr>
              <a:spcBef>
                <a:spcPts val="0"/>
              </a:spcBef>
              <a:buNone/>
            </a:pPr>
            <a:endParaRPr lang="en-US" sz="1000" dirty="0" smtClean="0"/>
          </a:p>
          <a:p>
            <a:pPr>
              <a:spcBef>
                <a:spcPts val="0"/>
              </a:spcBef>
            </a:pPr>
            <a:r>
              <a:rPr lang="en-US" sz="1000" dirty="0" smtClean="0"/>
              <a:t>Easton, B. (2012). Career Reality Check: Life Skills for New Grads – Collection Development. </a:t>
            </a:r>
            <a:r>
              <a:rPr lang="en-US" sz="1000" i="1" dirty="0" smtClean="0"/>
              <a:t>Library Journal</a:t>
            </a:r>
            <a:r>
              <a:rPr lang="en-US" sz="1000" dirty="0" smtClean="0"/>
              <a:t> [online]. Retrieved March 19, 2012 from </a:t>
            </a:r>
            <a:r>
              <a:rPr lang="en-US" sz="1000" u="sng" dirty="0" smtClean="0">
                <a:hlinkClick r:id="rId5"/>
              </a:rPr>
              <a:t>http://reviews.libraryjournal.com/2012/01/collection-development/career-reality-check/</a:t>
            </a:r>
            <a:r>
              <a:rPr lang="en-US" sz="1000" dirty="0" smtClean="0"/>
              <a:t> </a:t>
            </a:r>
          </a:p>
          <a:p>
            <a:pPr>
              <a:spcBef>
                <a:spcPts val="0"/>
              </a:spcBef>
              <a:buNone/>
            </a:pPr>
            <a:endParaRPr lang="en-US" sz="1000" dirty="0" smtClean="0"/>
          </a:p>
          <a:p>
            <a:pPr>
              <a:spcBef>
                <a:spcPts val="0"/>
              </a:spcBef>
            </a:pPr>
            <a:r>
              <a:rPr lang="en-US" sz="1000" dirty="0" smtClean="0"/>
              <a:t>Gordon, R.S. (2009). Finding a Library Job-Updated. </a:t>
            </a:r>
            <a:r>
              <a:rPr lang="en-US" sz="1000" i="1" dirty="0" smtClean="0"/>
              <a:t>Library Journal </a:t>
            </a:r>
            <a:r>
              <a:rPr lang="en-US" sz="1000" dirty="0" smtClean="0"/>
              <a:t>[online], </a:t>
            </a:r>
            <a:r>
              <a:rPr lang="en-US" sz="1000" i="1" dirty="0" smtClean="0"/>
              <a:t>9/15/2009. </a:t>
            </a:r>
            <a:r>
              <a:rPr lang="en-US" sz="1000" dirty="0" smtClean="0"/>
              <a:t>Retrieved March 19, 2012 from </a:t>
            </a:r>
            <a:r>
              <a:rPr lang="en-US" sz="1000" u="sng" dirty="0" smtClean="0">
                <a:hlinkClick r:id="rId6"/>
              </a:rPr>
              <a:t>http://www.libraryjournal.com/article/CA6250888.html</a:t>
            </a:r>
            <a:endParaRPr lang="en-US" sz="1000" u="sng" dirty="0" smtClean="0"/>
          </a:p>
          <a:p>
            <a:pPr>
              <a:spcBef>
                <a:spcPts val="0"/>
              </a:spcBef>
              <a:buNone/>
            </a:pPr>
            <a:endParaRPr lang="en-US" sz="1000" dirty="0" smtClean="0"/>
          </a:p>
          <a:p>
            <a:pPr>
              <a:spcBef>
                <a:spcPts val="0"/>
              </a:spcBef>
            </a:pPr>
            <a:r>
              <a:rPr lang="en-US" sz="1000" dirty="0" smtClean="0"/>
              <a:t>Holt, R., &amp; Strock, A. L. (2005). THE ENTRY-LEVEL GAP. (Cover story). </a:t>
            </a:r>
            <a:r>
              <a:rPr lang="en-US" sz="1000" i="1" dirty="0" smtClean="0"/>
              <a:t>Library Journal</a:t>
            </a:r>
            <a:r>
              <a:rPr lang="en-US" sz="1000" dirty="0" smtClean="0"/>
              <a:t>, </a:t>
            </a:r>
            <a:r>
              <a:rPr lang="en-US" sz="1000" i="1" dirty="0" smtClean="0"/>
              <a:t>130</a:t>
            </a:r>
            <a:r>
              <a:rPr lang="en-US" sz="1000" dirty="0" smtClean="0"/>
              <a:t>(8), 36-38.</a:t>
            </a:r>
          </a:p>
          <a:p>
            <a:pPr>
              <a:spcBef>
                <a:spcPts val="0"/>
              </a:spcBef>
              <a:buNone/>
            </a:pPr>
            <a:endParaRPr lang="en-US" sz="1000" dirty="0" smtClean="0"/>
          </a:p>
          <a:p>
            <a:pPr>
              <a:spcBef>
                <a:spcPts val="0"/>
              </a:spcBef>
            </a:pPr>
            <a:r>
              <a:rPr lang="en-US" sz="1000" dirty="0" smtClean="0"/>
              <a:t>Kruse, T. (2009). Employment of librarians—What can librarians do? Library </a:t>
            </a:r>
            <a:r>
              <a:rPr lang="en-US" sz="1000" i="1" dirty="0" smtClean="0"/>
              <a:t>Worklife, September 2009 issue. </a:t>
            </a:r>
            <a:r>
              <a:rPr lang="en-US" sz="1000" dirty="0" smtClean="0"/>
              <a:t>Retrieved April 10, 2012 from  </a:t>
            </a:r>
            <a:r>
              <a:rPr lang="en-US" sz="1000" u="sng" dirty="0" smtClean="0">
                <a:hlinkClick r:id="rId7"/>
              </a:rPr>
              <a:t>http://ala-pa.org/newsletter/2009/09/13/employment-of-librarians-what-can-librarians-do/</a:t>
            </a:r>
            <a:endParaRPr lang="en-US" sz="1000" u="sng" dirty="0" smtClean="0"/>
          </a:p>
          <a:p>
            <a:pPr>
              <a:spcBef>
                <a:spcPts val="0"/>
              </a:spcBef>
              <a:buNone/>
            </a:pPr>
            <a:endParaRPr lang="en-US" sz="1000" u="sng" dirty="0" smtClean="0"/>
          </a:p>
          <a:p>
            <a:pPr>
              <a:spcBef>
                <a:spcPts val="0"/>
              </a:spcBef>
            </a:pPr>
            <a:r>
              <a:rPr lang="en-US" sz="1000" dirty="0" smtClean="0"/>
              <a:t>Lange, S. (2008). Why I Went Parapro. </a:t>
            </a:r>
            <a:r>
              <a:rPr lang="en-US" sz="1000" i="1" dirty="0" smtClean="0"/>
              <a:t>Library Journal</a:t>
            </a:r>
            <a:r>
              <a:rPr lang="en-US" sz="1000" dirty="0" smtClean="0"/>
              <a:t>, </a:t>
            </a:r>
            <a:r>
              <a:rPr lang="en-US" sz="1000" i="1" dirty="0" smtClean="0"/>
              <a:t>133</a:t>
            </a:r>
            <a:r>
              <a:rPr lang="en-US" sz="1000" dirty="0" smtClean="0"/>
              <a:t>(7), 60.</a:t>
            </a:r>
          </a:p>
          <a:p>
            <a:pPr>
              <a:spcBef>
                <a:spcPts val="0"/>
              </a:spcBef>
              <a:buNone/>
            </a:pPr>
            <a:endParaRPr lang="en-US" sz="1000" dirty="0" smtClean="0"/>
          </a:p>
          <a:p>
            <a:pPr>
              <a:spcBef>
                <a:spcPts val="0"/>
              </a:spcBef>
            </a:pPr>
            <a:r>
              <a:rPr lang="en-US" sz="1000" dirty="0" smtClean="0"/>
              <a:t>Maatta, S.L. (2011a). Tight competition. </a:t>
            </a:r>
            <a:r>
              <a:rPr lang="en-US" sz="1000" i="1" dirty="0" smtClean="0"/>
              <a:t>Library Journal </a:t>
            </a:r>
            <a:r>
              <a:rPr lang="en-US" sz="1000" dirty="0" smtClean="0"/>
              <a:t>[online]</a:t>
            </a:r>
            <a:r>
              <a:rPr lang="en-US" sz="1000" i="1" dirty="0" smtClean="0"/>
              <a:t>. </a:t>
            </a:r>
            <a:r>
              <a:rPr lang="en-US" sz="1000" dirty="0" smtClean="0"/>
              <a:t>Retrieved March 19, 2012 from </a:t>
            </a:r>
            <a:r>
              <a:rPr lang="en-US" sz="1000" u="sng" dirty="0" smtClean="0">
                <a:hlinkClick r:id="rId8"/>
              </a:rPr>
              <a:t>http://features.libraryjournal.com/placements-and-salaries/2011-survey/tight-competition/</a:t>
            </a:r>
            <a:r>
              <a:rPr lang="en-US" sz="1000" dirty="0" smtClean="0"/>
              <a:t>  </a:t>
            </a:r>
          </a:p>
          <a:p>
            <a:pPr>
              <a:spcBef>
                <a:spcPts val="0"/>
              </a:spcBef>
              <a:buNone/>
            </a:pPr>
            <a:endParaRPr lang="en-US" sz="1000" dirty="0" smtClean="0"/>
          </a:p>
          <a:p>
            <a:pPr>
              <a:spcBef>
                <a:spcPts val="0"/>
              </a:spcBef>
            </a:pPr>
            <a:r>
              <a:rPr lang="en-US" sz="1000" dirty="0" smtClean="0"/>
              <a:t>Maatta, S.L. (2011b). The Grads’ Perspective. </a:t>
            </a:r>
            <a:r>
              <a:rPr lang="en-US" sz="1000" i="1" dirty="0" smtClean="0"/>
              <a:t>Library Journal</a:t>
            </a:r>
            <a:r>
              <a:rPr lang="en-US" sz="1000" dirty="0" smtClean="0"/>
              <a:t> [online]. Retrieved March 19, 2012 from </a:t>
            </a:r>
            <a:r>
              <a:rPr lang="en-US" sz="1000" u="sng" dirty="0" smtClean="0">
                <a:hlinkClick r:id="rId9"/>
              </a:rPr>
              <a:t>http://features.libraryjournal.com/placements-and-salaries/2011-survey/the-grads-perspective/</a:t>
            </a:r>
            <a:r>
              <a:rPr lang="en-US" sz="1000" dirty="0" smtClean="0"/>
              <a:t> </a:t>
            </a:r>
          </a:p>
          <a:p>
            <a:pPr>
              <a:spcBef>
                <a:spcPts val="0"/>
              </a:spcBef>
              <a:buNone/>
            </a:pPr>
            <a:endParaRPr lang="en-US" sz="1000" dirty="0" smtClean="0"/>
          </a:p>
          <a:p>
            <a:pPr>
              <a:spcBef>
                <a:spcPts val="0"/>
              </a:spcBef>
            </a:pPr>
            <a:r>
              <a:rPr lang="en-US" sz="1000" dirty="0" smtClean="0"/>
              <a:t>MacCampbell, J. C. (1977). Better Utilization of Personnel. </a:t>
            </a:r>
            <a:r>
              <a:rPr lang="en-US" sz="1000" i="1" dirty="0" smtClean="0"/>
              <a:t>Library Journal</a:t>
            </a:r>
            <a:r>
              <a:rPr lang="en-US" sz="1000" dirty="0" smtClean="0"/>
              <a:t>, </a:t>
            </a:r>
            <a:r>
              <a:rPr lang="en-US" sz="1000" i="1" dirty="0" smtClean="0"/>
              <a:t>102</a:t>
            </a:r>
            <a:r>
              <a:rPr lang="en-US" sz="1000" dirty="0" smtClean="0"/>
              <a:t>(15), 1718.</a:t>
            </a:r>
          </a:p>
          <a:p>
            <a:pPr>
              <a:spcBef>
                <a:spcPts val="0"/>
              </a:spcBef>
              <a:buNone/>
            </a:pPr>
            <a:endParaRPr lang="en-US" sz="1000" dirty="0" smtClean="0"/>
          </a:p>
          <a:p>
            <a:pPr>
              <a:spcBef>
                <a:spcPts val="0"/>
              </a:spcBef>
            </a:pPr>
            <a:r>
              <a:rPr lang="en-US" sz="1000" dirty="0" smtClean="0"/>
              <a:t>Newlen, R., &amp; Switzer, T. (2004). Taking a paraprofessional position with and MLS: savvy career move or career kiss of death? </a:t>
            </a:r>
            <a:r>
              <a:rPr lang="en-US" sz="1000" i="1" dirty="0" smtClean="0"/>
              <a:t>LIScareer.com newsletter</a:t>
            </a:r>
            <a:r>
              <a:rPr lang="en-US" sz="1000" dirty="0" smtClean="0"/>
              <a:t>. Retrieved March 19, 2012 from </a:t>
            </a:r>
            <a:r>
              <a:rPr lang="en-US" sz="1000" u="sng" dirty="0" smtClean="0">
                <a:hlinkClick r:id="rId10"/>
              </a:rPr>
              <a:t>http://www.liscareer.com/newlenswitzer_mls.htm</a:t>
            </a:r>
            <a:r>
              <a:rPr lang="en-US" sz="1000" dirty="0" smtClean="0"/>
              <a:t> </a:t>
            </a:r>
          </a:p>
          <a:p>
            <a:pPr>
              <a:spcBef>
                <a:spcPts val="0"/>
              </a:spcBef>
              <a:buNone/>
            </a:pPr>
            <a:endParaRPr lang="en-US" sz="1000" dirty="0" smtClean="0"/>
          </a:p>
          <a:p>
            <a:pPr>
              <a:spcBef>
                <a:spcPts val="0"/>
              </a:spcBef>
            </a:pPr>
            <a:r>
              <a:rPr lang="en-US" sz="1000" dirty="0" smtClean="0"/>
              <a:t>Orbanus, C. (2007). Where Are All the Jobs?. </a:t>
            </a:r>
            <a:r>
              <a:rPr lang="en-US" sz="1000" i="1" dirty="0" smtClean="0"/>
              <a:t>Library Journal</a:t>
            </a:r>
            <a:r>
              <a:rPr lang="en-US" sz="1000" dirty="0" smtClean="0"/>
              <a:t>, </a:t>
            </a:r>
            <a:r>
              <a:rPr lang="en-US" sz="1000" i="1" dirty="0" smtClean="0"/>
              <a:t>132</a:t>
            </a:r>
            <a:r>
              <a:rPr lang="en-US" sz="1000" dirty="0" smtClean="0"/>
              <a:t>(11), 46.</a:t>
            </a:r>
          </a:p>
          <a:p>
            <a:endParaRPr lang="en-US" sz="1000" dirty="0" smtClean="0"/>
          </a:p>
          <a:p>
            <a:pPr>
              <a:spcBef>
                <a:spcPts val="0"/>
              </a:spcBef>
              <a:buNone/>
            </a:pPr>
            <a:endParaRPr lang="en-US" sz="1000" dirty="0" smtClean="0"/>
          </a:p>
          <a:p>
            <a:pPr>
              <a:spcBef>
                <a:spcPts val="0"/>
              </a:spcBef>
              <a:buNone/>
            </a:pPr>
            <a:endParaRPr lang="en-US" sz="1000" dirty="0" smtClean="0"/>
          </a:p>
          <a:p>
            <a:pPr>
              <a:spcBef>
                <a:spcPts val="0"/>
              </a:spcBef>
              <a:buNone/>
            </a:pPr>
            <a:endParaRPr lang="en-US" sz="1000" dirty="0" smtClean="0"/>
          </a:p>
          <a:p>
            <a:pPr>
              <a:spcBef>
                <a:spcPts val="0"/>
              </a:spcBef>
              <a:buNone/>
            </a:pPr>
            <a:endParaRPr lang="en-US" sz="1000" dirty="0" smtClean="0"/>
          </a:p>
          <a:p>
            <a:endParaRPr lang="en-US" sz="1000" dirty="0" smtClean="0"/>
          </a:p>
          <a:p>
            <a:endParaRPr lang="en-US" sz="1000" dirty="0" smtClean="0"/>
          </a:p>
          <a:p>
            <a:endParaRPr lang="en-US" sz="1000" dirty="0" smtClean="0"/>
          </a:p>
          <a:p>
            <a:endParaRPr lang="en-US" sz="1000" dirty="0" smtClean="0"/>
          </a:p>
          <a:p>
            <a:pPr>
              <a:spcBef>
                <a:spcPts val="0"/>
              </a:spcBef>
              <a:buNone/>
            </a:pPr>
            <a:endParaRPr lang="en-US" sz="1000" dirty="0" smtClean="0"/>
          </a:p>
          <a:p>
            <a:endParaRPr lang="en-US" sz="1000" dirty="0" smtClean="0"/>
          </a:p>
          <a:p>
            <a:pPr>
              <a:buNone/>
            </a:pPr>
            <a:endParaRPr lang="en-US" sz="10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(cont’d)</a:t>
            </a:r>
            <a:endParaRPr lang="en-US" dirty="0"/>
          </a:p>
        </p:txBody>
      </p:sp>
      <p:sp>
        <p:nvSpPr>
          <p:cNvPr id="3" name="Content Placeholder 2"/>
          <p:cNvSpPr>
            <a:spLocks noGrp="1"/>
          </p:cNvSpPr>
          <p:nvPr>
            <p:ph idx="1"/>
          </p:nvPr>
        </p:nvSpPr>
        <p:spPr/>
        <p:txBody>
          <a:bodyPr>
            <a:normAutofit/>
          </a:bodyPr>
          <a:lstStyle/>
          <a:p>
            <a:pPr>
              <a:spcBef>
                <a:spcPts val="0"/>
              </a:spcBef>
            </a:pPr>
            <a:r>
              <a:rPr lang="en-US" sz="1000" dirty="0" smtClean="0"/>
              <a:t>Pittman-Hassett, S. T. (2004). Is the Degree Worth It? A Librarian's Perspective. </a:t>
            </a:r>
            <a:r>
              <a:rPr lang="en-US" sz="1000" i="1" dirty="0" smtClean="0"/>
              <a:t>Library Mosaics</a:t>
            </a:r>
            <a:r>
              <a:rPr lang="en-US" sz="1000" dirty="0" smtClean="0"/>
              <a:t>, </a:t>
            </a:r>
            <a:r>
              <a:rPr lang="en-US" sz="1000" i="1" dirty="0" smtClean="0"/>
              <a:t>15</a:t>
            </a:r>
            <a:r>
              <a:rPr lang="en-US" sz="1000" dirty="0" smtClean="0"/>
              <a:t>(2), 16.</a:t>
            </a:r>
          </a:p>
          <a:p>
            <a:pPr>
              <a:spcBef>
                <a:spcPts val="0"/>
              </a:spcBef>
              <a:buNone/>
            </a:pPr>
            <a:endParaRPr lang="en-US" sz="1000" dirty="0" smtClean="0"/>
          </a:p>
          <a:p>
            <a:pPr>
              <a:spcBef>
                <a:spcPts val="0"/>
              </a:spcBef>
            </a:pPr>
            <a:r>
              <a:rPr lang="en-US" sz="1000" dirty="0" smtClean="0"/>
              <a:t>Skaggs, B. (2006). Happily (Mostly) Ever After. </a:t>
            </a:r>
            <a:r>
              <a:rPr lang="en-US" sz="1000" i="1" dirty="0" smtClean="0"/>
              <a:t>Library Journal</a:t>
            </a:r>
            <a:r>
              <a:rPr lang="en-US" sz="1000" dirty="0" smtClean="0"/>
              <a:t>, </a:t>
            </a:r>
            <a:r>
              <a:rPr lang="en-US" sz="1000" i="1" dirty="0" smtClean="0"/>
              <a:t>131</a:t>
            </a:r>
            <a:r>
              <a:rPr lang="en-US" sz="1000" dirty="0" smtClean="0"/>
              <a:t>(1), 66.</a:t>
            </a:r>
          </a:p>
          <a:p>
            <a:pPr>
              <a:spcBef>
                <a:spcPts val="0"/>
              </a:spcBef>
              <a:buNone/>
            </a:pPr>
            <a:endParaRPr lang="en-US" sz="1000" dirty="0" smtClean="0"/>
          </a:p>
          <a:p>
            <a:pPr>
              <a:spcBef>
                <a:spcPts val="0"/>
              </a:spcBef>
            </a:pPr>
            <a:r>
              <a:rPr lang="en-US" sz="1000" dirty="0" smtClean="0"/>
              <a:t>Stevens, C.K. (2011, October 30). Career Coach: Keys to networking success. </a:t>
            </a:r>
            <a:r>
              <a:rPr lang="en-US" sz="1000" i="1" dirty="0" smtClean="0"/>
              <a:t>Washington Post </a:t>
            </a:r>
            <a:r>
              <a:rPr lang="en-US" sz="1000" dirty="0" smtClean="0"/>
              <a:t>[online]. Retrieved Nov. 11, 2011 from </a:t>
            </a:r>
            <a:r>
              <a:rPr lang="en-US" sz="1000" u="sng" dirty="0" smtClean="0">
                <a:hlinkClick r:id="rId2"/>
              </a:rPr>
              <a:t>http://www.washingtonpost.com/business/capitalbusiness/career-coach-keys-to-networking-success/2011/10/26/gIQAvHS7WM_print.html</a:t>
            </a:r>
            <a:r>
              <a:rPr lang="en-US" sz="1000" dirty="0" smtClean="0"/>
              <a:t> </a:t>
            </a:r>
          </a:p>
          <a:p>
            <a:pPr>
              <a:spcBef>
                <a:spcPts val="0"/>
              </a:spcBef>
              <a:buNone/>
            </a:pPr>
            <a:endParaRPr lang="en-US" sz="1000" dirty="0" smtClean="0"/>
          </a:p>
          <a:p>
            <a:pPr>
              <a:spcBef>
                <a:spcPts val="0"/>
              </a:spcBef>
            </a:pPr>
            <a:r>
              <a:rPr lang="en-US" sz="1000" dirty="0" smtClean="0">
                <a:solidFill>
                  <a:schemeClr val="bg1">
                    <a:lumMod val="95000"/>
                  </a:schemeClr>
                </a:solidFill>
              </a:rPr>
              <a:t>Urschel, H. (2012). Why is my job search taking so long? [Web log comment] Retrieved from </a:t>
            </a:r>
            <a:r>
              <a:rPr lang="en-US" sz="1000" u="sng" dirty="0" smtClean="0">
                <a:solidFill>
                  <a:schemeClr val="bg1">
                    <a:lumMod val="95000"/>
                  </a:schemeClr>
                </a:solidFill>
                <a:uFill>
                  <a:solidFill>
                    <a:schemeClr val="bg1"/>
                  </a:solidFill>
                </a:uFill>
                <a:hlinkClick r:id="rId3"/>
              </a:rPr>
              <a:t>http://www.careerrocketeer.com/2012/02/why-is-my-job-search-taking-so-long.html</a:t>
            </a:r>
            <a:endParaRPr lang="en-US" sz="1000" u="sng" dirty="0" smtClean="0">
              <a:solidFill>
                <a:schemeClr val="bg1">
                  <a:lumMod val="95000"/>
                </a:schemeClr>
              </a:solidFill>
              <a:uFill>
                <a:solidFill>
                  <a:schemeClr val="bg1"/>
                </a:solidFill>
              </a:uFill>
            </a:endParaRPr>
          </a:p>
          <a:p>
            <a:pPr>
              <a:buNone/>
            </a:pPr>
            <a:endParaRPr lang="en-US" sz="1000" dirty="0"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990600"/>
            <a:ext cx="7772400" cy="1470025"/>
          </a:xfrm>
        </p:spPr>
        <p:txBody>
          <a:bodyPr/>
          <a:lstStyle/>
          <a:p>
            <a:r>
              <a:rPr lang="en-US" dirty="0" smtClean="0"/>
              <a:t>Shameless Self-Promotion</a:t>
            </a:r>
            <a:endParaRPr lang="en-US" dirty="0"/>
          </a:p>
        </p:txBody>
      </p:sp>
      <p:sp>
        <p:nvSpPr>
          <p:cNvPr id="3" name="Subtitle 2"/>
          <p:cNvSpPr>
            <a:spLocks noGrp="1"/>
          </p:cNvSpPr>
          <p:nvPr>
            <p:ph type="subTitle" idx="1"/>
          </p:nvPr>
        </p:nvSpPr>
        <p:spPr>
          <a:xfrm>
            <a:off x="1371600" y="3048000"/>
            <a:ext cx="6400800" cy="2590800"/>
          </a:xfrm>
        </p:spPr>
        <p:txBody>
          <a:bodyPr>
            <a:normAutofit/>
          </a:bodyPr>
          <a:lstStyle/>
          <a:p>
            <a:r>
              <a:rPr lang="en-US" b="1" dirty="0" smtClean="0"/>
              <a:t>Katie Wesolek</a:t>
            </a:r>
          </a:p>
          <a:p>
            <a:r>
              <a:rPr lang="en-US" sz="1800" dirty="0" smtClean="0"/>
              <a:t>Electronic Resources Management Assistant</a:t>
            </a:r>
            <a:endParaRPr lang="en-US" sz="1900" dirty="0" smtClean="0"/>
          </a:p>
          <a:p>
            <a:r>
              <a:rPr lang="en-US" sz="1900" dirty="0" smtClean="0"/>
              <a:t>Utah State University</a:t>
            </a:r>
          </a:p>
          <a:p>
            <a:endParaRPr lang="en-US" dirty="0"/>
          </a:p>
          <a:p>
            <a:r>
              <a:rPr lang="en-US" sz="1900" dirty="0" smtClean="0"/>
              <a:t>2010 Graduate – Rutgers University</a:t>
            </a:r>
            <a:endParaRPr lang="en-US" sz="1900" dirty="0"/>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158715585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sz="4400" dirty="0" smtClean="0"/>
              <a:t>No</a:t>
            </a:r>
            <a:endParaRPr lang="en-US" sz="4400" dirty="0"/>
          </a:p>
        </p:txBody>
      </p:sp>
      <p:sp>
        <p:nvSpPr>
          <p:cNvPr id="2" name="Content Placeholder 1"/>
          <p:cNvSpPr>
            <a:spLocks noGrp="1"/>
          </p:cNvSpPr>
          <p:nvPr>
            <p:ph idx="1"/>
          </p:nvPr>
        </p:nvSpPr>
        <p:spPr>
          <a:xfrm>
            <a:off x="709670" y="5654465"/>
            <a:ext cx="7787690" cy="1041277"/>
          </a:xfrm>
        </p:spPr>
        <p:txBody>
          <a:bodyPr>
            <a:normAutofit/>
          </a:bodyPr>
          <a:lstStyle/>
          <a:p>
            <a:pPr marL="0" indent="0">
              <a:buNone/>
            </a:pPr>
            <a:r>
              <a:rPr lang="en-US" sz="1800" i="1" dirty="0"/>
              <a:t>Office Space.</a:t>
            </a:r>
            <a:r>
              <a:rPr lang="en-US" sz="1800" dirty="0"/>
              <a:t> Dir. Mike Judge.  Perf. Ron Livingston, Jennifer Aniston, </a:t>
            </a:r>
            <a:r>
              <a:rPr lang="en-US" sz="1800" dirty="0" smtClean="0"/>
              <a:t>	David Herman</a:t>
            </a:r>
            <a:r>
              <a:rPr lang="en-US" sz="1800" dirty="0"/>
              <a:t>.  Twentieth Century Fox Film Corporation, </a:t>
            </a:r>
            <a:r>
              <a:rPr lang="en-US" sz="1800" dirty="0" smtClean="0"/>
              <a:t>	1999</a:t>
            </a:r>
            <a:r>
              <a:rPr lang="en-US" sz="1800" dirty="0"/>
              <a:t>.  </a:t>
            </a:r>
            <a:r>
              <a:rPr lang="en-US" sz="1800" dirty="0" smtClean="0"/>
              <a:t>DVD</a:t>
            </a:r>
            <a:r>
              <a:rPr lang="en-US" sz="1800" dirty="0"/>
              <a:t>.</a:t>
            </a:r>
          </a:p>
        </p:txBody>
      </p:sp>
      <p:pic>
        <p:nvPicPr>
          <p:cNvPr id="4" name="Picture 3" descr="milton-office-space.jpg"/>
          <p:cNvPicPr>
            <a:picLocks noChangeAspect="1"/>
          </p:cNvPicPr>
          <p:nvPr/>
        </p:nvPicPr>
        <p:blipFill>
          <a:blip r:embed="rId2" cstate="print">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tretch>
            <a:fillRect/>
          </a:stretch>
        </p:blipFill>
        <p:spPr>
          <a:xfrm>
            <a:off x="1951592" y="1459477"/>
            <a:ext cx="5593317" cy="4194988"/>
          </a:xfrm>
          <a:prstGeom prst="rect">
            <a:avLst/>
          </a:prstGeom>
          <a:ln w="22225">
            <a:solidFill>
              <a:schemeClr val="tx2"/>
            </a:solidFill>
          </a:ln>
        </p:spPr>
      </p:pic>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40575397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779462" y="785730"/>
            <a:ext cx="3657600" cy="5262646"/>
          </a:xfrm>
        </p:spPr>
        <p:txBody>
          <a:bodyPr>
            <a:normAutofit/>
          </a:bodyPr>
          <a:lstStyle/>
          <a:p>
            <a:pPr marL="0" indent="0">
              <a:buNone/>
            </a:pPr>
            <a:r>
              <a:rPr lang="en-US" sz="3600" b="1" dirty="0" smtClean="0"/>
              <a:t>Baby Boomers</a:t>
            </a:r>
          </a:p>
          <a:p>
            <a:pPr marL="0" indent="0">
              <a:buNone/>
            </a:pPr>
            <a:r>
              <a:rPr lang="en-US" dirty="0" smtClean="0"/>
              <a:t>Born 1946-1964</a:t>
            </a:r>
          </a:p>
          <a:p>
            <a:pPr marL="0" indent="0">
              <a:buNone/>
            </a:pPr>
            <a:r>
              <a:rPr lang="en-US" dirty="0" smtClean="0"/>
              <a:t>18 year span</a:t>
            </a:r>
          </a:p>
          <a:p>
            <a:pPr marL="0" indent="0">
              <a:buNone/>
            </a:pPr>
            <a:r>
              <a:rPr lang="en-US" dirty="0" smtClean="0"/>
              <a:t>78 million people</a:t>
            </a:r>
          </a:p>
          <a:p>
            <a:pPr marL="0" indent="0">
              <a:buNone/>
            </a:pPr>
            <a:r>
              <a:rPr lang="en-US" dirty="0" smtClean="0"/>
              <a:t>4.3 million per year</a:t>
            </a:r>
          </a:p>
          <a:p>
            <a:pPr marL="0" indent="0">
              <a:buNone/>
            </a:pPr>
            <a:r>
              <a:rPr lang="en-US" dirty="0" smtClean="0"/>
              <a:t>First to reach 65: 2011</a:t>
            </a:r>
          </a:p>
          <a:p>
            <a:pPr marL="0" indent="0">
              <a:buNone/>
            </a:pPr>
            <a:r>
              <a:rPr lang="en-US" dirty="0" smtClean="0"/>
              <a:t>Last to reach 65: 2029</a:t>
            </a:r>
            <a:endParaRPr lang="en-US" dirty="0"/>
          </a:p>
        </p:txBody>
      </p:sp>
      <p:sp>
        <p:nvSpPr>
          <p:cNvPr id="7" name="Content Placeholder 6"/>
          <p:cNvSpPr>
            <a:spLocks noGrp="1"/>
          </p:cNvSpPr>
          <p:nvPr>
            <p:ph sz="half" idx="2"/>
          </p:nvPr>
        </p:nvSpPr>
        <p:spPr>
          <a:xfrm>
            <a:off x="4688541" y="785730"/>
            <a:ext cx="3657600" cy="4677829"/>
          </a:xfrm>
        </p:spPr>
        <p:txBody>
          <a:bodyPr>
            <a:normAutofit/>
          </a:bodyPr>
          <a:lstStyle/>
          <a:p>
            <a:pPr marL="0" indent="0">
              <a:buNone/>
            </a:pPr>
            <a:r>
              <a:rPr lang="en-US" sz="3600" b="1" dirty="0" err="1" smtClean="0"/>
              <a:t>Millennials</a:t>
            </a:r>
            <a:endParaRPr lang="en-US" sz="3600" b="1" dirty="0" smtClean="0"/>
          </a:p>
          <a:p>
            <a:pPr marL="0" indent="0">
              <a:buNone/>
            </a:pPr>
            <a:r>
              <a:rPr lang="en-US" dirty="0" smtClean="0"/>
              <a:t>Born 1978-2000</a:t>
            </a:r>
          </a:p>
          <a:p>
            <a:pPr marL="0" indent="0">
              <a:buNone/>
            </a:pPr>
            <a:r>
              <a:rPr lang="en-US" dirty="0" smtClean="0"/>
              <a:t>22 year span</a:t>
            </a:r>
          </a:p>
          <a:p>
            <a:pPr marL="0" indent="0">
              <a:buNone/>
            </a:pPr>
            <a:r>
              <a:rPr lang="en-US" dirty="0" smtClean="0"/>
              <a:t>95 million people</a:t>
            </a:r>
          </a:p>
          <a:p>
            <a:pPr marL="0" indent="0">
              <a:buNone/>
            </a:pPr>
            <a:r>
              <a:rPr lang="en-US" dirty="0" smtClean="0"/>
              <a:t>4.3 million per year</a:t>
            </a:r>
          </a:p>
          <a:p>
            <a:pPr marL="0" indent="0">
              <a:buNone/>
            </a:pPr>
            <a:r>
              <a:rPr lang="en-US" dirty="0" smtClean="0"/>
              <a:t>Enter job market (22): 2000-2022</a:t>
            </a:r>
          </a:p>
          <a:p>
            <a:pPr marL="0" indent="0">
              <a:buNone/>
            </a:pPr>
            <a:r>
              <a:rPr lang="en-US" dirty="0" smtClean="0"/>
              <a:t>Library School Grads (32): 2010-2032</a:t>
            </a:r>
            <a:endParaRPr lang="en-US" dirty="0"/>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76484035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sz="4400" dirty="0" smtClean="0"/>
              <a:t>Yes</a:t>
            </a:r>
            <a:endParaRPr lang="en-US" sz="4400" dirty="0"/>
          </a:p>
        </p:txBody>
      </p:sp>
      <p:sp>
        <p:nvSpPr>
          <p:cNvPr id="2" name="Content Placeholder 1"/>
          <p:cNvSpPr>
            <a:spLocks noGrp="1"/>
          </p:cNvSpPr>
          <p:nvPr>
            <p:ph idx="1"/>
          </p:nvPr>
        </p:nvSpPr>
        <p:spPr/>
        <p:txBody>
          <a:bodyPr/>
          <a:lstStyle/>
          <a:p>
            <a:r>
              <a:rPr lang="en-US" dirty="0" smtClean="0"/>
              <a:t>Say YES to everything</a:t>
            </a:r>
          </a:p>
          <a:p>
            <a:r>
              <a:rPr lang="en-US" dirty="0" smtClean="0"/>
              <a:t>Be proactive – seek out opportunities to contribute, invent new projects or responsibilities for yourself</a:t>
            </a:r>
          </a:p>
          <a:p>
            <a:r>
              <a:rPr lang="en-US" dirty="0" smtClean="0"/>
              <a:t>Stay visible</a:t>
            </a:r>
          </a:p>
          <a:p>
            <a:r>
              <a:rPr lang="en-US" dirty="0" smtClean="0"/>
              <a:t>Get your foot in the door any way you can – volunteer, apply for a paraprofessional job, apply for a student-level job if they will let you!</a:t>
            </a:r>
            <a:endParaRPr lang="en-US" dirty="0"/>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120049630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a:xfrm>
            <a:off x="457201" y="381000"/>
            <a:ext cx="7905749" cy="1044388"/>
          </a:xfrm>
        </p:spPr>
        <p:txBody>
          <a:bodyPr/>
          <a:lstStyle/>
          <a:p>
            <a:r>
              <a:rPr lang="en-US" dirty="0" smtClean="0"/>
              <a:t>References</a:t>
            </a:r>
            <a:endParaRPr lang="en-US" dirty="0"/>
          </a:p>
        </p:txBody>
      </p:sp>
      <p:sp>
        <p:nvSpPr>
          <p:cNvPr id="2" name="Content Placeholder 1"/>
          <p:cNvSpPr>
            <a:spLocks noGrp="1"/>
          </p:cNvSpPr>
          <p:nvPr>
            <p:ph idx="1"/>
          </p:nvPr>
        </p:nvSpPr>
        <p:spPr>
          <a:xfrm>
            <a:off x="457201" y="1870364"/>
            <a:ext cx="8229600" cy="4255799"/>
          </a:xfrm>
        </p:spPr>
        <p:txBody>
          <a:bodyPr>
            <a:normAutofit/>
          </a:bodyPr>
          <a:lstStyle/>
          <a:p>
            <a:pPr marL="0" indent="0">
              <a:buFont typeface="Arial" pitchFamily="34" charset="0"/>
              <a:buChar char="•"/>
            </a:pPr>
            <a:r>
              <a:rPr lang="en-US" sz="1400" dirty="0"/>
              <a:t>Maatta, Stephanie. </a:t>
            </a:r>
            <a:r>
              <a:rPr lang="en-US" sz="1400" dirty="0" smtClean="0"/>
              <a:t>“</a:t>
            </a:r>
            <a:r>
              <a:rPr lang="en-US" sz="1400" dirty="0"/>
              <a:t>Stagnant Salaries, Rising </a:t>
            </a:r>
            <a:r>
              <a:rPr lang="en-US" sz="1400" dirty="0" smtClean="0"/>
              <a:t>Unemployment</a:t>
            </a:r>
            <a:r>
              <a:rPr lang="en-US" sz="1400" dirty="0"/>
              <a:t>: </a:t>
            </a:r>
            <a:r>
              <a:rPr lang="en-US" sz="1400" dirty="0" smtClean="0"/>
              <a:t>The recession </a:t>
            </a:r>
            <a:r>
              <a:rPr lang="en-US" sz="1400" dirty="0"/>
              <a:t>takes its toll on</a:t>
            </a:r>
            <a:r>
              <a:rPr lang="en-US" sz="1400" dirty="0" smtClean="0"/>
              <a:t> new </a:t>
            </a:r>
            <a:r>
              <a:rPr lang="en-US" sz="1400" dirty="0"/>
              <a:t>graduates.” </a:t>
            </a:r>
            <a:r>
              <a:rPr lang="en-US" sz="1400" i="1" dirty="0" smtClean="0"/>
              <a:t>Library Journal</a:t>
            </a:r>
            <a:r>
              <a:rPr lang="en-US" sz="1400" dirty="0" smtClean="0"/>
              <a:t> 135.17 (2010</a:t>
            </a:r>
            <a:r>
              <a:rPr lang="en-US" sz="1400" dirty="0"/>
              <a:t>): </a:t>
            </a:r>
            <a:r>
              <a:rPr lang="en-US" sz="1400" dirty="0" smtClean="0"/>
              <a:t>22-29</a:t>
            </a:r>
            <a:r>
              <a:rPr lang="en-US" sz="1400" dirty="0"/>
              <a:t>.</a:t>
            </a:r>
            <a:endParaRPr lang="en-US" sz="1400" dirty="0" smtClean="0"/>
          </a:p>
          <a:p>
            <a:pPr marL="0" indent="0">
              <a:buFont typeface="Arial" pitchFamily="34" charset="0"/>
              <a:buChar char="•"/>
            </a:pPr>
            <a:r>
              <a:rPr lang="en-US" sz="1400" i="1" dirty="0" smtClean="0"/>
              <a:t>Office Space.</a:t>
            </a:r>
            <a:r>
              <a:rPr lang="en-US" sz="1400" dirty="0" smtClean="0"/>
              <a:t> Dir. Mike Judge.  Perf. Ron Livingston, Jennifer Aniston, David Herman. Twentieth Century Fox Film Corporation, 1999. DVD.</a:t>
            </a:r>
          </a:p>
          <a:p>
            <a:pPr marL="0" indent="0">
              <a:buFont typeface="Arial" pitchFamily="34" charset="0"/>
              <a:buChar char="•"/>
            </a:pPr>
            <a:r>
              <a:rPr lang="en-US" sz="1400" dirty="0" smtClean="0"/>
              <a:t>Weinstein</a:t>
            </a:r>
            <a:r>
              <a:rPr lang="en-US" sz="1400" dirty="0"/>
              <a:t>, Tatiana. “Why Your MLS and LTA Matter.</a:t>
            </a:r>
            <a:r>
              <a:rPr lang="en-US" sz="1400" dirty="0" smtClean="0"/>
              <a:t>”</a:t>
            </a:r>
            <a:r>
              <a:rPr lang="en-US" sz="1400" i="1" dirty="0" smtClean="0"/>
              <a:t>  American Libraries </a:t>
            </a:r>
            <a:r>
              <a:rPr lang="en-US" sz="1400" dirty="0"/>
              <a:t>36.9 (2005</a:t>
            </a:r>
            <a:r>
              <a:rPr lang="en-US" sz="1400" dirty="0" smtClean="0"/>
              <a:t>):</a:t>
            </a:r>
            <a:r>
              <a:rPr lang="en-US" sz="1400" dirty="0"/>
              <a:t> </a:t>
            </a:r>
            <a:r>
              <a:rPr lang="en-US" sz="1400" dirty="0" smtClean="0"/>
              <a:t>57-58.</a:t>
            </a:r>
          </a:p>
          <a:p>
            <a:pPr marL="0" indent="0">
              <a:buNone/>
            </a:pPr>
            <a:endParaRPr lang="en-US" dirty="0"/>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392901211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Questions or Comments?</a:t>
            </a:r>
            <a:endParaRPr lang="en-US" dirty="0"/>
          </a:p>
        </p:txBody>
      </p:sp>
      <p:sp>
        <p:nvSpPr>
          <p:cNvPr id="3" name="Content Placeholder 2"/>
          <p:cNvSpPr>
            <a:spLocks noGrp="1"/>
          </p:cNvSpPr>
          <p:nvPr>
            <p:ph idx="1"/>
          </p:nvPr>
        </p:nvSpPr>
        <p:spPr/>
        <p:txBody>
          <a:bodyPr/>
          <a:lstStyle/>
          <a:p>
            <a:pPr>
              <a:buNone/>
            </a:pP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779463" y="1600200"/>
            <a:ext cx="8186737" cy="4902200"/>
          </a:xfrm>
        </p:spPr>
        <p:txBody>
          <a:bodyPr>
            <a:normAutofit fontScale="55000" lnSpcReduction="20000"/>
          </a:bodyPr>
          <a:lstStyle/>
          <a:p>
            <a:r>
              <a:rPr lang="en-US" dirty="0"/>
              <a:t>Babyboomers.com." </a:t>
            </a:r>
            <a:r>
              <a:rPr lang="en-US" i="1" dirty="0"/>
              <a:t>BabyBoomers.com</a:t>
            </a:r>
            <a:r>
              <a:rPr lang="en-US" dirty="0"/>
              <a:t>. Web. 24 Apr. 2012. </a:t>
            </a:r>
            <a:r>
              <a:rPr lang="en-US" dirty="0">
                <a:hlinkClick r:id="rId2"/>
              </a:rPr>
              <a:t>http://www.babyboomers.com</a:t>
            </a:r>
            <a:r>
              <a:rPr lang="en-US" dirty="0" smtClean="0">
                <a:hlinkClick r:id="rId2"/>
              </a:rPr>
              <a:t>/</a:t>
            </a:r>
            <a:endParaRPr lang="en-US" dirty="0">
              <a:hlinkClick r:id="rId2"/>
            </a:endParaRPr>
          </a:p>
          <a:p>
            <a:r>
              <a:rPr lang="en-US" dirty="0"/>
              <a:t>Dohm, A. "Gauging the Labor Force Effects of Retiring Baby-Boomers." </a:t>
            </a:r>
            <a:r>
              <a:rPr lang="en-US" i="1" dirty="0"/>
              <a:t>Monthly Labor Review</a:t>
            </a:r>
            <a:r>
              <a:rPr lang="en-US" dirty="0"/>
              <a:t> </a:t>
            </a:r>
            <a:r>
              <a:rPr lang="en-US" dirty="0" smtClean="0"/>
              <a:t>	123.7 </a:t>
            </a:r>
            <a:r>
              <a:rPr lang="en-US" dirty="0"/>
              <a:t>(2000): 17-25.</a:t>
            </a:r>
          </a:p>
          <a:p>
            <a:r>
              <a:rPr lang="en-US" dirty="0"/>
              <a:t>Edge, J. and Green, R. “The Graying of the Academic Librarians: Crisis or Revolution?” </a:t>
            </a:r>
            <a:r>
              <a:rPr lang="en-US" i="1" dirty="0"/>
              <a:t>Journal </a:t>
            </a:r>
            <a:r>
              <a:rPr lang="en-US" i="1" dirty="0" smtClean="0"/>
              <a:t>	of </a:t>
            </a:r>
            <a:r>
              <a:rPr lang="en-US" i="1" dirty="0"/>
              <a:t>Access Services</a:t>
            </a:r>
            <a:r>
              <a:rPr lang="en-US" dirty="0"/>
              <a:t> 8 (2011): 97-106.</a:t>
            </a:r>
          </a:p>
          <a:p>
            <a:r>
              <a:rPr lang="en-US" dirty="0"/>
              <a:t>Holt, R. and Strock, A. L. "The Entry-Level Gap." </a:t>
            </a:r>
            <a:r>
              <a:rPr lang="en-US" i="1" dirty="0"/>
              <a:t>Library Journal</a:t>
            </a:r>
            <a:r>
              <a:rPr lang="en-US" dirty="0"/>
              <a:t> 130.8 (2005): 36-38.</a:t>
            </a:r>
          </a:p>
          <a:p>
            <a:r>
              <a:rPr lang="en-US" dirty="0"/>
              <a:t>Generation WE: A Generation 95 Million People Strong." </a:t>
            </a:r>
            <a:r>
              <a:rPr lang="en-US" i="1" dirty="0"/>
              <a:t>Generation WE: A Generation 95 Million </a:t>
            </a:r>
            <a:r>
              <a:rPr lang="en-US" i="1" dirty="0" smtClean="0"/>
              <a:t>	People </a:t>
            </a:r>
            <a:r>
              <a:rPr lang="en-US" i="1" dirty="0"/>
              <a:t>Strong</a:t>
            </a:r>
            <a:r>
              <a:rPr lang="en-US" dirty="0"/>
              <a:t>. Web. 24 Apr. 2012.</a:t>
            </a:r>
            <a:r>
              <a:rPr lang="en-US" dirty="0">
                <a:solidFill>
                  <a:schemeClr val="bg1">
                    <a:lumMod val="95000"/>
                  </a:schemeClr>
                </a:solidFill>
              </a:rPr>
              <a:t> </a:t>
            </a:r>
            <a:r>
              <a:rPr lang="en-US" dirty="0">
                <a:solidFill>
                  <a:schemeClr val="bg1">
                    <a:lumMod val="95000"/>
                  </a:schemeClr>
                </a:solidFill>
                <a:hlinkClick r:id="rId3"/>
              </a:rPr>
              <a:t>http://www.gen-we.com</a:t>
            </a:r>
            <a:r>
              <a:rPr lang="en-US" dirty="0" smtClean="0">
                <a:solidFill>
                  <a:schemeClr val="bg1">
                    <a:lumMod val="95000"/>
                  </a:schemeClr>
                </a:solidFill>
                <a:hlinkClick r:id="rId3"/>
              </a:rPr>
              <a:t>/</a:t>
            </a:r>
            <a:endParaRPr lang="en-US" dirty="0">
              <a:solidFill>
                <a:schemeClr val="bg1">
                  <a:lumMod val="95000"/>
                </a:schemeClr>
              </a:solidFill>
              <a:hlinkClick r:id="rId3"/>
            </a:endParaRPr>
          </a:p>
          <a:p>
            <a:r>
              <a:rPr lang="en-US" dirty="0"/>
              <a:t>Joeckel, C. B. “Supply and Demand in the Library Profession.” </a:t>
            </a:r>
            <a:r>
              <a:rPr lang="en-US" i="1" dirty="0"/>
              <a:t>The Library Journal</a:t>
            </a:r>
            <a:r>
              <a:rPr lang="en-US" dirty="0"/>
              <a:t> 57.3 (1932): </a:t>
            </a:r>
            <a:r>
              <a:rPr lang="en-US" dirty="0" smtClean="0"/>
              <a:t>	103</a:t>
            </a:r>
            <a:r>
              <a:rPr lang="en-US" dirty="0"/>
              <a:t>-110.</a:t>
            </a:r>
          </a:p>
          <a:p>
            <a:r>
              <a:rPr lang="en-US" dirty="0"/>
              <a:t>Marshall, J. G., et al. "Where Will They Be In The Future? Implementing A Model For Ongoing </a:t>
            </a:r>
            <a:r>
              <a:rPr lang="en-US" dirty="0" smtClean="0"/>
              <a:t>	Career </a:t>
            </a:r>
            <a:r>
              <a:rPr lang="en-US" dirty="0"/>
              <a:t>Tracking Of Library And Information Science Graduates." </a:t>
            </a:r>
            <a:r>
              <a:rPr lang="en-US" i="1" dirty="0"/>
              <a:t>Library Trends</a:t>
            </a:r>
            <a:r>
              <a:rPr lang="en-US" dirty="0"/>
              <a:t> 58.2 </a:t>
            </a:r>
            <a:r>
              <a:rPr lang="en-US" dirty="0" smtClean="0"/>
              <a:t>	2009</a:t>
            </a:r>
            <a:r>
              <a:rPr lang="en-US" dirty="0"/>
              <a:t>): 301-315.</a:t>
            </a:r>
          </a:p>
          <a:p>
            <a:r>
              <a:rPr lang="en-US" dirty="0"/>
              <a:t>Marshall, J. G., Solomon, P., and Rathburn-Grubb, S. eds. “Workforce Issues in LIS” </a:t>
            </a:r>
            <a:r>
              <a:rPr lang="en-US" i="1" dirty="0"/>
              <a:t>Library </a:t>
            </a:r>
            <a:r>
              <a:rPr lang="en-US" i="1" dirty="0" smtClean="0"/>
              <a:t>	Trends</a:t>
            </a:r>
            <a:r>
              <a:rPr lang="en-US" dirty="0"/>
              <a:t>, 58.2 (2009): whole issue.</a:t>
            </a:r>
          </a:p>
          <a:p>
            <a:r>
              <a:rPr lang="en-US" dirty="0"/>
              <a:t>Workforce Issues in Library and Information Science Surveys: </a:t>
            </a:r>
            <a:r>
              <a:rPr lang="en-US" dirty="0">
                <a:hlinkClick r:id="rId4"/>
              </a:rPr>
              <a:t>http://wilis.unc.edu/</a:t>
            </a:r>
            <a:endParaRPr lang="en-US" dirty="0"/>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11394680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990600"/>
            <a:ext cx="7772400" cy="1470025"/>
          </a:xfrm>
        </p:spPr>
        <p:txBody>
          <a:bodyPr/>
          <a:lstStyle/>
          <a:p>
            <a:r>
              <a:rPr lang="en-US" dirty="0" smtClean="0"/>
              <a:t>Getting Acquainted</a:t>
            </a:r>
            <a:endParaRPr lang="en-US" dirty="0"/>
          </a:p>
        </p:txBody>
      </p:sp>
      <p:sp>
        <p:nvSpPr>
          <p:cNvPr id="3" name="Subtitle 2"/>
          <p:cNvSpPr>
            <a:spLocks noGrp="1"/>
          </p:cNvSpPr>
          <p:nvPr>
            <p:ph type="subTitle" idx="1"/>
          </p:nvPr>
        </p:nvSpPr>
        <p:spPr>
          <a:xfrm>
            <a:off x="1371600" y="3048000"/>
            <a:ext cx="6400800" cy="2590800"/>
          </a:xfrm>
        </p:spPr>
        <p:txBody>
          <a:bodyPr>
            <a:normAutofit/>
          </a:bodyPr>
          <a:lstStyle/>
          <a:p>
            <a:r>
              <a:rPr lang="en-US" b="1" dirty="0" smtClean="0"/>
              <a:t>Liz Woolcott</a:t>
            </a:r>
          </a:p>
          <a:p>
            <a:r>
              <a:rPr lang="en-US" sz="1900" dirty="0" smtClean="0"/>
              <a:t>Metadata Coordinator</a:t>
            </a:r>
          </a:p>
          <a:p>
            <a:r>
              <a:rPr lang="en-US" sz="1900" dirty="0" smtClean="0"/>
              <a:t>Utah State University</a:t>
            </a:r>
          </a:p>
          <a:p>
            <a:endParaRPr lang="en-US" dirty="0"/>
          </a:p>
          <a:p>
            <a:r>
              <a:rPr lang="en-US" sz="1900" dirty="0" smtClean="0"/>
              <a:t>2009 Graduate – University of North Texas</a:t>
            </a:r>
            <a:endParaRPr lang="en-US" sz="1900" dirty="0"/>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10761681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Graduates – Meet your new field</a:t>
            </a:r>
            <a:endParaRPr lang="en-US" dirty="0"/>
          </a:p>
        </p:txBody>
      </p:sp>
      <p:sp>
        <p:nvSpPr>
          <p:cNvPr id="3" name="Content Placeholder 2"/>
          <p:cNvSpPr>
            <a:spLocks noGrp="1"/>
          </p:cNvSpPr>
          <p:nvPr>
            <p:ph idx="1"/>
          </p:nvPr>
        </p:nvSpPr>
        <p:spPr/>
        <p:txBody>
          <a:bodyPr/>
          <a:lstStyle/>
          <a:p>
            <a:pPr>
              <a:buNone/>
            </a:pPr>
            <a:r>
              <a:rPr lang="en-US" dirty="0" smtClean="0"/>
              <a:t>Let’s look at:</a:t>
            </a:r>
          </a:p>
          <a:p>
            <a:r>
              <a:rPr lang="en-US" dirty="0" smtClean="0"/>
              <a:t>Historical ups &amp; downs of the field</a:t>
            </a:r>
          </a:p>
          <a:p>
            <a:r>
              <a:rPr lang="en-US" dirty="0" smtClean="0"/>
              <a:t>Historical salaries</a:t>
            </a:r>
          </a:p>
          <a:p>
            <a:r>
              <a:rPr lang="en-US" dirty="0" smtClean="0"/>
              <a:t>What does a library budget look like?</a:t>
            </a:r>
          </a:p>
          <a:p>
            <a:r>
              <a:rPr lang="en-US" dirty="0" smtClean="0"/>
              <a:t>How do libraries deal with recessions?</a:t>
            </a:r>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17808202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Historical Look at Librarians</a:t>
            </a:r>
            <a:endParaRPr lang="en-US" dirty="0"/>
          </a:p>
        </p:txBody>
      </p:sp>
      <p:sp>
        <p:nvSpPr>
          <p:cNvPr id="3" name="Content Placeholder 2"/>
          <p:cNvSpPr>
            <a:spLocks noGrp="1"/>
          </p:cNvSpPr>
          <p:nvPr>
            <p:ph sz="half" idx="1"/>
          </p:nvPr>
        </p:nvSpPr>
        <p:spPr>
          <a:xfrm>
            <a:off x="381000" y="5257800"/>
            <a:ext cx="7924800" cy="1020763"/>
          </a:xfrm>
          <a:prstGeom prst="rect">
            <a:avLst/>
          </a:prstGeom>
        </p:spPr>
        <p:txBody>
          <a:bodyPr>
            <a:normAutofit/>
          </a:bodyPr>
          <a:lstStyle/>
          <a:p>
            <a:pPr>
              <a:buNone/>
            </a:pPr>
            <a:r>
              <a:rPr lang="en-US" sz="1200" dirty="0" smtClean="0"/>
              <a:t>Graph created by Sydney Beveridge, Susan Weber and Andrew A. Beveridge and included in </a:t>
            </a:r>
            <a:r>
              <a:rPr lang="en-US" sz="1200" i="1" dirty="0" smtClean="0"/>
              <a:t>Librarians in the U.S</a:t>
            </a:r>
            <a:r>
              <a:rPr lang="en-US" sz="1200" i="1" dirty="0"/>
              <a:t>.</a:t>
            </a:r>
            <a:r>
              <a:rPr lang="en-US" sz="1200" i="1" dirty="0" smtClean="0"/>
              <a:t> from 1880-2009: An analysis using 120 years of census data</a:t>
            </a:r>
            <a:r>
              <a:rPr lang="en-US" sz="1200" dirty="0" smtClean="0"/>
              <a:t>.  Available from : </a:t>
            </a:r>
            <a:r>
              <a:rPr lang="en-US" sz="1200" dirty="0" smtClean="0">
                <a:hlinkClick r:id="rId2"/>
              </a:rPr>
              <a:t>http://blog.oup.com/2011/06/librarian-census/</a:t>
            </a:r>
            <a:endParaRPr lang="en-US" sz="1200" dirty="0"/>
          </a:p>
        </p:txBody>
      </p:sp>
      <p:pic>
        <p:nvPicPr>
          <p:cNvPr id="5" name="Picture 3"/>
          <p:cNvPicPr>
            <a:picLocks noGrp="1" noChangeAspect="1" noChangeArrowheads="1"/>
          </p:cNvPicPr>
          <p:nvPr>
            <p:ph sz="half" idx="2"/>
          </p:nvPr>
        </p:nvPicPr>
        <p:blipFill>
          <a:blip r:embed="rId3" cstate="print"/>
          <a:srcRect/>
          <a:stretch>
            <a:fillRect/>
          </a:stretch>
        </p:blipFill>
        <p:spPr bwMode="auto">
          <a:xfrm>
            <a:off x="1474448" y="1473894"/>
            <a:ext cx="6285239" cy="3407997"/>
          </a:xfrm>
          <a:prstGeom prst="rect">
            <a:avLst/>
          </a:prstGeom>
          <a:noFill/>
          <a:ln w="9525">
            <a:noFill/>
            <a:miter lim="800000"/>
            <a:headEnd/>
            <a:tailEnd/>
          </a:ln>
        </p:spPr>
      </p:pic>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643141812"/>
      </p:ext>
    </p:extLst>
  </p:cSld>
  <p:clrMapOvr>
    <a:masterClrMapping/>
  </p:clrMapOvr>
  <p:timing>
    <p:tnLst>
      <p:par>
        <p:cTn id="1" dur="indefinite" restart="never" nodeType="tmRoot"/>
      </p:par>
    </p:tnLst>
  </p:timing>
</p:sld>
</file>

<file path=ppt/theme/theme1.xml><?xml version="1.0" encoding="utf-8"?>
<a:theme xmlns:a="http://schemas.openxmlformats.org/drawingml/2006/main" name="Revolution">
  <a:themeElements>
    <a:clrScheme name="Revolution">
      <a:dk1>
        <a:sysClr val="windowText" lastClr="000000"/>
      </a:dk1>
      <a:lt1>
        <a:sysClr val="window" lastClr="FFFFFF"/>
      </a:lt1>
      <a:dk2>
        <a:srgbClr val="1B3861"/>
      </a:dk2>
      <a:lt2>
        <a:srgbClr val="38ABED"/>
      </a:lt2>
      <a:accent1>
        <a:srgbClr val="0C5986"/>
      </a:accent1>
      <a:accent2>
        <a:srgbClr val="DDF53D"/>
      </a:accent2>
      <a:accent3>
        <a:srgbClr val="508709"/>
      </a:accent3>
      <a:accent4>
        <a:srgbClr val="BF5E00"/>
      </a:accent4>
      <a:accent5>
        <a:srgbClr val="9C0001"/>
      </a:accent5>
      <a:accent6>
        <a:srgbClr val="660075"/>
      </a:accent6>
      <a:hlink>
        <a:srgbClr val="ABF24D"/>
      </a:hlink>
      <a:folHlink>
        <a:srgbClr val="A0E7FB"/>
      </a:folHlink>
    </a:clrScheme>
    <a:fontScheme name="Revolution">
      <a:majorFont>
        <a:latin typeface="Trebuchet MS"/>
        <a:ea typeface=""/>
        <a:cs typeface=""/>
        <a:font script="Jpan" typeface="ＭＳ ゴシック"/>
      </a:majorFont>
      <a:minorFont>
        <a:latin typeface="Trebuchet MS"/>
        <a:ea typeface=""/>
        <a:cs typeface=""/>
        <a:font script="Jpan" typeface="ＭＳ ゴシック"/>
      </a:minorFont>
    </a:fontScheme>
    <a:fmtScheme name="Revolution">
      <a:fillStyleLst>
        <a:solidFill>
          <a:schemeClr val="phClr"/>
        </a:solidFill>
        <a:solidFill>
          <a:schemeClr val="phClr"/>
        </a:soli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317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0800000">
              <a:srgbClr val="808080">
                <a:alpha val="75000"/>
              </a:srgbClr>
            </a:innerShdw>
          </a:effectLst>
        </a:effectStyle>
        <a:effectStyle>
          <a:effectLst>
            <a:innerShdw blurRad="50800" dist="25400" dir="13500000">
              <a:srgbClr val="808080">
                <a:alpha val="75000"/>
              </a:srgbClr>
            </a:innerShdw>
            <a:outerShdw blurRad="63500" dist="50800" dir="5400000" algn="br" rotWithShape="0">
              <a:srgbClr val="000000">
                <a:alpha val="35000"/>
              </a:srgbClr>
            </a:outerShdw>
          </a:effectLst>
          <a:scene3d>
            <a:camera prst="orthographicFront">
              <a:rot lat="0" lon="0" rev="0"/>
            </a:camera>
            <a:lightRig rig="threePt" dir="tl">
              <a:rot lat="0" lon="0" rev="11400000"/>
            </a:lightRig>
          </a:scene3d>
          <a:sp3d contourW="12700" prstMaterial="softmetal">
            <a:bevelT w="63500" h="25400" prst="angle"/>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460</TotalTime>
  <Words>5477</Words>
  <Application>Microsoft Office PowerPoint</Application>
  <PresentationFormat>On-screen Show (4:3)</PresentationFormat>
  <Paragraphs>833</Paragraphs>
  <Slides>52</Slides>
  <Notes>14</Notes>
  <HiddenSlides>0</HiddenSlides>
  <MMClips>0</MMClips>
  <ScaleCrop>false</ScaleCrop>
  <HeadingPairs>
    <vt:vector size="4" baseType="variant">
      <vt:variant>
        <vt:lpstr>Design Template</vt:lpstr>
      </vt:variant>
      <vt:variant>
        <vt:i4>1</vt:i4>
      </vt:variant>
      <vt:variant>
        <vt:lpstr>Slide Titles</vt:lpstr>
      </vt:variant>
      <vt:variant>
        <vt:i4>52</vt:i4>
      </vt:variant>
    </vt:vector>
  </HeadingPairs>
  <TitlesOfParts>
    <vt:vector size="53" baseType="lpstr">
      <vt:lpstr>Revolution</vt:lpstr>
      <vt:lpstr>Working Hard or Hardly Working:   Recent MLIS grads finding work and making it pay in a harsh economy</vt:lpstr>
      <vt:lpstr>Historical Context</vt:lpstr>
      <vt:lpstr>Graduate Employment  (with vs without)</vt:lpstr>
      <vt:lpstr>Employed Graduates</vt:lpstr>
      <vt:lpstr>Slide 5</vt:lpstr>
      <vt:lpstr>References</vt:lpstr>
      <vt:lpstr>Getting Acquainted</vt:lpstr>
      <vt:lpstr>Graduates – Meet your new field</vt:lpstr>
      <vt:lpstr>Historical Look at Librarians</vt:lpstr>
      <vt:lpstr>Under/Un-employment of Library Graduates</vt:lpstr>
      <vt:lpstr>Comparing It Nationally</vt:lpstr>
      <vt:lpstr>The Trends</vt:lpstr>
      <vt:lpstr>No Big Surprise</vt:lpstr>
      <vt:lpstr>Possible Causes of Librarian  Over-supplies</vt:lpstr>
      <vt:lpstr>Slide 15</vt:lpstr>
      <vt:lpstr>Historical Salaries</vt:lpstr>
      <vt:lpstr>Historical Salaries</vt:lpstr>
      <vt:lpstr>Historical Salaries</vt:lpstr>
      <vt:lpstr>Historical Salaries</vt:lpstr>
      <vt:lpstr>Public Library Budgets</vt:lpstr>
      <vt:lpstr>Library Budgets</vt:lpstr>
      <vt:lpstr>Library Budgets</vt:lpstr>
      <vt:lpstr>Library Budgets</vt:lpstr>
      <vt:lpstr>Current Salary Figures</vt:lpstr>
      <vt:lpstr>Academic Library Staffing</vt:lpstr>
      <vt:lpstr>How do libraries respond to budget cuts?</vt:lpstr>
      <vt:lpstr>Future Projections</vt:lpstr>
      <vt:lpstr>Future Projections</vt:lpstr>
      <vt:lpstr>Future Projections</vt:lpstr>
      <vt:lpstr>What do the simple folk do?</vt:lpstr>
      <vt:lpstr>Weathering the Storm</vt:lpstr>
      <vt:lpstr>Questions to consider?</vt:lpstr>
      <vt:lpstr>References</vt:lpstr>
      <vt:lpstr>Job Search Considerations</vt:lpstr>
      <vt:lpstr>Length of Job Search for new MLS Grads </vt:lpstr>
      <vt:lpstr>Why such a lengthy job search?</vt:lpstr>
      <vt:lpstr>What options are available to new MLS graduates?</vt:lpstr>
      <vt:lpstr>Non-professional positions - advantages</vt:lpstr>
      <vt:lpstr>Non-professional positions – advantages, (cont’d)</vt:lpstr>
      <vt:lpstr>Non-professional positions - concerns </vt:lpstr>
      <vt:lpstr>Non-professional positions – concerns (cont’d)</vt:lpstr>
      <vt:lpstr>How can new MLS grads in paraprofessional positions market themselves for new jobs or promotions?</vt:lpstr>
      <vt:lpstr>How can new MLS grads in paraprofessional positions market themselves for new jobs or promotions?      (cont’d)</vt:lpstr>
      <vt:lpstr>Advice to new grads</vt:lpstr>
      <vt:lpstr>More advice</vt:lpstr>
      <vt:lpstr>References</vt:lpstr>
      <vt:lpstr>References   (cont’d)</vt:lpstr>
      <vt:lpstr>Shameless Self-Promotion</vt:lpstr>
      <vt:lpstr>No</vt:lpstr>
      <vt:lpstr>Yes</vt:lpstr>
      <vt:lpstr>References</vt:lpstr>
      <vt:lpstr>Questions or Comments?</vt:lpstr>
    </vt:vector>
  </TitlesOfParts>
  <Company>Utah State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erkat</dc:title>
  <dc:creator>Library</dc:creator>
  <cp:lastModifiedBy>Utah State University</cp:lastModifiedBy>
  <cp:revision>60</cp:revision>
  <dcterms:created xsi:type="dcterms:W3CDTF">2012-11-05T16:52:32Z</dcterms:created>
  <dcterms:modified xsi:type="dcterms:W3CDTF">2012-11-05T17:31:09Z</dcterms:modified>
</cp:coreProperties>
</file>