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9144000" cy="6858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155" autoAdjust="0"/>
  </p:normalViewPr>
  <p:slideViewPr>
    <p:cSldViewPr snapToGrid="0" snapToObjects="1">
      <p:cViewPr>
        <p:scale>
          <a:sx n="45" d="100"/>
          <a:sy n="45" d="100"/>
        </p:scale>
        <p:origin x="344" y="282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85A93E9-08CE-5846-AE29-C9A2010B8487}" type="datetimeFigureOut">
              <a:rPr lang="en-US" smtClean="0"/>
              <a:pPr/>
              <a:t>11/30/12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EF5DAA5-FAA5-B145-92CC-ABE87913B859}" type="slidenum">
              <a:rPr lang="en-US" smtClean="0"/>
              <a:pPr/>
              <a:t>‹#›</a:t>
            </a:fld>
            <a:endParaRPr lang="en-US"/>
          </a:p>
        </p:txBody>
      </p:sp>
    </p:spTree>
    <p:extLst>
      <p:ext uri="{BB962C8B-B14F-4D97-AF65-F5344CB8AC3E}">
        <p14:creationId xmlns:p14="http://schemas.microsoft.com/office/powerpoint/2010/main" val="181308209"/>
      </p:ext>
    </p:extLst>
  </p:cSld>
  <p:clrMap bg1="lt1" tx1="dk1" bg2="lt2" tx2="dk2" accent1="accent1" accent2="accent2" accent3="accent3" accent4="accent4" accent5="accent5" accent6="accent6" hlink="hlink" folHlink="folHlink"/>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EEA01-B6EC-6145-B703-C84289B9E7D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305300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EEA01-B6EC-6145-B703-C84289B9E7D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175509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1"/>
            <a:ext cx="47404019"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1"/>
            <a:ext cx="141480543"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EEA01-B6EC-6145-B703-C84289B9E7D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562722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AEEA01-B6EC-6145-B703-C84289B9E7D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2861095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1" y="13952226"/>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EEA01-B6EC-6145-B703-C84289B9E7D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316018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3" y="36865561"/>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3" y="36865561"/>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AEEA01-B6EC-6145-B703-C84289B9E7D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171318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368543"/>
            <a:ext cx="19392903"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1" y="10439401"/>
            <a:ext cx="19392903"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3" y="7368543"/>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3" y="10439401"/>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AEEA01-B6EC-6145-B703-C84289B9E7D9}" type="datetimeFigureOut">
              <a:rPr lang="en-US" smtClean="0"/>
              <a:pPr/>
              <a:t>11/30/12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76078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AEEA01-B6EC-6145-B703-C84289B9E7D9}" type="datetimeFigureOut">
              <a:rPr lang="en-US" smtClean="0"/>
              <a:pPr/>
              <a:t>11/30/12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271091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EEA01-B6EC-6145-B703-C84289B9E7D9}" type="datetimeFigureOut">
              <a:rPr lang="en-US" smtClean="0"/>
              <a:pPr/>
              <a:t>11/30/12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352665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3"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4"/>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4"/>
            <a:ext cx="14439903"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EEA01-B6EC-6145-B703-C84289B9E7D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256070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1"/>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3"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3" y="25763223"/>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EEA01-B6EC-6145-B703-C84289B9E7D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D80CC-B886-5F4C-A902-6E81BC4F9038}" type="slidenum">
              <a:rPr lang="en-US" smtClean="0"/>
              <a:pPr/>
              <a:t>‹#›</a:t>
            </a:fld>
            <a:endParaRPr lang="en-US"/>
          </a:p>
        </p:txBody>
      </p:sp>
    </p:spTree>
    <p:extLst>
      <p:ext uri="{BB962C8B-B14F-4D97-AF65-F5344CB8AC3E}">
        <p14:creationId xmlns:p14="http://schemas.microsoft.com/office/powerpoint/2010/main" val="32525694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4"/>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2AEEA01-B6EC-6145-B703-C84289B9E7D9}" type="datetimeFigureOut">
              <a:rPr lang="en-US" smtClean="0"/>
              <a:pPr/>
              <a:t>11/30/12</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245D80CC-B886-5F4C-A902-6E81BC4F9038}" type="slidenum">
              <a:rPr lang="en-US" smtClean="0"/>
              <a:pPr/>
              <a:t>‹#›</a:t>
            </a:fld>
            <a:endParaRPr lang="en-US"/>
          </a:p>
        </p:txBody>
      </p:sp>
    </p:spTree>
    <p:extLst>
      <p:ext uri="{BB962C8B-B14F-4D97-AF65-F5344CB8AC3E}">
        <p14:creationId xmlns:p14="http://schemas.microsoft.com/office/powerpoint/2010/main" val="2956901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jp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nn_Blue_Gradie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782" y="1040728"/>
            <a:ext cx="44145183" cy="33172351"/>
          </a:xfrm>
          <a:prstGeom prst="rect">
            <a:avLst/>
          </a:prstGeom>
        </p:spPr>
      </p:pic>
      <p:sp>
        <p:nvSpPr>
          <p:cNvPr id="16" name="Rectangle 15"/>
          <p:cNvSpPr/>
          <p:nvPr/>
        </p:nvSpPr>
        <p:spPr>
          <a:xfrm>
            <a:off x="866316" y="6262432"/>
            <a:ext cx="12909475" cy="25944769"/>
          </a:xfrm>
          <a:prstGeom prst="rect">
            <a:avLst/>
          </a:prstGeom>
          <a:solidFill>
            <a:srgbClr val="FFFFFF"/>
          </a:solidFill>
          <a:ln w="76200">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4419601" y="1080831"/>
            <a:ext cx="35102800" cy="3784876"/>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Rectangle 18"/>
          <p:cNvSpPr/>
          <p:nvPr/>
        </p:nvSpPr>
        <p:spPr>
          <a:xfrm>
            <a:off x="15519397" y="6262432"/>
            <a:ext cx="12909475" cy="25944769"/>
          </a:xfrm>
          <a:prstGeom prst="rect">
            <a:avLst/>
          </a:prstGeom>
          <a:solidFill>
            <a:srgbClr val="FFFFFF"/>
          </a:solidFill>
          <a:ln w="76200">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20" name="Rectangle 19"/>
          <p:cNvSpPr/>
          <p:nvPr/>
        </p:nvSpPr>
        <p:spPr>
          <a:xfrm>
            <a:off x="30167605" y="6262432"/>
            <a:ext cx="12909475" cy="25944769"/>
          </a:xfrm>
          <a:prstGeom prst="rect">
            <a:avLst/>
          </a:prstGeom>
          <a:solidFill>
            <a:srgbClr val="FFFFFF"/>
          </a:solidFill>
          <a:ln w="76200">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scholarly works, research, reports, publications</a:t>
            </a:r>
          </a:p>
        </p:txBody>
      </p:sp>
      <p:sp>
        <p:nvSpPr>
          <p:cNvPr id="28" name="TextBox 27"/>
          <p:cNvSpPr txBox="1"/>
          <p:nvPr/>
        </p:nvSpPr>
        <p:spPr>
          <a:xfrm>
            <a:off x="-6959600" y="16459200"/>
            <a:ext cx="184666" cy="1415772"/>
          </a:xfrm>
          <a:prstGeom prst="rect">
            <a:avLst/>
          </a:prstGeom>
          <a:noFill/>
        </p:spPr>
        <p:txBody>
          <a:bodyPr wrap="none" rtlCol="0">
            <a:spAutoFit/>
          </a:bodyPr>
          <a:lstStyle/>
          <a:p>
            <a:endParaRPr lang="en-US" dirty="0"/>
          </a:p>
        </p:txBody>
      </p:sp>
      <p:sp>
        <p:nvSpPr>
          <p:cNvPr id="35" name="TextBox 34"/>
          <p:cNvSpPr txBox="1"/>
          <p:nvPr/>
        </p:nvSpPr>
        <p:spPr>
          <a:xfrm>
            <a:off x="3271481" y="6344013"/>
            <a:ext cx="7994991" cy="1754327"/>
          </a:xfrm>
          <a:prstGeom prst="rect">
            <a:avLst/>
          </a:prstGeom>
          <a:noFill/>
        </p:spPr>
        <p:txBody>
          <a:bodyPr wrap="square" rtlCol="0">
            <a:spAutoFit/>
          </a:bodyPr>
          <a:lstStyle/>
          <a:p>
            <a:pPr algn="ctr"/>
            <a:r>
              <a:rPr lang="en-US" sz="5400" b="1" dirty="0" smtClean="0">
                <a:latin typeface="Arial"/>
                <a:cs typeface="Arial"/>
              </a:rPr>
              <a:t>What is an Institutional Repository?</a:t>
            </a:r>
            <a:endParaRPr lang="en-US" sz="5400" b="1" dirty="0">
              <a:latin typeface="Arial"/>
              <a:cs typeface="Arial"/>
            </a:endParaRPr>
          </a:p>
        </p:txBody>
      </p:sp>
      <p:sp>
        <p:nvSpPr>
          <p:cNvPr id="36" name="TextBox 35"/>
          <p:cNvSpPr txBox="1"/>
          <p:nvPr/>
        </p:nvSpPr>
        <p:spPr>
          <a:xfrm>
            <a:off x="2463800" y="19328256"/>
            <a:ext cx="9601200" cy="923330"/>
          </a:xfrm>
          <a:prstGeom prst="rect">
            <a:avLst/>
          </a:prstGeom>
          <a:noFill/>
        </p:spPr>
        <p:txBody>
          <a:bodyPr wrap="square" rtlCol="0">
            <a:spAutoFit/>
          </a:bodyPr>
          <a:lstStyle/>
          <a:p>
            <a:pPr algn="ctr"/>
            <a:r>
              <a:rPr lang="en-US" sz="5400" b="1" dirty="0" smtClean="0">
                <a:latin typeface="Arial"/>
                <a:cs typeface="Arial"/>
              </a:rPr>
              <a:t>Focus on Research Groups</a:t>
            </a:r>
            <a:endParaRPr lang="en-US" sz="5400" b="1" dirty="0">
              <a:latin typeface="Arial"/>
              <a:cs typeface="Arial"/>
            </a:endParaRPr>
          </a:p>
        </p:txBody>
      </p:sp>
      <p:sp>
        <p:nvSpPr>
          <p:cNvPr id="57" name="TextBox 56"/>
          <p:cNvSpPr txBox="1"/>
          <p:nvPr/>
        </p:nvSpPr>
        <p:spPr>
          <a:xfrm>
            <a:off x="4858433" y="1386007"/>
            <a:ext cx="36086367" cy="2431435"/>
          </a:xfrm>
          <a:prstGeom prst="rect">
            <a:avLst/>
          </a:prstGeom>
          <a:noFill/>
        </p:spPr>
        <p:txBody>
          <a:bodyPr wrap="square" rtlCol="0">
            <a:spAutoFit/>
          </a:bodyPr>
          <a:lstStyle/>
          <a:p>
            <a:pPr algn="ctr"/>
            <a:r>
              <a:rPr lang="en-US" sz="7600" dirty="0" smtClean="0">
                <a:latin typeface="Arial"/>
                <a:cs typeface="Arial"/>
              </a:rPr>
              <a:t>Promoting Physics Faculty, Students and </a:t>
            </a:r>
            <a:r>
              <a:rPr lang="en-US" sz="7600" dirty="0">
                <a:latin typeface="Arial"/>
                <a:cs typeface="Arial"/>
              </a:rPr>
              <a:t>R</a:t>
            </a:r>
            <a:r>
              <a:rPr lang="en-US" sz="7600" dirty="0" smtClean="0">
                <a:latin typeface="Arial"/>
                <a:cs typeface="Arial"/>
              </a:rPr>
              <a:t>esearch through </a:t>
            </a:r>
          </a:p>
          <a:p>
            <a:pPr algn="ctr"/>
            <a:r>
              <a:rPr lang="en-US" sz="7600" dirty="0" smtClean="0">
                <a:latin typeface="Arial"/>
                <a:cs typeface="Arial"/>
              </a:rPr>
              <a:t>the Library’s Institutional Repository</a:t>
            </a:r>
            <a:endParaRPr lang="en-US" sz="7600" dirty="0">
              <a:latin typeface="Arial"/>
              <a:cs typeface="Arial"/>
            </a:endParaRPr>
          </a:p>
        </p:txBody>
      </p:sp>
      <p:sp>
        <p:nvSpPr>
          <p:cNvPr id="59" name="TextBox 58"/>
          <p:cNvSpPr txBox="1"/>
          <p:nvPr/>
        </p:nvSpPr>
        <p:spPr>
          <a:xfrm>
            <a:off x="12065000" y="4191000"/>
            <a:ext cx="23609830" cy="1569660"/>
          </a:xfrm>
          <a:prstGeom prst="rect">
            <a:avLst/>
          </a:prstGeom>
          <a:noFill/>
        </p:spPr>
        <p:txBody>
          <a:bodyPr wrap="square" rtlCol="0">
            <a:spAutoFit/>
          </a:bodyPr>
          <a:lstStyle/>
          <a:p>
            <a:r>
              <a:rPr lang="en-US" sz="4800" dirty="0" smtClean="0">
                <a:latin typeface="Arial"/>
                <a:cs typeface="Arial"/>
              </a:rPr>
              <a:t>Betty Rozum and Andrew Wesolek, Merrill-Cazier Library, Utah State University</a:t>
            </a:r>
          </a:p>
          <a:p>
            <a:endParaRPr lang="en-US" sz="4800" dirty="0">
              <a:latin typeface="Arial"/>
              <a:cs typeface="Arial"/>
            </a:endParaRPr>
          </a:p>
        </p:txBody>
      </p:sp>
      <p:sp>
        <p:nvSpPr>
          <p:cNvPr id="61" name="TextBox 60"/>
          <p:cNvSpPr txBox="1"/>
          <p:nvPr/>
        </p:nvSpPr>
        <p:spPr>
          <a:xfrm>
            <a:off x="1301783" y="7586690"/>
            <a:ext cx="11906577" cy="6555642"/>
          </a:xfrm>
          <a:prstGeom prst="rect">
            <a:avLst/>
          </a:prstGeom>
          <a:noFill/>
        </p:spPr>
        <p:txBody>
          <a:bodyPr wrap="square" rtlCol="0">
            <a:spAutoFit/>
          </a:bodyPr>
          <a:lstStyle/>
          <a:p>
            <a:endParaRPr lang="en-US" sz="2800" dirty="0" smtClean="0">
              <a:latin typeface="Arial"/>
              <a:cs typeface="Arial"/>
            </a:endParaRPr>
          </a:p>
          <a:p>
            <a:r>
              <a:rPr lang="en-US" sz="2800" dirty="0">
                <a:latin typeface="Times"/>
                <a:cs typeface="Times"/>
              </a:rPr>
              <a:t>The </a:t>
            </a:r>
            <a:r>
              <a:rPr lang="en-US" sz="2800" dirty="0" err="1" smtClean="0">
                <a:latin typeface="Times"/>
                <a:cs typeface="Times"/>
              </a:rPr>
              <a:t>DigitalCommons</a:t>
            </a:r>
            <a:r>
              <a:rPr lang="en-US" sz="2800" dirty="0" smtClean="0">
                <a:latin typeface="Times"/>
                <a:cs typeface="Times"/>
              </a:rPr>
              <a:t>, the </a:t>
            </a:r>
            <a:r>
              <a:rPr lang="en-US" sz="2800" dirty="0">
                <a:latin typeface="Times"/>
                <a:cs typeface="Times"/>
              </a:rPr>
              <a:t>institutional repository at Utah State </a:t>
            </a:r>
            <a:r>
              <a:rPr lang="en-US" sz="2800" dirty="0" smtClean="0">
                <a:latin typeface="Times"/>
                <a:cs typeface="Times"/>
              </a:rPr>
              <a:t>University, extends access to </a:t>
            </a:r>
            <a:r>
              <a:rPr lang="en-US" sz="2800" dirty="0">
                <a:latin typeface="Times"/>
                <a:cs typeface="Times"/>
              </a:rPr>
              <a:t>the  scholarly works, research, reports, </a:t>
            </a:r>
            <a:r>
              <a:rPr lang="en-US" sz="2800" dirty="0" smtClean="0">
                <a:latin typeface="Times"/>
                <a:cs typeface="Times"/>
              </a:rPr>
              <a:t>and publications of the faculty and students of USU by hosting these works freely online. In addition, the repository hosts numerous items that were previously unavailable outside of a researcher’s close group of colleagues. </a:t>
            </a:r>
          </a:p>
          <a:p>
            <a:endParaRPr lang="en-US" sz="2800" dirty="0">
              <a:latin typeface="Times"/>
              <a:cs typeface="Times"/>
            </a:endParaRPr>
          </a:p>
          <a:p>
            <a:r>
              <a:rPr lang="en-US" sz="2800" dirty="0">
                <a:latin typeface="Times"/>
                <a:cs typeface="Times"/>
              </a:rPr>
              <a:t>I</a:t>
            </a:r>
            <a:r>
              <a:rPr lang="en-US" sz="2800" dirty="0" smtClean="0">
                <a:latin typeface="Times"/>
                <a:cs typeface="Times"/>
              </a:rPr>
              <a:t>nstitutional repositories around the world, </a:t>
            </a:r>
            <a:r>
              <a:rPr lang="en-US" sz="2800" dirty="0">
                <a:latin typeface="Times"/>
                <a:cs typeface="Times"/>
              </a:rPr>
              <a:t>such as the </a:t>
            </a:r>
            <a:r>
              <a:rPr lang="en-US" sz="2800" dirty="0" err="1" smtClean="0">
                <a:latin typeface="Times"/>
                <a:cs typeface="Times"/>
              </a:rPr>
              <a:t>DigitalCommons</a:t>
            </a:r>
            <a:r>
              <a:rPr lang="en-US" sz="2800" dirty="0" smtClean="0">
                <a:latin typeface="Times"/>
                <a:cs typeface="Times"/>
              </a:rPr>
              <a:t>, increase </a:t>
            </a:r>
            <a:r>
              <a:rPr lang="en-US" sz="2800" dirty="0">
                <a:latin typeface="Times"/>
                <a:cs typeface="Times"/>
              </a:rPr>
              <a:t>access and impact of scholarly </a:t>
            </a:r>
            <a:r>
              <a:rPr lang="en-US" sz="2800" dirty="0" smtClean="0">
                <a:latin typeface="Times"/>
                <a:cs typeface="Times"/>
              </a:rPr>
              <a:t>works through heightened exposure and free </a:t>
            </a:r>
            <a:r>
              <a:rPr lang="en-US" sz="2800" dirty="0">
                <a:latin typeface="Times"/>
                <a:cs typeface="Times"/>
              </a:rPr>
              <a:t>online access. </a:t>
            </a:r>
            <a:r>
              <a:rPr lang="en-US" sz="2800" dirty="0" smtClean="0">
                <a:latin typeface="Times"/>
                <a:cs typeface="Times"/>
              </a:rPr>
              <a:t>  </a:t>
            </a:r>
            <a:endParaRPr lang="en-US" sz="2800" dirty="0">
              <a:latin typeface="Times"/>
              <a:cs typeface="Times"/>
            </a:endParaRPr>
          </a:p>
          <a:p>
            <a:r>
              <a:rPr lang="en-US" sz="2800" dirty="0">
                <a:latin typeface="Times"/>
                <a:cs typeface="Times"/>
              </a:rPr>
              <a:t> </a:t>
            </a:r>
          </a:p>
          <a:p>
            <a:r>
              <a:rPr lang="en-US" sz="2800" dirty="0">
                <a:latin typeface="Times"/>
                <a:cs typeface="Times"/>
              </a:rPr>
              <a:t> </a:t>
            </a:r>
          </a:p>
          <a:p>
            <a:pPr marL="457200" indent="-457200">
              <a:buFont typeface="Arial"/>
              <a:buChar char="•"/>
            </a:pPr>
            <a:endParaRPr lang="en-US" sz="2800" dirty="0">
              <a:latin typeface="Times"/>
              <a:cs typeface="Times"/>
            </a:endParaRPr>
          </a:p>
          <a:p>
            <a:r>
              <a:rPr lang="en-US" sz="2800" dirty="0" smtClean="0">
                <a:latin typeface="Times"/>
                <a:cs typeface="Times"/>
              </a:rPr>
              <a:t>                </a:t>
            </a:r>
          </a:p>
          <a:p>
            <a:r>
              <a:rPr lang="en-US" sz="2800" dirty="0" smtClean="0">
                <a:latin typeface="Arial"/>
                <a:cs typeface="Arial"/>
              </a:rPr>
              <a:t>                  </a:t>
            </a:r>
          </a:p>
        </p:txBody>
      </p:sp>
      <p:sp>
        <p:nvSpPr>
          <p:cNvPr id="62" name="TextBox 61"/>
          <p:cNvSpPr txBox="1"/>
          <p:nvPr/>
        </p:nvSpPr>
        <p:spPr>
          <a:xfrm>
            <a:off x="1301783" y="20482977"/>
            <a:ext cx="11906578" cy="10002736"/>
          </a:xfrm>
          <a:prstGeom prst="rect">
            <a:avLst/>
          </a:prstGeom>
          <a:noFill/>
        </p:spPr>
        <p:txBody>
          <a:bodyPr wrap="square" rtlCol="0">
            <a:spAutoFit/>
          </a:bodyPr>
          <a:lstStyle/>
          <a:p>
            <a:r>
              <a:rPr lang="en-US" sz="2800" dirty="0" smtClean="0">
                <a:latin typeface="Times"/>
                <a:cs typeface="Times"/>
              </a:rPr>
              <a:t> </a:t>
            </a:r>
          </a:p>
          <a:p>
            <a:r>
              <a:rPr lang="en-US" sz="2800" dirty="0" smtClean="0">
                <a:latin typeface="Times"/>
                <a:cs typeface="Times"/>
              </a:rPr>
              <a:t>Not content to utilize the repository as a simple “place to put stuff,” the Library and the Physics Department developed a partnership to transcend traditional repository structures and emphasize faculty research groups, including the key student researchers within the department. </a:t>
            </a:r>
          </a:p>
          <a:p>
            <a:endParaRPr lang="en-US" sz="2800" dirty="0" smtClean="0">
              <a:latin typeface="Times"/>
              <a:cs typeface="Times"/>
            </a:endParaRPr>
          </a:p>
          <a:p>
            <a:r>
              <a:rPr lang="en-US" sz="2800" dirty="0" smtClean="0">
                <a:latin typeface="Times"/>
                <a:cs typeface="Times"/>
              </a:rPr>
              <a:t>While many academic institutions collect the theses and dissertations of their graduate students, it is less common to see the published papers and conference presentations from graduate students and undergraduates archived in the repository to represent the collected work of a research group.</a:t>
            </a:r>
          </a:p>
          <a:p>
            <a:r>
              <a:rPr lang="en-US" sz="2800" dirty="0" smtClean="0">
                <a:latin typeface="Times"/>
                <a:cs typeface="Times"/>
              </a:rPr>
              <a:t> </a:t>
            </a:r>
          </a:p>
          <a:p>
            <a:r>
              <a:rPr lang="en-US" sz="2800" dirty="0" smtClean="0">
                <a:latin typeface="Times"/>
                <a:cs typeface="Times"/>
              </a:rPr>
              <a:t>This approach offers many benefits.  For the research group, the body of work is in one location and they are able to showcase to potential students and faculty hires the work and research of their program, presumably making it easier to demonstrate why their program would be a good fit for a candidate.  The department has a way to quickly </a:t>
            </a:r>
            <a:r>
              <a:rPr lang="en-US" sz="2800" dirty="0" err="1" smtClean="0">
                <a:latin typeface="Times"/>
                <a:cs typeface="Times"/>
              </a:rPr>
              <a:t>hightlight</a:t>
            </a:r>
            <a:r>
              <a:rPr lang="en-US" sz="2800" dirty="0" smtClean="0">
                <a:latin typeface="Times"/>
                <a:cs typeface="Times"/>
              </a:rPr>
              <a:t> the areas of active research of their faculty and students.  For Utah State University, which has the second oldest undergraduate research program in the nation, this is an effective way to demonstrate student-faculty research involvement.  Finally, making the outputs of the research process publicly and freely available for the community may be appealing to funding agencies that wish to make certain the research reaches the broadest audience possible.</a:t>
            </a:r>
          </a:p>
          <a:p>
            <a:pPr marL="457200" indent="-457200">
              <a:buFont typeface="Arial"/>
              <a:buChar char="•"/>
            </a:pPr>
            <a:endParaRPr lang="en-US" sz="2800" dirty="0">
              <a:solidFill>
                <a:srgbClr val="000000"/>
              </a:solidFill>
              <a:latin typeface="Times"/>
              <a:cs typeface="Times"/>
            </a:endParaRPr>
          </a:p>
        </p:txBody>
      </p:sp>
      <p:sp>
        <p:nvSpPr>
          <p:cNvPr id="64" name="TextBox 63"/>
          <p:cNvSpPr txBox="1"/>
          <p:nvPr/>
        </p:nvSpPr>
        <p:spPr>
          <a:xfrm>
            <a:off x="18803080" y="6675490"/>
            <a:ext cx="6698519" cy="923330"/>
          </a:xfrm>
          <a:prstGeom prst="rect">
            <a:avLst/>
          </a:prstGeom>
          <a:noFill/>
        </p:spPr>
        <p:txBody>
          <a:bodyPr wrap="square" rtlCol="0">
            <a:spAutoFit/>
          </a:bodyPr>
          <a:lstStyle/>
          <a:p>
            <a:pPr algn="ctr"/>
            <a:r>
              <a:rPr lang="en-US" sz="5400" b="1" dirty="0" smtClean="0">
                <a:latin typeface="Arial"/>
                <a:cs typeface="Arial"/>
              </a:rPr>
              <a:t>Focus on Students </a:t>
            </a:r>
            <a:endParaRPr lang="en-US" sz="5400" b="1" dirty="0">
              <a:latin typeface="Arial"/>
              <a:cs typeface="Arial"/>
            </a:endParaRPr>
          </a:p>
        </p:txBody>
      </p:sp>
      <p:sp>
        <p:nvSpPr>
          <p:cNvPr id="65" name="TextBox 64"/>
          <p:cNvSpPr txBox="1"/>
          <p:nvPr/>
        </p:nvSpPr>
        <p:spPr>
          <a:xfrm>
            <a:off x="18803080" y="13711334"/>
            <a:ext cx="6242174" cy="923330"/>
          </a:xfrm>
          <a:prstGeom prst="rect">
            <a:avLst/>
          </a:prstGeom>
          <a:noFill/>
        </p:spPr>
        <p:txBody>
          <a:bodyPr wrap="square" rtlCol="0">
            <a:spAutoFit/>
          </a:bodyPr>
          <a:lstStyle/>
          <a:p>
            <a:pPr algn="ctr"/>
            <a:r>
              <a:rPr lang="en-US" sz="5400" b="1" dirty="0" smtClean="0">
                <a:latin typeface="Arial"/>
                <a:cs typeface="Arial"/>
              </a:rPr>
              <a:t>Focus on Content</a:t>
            </a:r>
            <a:endParaRPr lang="en-US" sz="5400" b="1" dirty="0">
              <a:latin typeface="Arial"/>
              <a:cs typeface="Arial"/>
            </a:endParaRPr>
          </a:p>
        </p:txBody>
      </p:sp>
      <p:sp>
        <p:nvSpPr>
          <p:cNvPr id="66" name="TextBox 65"/>
          <p:cNvSpPr txBox="1"/>
          <p:nvPr/>
        </p:nvSpPr>
        <p:spPr>
          <a:xfrm>
            <a:off x="15925797" y="7586580"/>
            <a:ext cx="12065003" cy="6124754"/>
          </a:xfrm>
          <a:prstGeom prst="rect">
            <a:avLst/>
          </a:prstGeom>
          <a:noFill/>
        </p:spPr>
        <p:txBody>
          <a:bodyPr wrap="square" rtlCol="0">
            <a:spAutoFit/>
          </a:bodyPr>
          <a:lstStyle/>
          <a:p>
            <a:r>
              <a:rPr lang="en-US" sz="2800" dirty="0">
                <a:latin typeface="Times"/>
                <a:cs typeface="Times"/>
              </a:rPr>
              <a:t>One of the Library’s goals </a:t>
            </a:r>
            <a:r>
              <a:rPr lang="en-US" sz="2800" dirty="0" smtClean="0">
                <a:latin typeface="Times"/>
                <a:cs typeface="Times"/>
              </a:rPr>
              <a:t>has </a:t>
            </a:r>
            <a:r>
              <a:rPr lang="en-US" sz="2800" dirty="0">
                <a:latin typeface="Times"/>
                <a:cs typeface="Times"/>
              </a:rPr>
              <a:t>been to help student in the Physics Department establish online portfolios where they can present themselves to future employers or graduate schools.  </a:t>
            </a:r>
            <a:r>
              <a:rPr lang="en-US" sz="2800" dirty="0" err="1" smtClean="0">
                <a:latin typeface="Times"/>
                <a:cs typeface="Times"/>
              </a:rPr>
              <a:t>DigitalCommons</a:t>
            </a:r>
            <a:r>
              <a:rPr lang="en-US" sz="2800" dirty="0" smtClean="0">
                <a:latin typeface="Times"/>
                <a:cs typeface="Times"/>
              </a:rPr>
              <a:t> </a:t>
            </a:r>
            <a:r>
              <a:rPr lang="en-US" sz="2800" dirty="0">
                <a:latin typeface="Times"/>
                <a:cs typeface="Times"/>
              </a:rPr>
              <a:t>uses a software product called Selected Works that allows the Library staff to create a site for each student.  The student then maintains the site with publications, posters, classes taught</a:t>
            </a:r>
            <a:r>
              <a:rPr lang="en-US" sz="2800" dirty="0" smtClean="0">
                <a:latin typeface="Times"/>
                <a:cs typeface="Times"/>
              </a:rPr>
              <a:t>, </a:t>
            </a:r>
            <a:r>
              <a:rPr lang="en-US" sz="2800" dirty="0">
                <a:latin typeface="Times"/>
                <a:cs typeface="Times"/>
              </a:rPr>
              <a:t>updated </a:t>
            </a:r>
            <a:r>
              <a:rPr lang="en-US" sz="2800" dirty="0" smtClean="0">
                <a:latin typeface="Times"/>
                <a:cs typeface="Times"/>
              </a:rPr>
              <a:t>curricula vitae, </a:t>
            </a:r>
            <a:r>
              <a:rPr lang="en-US" sz="2800" dirty="0">
                <a:latin typeface="Times"/>
                <a:cs typeface="Times"/>
              </a:rPr>
              <a:t>etc.  When the student graduates, the USU branding is removed, but the site is still active and remains so for them to use as long as they like.  This provides a place for them to curate their publications and </a:t>
            </a:r>
            <a:r>
              <a:rPr lang="en-US" sz="2800" dirty="0" smtClean="0">
                <a:latin typeface="Times"/>
                <a:cs typeface="Times"/>
              </a:rPr>
              <a:t>presentations.  </a:t>
            </a:r>
            <a:endParaRPr lang="en-US" sz="2800" dirty="0">
              <a:latin typeface="Times"/>
              <a:cs typeface="Times"/>
            </a:endParaRPr>
          </a:p>
          <a:p>
            <a:r>
              <a:rPr lang="en-US" sz="2800" dirty="0">
                <a:latin typeface="Times"/>
                <a:cs typeface="Times"/>
              </a:rPr>
              <a:t> </a:t>
            </a:r>
          </a:p>
          <a:p>
            <a:r>
              <a:rPr lang="en-US" sz="2800" dirty="0">
                <a:latin typeface="Times"/>
                <a:cs typeface="Times"/>
              </a:rPr>
              <a:t>For the Library, this provides </a:t>
            </a:r>
            <a:r>
              <a:rPr lang="en-US" sz="2800" dirty="0" smtClean="0">
                <a:latin typeface="Times"/>
                <a:cs typeface="Times"/>
              </a:rPr>
              <a:t>an </a:t>
            </a:r>
            <a:r>
              <a:rPr lang="en-US" sz="2800" dirty="0">
                <a:latin typeface="Times"/>
                <a:cs typeface="Times"/>
              </a:rPr>
              <a:t>opportunity to educate students about the importance of copyright and author </a:t>
            </a:r>
            <a:r>
              <a:rPr lang="en-US" sz="2800" dirty="0" smtClean="0">
                <a:latin typeface="Times"/>
                <a:cs typeface="Times"/>
              </a:rPr>
              <a:t>rights. Such efforts are of increasing importance as more of our research is shared, often freely, over the Internet.</a:t>
            </a:r>
            <a:endParaRPr lang="en-US" sz="2800" dirty="0">
              <a:latin typeface="Times"/>
              <a:cs typeface="Times"/>
            </a:endParaRPr>
          </a:p>
          <a:p>
            <a:r>
              <a:rPr lang="en-US" sz="2800" dirty="0"/>
              <a:t> </a:t>
            </a:r>
          </a:p>
          <a:p>
            <a:endParaRPr lang="en-US" sz="2800" dirty="0" smtClean="0">
              <a:solidFill>
                <a:srgbClr val="000000"/>
              </a:solidFill>
              <a:latin typeface="Arial"/>
              <a:cs typeface="Arial"/>
            </a:endParaRPr>
          </a:p>
        </p:txBody>
      </p:sp>
      <p:sp>
        <p:nvSpPr>
          <p:cNvPr id="67" name="TextBox 66"/>
          <p:cNvSpPr txBox="1"/>
          <p:nvPr/>
        </p:nvSpPr>
        <p:spPr>
          <a:xfrm>
            <a:off x="15925797" y="14555575"/>
            <a:ext cx="12065003" cy="3970318"/>
          </a:xfrm>
          <a:prstGeom prst="rect">
            <a:avLst/>
          </a:prstGeom>
          <a:noFill/>
        </p:spPr>
        <p:txBody>
          <a:bodyPr wrap="square" rtlCol="0">
            <a:spAutoFit/>
          </a:bodyPr>
          <a:lstStyle/>
          <a:p>
            <a:pPr marL="457200" indent="-457200">
              <a:buFont typeface="Arial"/>
              <a:buChar char="•"/>
            </a:pPr>
            <a:r>
              <a:rPr lang="en-US" sz="2800" dirty="0" smtClean="0">
                <a:latin typeface="Times"/>
                <a:cs typeface="Times"/>
              </a:rPr>
              <a:t>All Physics scholarship available in one location:</a:t>
            </a:r>
          </a:p>
          <a:p>
            <a:pPr marL="2651760" lvl="1" indent="-457200">
              <a:buFont typeface="Arial"/>
              <a:buChar char="•"/>
            </a:pPr>
            <a:r>
              <a:rPr lang="en-US" sz="2800" dirty="0" smtClean="0">
                <a:latin typeface="Times"/>
                <a:cs typeface="Times"/>
              </a:rPr>
              <a:t>Journal articles, conference papers, etc.</a:t>
            </a:r>
          </a:p>
          <a:p>
            <a:pPr marL="2651760" lvl="1" indent="-457200">
              <a:buFont typeface="Arial"/>
              <a:buChar char="•"/>
            </a:pPr>
            <a:r>
              <a:rPr lang="en-US" sz="2800" dirty="0" smtClean="0">
                <a:latin typeface="Times"/>
                <a:cs typeface="Times"/>
              </a:rPr>
              <a:t>Videos of lectures</a:t>
            </a:r>
          </a:p>
          <a:p>
            <a:pPr marL="2651760" lvl="1" indent="-457200">
              <a:buFont typeface="Arial"/>
              <a:buChar char="•"/>
            </a:pPr>
            <a:r>
              <a:rPr lang="en-US" sz="2800" dirty="0" smtClean="0">
                <a:latin typeface="Times"/>
                <a:cs typeface="Times"/>
              </a:rPr>
              <a:t>Posters and presentations</a:t>
            </a:r>
          </a:p>
          <a:p>
            <a:pPr marL="2651760" lvl="1" indent="-457200">
              <a:buFont typeface="Arial"/>
              <a:buChar char="•"/>
            </a:pPr>
            <a:r>
              <a:rPr lang="en-US" sz="2800" dirty="0" smtClean="0">
                <a:latin typeface="Times"/>
                <a:cs typeface="Times"/>
              </a:rPr>
              <a:t>Books</a:t>
            </a:r>
          </a:p>
          <a:p>
            <a:pPr marL="457200" indent="-457200">
              <a:buFont typeface="Arial"/>
              <a:buChar char="•"/>
            </a:pPr>
            <a:r>
              <a:rPr lang="en-US" sz="2800" dirty="0" smtClean="0">
                <a:latin typeface="Times"/>
                <a:cs typeface="Times"/>
              </a:rPr>
              <a:t>All materials organized by research group</a:t>
            </a:r>
          </a:p>
          <a:p>
            <a:pPr marL="457200" indent="-457200">
              <a:buFont typeface="Arial"/>
              <a:buChar char="•"/>
            </a:pPr>
            <a:endParaRPr lang="en-US" sz="2800" dirty="0" smtClean="0">
              <a:latin typeface="Times"/>
              <a:cs typeface="Times"/>
            </a:endParaRPr>
          </a:p>
          <a:p>
            <a:pPr marL="457200" indent="-457200">
              <a:buFont typeface="Arial"/>
              <a:buChar char="•"/>
            </a:pPr>
            <a:r>
              <a:rPr lang="en-US" sz="2800" dirty="0" smtClean="0">
                <a:latin typeface="Times"/>
                <a:cs typeface="Times"/>
              </a:rPr>
              <a:t>Research groups provide links to all faculty and student Selected Works sites</a:t>
            </a:r>
          </a:p>
          <a:p>
            <a:pPr marL="457200" indent="-457200">
              <a:buFont typeface="Arial"/>
              <a:buChar char="•"/>
            </a:pPr>
            <a:endParaRPr lang="en-US" sz="2800" dirty="0" smtClean="0">
              <a:latin typeface="Times"/>
              <a:cs typeface="Times"/>
            </a:endParaRPr>
          </a:p>
        </p:txBody>
      </p:sp>
      <p:sp>
        <p:nvSpPr>
          <p:cNvPr id="71" name="TextBox 70"/>
          <p:cNvSpPr txBox="1"/>
          <p:nvPr/>
        </p:nvSpPr>
        <p:spPr>
          <a:xfrm>
            <a:off x="32835882" y="6675490"/>
            <a:ext cx="7550118" cy="1754327"/>
          </a:xfrm>
          <a:prstGeom prst="rect">
            <a:avLst/>
          </a:prstGeom>
          <a:noFill/>
        </p:spPr>
        <p:txBody>
          <a:bodyPr wrap="square" rtlCol="0">
            <a:spAutoFit/>
          </a:bodyPr>
          <a:lstStyle/>
          <a:p>
            <a:pPr algn="ctr"/>
            <a:r>
              <a:rPr lang="en-US" sz="5400" b="1" dirty="0" smtClean="0">
                <a:latin typeface="Arial"/>
                <a:cs typeface="Arial"/>
              </a:rPr>
              <a:t>Publication Pages for Students and Faculty</a:t>
            </a:r>
            <a:endParaRPr lang="en-US" sz="5400" b="1" dirty="0">
              <a:latin typeface="Arial"/>
              <a:cs typeface="Arial"/>
            </a:endParaRPr>
          </a:p>
        </p:txBody>
      </p:sp>
      <p:sp>
        <p:nvSpPr>
          <p:cNvPr id="72" name="TextBox 71"/>
          <p:cNvSpPr txBox="1"/>
          <p:nvPr/>
        </p:nvSpPr>
        <p:spPr>
          <a:xfrm>
            <a:off x="33484017" y="16322272"/>
            <a:ext cx="6038384" cy="923330"/>
          </a:xfrm>
          <a:prstGeom prst="rect">
            <a:avLst/>
          </a:prstGeom>
          <a:noFill/>
        </p:spPr>
        <p:txBody>
          <a:bodyPr wrap="square" rtlCol="0">
            <a:spAutoFit/>
          </a:bodyPr>
          <a:lstStyle/>
          <a:p>
            <a:pPr algn="ctr"/>
            <a:r>
              <a:rPr lang="en-US" sz="5400" b="1" dirty="0" smtClean="0">
                <a:latin typeface="Arial"/>
                <a:cs typeface="Arial"/>
              </a:rPr>
              <a:t>Focus on Impact</a:t>
            </a:r>
            <a:endParaRPr lang="en-US" sz="5400" b="1" dirty="0">
              <a:latin typeface="Arial"/>
              <a:cs typeface="Arial"/>
            </a:endParaRPr>
          </a:p>
        </p:txBody>
      </p:sp>
      <p:sp>
        <p:nvSpPr>
          <p:cNvPr id="73" name="TextBox 72"/>
          <p:cNvSpPr txBox="1"/>
          <p:nvPr/>
        </p:nvSpPr>
        <p:spPr>
          <a:xfrm rot="10800000" flipV="1">
            <a:off x="32804164" y="28625799"/>
            <a:ext cx="8140636" cy="923330"/>
          </a:xfrm>
          <a:prstGeom prst="rect">
            <a:avLst/>
          </a:prstGeom>
          <a:noFill/>
        </p:spPr>
        <p:txBody>
          <a:bodyPr wrap="square" rtlCol="0">
            <a:spAutoFit/>
          </a:bodyPr>
          <a:lstStyle/>
          <a:p>
            <a:pPr algn="ctr"/>
            <a:r>
              <a:rPr lang="en-US" sz="5400" b="1" dirty="0" smtClean="0">
                <a:latin typeface="Arial"/>
                <a:cs typeface="Arial"/>
              </a:rPr>
              <a:t>Setting up an IR</a:t>
            </a:r>
            <a:endParaRPr lang="en-US" sz="5400" b="1" dirty="0">
              <a:latin typeface="Arial"/>
              <a:cs typeface="Arial"/>
            </a:endParaRPr>
          </a:p>
        </p:txBody>
      </p:sp>
      <p:sp>
        <p:nvSpPr>
          <p:cNvPr id="76" name="TextBox 75"/>
          <p:cNvSpPr txBox="1"/>
          <p:nvPr/>
        </p:nvSpPr>
        <p:spPr>
          <a:xfrm>
            <a:off x="31102644" y="17382529"/>
            <a:ext cx="10883590" cy="6986528"/>
          </a:xfrm>
          <a:prstGeom prst="rect">
            <a:avLst/>
          </a:prstGeom>
          <a:noFill/>
        </p:spPr>
        <p:txBody>
          <a:bodyPr wrap="square" rtlCol="0">
            <a:spAutoFit/>
          </a:bodyPr>
          <a:lstStyle/>
          <a:p>
            <a:pPr marL="457200" indent="-457200">
              <a:buFont typeface="Arial"/>
              <a:buChar char="•"/>
            </a:pPr>
            <a:r>
              <a:rPr lang="en-US" sz="2800" dirty="0" smtClean="0">
                <a:solidFill>
                  <a:srgbClr val="000000"/>
                </a:solidFill>
                <a:latin typeface="Times"/>
                <a:cs typeface="Times"/>
              </a:rPr>
              <a:t>Total content of </a:t>
            </a:r>
            <a:r>
              <a:rPr lang="en-US" sz="2800" dirty="0" err="1" smtClean="0">
                <a:solidFill>
                  <a:srgbClr val="000000"/>
                </a:solidFill>
                <a:latin typeface="Times"/>
                <a:cs typeface="Times"/>
              </a:rPr>
              <a:t>DigitalCommons</a:t>
            </a:r>
            <a:r>
              <a:rPr lang="en-US" sz="2800" dirty="0" smtClean="0">
                <a:solidFill>
                  <a:srgbClr val="000000"/>
                </a:solidFill>
                <a:latin typeface="Times"/>
                <a:cs typeface="Times"/>
              </a:rPr>
              <a:t> &gt;32,000 records</a:t>
            </a:r>
          </a:p>
          <a:p>
            <a:pPr marL="457200" indent="-457200">
              <a:buFont typeface="Arial"/>
              <a:buChar char="•"/>
            </a:pPr>
            <a:r>
              <a:rPr lang="en-US" sz="2800" dirty="0" smtClean="0">
                <a:solidFill>
                  <a:srgbClr val="000000"/>
                </a:solidFill>
                <a:latin typeface="Times"/>
                <a:cs typeface="Times"/>
              </a:rPr>
              <a:t>Total full text downloads &gt; 1.2 Million</a:t>
            </a:r>
          </a:p>
          <a:p>
            <a:pPr marL="2651760" lvl="1" indent="-457200">
              <a:buFont typeface="Arial"/>
              <a:buChar char="•"/>
            </a:pPr>
            <a:r>
              <a:rPr lang="en-US" sz="2800" dirty="0" smtClean="0">
                <a:solidFill>
                  <a:srgbClr val="000000"/>
                </a:solidFill>
                <a:latin typeface="Times"/>
                <a:cs typeface="Times"/>
              </a:rPr>
              <a:t>Full text downloads of all physics publications: &gt;20,000</a:t>
            </a:r>
          </a:p>
          <a:p>
            <a:pPr marL="2651760" lvl="1" indent="-457200">
              <a:buFont typeface="Arial"/>
              <a:buChar char="•"/>
            </a:pPr>
            <a:r>
              <a:rPr lang="en-US" sz="2800" dirty="0" smtClean="0">
                <a:solidFill>
                  <a:srgbClr val="000000"/>
                </a:solidFill>
                <a:latin typeface="Times"/>
                <a:cs typeface="Times"/>
              </a:rPr>
              <a:t>Full text downloads of presentations, many of which were previously unavailable: &gt;1,000</a:t>
            </a:r>
          </a:p>
          <a:p>
            <a:pPr marL="2651760" lvl="1" indent="-457200">
              <a:buFont typeface="Arial"/>
              <a:buChar char="•"/>
            </a:pPr>
            <a:r>
              <a:rPr lang="en-US" sz="2800" dirty="0" smtClean="0">
                <a:solidFill>
                  <a:srgbClr val="000000"/>
                </a:solidFill>
                <a:latin typeface="Times"/>
                <a:cs typeface="Times"/>
              </a:rPr>
              <a:t>Full text downloads of previously unavailable  posters from the Atmospheric </a:t>
            </a:r>
            <a:r>
              <a:rPr lang="en-US" sz="2800" dirty="0" err="1" smtClean="0">
                <a:solidFill>
                  <a:srgbClr val="000000"/>
                </a:solidFill>
                <a:latin typeface="Times"/>
                <a:cs typeface="Times"/>
              </a:rPr>
              <a:t>Lidar</a:t>
            </a:r>
            <a:r>
              <a:rPr lang="en-US" sz="2800" dirty="0" smtClean="0">
                <a:solidFill>
                  <a:srgbClr val="000000"/>
                </a:solidFill>
                <a:latin typeface="Times"/>
                <a:cs typeface="Times"/>
              </a:rPr>
              <a:t> Observatory Research Group &gt;700</a:t>
            </a:r>
          </a:p>
          <a:p>
            <a:pPr marL="2651760" lvl="1" indent="-457200">
              <a:buFont typeface="Arial"/>
              <a:buChar char="•"/>
            </a:pPr>
            <a:r>
              <a:rPr lang="en-US" sz="2800" dirty="0" smtClean="0">
                <a:solidFill>
                  <a:srgbClr val="000000"/>
                </a:solidFill>
                <a:latin typeface="Times"/>
                <a:cs typeface="Times"/>
              </a:rPr>
              <a:t>Full Text downloads the book </a:t>
            </a:r>
            <a:r>
              <a:rPr lang="en-US" sz="2800" i="1" dirty="0" smtClean="0">
                <a:solidFill>
                  <a:srgbClr val="000000"/>
                </a:solidFill>
                <a:latin typeface="Times"/>
                <a:cs typeface="Times"/>
              </a:rPr>
              <a:t>Foundations of Wave Phenomena</a:t>
            </a:r>
            <a:r>
              <a:rPr lang="en-US" sz="2800" dirty="0" smtClean="0">
                <a:solidFill>
                  <a:srgbClr val="000000"/>
                </a:solidFill>
                <a:latin typeface="Times"/>
                <a:cs typeface="Times"/>
              </a:rPr>
              <a:t> &gt;750 in four months</a:t>
            </a:r>
          </a:p>
          <a:p>
            <a:pPr marL="457200" indent="-457200">
              <a:buFont typeface="Arial"/>
              <a:buChar char="•"/>
            </a:pPr>
            <a:r>
              <a:rPr lang="en-US" sz="2800" dirty="0" smtClean="0">
                <a:solidFill>
                  <a:srgbClr val="000000"/>
                </a:solidFill>
                <a:latin typeface="Times"/>
                <a:cs typeface="Times"/>
              </a:rPr>
              <a:t>Access via Google or another search engine: nearly 70%</a:t>
            </a:r>
          </a:p>
          <a:p>
            <a:pPr marL="457200" indent="-457200">
              <a:buFont typeface="Arial"/>
              <a:buChar char="•"/>
            </a:pPr>
            <a:r>
              <a:rPr lang="en-US" sz="2800" dirty="0" smtClean="0">
                <a:solidFill>
                  <a:srgbClr val="000000"/>
                </a:solidFill>
                <a:latin typeface="Times"/>
                <a:cs typeface="Times"/>
              </a:rPr>
              <a:t>Access from 147 different countries</a:t>
            </a:r>
            <a:endParaRPr lang="en-US" sz="2800" dirty="0">
              <a:solidFill>
                <a:srgbClr val="000000"/>
              </a:solidFill>
              <a:latin typeface="Times"/>
              <a:cs typeface="Times"/>
            </a:endParaRPr>
          </a:p>
          <a:p>
            <a:pPr marL="457200" indent="-457200">
              <a:buFont typeface="Arial"/>
              <a:buChar char="•"/>
            </a:pPr>
            <a:endParaRPr lang="en-US" sz="2800" dirty="0" smtClean="0">
              <a:solidFill>
                <a:srgbClr val="000000"/>
              </a:solidFill>
              <a:latin typeface="Arial"/>
              <a:cs typeface="Arial"/>
            </a:endParaRPr>
          </a:p>
          <a:p>
            <a:pPr marL="457200" indent="-457200">
              <a:buFont typeface="Arial"/>
              <a:buChar char="•"/>
            </a:pPr>
            <a:endParaRPr lang="en-US" sz="2800" dirty="0">
              <a:solidFill>
                <a:srgbClr val="000000"/>
              </a:solidFill>
              <a:latin typeface="Arial"/>
              <a:cs typeface="Arial"/>
            </a:endParaRPr>
          </a:p>
          <a:p>
            <a:endParaRPr lang="en-US" sz="2800" dirty="0" smtClean="0">
              <a:solidFill>
                <a:srgbClr val="000000"/>
              </a:solidFill>
              <a:latin typeface="Arial"/>
              <a:cs typeface="Arial"/>
            </a:endParaRPr>
          </a:p>
          <a:p>
            <a:r>
              <a:rPr lang="en-US" sz="2800" dirty="0" smtClean="0">
                <a:solidFill>
                  <a:srgbClr val="000000"/>
                </a:solidFill>
                <a:latin typeface="Arial"/>
                <a:cs typeface="Arial"/>
              </a:rPr>
              <a:t>                     </a:t>
            </a:r>
          </a:p>
        </p:txBody>
      </p:sp>
      <p:sp>
        <p:nvSpPr>
          <p:cNvPr id="78" name="TextBox 77"/>
          <p:cNvSpPr txBox="1"/>
          <p:nvPr/>
        </p:nvSpPr>
        <p:spPr>
          <a:xfrm>
            <a:off x="31572199" y="29786750"/>
            <a:ext cx="10617201" cy="3539431"/>
          </a:xfrm>
          <a:prstGeom prst="rect">
            <a:avLst/>
          </a:prstGeom>
          <a:noFill/>
          <a:ln>
            <a:noFill/>
          </a:ln>
        </p:spPr>
        <p:txBody>
          <a:bodyPr wrap="square" rtlCol="0">
            <a:spAutoFit/>
          </a:bodyPr>
          <a:lstStyle/>
          <a:p>
            <a:r>
              <a:rPr lang="en-US" sz="2800" dirty="0">
                <a:latin typeface="Times"/>
                <a:cs typeface="Times"/>
              </a:rPr>
              <a:t>Generally, the Library manages the Institutional Repository, so check with your </a:t>
            </a:r>
            <a:r>
              <a:rPr lang="en-US" sz="2800" dirty="0" smtClean="0">
                <a:latin typeface="Times"/>
                <a:cs typeface="Times"/>
              </a:rPr>
              <a:t>librarian </a:t>
            </a:r>
            <a:r>
              <a:rPr lang="en-US" sz="2800" dirty="0">
                <a:latin typeface="Times"/>
                <a:cs typeface="Times"/>
              </a:rPr>
              <a:t>to see </a:t>
            </a:r>
            <a:r>
              <a:rPr lang="en-US" sz="2800" dirty="0" smtClean="0">
                <a:latin typeface="Times"/>
                <a:cs typeface="Times"/>
              </a:rPr>
              <a:t>if </a:t>
            </a:r>
            <a:r>
              <a:rPr lang="en-US" sz="2800" dirty="0">
                <a:latin typeface="Times"/>
                <a:cs typeface="Times"/>
              </a:rPr>
              <a:t>plans are underway to establish one.  Basic requirements to launch an IR include software, such as </a:t>
            </a:r>
            <a:r>
              <a:rPr lang="en-US" sz="2800" dirty="0" err="1">
                <a:latin typeface="Times"/>
                <a:cs typeface="Times"/>
              </a:rPr>
              <a:t>DigitalCommons</a:t>
            </a:r>
            <a:r>
              <a:rPr lang="en-US" sz="2800" dirty="0">
                <a:latin typeface="Times"/>
                <a:cs typeface="Times"/>
              </a:rPr>
              <a:t>, Fedora, </a:t>
            </a:r>
            <a:r>
              <a:rPr lang="en-US" sz="2800" dirty="0" smtClean="0">
                <a:latin typeface="Times"/>
                <a:cs typeface="Times"/>
              </a:rPr>
              <a:t>or </a:t>
            </a:r>
            <a:r>
              <a:rPr lang="en-US" sz="2800" dirty="0" err="1" smtClean="0">
                <a:latin typeface="Times"/>
                <a:cs typeface="Times"/>
              </a:rPr>
              <a:t>Dspace</a:t>
            </a:r>
            <a:r>
              <a:rPr lang="en-US" sz="2800" dirty="0" smtClean="0">
                <a:latin typeface="Times"/>
                <a:cs typeface="Times"/>
              </a:rPr>
              <a:t>, </a:t>
            </a:r>
            <a:r>
              <a:rPr lang="en-US" sz="2800" dirty="0">
                <a:latin typeface="Times"/>
                <a:cs typeface="Times"/>
              </a:rPr>
              <a:t>and staff with knowledge of copyright and publisher practices.</a:t>
            </a:r>
          </a:p>
          <a:p>
            <a:r>
              <a:rPr lang="en-US" sz="2800" dirty="0">
                <a:latin typeface="Times"/>
                <a:cs typeface="Times"/>
              </a:rPr>
              <a:t> </a:t>
            </a:r>
          </a:p>
          <a:p>
            <a:r>
              <a:rPr lang="en-US" sz="2800" dirty="0">
                <a:latin typeface="Times"/>
                <a:cs typeface="Times"/>
              </a:rPr>
              <a:t> </a:t>
            </a:r>
          </a:p>
          <a:p>
            <a:pPr marL="457200" indent="-457200">
              <a:buFont typeface="Arial"/>
              <a:buChar char="•"/>
            </a:pPr>
            <a:endParaRPr lang="en-US" sz="2800" dirty="0" smtClean="0">
              <a:latin typeface="Arial"/>
              <a:cs typeface="Arial"/>
            </a:endParaRPr>
          </a:p>
        </p:txBody>
      </p:sp>
      <p:sp>
        <p:nvSpPr>
          <p:cNvPr id="39" name="Rectangle 38"/>
          <p:cNvSpPr/>
          <p:nvPr/>
        </p:nvSpPr>
        <p:spPr>
          <a:xfrm>
            <a:off x="426225" y="1080832"/>
            <a:ext cx="3543194" cy="3453442"/>
          </a:xfrm>
          <a:prstGeom prst="rect">
            <a:avLst/>
          </a:prstGeom>
          <a:solidFill>
            <a:srgbClr val="FFFFFF"/>
          </a:solidFill>
          <a:ln>
            <a:solidFill>
              <a:srgbClr val="BBE0E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Ask for</a:t>
            </a:r>
          </a:p>
          <a:p>
            <a:pPr algn="ctr"/>
            <a:r>
              <a:rPr lang="en-US" dirty="0" smtClean="0"/>
              <a:t>a logo!</a:t>
            </a:r>
            <a:endParaRPr lang="en-US" dirty="0"/>
          </a:p>
        </p:txBody>
      </p:sp>
      <p:sp>
        <p:nvSpPr>
          <p:cNvPr id="41" name="Rectangle 40"/>
          <p:cNvSpPr/>
          <p:nvPr/>
        </p:nvSpPr>
        <p:spPr>
          <a:xfrm>
            <a:off x="40057097" y="1040728"/>
            <a:ext cx="3543194" cy="3453442"/>
          </a:xfrm>
          <a:prstGeom prst="rect">
            <a:avLst/>
          </a:prstGeom>
          <a:solidFill>
            <a:srgbClr val="FFFFFF"/>
          </a:solidFill>
          <a:ln>
            <a:solidFill>
              <a:schemeClr val="tx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Ask for</a:t>
            </a:r>
          </a:p>
          <a:p>
            <a:pPr algn="ctr"/>
            <a:r>
              <a:rPr lang="en-US" dirty="0" smtClean="0"/>
              <a:t>a logo!</a:t>
            </a:r>
            <a:endParaRPr lang="en-US" dirty="0"/>
          </a:p>
        </p:txBody>
      </p:sp>
      <p:pic>
        <p:nvPicPr>
          <p:cNvPr id="3" name="Picture 2" descr="dchom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34" y="12005475"/>
            <a:ext cx="6519333" cy="6910046"/>
          </a:xfrm>
          <a:prstGeom prst="rect">
            <a:avLst/>
          </a:prstGeom>
        </p:spPr>
      </p:pic>
      <p:sp>
        <p:nvSpPr>
          <p:cNvPr id="37" name="TextBox 36"/>
          <p:cNvSpPr txBox="1"/>
          <p:nvPr/>
        </p:nvSpPr>
        <p:spPr>
          <a:xfrm>
            <a:off x="8119530" y="11921067"/>
            <a:ext cx="4546603" cy="3970318"/>
          </a:xfrm>
          <a:prstGeom prst="rect">
            <a:avLst/>
          </a:prstGeom>
          <a:noFill/>
        </p:spPr>
        <p:txBody>
          <a:bodyPr wrap="square" rtlCol="0">
            <a:spAutoFit/>
          </a:bodyPr>
          <a:lstStyle/>
          <a:p>
            <a:r>
              <a:rPr lang="en-US" sz="2800" dirty="0" smtClean="0">
                <a:latin typeface="Times"/>
                <a:cs typeface="Times"/>
              </a:rPr>
              <a:t>“Within </a:t>
            </a:r>
            <a:r>
              <a:rPr lang="en-US" sz="2800" dirty="0">
                <a:latin typeface="Times"/>
                <a:cs typeface="Times"/>
              </a:rPr>
              <a:t>the </a:t>
            </a:r>
            <a:r>
              <a:rPr lang="en-US" sz="2800" smtClean="0">
                <a:latin typeface="Times"/>
                <a:cs typeface="Times"/>
              </a:rPr>
              <a:t>DigitalCommons</a:t>
            </a:r>
            <a:r>
              <a:rPr lang="en-US" sz="2800" dirty="0">
                <a:latin typeface="Times"/>
                <a:cs typeface="Times"/>
              </a:rPr>
              <a:t>, things like posters that normally are not available, have now had </a:t>
            </a:r>
            <a:r>
              <a:rPr lang="en-US" sz="2800" dirty="0" smtClean="0">
                <a:latin typeface="Times"/>
                <a:cs typeface="Times"/>
              </a:rPr>
              <a:t>exposure”</a:t>
            </a:r>
          </a:p>
          <a:p>
            <a:endParaRPr lang="en-US" sz="2800" dirty="0" smtClean="0">
              <a:latin typeface="Times"/>
              <a:cs typeface="Times"/>
            </a:endParaRPr>
          </a:p>
          <a:p>
            <a:r>
              <a:rPr lang="en-US" sz="2800" dirty="0" smtClean="0">
                <a:latin typeface="Times"/>
                <a:cs typeface="Times"/>
              </a:rPr>
              <a:t>-Vincent </a:t>
            </a:r>
            <a:r>
              <a:rPr lang="en-US" sz="2800" dirty="0" err="1" smtClean="0">
                <a:latin typeface="Times"/>
                <a:cs typeface="Times"/>
              </a:rPr>
              <a:t>Wickwar</a:t>
            </a:r>
            <a:r>
              <a:rPr lang="en-US" sz="2800" dirty="0" smtClean="0">
                <a:latin typeface="Times"/>
                <a:cs typeface="Times"/>
              </a:rPr>
              <a:t>, Professor of Physics, Utah State University</a:t>
            </a:r>
            <a:endParaRPr lang="en-US" sz="2800" dirty="0">
              <a:latin typeface="Times"/>
              <a:cs typeface="Times"/>
            </a:endParaRPr>
          </a:p>
          <a:p>
            <a:r>
              <a:rPr lang="en-US" sz="2800" dirty="0" smtClean="0"/>
              <a:t> </a:t>
            </a:r>
            <a:endParaRPr lang="en-US" sz="2800" dirty="0" smtClean="0">
              <a:latin typeface="Arial"/>
              <a:cs typeface="Arial"/>
            </a:endParaRPr>
          </a:p>
        </p:txBody>
      </p:sp>
      <p:pic>
        <p:nvPicPr>
          <p:cNvPr id="38" name="Picture 37" descr="led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2644" y="9035545"/>
            <a:ext cx="6611778" cy="6858000"/>
          </a:xfrm>
          <a:prstGeom prst="rect">
            <a:avLst/>
          </a:prstGeom>
        </p:spPr>
      </p:pic>
      <p:sp>
        <p:nvSpPr>
          <p:cNvPr id="40" name="TextBox 39"/>
          <p:cNvSpPr txBox="1"/>
          <p:nvPr/>
        </p:nvSpPr>
        <p:spPr>
          <a:xfrm>
            <a:off x="37714423" y="9035545"/>
            <a:ext cx="5362658" cy="6124754"/>
          </a:xfrm>
          <a:prstGeom prst="rect">
            <a:avLst/>
          </a:prstGeom>
          <a:noFill/>
        </p:spPr>
        <p:txBody>
          <a:bodyPr wrap="square" rtlCol="0">
            <a:spAutoFit/>
          </a:bodyPr>
          <a:lstStyle/>
          <a:p>
            <a:r>
              <a:rPr lang="en-US" sz="2800" dirty="0" smtClean="0">
                <a:latin typeface="Times"/>
                <a:cs typeface="Times"/>
              </a:rPr>
              <a:t>“As </a:t>
            </a:r>
            <a:r>
              <a:rPr lang="en-US" sz="2800" dirty="0">
                <a:latin typeface="Times"/>
                <a:cs typeface="Times"/>
              </a:rPr>
              <a:t>a graduate student, I have found that working with the library to create and update my Selected Works site early in my career has been a very useful experience. Being able to send old professors, mentors and new colleagues one link to all of my academic work has made keeping people up-to-date on my current research efforts very simple</a:t>
            </a:r>
            <a:r>
              <a:rPr lang="en-US" sz="2800" dirty="0" smtClean="0">
                <a:latin typeface="Times"/>
                <a:cs typeface="Times"/>
              </a:rPr>
              <a:t>.”</a:t>
            </a:r>
          </a:p>
          <a:p>
            <a:endParaRPr lang="en-US" sz="2800" dirty="0">
              <a:latin typeface="Times"/>
              <a:cs typeface="Times"/>
            </a:endParaRPr>
          </a:p>
          <a:p>
            <a:r>
              <a:rPr lang="en-US" sz="2800" dirty="0" smtClean="0">
                <a:latin typeface="Times"/>
                <a:cs typeface="Times"/>
              </a:rPr>
              <a:t>-Leda Sox, Ph.D. Candidate in Physics, Utah State University</a:t>
            </a:r>
            <a:endParaRPr lang="en-US" sz="2800" dirty="0">
              <a:latin typeface="Times"/>
              <a:cs typeface="Times"/>
            </a:endParaRPr>
          </a:p>
        </p:txBody>
      </p:sp>
      <p:pic>
        <p:nvPicPr>
          <p:cNvPr id="2" name="Picture 1" descr="d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3146" y="18465800"/>
            <a:ext cx="12610226" cy="12446000"/>
          </a:xfrm>
          <a:prstGeom prst="rect">
            <a:avLst/>
          </a:prstGeom>
        </p:spPr>
      </p:pic>
      <p:sp>
        <p:nvSpPr>
          <p:cNvPr id="4" name="TextBox 3"/>
          <p:cNvSpPr txBox="1"/>
          <p:nvPr/>
        </p:nvSpPr>
        <p:spPr>
          <a:xfrm>
            <a:off x="33381419" y="23495000"/>
            <a:ext cx="6496581" cy="923330"/>
          </a:xfrm>
          <a:prstGeom prst="rect">
            <a:avLst/>
          </a:prstGeom>
          <a:noFill/>
        </p:spPr>
        <p:txBody>
          <a:bodyPr wrap="square" rtlCol="0">
            <a:spAutoFit/>
          </a:bodyPr>
          <a:lstStyle/>
          <a:p>
            <a:r>
              <a:rPr lang="en-US" sz="5400" b="1" dirty="0">
                <a:latin typeface="Arial"/>
                <a:cs typeface="Arial"/>
              </a:rPr>
              <a:t>Focus </a:t>
            </a:r>
            <a:r>
              <a:rPr lang="en-US" sz="5400" b="1" dirty="0" smtClean="0">
                <a:latin typeface="Arial"/>
                <a:cs typeface="Arial"/>
              </a:rPr>
              <a:t>on Benefits</a:t>
            </a:r>
            <a:endParaRPr lang="en-US" sz="5400" dirty="0"/>
          </a:p>
        </p:txBody>
      </p:sp>
      <p:sp>
        <p:nvSpPr>
          <p:cNvPr id="5" name="TextBox 4"/>
          <p:cNvSpPr txBox="1"/>
          <p:nvPr/>
        </p:nvSpPr>
        <p:spPr>
          <a:xfrm>
            <a:off x="31102644" y="24418330"/>
            <a:ext cx="11086756" cy="3539431"/>
          </a:xfrm>
          <a:prstGeom prst="rect">
            <a:avLst/>
          </a:prstGeom>
          <a:noFill/>
        </p:spPr>
        <p:txBody>
          <a:bodyPr wrap="square" rtlCol="0">
            <a:spAutoFit/>
          </a:bodyPr>
          <a:lstStyle/>
          <a:p>
            <a:pPr marL="457200" indent="-457200">
              <a:buFont typeface="Arial"/>
              <a:buChar char="•"/>
            </a:pPr>
            <a:r>
              <a:rPr lang="en-US" sz="2800" dirty="0" smtClean="0">
                <a:latin typeface="Times"/>
                <a:cs typeface="Times"/>
              </a:rPr>
              <a:t>Increased exposure to research (optimized for Google,  Google Scholar)</a:t>
            </a:r>
          </a:p>
          <a:p>
            <a:pPr marL="457200" indent="-457200">
              <a:buFont typeface="Arial"/>
              <a:buChar char="•"/>
            </a:pPr>
            <a:r>
              <a:rPr lang="en-US" sz="2800" dirty="0" smtClean="0">
                <a:latin typeface="Times"/>
                <a:cs typeface="Times"/>
              </a:rPr>
              <a:t>Secure, public, legal access to research</a:t>
            </a:r>
          </a:p>
          <a:p>
            <a:pPr marL="457200" indent="-457200">
              <a:buFont typeface="Arial"/>
              <a:buChar char="•"/>
            </a:pPr>
            <a:r>
              <a:rPr lang="en-US" sz="2800" dirty="0" smtClean="0">
                <a:latin typeface="Times"/>
                <a:cs typeface="Times"/>
              </a:rPr>
              <a:t>Student work is captured and archived</a:t>
            </a:r>
          </a:p>
          <a:p>
            <a:pPr marL="457200" indent="-457200">
              <a:buFont typeface="Arial"/>
              <a:buChar char="•"/>
            </a:pPr>
            <a:r>
              <a:rPr lang="en-US" sz="2800" dirty="0" smtClean="0">
                <a:latin typeface="Times"/>
                <a:cs typeface="Times"/>
              </a:rPr>
              <a:t>Research groups keep faculty and student work together for long term preservation</a:t>
            </a:r>
          </a:p>
          <a:p>
            <a:pPr marL="457200" indent="-457200">
              <a:buFont typeface="Arial"/>
              <a:buChar char="•"/>
            </a:pPr>
            <a:r>
              <a:rPr lang="en-US" sz="2800" dirty="0" smtClean="0">
                <a:latin typeface="Times"/>
                <a:cs typeface="Times"/>
              </a:rPr>
              <a:t>Research groups maintain a complete body of scholarship to highlight their work</a:t>
            </a:r>
          </a:p>
          <a:p>
            <a:pPr marL="457200" indent="-457200">
              <a:buFont typeface="Arial"/>
              <a:buChar char="•"/>
            </a:pPr>
            <a:r>
              <a:rPr lang="en-US" sz="2800" dirty="0" smtClean="0">
                <a:latin typeface="Times"/>
                <a:cs typeface="Times"/>
              </a:rPr>
              <a:t>Students build an online presence and archive of their scholarship</a:t>
            </a:r>
            <a:endParaRPr lang="en-US" sz="2800" dirty="0">
              <a:latin typeface="Times"/>
              <a:cs typeface="Times"/>
            </a:endParaRPr>
          </a:p>
        </p:txBody>
      </p:sp>
      <p:pic>
        <p:nvPicPr>
          <p:cNvPr id="7" name="Picture 6"/>
          <p:cNvPicPr>
            <a:picLocks noChangeAspect="1"/>
          </p:cNvPicPr>
          <p:nvPr/>
        </p:nvPicPr>
        <p:blipFill>
          <a:blip r:embed="rId6"/>
          <a:stretch>
            <a:fillRect/>
          </a:stretch>
        </p:blipFill>
        <p:spPr>
          <a:xfrm>
            <a:off x="426225" y="1386008"/>
            <a:ext cx="3543194" cy="2804992"/>
          </a:xfrm>
          <a:prstGeom prst="rect">
            <a:avLst/>
          </a:prstGeom>
        </p:spPr>
      </p:pic>
      <p:pic>
        <p:nvPicPr>
          <p:cNvPr id="44" name="Picture 43"/>
          <p:cNvPicPr>
            <a:picLocks noChangeAspect="1"/>
          </p:cNvPicPr>
          <p:nvPr/>
        </p:nvPicPr>
        <p:blipFill>
          <a:blip r:embed="rId6"/>
          <a:stretch>
            <a:fillRect/>
          </a:stretch>
        </p:blipFill>
        <p:spPr>
          <a:xfrm>
            <a:off x="40350927" y="1601798"/>
            <a:ext cx="3270614" cy="2589202"/>
          </a:xfrm>
          <a:prstGeom prst="rect">
            <a:avLst/>
          </a:prstGeom>
        </p:spPr>
      </p:pic>
    </p:spTree>
    <p:extLst>
      <p:ext uri="{BB962C8B-B14F-4D97-AF65-F5344CB8AC3E}">
        <p14:creationId xmlns:p14="http://schemas.microsoft.com/office/powerpoint/2010/main" val="3320106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2675</TotalTime>
  <Words>587</Words>
  <Application>Microsoft Macintosh PowerPoint</Application>
  <PresentationFormat>Custom</PresentationFormat>
  <Paragraphs>71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Manager/>
  <Company>University of Pennsylvania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Biomedical Library</dc:creator>
  <cp:keywords/>
  <dc:description/>
  <cp:lastModifiedBy>Betty Rozum</cp:lastModifiedBy>
  <cp:revision>69</cp:revision>
  <cp:lastPrinted>2011-08-12T16:33:48Z</cp:lastPrinted>
  <dcterms:created xsi:type="dcterms:W3CDTF">2011-08-12T13:36:59Z</dcterms:created>
  <dcterms:modified xsi:type="dcterms:W3CDTF">2012-11-30T15:25:08Z</dcterms:modified>
  <cp:category/>
</cp:coreProperties>
</file>