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74" r:id="rId7"/>
    <p:sldId id="264" r:id="rId8"/>
    <p:sldId id="268" r:id="rId9"/>
    <p:sldId id="278" r:id="rId10"/>
    <p:sldId id="282" r:id="rId11"/>
    <p:sldId id="283" r:id="rId12"/>
    <p:sldId id="280" r:id="rId13"/>
    <p:sldId id="281" r:id="rId14"/>
    <p:sldId id="267" r:id="rId15"/>
    <p:sldId id="279" r:id="rId16"/>
    <p:sldId id="285" r:id="rId17"/>
    <p:sldId id="284" r:id="rId18"/>
    <p:sldId id="276" r:id="rId19"/>
    <p:sldId id="275" r:id="rId20"/>
    <p:sldId id="277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432F"/>
    <a:srgbClr val="99864B"/>
    <a:srgbClr val="022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72" autoAdjust="0"/>
    <p:restoredTop sz="42456" autoAdjust="0"/>
  </p:normalViewPr>
  <p:slideViewPr>
    <p:cSldViewPr snapToObjects="1">
      <p:cViewPr>
        <p:scale>
          <a:sx n="100" d="100"/>
          <a:sy n="100" d="100"/>
        </p:scale>
        <p:origin x="-1680" y="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480FE-A8EC-084E-91C0-9F62FB9DF343}" type="doc">
      <dgm:prSet loTypeId="urn:microsoft.com/office/officeart/2005/8/layout/default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588B57-7DE5-5E4F-A4FF-6806A1270896}">
      <dgm:prSet/>
      <dgm:spPr/>
      <dgm:t>
        <a:bodyPr/>
        <a:lstStyle/>
        <a:p>
          <a:pPr rtl="0"/>
          <a:r>
            <a:rPr lang="en-US" b="0" i="1" dirty="0" smtClean="0">
              <a:solidFill>
                <a:schemeClr val="bg1"/>
              </a:solidFill>
            </a:rPr>
            <a:t>This prevents you from contracting with multiple publishers … It may also prevent you from posting to your website or IR</a:t>
          </a:r>
          <a:r>
            <a:rPr lang="en-US" dirty="0" smtClean="0"/>
            <a:t>.</a:t>
          </a:r>
          <a:endParaRPr lang="en-US" dirty="0"/>
        </a:p>
      </dgm:t>
    </dgm:pt>
    <dgm:pt modelId="{58D3DB89-6180-B94B-8653-3387CBE8F4F8}" type="parTrans" cxnId="{AC666E9F-89D8-0C4E-B363-4BCDB5114F10}">
      <dgm:prSet/>
      <dgm:spPr/>
      <dgm:t>
        <a:bodyPr/>
        <a:lstStyle/>
        <a:p>
          <a:endParaRPr lang="en-US"/>
        </a:p>
      </dgm:t>
    </dgm:pt>
    <dgm:pt modelId="{AEA23FDE-8C43-2643-BBDF-93E72427B7D9}" type="sibTrans" cxnId="{AC666E9F-89D8-0C4E-B363-4BCDB5114F10}">
      <dgm:prSet/>
      <dgm:spPr/>
      <dgm:t>
        <a:bodyPr/>
        <a:lstStyle/>
        <a:p>
          <a:endParaRPr lang="en-US"/>
        </a:p>
      </dgm:t>
    </dgm:pt>
    <dgm:pt modelId="{CBF2C281-E291-7C44-A0FA-ACCD26A1A789}" type="pres">
      <dgm:prSet presAssocID="{7CE480FE-A8EC-084E-91C0-9F62FB9DF3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CBA88C-73CC-C441-8935-EF3D5B9FDDB9}" type="pres">
      <dgm:prSet presAssocID="{9F588B57-7DE5-5E4F-A4FF-6806A1270896}" presName="node" presStyleLbl="node1" presStyleIdx="0" presStyleCnt="1" custScaleX="297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C46E21-62AE-6A47-8303-CE6CDEC0E16B}" type="presOf" srcId="{7CE480FE-A8EC-084E-91C0-9F62FB9DF343}" destId="{CBF2C281-E291-7C44-A0FA-ACCD26A1A789}" srcOrd="0" destOrd="0" presId="urn:microsoft.com/office/officeart/2005/8/layout/default#1"/>
    <dgm:cxn modelId="{AC666E9F-89D8-0C4E-B363-4BCDB5114F10}" srcId="{7CE480FE-A8EC-084E-91C0-9F62FB9DF343}" destId="{9F588B57-7DE5-5E4F-A4FF-6806A1270896}" srcOrd="0" destOrd="0" parTransId="{58D3DB89-6180-B94B-8653-3387CBE8F4F8}" sibTransId="{AEA23FDE-8C43-2643-BBDF-93E72427B7D9}"/>
    <dgm:cxn modelId="{C657C6F2-3133-604B-89EE-6D5ED3A49C06}" type="presOf" srcId="{9F588B57-7DE5-5E4F-A4FF-6806A1270896}" destId="{23CBA88C-73CC-C441-8935-EF3D5B9FDDB9}" srcOrd="0" destOrd="0" presId="urn:microsoft.com/office/officeart/2005/8/layout/default#1"/>
    <dgm:cxn modelId="{EB707766-6255-7843-9FB0-2066A07A05CB}" type="presParOf" srcId="{CBF2C281-E291-7C44-A0FA-ACCD26A1A789}" destId="{23CBA88C-73CC-C441-8935-EF3D5B9FDDB9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FD44AE-8768-B54A-9F82-AF1EB1957F39}" type="doc">
      <dgm:prSet loTypeId="urn:microsoft.com/office/officeart/2005/8/layout/default#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12C43F-C650-A44A-B892-382061DCC073}">
      <dgm:prSet/>
      <dgm:spPr/>
      <dgm:t>
        <a:bodyPr/>
        <a:lstStyle/>
        <a:p>
          <a:pPr rtl="0"/>
          <a:r>
            <a:rPr lang="en-US" i="1" dirty="0" smtClean="0">
              <a:solidFill>
                <a:schemeClr val="bg1"/>
              </a:solidFill>
            </a:rPr>
            <a:t>You may want the publisher to secure copyright in YOUR name.</a:t>
          </a:r>
          <a:endParaRPr lang="en-US" dirty="0">
            <a:solidFill>
              <a:schemeClr val="bg1"/>
            </a:solidFill>
          </a:endParaRPr>
        </a:p>
      </dgm:t>
    </dgm:pt>
    <dgm:pt modelId="{186250F5-6A31-C748-BD79-FDB99B67EA08}" type="parTrans" cxnId="{B9A96BE2-5757-664C-9F04-9C2C3B4BA71D}">
      <dgm:prSet/>
      <dgm:spPr/>
      <dgm:t>
        <a:bodyPr/>
        <a:lstStyle/>
        <a:p>
          <a:endParaRPr lang="en-US"/>
        </a:p>
      </dgm:t>
    </dgm:pt>
    <dgm:pt modelId="{6038BDD6-AF4B-1D4F-B36D-94A59A1BB008}" type="sibTrans" cxnId="{B9A96BE2-5757-664C-9F04-9C2C3B4BA71D}">
      <dgm:prSet/>
      <dgm:spPr/>
      <dgm:t>
        <a:bodyPr/>
        <a:lstStyle/>
        <a:p>
          <a:endParaRPr lang="en-US"/>
        </a:p>
      </dgm:t>
    </dgm:pt>
    <dgm:pt modelId="{BB8DC1D1-B891-6547-A4ED-F99AB90CCEC4}" type="pres">
      <dgm:prSet presAssocID="{86FD44AE-8768-B54A-9F82-AF1EB1957F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CE11DF-0771-1A48-B0F5-137D617AF5B4}" type="pres">
      <dgm:prSet presAssocID="{1B12C43F-C650-A44A-B892-382061DCC073}" presName="node" presStyleLbl="node1" presStyleIdx="0" presStyleCnt="1" custScaleX="232508" custLinFactNeighborX="110" custLinFactNeighborY="-80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2C2CAA-08D4-4741-9BF1-E1E721B56137}" type="presOf" srcId="{86FD44AE-8768-B54A-9F82-AF1EB1957F39}" destId="{BB8DC1D1-B891-6547-A4ED-F99AB90CCEC4}" srcOrd="0" destOrd="0" presId="urn:microsoft.com/office/officeart/2005/8/layout/default#2"/>
    <dgm:cxn modelId="{B9A96BE2-5757-664C-9F04-9C2C3B4BA71D}" srcId="{86FD44AE-8768-B54A-9F82-AF1EB1957F39}" destId="{1B12C43F-C650-A44A-B892-382061DCC073}" srcOrd="0" destOrd="0" parTransId="{186250F5-6A31-C748-BD79-FDB99B67EA08}" sibTransId="{6038BDD6-AF4B-1D4F-B36D-94A59A1BB008}"/>
    <dgm:cxn modelId="{9AAA4457-7A77-3B41-83C8-803F53D858BB}" type="presOf" srcId="{1B12C43F-C650-A44A-B892-382061DCC073}" destId="{81CE11DF-0771-1A48-B0F5-137D617AF5B4}" srcOrd="0" destOrd="0" presId="urn:microsoft.com/office/officeart/2005/8/layout/default#2"/>
    <dgm:cxn modelId="{B4D2290F-F730-2F49-8610-FDF497D91813}" type="presParOf" srcId="{BB8DC1D1-B891-6547-A4ED-F99AB90CCEC4}" destId="{81CE11DF-0771-1A48-B0F5-137D617AF5B4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A670EE-E522-4140-9379-866402E73000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2A1094-63D1-5C41-98B9-0598087B569C}">
      <dgm:prSet phldrT="[Text]" custT="1"/>
      <dgm:spPr/>
      <dgm:t>
        <a:bodyPr/>
        <a:lstStyle/>
        <a:p>
          <a:r>
            <a:rPr lang="en-US" sz="2000" b="0" i="1" dirty="0" smtClean="0">
              <a:solidFill>
                <a:schemeClr val="bg1"/>
              </a:solidFill>
            </a:rPr>
            <a:t>So YOU don’t have to reply to the permissions requests.                </a:t>
          </a:r>
          <a:endParaRPr lang="en-US" sz="2000" b="0" i="1" dirty="0">
            <a:solidFill>
              <a:schemeClr val="bg1"/>
            </a:solidFill>
          </a:endParaRPr>
        </a:p>
      </dgm:t>
    </dgm:pt>
    <dgm:pt modelId="{C5A0440F-00FE-0B46-B00F-76D523E8DD05}" type="sibTrans" cxnId="{A286BE26-BD04-7D40-8E32-402C91498543}">
      <dgm:prSet/>
      <dgm:spPr/>
      <dgm:t>
        <a:bodyPr/>
        <a:lstStyle/>
        <a:p>
          <a:endParaRPr lang="en-US"/>
        </a:p>
      </dgm:t>
    </dgm:pt>
    <dgm:pt modelId="{A8929835-9A23-4148-9989-A81AE7968F53}" type="parTrans" cxnId="{A286BE26-BD04-7D40-8E32-402C91498543}">
      <dgm:prSet/>
      <dgm:spPr/>
      <dgm:t>
        <a:bodyPr/>
        <a:lstStyle/>
        <a:p>
          <a:endParaRPr lang="en-US"/>
        </a:p>
      </dgm:t>
    </dgm:pt>
    <dgm:pt modelId="{323AB822-29AD-2F4D-B5D7-85048390AD5D}" type="pres">
      <dgm:prSet presAssocID="{1EA670EE-E522-4140-9379-866402E730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7AEDBE-0C16-EB41-9221-77018A8417DA}" type="pres">
      <dgm:prSet presAssocID="{BE2A1094-63D1-5C41-98B9-0598087B569C}" presName="parentText" presStyleLbl="node1" presStyleIdx="0" presStyleCnt="1" custLinFactY="62749" custLinFactNeighborX="5426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6C8FF9-BD75-7B47-AA17-153E343A0E74}" type="presOf" srcId="{BE2A1094-63D1-5C41-98B9-0598087B569C}" destId="{2C7AEDBE-0C16-EB41-9221-77018A8417DA}" srcOrd="0" destOrd="0" presId="urn:microsoft.com/office/officeart/2005/8/layout/vList2"/>
    <dgm:cxn modelId="{A286BE26-BD04-7D40-8E32-402C91498543}" srcId="{1EA670EE-E522-4140-9379-866402E73000}" destId="{BE2A1094-63D1-5C41-98B9-0598087B569C}" srcOrd="0" destOrd="0" parTransId="{A8929835-9A23-4148-9989-A81AE7968F53}" sibTransId="{C5A0440F-00FE-0B46-B00F-76D523E8DD05}"/>
    <dgm:cxn modelId="{33BA63D1-7548-024B-9FC4-BEFA6BD00E05}" type="presOf" srcId="{1EA670EE-E522-4140-9379-866402E73000}" destId="{323AB822-29AD-2F4D-B5D7-85048390AD5D}" srcOrd="0" destOrd="0" presId="urn:microsoft.com/office/officeart/2005/8/layout/vList2"/>
    <dgm:cxn modelId="{6D75F8A8-D418-EB44-93DF-F84603DD2F87}" type="presParOf" srcId="{323AB822-29AD-2F4D-B5D7-85048390AD5D}" destId="{2C7AEDBE-0C16-EB41-9221-77018A8417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FF3C1D-B909-644B-AC19-0DD8C817C524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0301F5-C098-E845-9B81-5A46CEFCC58F}">
      <dgm:prSet phldrT="[Text]" custT="1"/>
      <dgm:spPr/>
      <dgm:t>
        <a:bodyPr/>
        <a:lstStyle/>
        <a:p>
          <a:r>
            <a:rPr lang="en-US" sz="2000" b="0" i="1" dirty="0" smtClean="0">
              <a:solidFill>
                <a:schemeClr val="bg1"/>
              </a:solidFill>
            </a:rPr>
            <a:t>Stranger things have happened … </a:t>
          </a:r>
          <a:endParaRPr lang="en-US" sz="2000" b="0" i="1" dirty="0">
            <a:solidFill>
              <a:schemeClr val="bg1"/>
            </a:solidFill>
          </a:endParaRPr>
        </a:p>
      </dgm:t>
    </dgm:pt>
    <dgm:pt modelId="{C11A9C1B-9038-9B40-8795-E62FDAF534A0}" type="parTrans" cxnId="{618E796A-064B-644E-842B-72A77B97A37B}">
      <dgm:prSet/>
      <dgm:spPr/>
      <dgm:t>
        <a:bodyPr/>
        <a:lstStyle/>
        <a:p>
          <a:endParaRPr lang="en-US"/>
        </a:p>
      </dgm:t>
    </dgm:pt>
    <dgm:pt modelId="{BF88F916-6463-A54A-8BB9-D5027AAE1243}" type="sibTrans" cxnId="{618E796A-064B-644E-842B-72A77B97A37B}">
      <dgm:prSet/>
      <dgm:spPr/>
      <dgm:t>
        <a:bodyPr/>
        <a:lstStyle/>
        <a:p>
          <a:endParaRPr lang="en-US"/>
        </a:p>
      </dgm:t>
    </dgm:pt>
    <dgm:pt modelId="{DF1578DF-C003-524C-90BE-7602589DB2EE}" type="pres">
      <dgm:prSet presAssocID="{07FF3C1D-B909-644B-AC19-0DD8C817C5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D479C9-D768-864A-AB93-4ABFE81E5AF7}" type="pres">
      <dgm:prSet presAssocID="{490301F5-C098-E845-9B81-5A46CEFCC58F}" presName="parentText" presStyleLbl="node1" presStyleIdx="0" presStyleCnt="1" custLinFactNeighborX="-1177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A2E1DA-CB8A-1147-A30C-CE6508B4DB7E}" type="presOf" srcId="{490301F5-C098-E845-9B81-5A46CEFCC58F}" destId="{D6D479C9-D768-864A-AB93-4ABFE81E5AF7}" srcOrd="0" destOrd="0" presId="urn:microsoft.com/office/officeart/2005/8/layout/vList2"/>
    <dgm:cxn modelId="{5342F37B-748A-EB4A-B5CD-026266374F9D}" type="presOf" srcId="{07FF3C1D-B909-644B-AC19-0DD8C817C524}" destId="{DF1578DF-C003-524C-90BE-7602589DB2EE}" srcOrd="0" destOrd="0" presId="urn:microsoft.com/office/officeart/2005/8/layout/vList2"/>
    <dgm:cxn modelId="{618E796A-064B-644E-842B-72A77B97A37B}" srcId="{07FF3C1D-B909-644B-AC19-0DD8C817C524}" destId="{490301F5-C098-E845-9B81-5A46CEFCC58F}" srcOrd="0" destOrd="0" parTransId="{C11A9C1B-9038-9B40-8795-E62FDAF534A0}" sibTransId="{BF88F916-6463-A54A-8BB9-D5027AAE1243}"/>
    <dgm:cxn modelId="{D21833EE-39D4-E240-BD81-170384C2E39E}" type="presParOf" srcId="{DF1578DF-C003-524C-90BE-7602589DB2EE}" destId="{D6D479C9-D768-864A-AB93-4ABFE81E5A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BA88C-73CC-C441-8935-EF3D5B9FDDB9}">
      <dsp:nvSpPr>
        <dsp:cNvPr id="0" name=""/>
        <dsp:cNvSpPr/>
      </dsp:nvSpPr>
      <dsp:spPr>
        <a:xfrm>
          <a:off x="2" y="102399"/>
          <a:ext cx="4571994" cy="922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1" kern="1200" dirty="0" smtClean="0">
              <a:solidFill>
                <a:schemeClr val="bg1"/>
              </a:solidFill>
            </a:rPr>
            <a:t>This prevents you from contracting with multiple publishers … It may also prevent you from posting to your website or IR</a:t>
          </a:r>
          <a:r>
            <a:rPr lang="en-US" sz="1800" kern="1200" dirty="0" smtClean="0"/>
            <a:t>.</a:t>
          </a:r>
          <a:endParaRPr lang="en-US" sz="1800" kern="1200" dirty="0"/>
        </a:p>
      </dsp:txBody>
      <dsp:txXfrm>
        <a:off x="2" y="102399"/>
        <a:ext cx="4571994" cy="922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CE11DF-0771-1A48-B0F5-137D617AF5B4}">
      <dsp:nvSpPr>
        <dsp:cNvPr id="0" name=""/>
        <dsp:cNvSpPr/>
      </dsp:nvSpPr>
      <dsp:spPr>
        <a:xfrm>
          <a:off x="3425" y="0"/>
          <a:ext cx="3631893" cy="9372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i="1" kern="1200" dirty="0" smtClean="0">
              <a:solidFill>
                <a:schemeClr val="bg1"/>
              </a:solidFill>
            </a:rPr>
            <a:t>You may want the publisher to secure copyright in YOUR name.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3425" y="0"/>
        <a:ext cx="3631893" cy="937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AEDBE-0C16-EB41-9221-77018A8417DA}">
      <dsp:nvSpPr>
        <dsp:cNvPr id="0" name=""/>
        <dsp:cNvSpPr/>
      </dsp:nvSpPr>
      <dsp:spPr>
        <a:xfrm>
          <a:off x="0" y="6047"/>
          <a:ext cx="3443755" cy="936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1" kern="1200" dirty="0" smtClean="0">
              <a:solidFill>
                <a:schemeClr val="bg1"/>
              </a:solidFill>
            </a:rPr>
            <a:t>So YOU don’t have to reply to the permissions requests.                </a:t>
          </a:r>
          <a:endParaRPr lang="en-US" sz="2000" b="0" i="1" kern="1200" dirty="0">
            <a:solidFill>
              <a:schemeClr val="bg1"/>
            </a:solidFill>
          </a:endParaRPr>
        </a:p>
      </dsp:txBody>
      <dsp:txXfrm>
        <a:off x="45692" y="51739"/>
        <a:ext cx="3352371" cy="844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D479C9-D768-864A-AB93-4ABFE81E5AF7}">
      <dsp:nvSpPr>
        <dsp:cNvPr id="0" name=""/>
        <dsp:cNvSpPr/>
      </dsp:nvSpPr>
      <dsp:spPr>
        <a:xfrm>
          <a:off x="0" y="4913"/>
          <a:ext cx="4390892" cy="692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1" kern="1200" dirty="0" smtClean="0">
              <a:solidFill>
                <a:schemeClr val="bg1"/>
              </a:solidFill>
            </a:rPr>
            <a:t>Stranger things have happened … </a:t>
          </a:r>
          <a:endParaRPr lang="en-US" sz="2000" b="0" i="1" kern="1200" dirty="0">
            <a:solidFill>
              <a:schemeClr val="bg1"/>
            </a:solidFill>
          </a:endParaRPr>
        </a:p>
      </dsp:txBody>
      <dsp:txXfrm>
        <a:off x="33812" y="38725"/>
        <a:ext cx="4323268" cy="625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44623-3C29-E64A-9EF8-874D20D82F82}" type="datetimeFigureOut">
              <a:rPr lang="en-US" smtClean="0"/>
              <a:pPr/>
              <a:t>2/5/13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0BD07-90B9-C646-ACB2-B8A854D4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5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BD07-90B9-C646-ACB2-B8A854D4D7B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BB01B-6DBF-E042-B8E1-B15E2DFDCF7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BB01B-6DBF-E042-B8E1-B15E2DFDCF7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BB01B-6DBF-E042-B8E1-B15E2DFDCF7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BD07-90B9-C646-ACB2-B8A854D4D7B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fld id="{0B9C8C1B-380F-464D-9E56-F6E15F781679}" type="slidenum">
              <a:rPr lang="en-US">
                <a:latin typeface="Calibri" charset="0"/>
              </a:rPr>
              <a:pPr/>
              <a:t>14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BD07-90B9-C646-ACB2-B8A854D4D7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01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BB01B-6DBF-E042-B8E1-B15E2DFDCF7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BD07-90B9-C646-ACB2-B8A854D4D7B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204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BD07-90B9-C646-ACB2-B8A854D4D7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0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BD07-90B9-C646-ACB2-B8A854D4D7B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51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BD07-90B9-C646-ACB2-B8A854D4D7B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BD07-90B9-C646-ACB2-B8A854D4D7B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93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BD07-90B9-C646-ACB2-B8A854D4D7B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BD07-90B9-C646-ACB2-B8A854D4D7B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BD07-90B9-C646-ACB2-B8A854D4D7B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Jennifer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BD07-90B9-C646-ACB2-B8A854D4D7B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BD07-90B9-C646-ACB2-B8A854D4D7B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BD07-90B9-C646-ACB2-B8A854D4D7B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fld id="{2D904649-4034-EB4B-8B28-76B4289C7FB5}" type="slidenum">
              <a:rPr lang="en-US">
                <a:latin typeface="Calibri" charset="0"/>
              </a:rPr>
              <a:pPr/>
              <a:t>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10BD07-90B9-C646-ACB2-B8A854D4D7B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5708" y="4343400"/>
            <a:ext cx="8593492" cy="93345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22B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708" y="5029200"/>
            <a:ext cx="8593492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000">
                <a:solidFill>
                  <a:srgbClr val="54432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631A070-80AB-B544-9A8C-1802EBBBD33F}" type="datetimeFigureOut">
              <a:rPr lang="en-US" smtClean="0"/>
              <a:pPr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1892725"/>
          </a:xfrm>
          <a:prstGeom prst="rect">
            <a:avLst/>
          </a:prstGeom>
          <a:solidFill>
            <a:srgbClr val="99864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43438" y="2235200"/>
            <a:ext cx="2057400" cy="1879601"/>
          </a:xfrm>
          <a:prstGeom prst="rect">
            <a:avLst/>
          </a:prstGeom>
          <a:solidFill>
            <a:srgbClr val="99864B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3438" y="228600"/>
            <a:ext cx="2057400" cy="1892725"/>
          </a:xfrm>
          <a:prstGeom prst="rect">
            <a:avLst/>
          </a:prstGeom>
          <a:solidFill>
            <a:srgbClr val="022B68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235200"/>
            <a:ext cx="2057400" cy="1879601"/>
          </a:xfrm>
          <a:prstGeom prst="rect">
            <a:avLst/>
          </a:prstGeom>
          <a:solidFill>
            <a:srgbClr val="022B6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pic>
        <p:nvPicPr>
          <p:cNvPr id="13" name="Picture 12" descr="OldMainSummerVert.jpg"/>
          <p:cNvPicPr>
            <a:picLocks noChangeAspect="1"/>
          </p:cNvPicPr>
          <p:nvPr userDrawn="1"/>
        </p:nvPicPr>
        <p:blipFill>
          <a:blip r:embed="rId2"/>
          <a:srcRect t="9375" b="23437"/>
          <a:stretch>
            <a:fillRect/>
          </a:stretch>
        </p:blipFill>
        <p:spPr>
          <a:xfrm>
            <a:off x="245708" y="228599"/>
            <a:ext cx="4288192" cy="388620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</p:pic>
      <p:pic>
        <p:nvPicPr>
          <p:cNvPr id="19" name="Picture 18" descr="oldmain.jpg"/>
          <p:cNvPicPr>
            <a:picLocks noChangeAspect="1"/>
          </p:cNvPicPr>
          <p:nvPr userDrawn="1"/>
        </p:nvPicPr>
        <p:blipFill>
          <a:blip r:embed="rId3"/>
          <a:srcRect t="8431"/>
          <a:stretch>
            <a:fillRect/>
          </a:stretch>
        </p:blipFill>
        <p:spPr>
          <a:xfrm>
            <a:off x="245708" y="228600"/>
            <a:ext cx="4288192" cy="3886201"/>
          </a:xfrm>
          <a:prstGeom prst="rect">
            <a:avLst/>
          </a:prstGeom>
        </p:spPr>
      </p:pic>
      <p:pic>
        <p:nvPicPr>
          <p:cNvPr id="14" name="Picture 13" descr="stackedlogo.eps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09447" y="5549900"/>
            <a:ext cx="2667000" cy="1003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rgbClr val="022B68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2B68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2B68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022B68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rgbClr val="022B6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2/5/13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rgbClr val="022B68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2/5/13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rgbClr val="022B6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631A070-80AB-B544-9A8C-1802EBBBD33F}" type="datetimeFigureOut">
              <a:rPr lang="en-US" smtClean="0"/>
              <a:pPr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rgbClr val="022B68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631A070-80AB-B544-9A8C-1802EBBBD33F}" type="datetimeFigureOut">
              <a:rPr lang="en-US" smtClean="0"/>
              <a:pPr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99864B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rgbClr val="022B68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rgbClr val="022B6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1A070-80AB-B544-9A8C-1802EBBBD33F}" type="datetimeFigureOut">
              <a:rPr lang="en-US" smtClean="0"/>
              <a:pPr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99864B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rgbClr val="022B68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1A070-80AB-B544-9A8C-1802EBBBD33F}" type="datetimeFigureOut">
              <a:rPr lang="en-US" smtClean="0"/>
              <a:pPr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99864B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rgbClr val="022B68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rgbClr val="022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631A070-80AB-B544-9A8C-1802EBBBD33F}" type="datetimeFigureOut">
              <a:rPr lang="en-US" smtClean="0"/>
              <a:pPr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rgbClr val="022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rgbClr val="022B68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22B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4432F"/>
                </a:solidFill>
              </a:defRPr>
            </a:lvl1pPr>
            <a:lvl2pPr>
              <a:defRPr>
                <a:solidFill>
                  <a:srgbClr val="54432F"/>
                </a:solidFill>
              </a:defRPr>
            </a:lvl2pPr>
            <a:lvl3pPr>
              <a:defRPr>
                <a:solidFill>
                  <a:srgbClr val="54432F"/>
                </a:solidFill>
              </a:defRPr>
            </a:lvl3pPr>
            <a:lvl4pPr>
              <a:defRPr>
                <a:solidFill>
                  <a:srgbClr val="54432F"/>
                </a:solidFill>
              </a:defRPr>
            </a:lvl4pPr>
            <a:lvl5pPr>
              <a:defRPr>
                <a:solidFill>
                  <a:srgbClr val="54432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rgbClr val="022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rgbClr val="022B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rgbClr val="022B6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>
            <a:lvl1pPr>
              <a:defRPr>
                <a:solidFill>
                  <a:srgbClr val="022B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4432F"/>
                </a:solidFill>
              </a:defRPr>
            </a:lvl1pPr>
            <a:lvl2pPr>
              <a:defRPr>
                <a:solidFill>
                  <a:srgbClr val="54432F"/>
                </a:solidFill>
              </a:defRPr>
            </a:lvl2pPr>
            <a:lvl3pPr>
              <a:defRPr>
                <a:solidFill>
                  <a:srgbClr val="54432F"/>
                </a:solidFill>
              </a:defRPr>
            </a:lvl3pPr>
            <a:lvl4pPr>
              <a:defRPr>
                <a:solidFill>
                  <a:srgbClr val="54432F"/>
                </a:solidFill>
              </a:defRPr>
            </a:lvl4pPr>
            <a:lvl5pPr>
              <a:defRPr>
                <a:solidFill>
                  <a:srgbClr val="54432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rgbClr val="99864B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22B68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rgbClr val="99864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631A070-80AB-B544-9A8C-1802EBBBD33F}" type="datetimeFigureOut">
              <a:rPr lang="en-US" smtClean="0"/>
              <a:pPr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rgbClr val="022B68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99864B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rgbClr val="99864B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066800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rgbClr val="022B68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2AAB499-F5DE-4BE5-BB26-90CC428051F7}" type="datetime1">
              <a:rPr lang="en-US" smtClean="0"/>
              <a:pPr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EBF5CD18-686B-47A9-AFD5-66CE5FA52A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rgbClr val="99864B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rgbClr val="022B68">
              <a:alpha val="8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rgbClr val="022B68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rgbClr val="022B68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2/5/13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rgbClr val="022B68">
              <a:alpha val="72000"/>
            </a:srgb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rgbClr val="022B68">
              <a:alpha val="72000"/>
            </a:srgb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rgbClr val="022B68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rgbClr val="022B68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1A070-80AB-B544-9A8C-1802EBBBD33F}" type="datetimeFigureOut">
              <a:rPr lang="en-US" smtClean="0"/>
              <a:pPr/>
              <a:t>2/5/13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631A070-80AB-B544-9A8C-1802EBBBD33F}" type="datetimeFigureOut">
              <a:rPr lang="en-US" smtClean="0"/>
              <a:pPr/>
              <a:t>2/5/13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9B52132D-A370-6F42-A312-F08685D74F7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tackedlogo.eps"/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476999" y="5688170"/>
            <a:ext cx="2299447" cy="8650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22B6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99864B"/>
        </a:buClr>
        <a:buSzPct val="75000"/>
        <a:buFont typeface="Wingdings" pitchFamily="2" charset="2"/>
        <a:buChar char="n"/>
        <a:defRPr sz="2000" kern="1200">
          <a:solidFill>
            <a:srgbClr val="022B68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rgbClr val="99864B"/>
        </a:buClr>
        <a:buSzPct val="75000"/>
        <a:buFont typeface="Wingdings" pitchFamily="2" charset="2"/>
        <a:buChar char="n"/>
        <a:defRPr sz="1800" kern="1200">
          <a:solidFill>
            <a:srgbClr val="54432F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rgbClr val="99864B"/>
        </a:buClr>
        <a:buSzPct val="75000"/>
        <a:buFont typeface="Wingdings" pitchFamily="2" charset="2"/>
        <a:buChar char="n"/>
        <a:defRPr sz="1800" kern="1200">
          <a:solidFill>
            <a:srgbClr val="54432F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rgbClr val="99864B"/>
        </a:buClr>
        <a:buSzPct val="75000"/>
        <a:buFont typeface="Wingdings" pitchFamily="2" charset="2"/>
        <a:buChar char="n"/>
        <a:defRPr sz="1800" kern="1200">
          <a:solidFill>
            <a:srgbClr val="54432F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rgbClr val="99864B"/>
        </a:buClr>
        <a:buSzPct val="75000"/>
        <a:buFont typeface="Wingdings" pitchFamily="2" charset="2"/>
        <a:buChar char="n"/>
        <a:defRPr sz="1800" kern="1200">
          <a:solidFill>
            <a:srgbClr val="54432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2.xml"/><Relationship Id="rId12" Type="http://schemas.openxmlformats.org/officeDocument/2006/relationships/diagramColors" Target="../diagrams/colors2.xml"/><Relationship Id="rId13" Type="http://schemas.microsoft.com/office/2007/relationships/diagramDrawing" Target="../diagrams/drawing2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diagramData" Target="../diagrams/data2.xml"/><Relationship Id="rId10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diagramQuickStyle" Target="../diagrams/quickStyle4.xml"/><Relationship Id="rId12" Type="http://schemas.openxmlformats.org/officeDocument/2006/relationships/diagramColors" Target="../diagrams/colors4.xml"/><Relationship Id="rId13" Type="http://schemas.microsoft.com/office/2007/relationships/diagramDrawing" Target="../diagrams/drawing4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diagramData" Target="../diagrams/data3.xml"/><Relationship Id="rId5" Type="http://schemas.openxmlformats.org/officeDocument/2006/relationships/diagramLayout" Target="../diagrams/layout3.xml"/><Relationship Id="rId6" Type="http://schemas.openxmlformats.org/officeDocument/2006/relationships/diagramQuickStyle" Target="../diagrams/quickStyle3.xml"/><Relationship Id="rId7" Type="http://schemas.openxmlformats.org/officeDocument/2006/relationships/diagramColors" Target="../diagrams/colors3.xml"/><Relationship Id="rId8" Type="http://schemas.microsoft.com/office/2007/relationships/diagramDrawing" Target="../diagrams/drawing3.xml"/><Relationship Id="rId9" Type="http://schemas.openxmlformats.org/officeDocument/2006/relationships/diagramData" Target="../diagrams/data4.xml"/><Relationship Id="rId10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Navigating the World of Copyright and Permissions, Part I: Authors’ Rights Initiatives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8408" y="5473701"/>
            <a:ext cx="5685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432F"/>
                </a:solidFill>
              </a:rPr>
              <a:t>Jennifer Duncan, Head of Collections</a:t>
            </a:r>
          </a:p>
          <a:p>
            <a:r>
              <a:rPr lang="en-US" dirty="0" smtClean="0">
                <a:solidFill>
                  <a:srgbClr val="54432F"/>
                </a:solidFill>
              </a:rPr>
              <a:t>Betty Rozum, Associate Dean for Technical Services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8408" y="6477000"/>
            <a:ext cx="455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54432F"/>
                </a:solidFill>
              </a:rPr>
              <a:t>March 8, 2012</a:t>
            </a:r>
            <a:endParaRPr lang="en-US" dirty="0">
              <a:solidFill>
                <a:srgbClr val="54432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Contract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303213" y="1798638"/>
            <a:ext cx="8840787" cy="4024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Grant Clause</a:t>
            </a:r>
          </a:p>
        </p:txBody>
      </p:sp>
      <p:pic>
        <p:nvPicPr>
          <p:cNvPr id="5" name="Picture 4" descr="1 Grant pub &amp; copyrigh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17" y="2572701"/>
            <a:ext cx="8159237" cy="3752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6797" y="2867456"/>
            <a:ext cx="2840324" cy="83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999236" y="2572701"/>
          <a:ext cx="4572000" cy="1127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4259772" y="5217128"/>
          <a:ext cx="3635319" cy="999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5245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Contract</a:t>
            </a:r>
            <a:endParaRPr lang="en-US" dirty="0"/>
          </a:p>
        </p:txBody>
      </p:sp>
      <p:pic>
        <p:nvPicPr>
          <p:cNvPr id="3" name="Picture 2" descr="2 Grant other righ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508" y="2484434"/>
            <a:ext cx="7804644" cy="39688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390" y="1587194"/>
            <a:ext cx="1492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Rights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180501" y="2484434"/>
          <a:ext cx="3443755" cy="942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1031508" y="5460999"/>
          <a:ext cx="4390892" cy="702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75971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You Keep?</a:t>
            </a:r>
            <a:endParaRPr lang="en-US" dirty="0"/>
          </a:p>
        </p:txBody>
      </p:sp>
      <p:sp>
        <p:nvSpPr>
          <p:cNvPr id="4" name="Vertical Text Placeholder 3"/>
          <p:cNvSpPr>
            <a:spLocks noGrp="1"/>
          </p:cNvSpPr>
          <p:nvPr>
            <p:ph type="body" orient="vert" idx="4294967295"/>
          </p:nvPr>
        </p:nvSpPr>
        <p:spPr>
          <a:xfrm>
            <a:off x="160867" y="1524000"/>
            <a:ext cx="8071908" cy="459898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Keep your own archive of your publications</a:t>
            </a:r>
          </a:p>
          <a:p>
            <a:pPr lvl="1">
              <a:spcAft>
                <a:spcPts val="1200"/>
              </a:spcAft>
              <a:buClr>
                <a:schemeClr val="tx2">
                  <a:lumMod val="25000"/>
                </a:schemeClr>
              </a:buClr>
            </a:pPr>
            <a:r>
              <a:rPr lang="en-US" dirty="0" smtClean="0"/>
              <a:t>Copy of contract</a:t>
            </a:r>
          </a:p>
          <a:p>
            <a:pPr lvl="1">
              <a:spcAft>
                <a:spcPts val="1200"/>
              </a:spcAft>
              <a:buClr>
                <a:schemeClr val="tx2">
                  <a:lumMod val="25000"/>
                </a:schemeClr>
              </a:buClr>
            </a:pPr>
            <a:r>
              <a:rPr lang="en-US" dirty="0" smtClean="0"/>
              <a:t>Copies of correspondence with the publisher</a:t>
            </a:r>
          </a:p>
          <a:p>
            <a:pPr lvl="1">
              <a:spcAft>
                <a:spcPts val="1200"/>
              </a:spcAft>
              <a:buClr>
                <a:schemeClr val="tx2">
                  <a:lumMod val="25000"/>
                </a:schemeClr>
              </a:buClr>
            </a:pPr>
            <a:r>
              <a:rPr lang="en-US" dirty="0" smtClean="0"/>
              <a:t>Versions of papers that are accepted (LOTS!)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Preprint (submitted final copy)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Final edited refereed copy (author’s post print)</a:t>
            </a:r>
          </a:p>
          <a:p>
            <a:pPr lvl="2">
              <a:spcAft>
                <a:spcPts val="1200"/>
              </a:spcAft>
            </a:pPr>
            <a:r>
              <a:rPr lang="en-US" dirty="0" smtClean="0"/>
              <a:t>Final proof (post print)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8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Promote Your Own Open Access</a:t>
            </a:r>
            <a:endParaRPr lang="en-US" dirty="0"/>
          </a:p>
        </p:txBody>
      </p:sp>
      <p:sp>
        <p:nvSpPr>
          <p:cNvPr id="7" name="Vertical Text Placeholder 6"/>
          <p:cNvSpPr>
            <a:spLocks noGrp="1"/>
          </p:cNvSpPr>
          <p:nvPr>
            <p:ph type="body" orient="vert" idx="4294967295"/>
          </p:nvPr>
        </p:nvSpPr>
        <p:spPr>
          <a:xfrm>
            <a:off x="301752" y="1898650"/>
            <a:ext cx="7931023" cy="4224338"/>
          </a:xfrm>
        </p:spPr>
        <p:txBody>
          <a:bodyPr/>
          <a:lstStyle/>
          <a:p>
            <a:r>
              <a:rPr lang="en-US" dirty="0" smtClean="0"/>
              <a:t>Contact the Library to deposit a copy of your paper in Digital Commons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9197" y="3027941"/>
            <a:ext cx="6611772" cy="309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024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176338" y="3500438"/>
            <a:ext cx="6958012" cy="1985962"/>
          </a:xfrm>
        </p:spPr>
        <p:txBody>
          <a:bodyPr>
            <a:noAutofit/>
          </a:bodyPr>
          <a:lstStyle/>
          <a:p>
            <a:pPr algn="ctr"/>
            <a:r>
              <a:rPr lang="en-US" sz="3200" cap="none" dirty="0">
                <a:solidFill>
                  <a:schemeClr val="accent1"/>
                </a:solidFill>
                <a:latin typeface="Georgia"/>
                <a:cs typeface="Georgia"/>
              </a:rPr>
              <a:t>FAIR USE IN </a:t>
            </a:r>
            <a:r>
              <a:rPr lang="en-US" sz="3200" cap="none" dirty="0" smtClean="0">
                <a:solidFill>
                  <a:schemeClr val="accent1"/>
                </a:solidFill>
                <a:latin typeface="Georgia"/>
                <a:cs typeface="Georgia"/>
              </a:rPr>
              <a:t>TEACHIN</a:t>
            </a:r>
            <a:r>
              <a:rPr lang="en-US" sz="3200" dirty="0" smtClean="0">
                <a:solidFill>
                  <a:schemeClr val="accent1"/>
                </a:solidFill>
                <a:latin typeface="Georgia"/>
                <a:cs typeface="Georgia"/>
              </a:rPr>
              <a:t>G</a:t>
            </a:r>
          </a:p>
          <a:p>
            <a:pPr algn="ctr"/>
            <a:endParaRPr lang="en-US" sz="2800" dirty="0" smtClean="0">
              <a:solidFill>
                <a:schemeClr val="accent1"/>
              </a:solidFill>
              <a:latin typeface="Georgia"/>
              <a:cs typeface="Georgia"/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  <a:latin typeface="Georgia"/>
                <a:cs typeface="Georgia"/>
              </a:rPr>
              <a:t>(Or, How Not </a:t>
            </a:r>
            <a:r>
              <a:rPr lang="en-US" sz="2400" dirty="0">
                <a:solidFill>
                  <a:schemeClr val="accent1"/>
                </a:solidFill>
                <a:latin typeface="Georgia"/>
                <a:cs typeface="Georgia"/>
              </a:rPr>
              <a:t>to</a:t>
            </a:r>
            <a:r>
              <a:rPr lang="en-US" sz="2400" dirty="0" smtClean="0">
                <a:solidFill>
                  <a:schemeClr val="accent1"/>
                </a:solidFill>
                <a:latin typeface="Georgia"/>
                <a:cs typeface="Georgia"/>
              </a:rPr>
              <a:t> Break </a:t>
            </a:r>
            <a:r>
              <a:rPr lang="en-US" sz="2400" dirty="0">
                <a:solidFill>
                  <a:schemeClr val="accent1"/>
                </a:solidFill>
                <a:latin typeface="Georgia"/>
                <a:cs typeface="Georgia"/>
              </a:rPr>
              <a:t>the</a:t>
            </a:r>
            <a:r>
              <a:rPr lang="en-US" sz="2400" dirty="0" smtClean="0">
                <a:solidFill>
                  <a:schemeClr val="accent1"/>
                </a:solidFill>
                <a:latin typeface="Georgia"/>
                <a:cs typeface="Georgia"/>
              </a:rPr>
              <a:t> Law 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  <a:latin typeface="Georgia"/>
                <a:cs typeface="Georgia"/>
              </a:rPr>
              <a:t>In Your Classroom)</a:t>
            </a:r>
            <a:endParaRPr lang="en-US" sz="2400" dirty="0">
              <a:solidFill>
                <a:schemeClr val="accent1"/>
              </a:solidFill>
              <a:latin typeface="Georgia"/>
              <a:cs typeface="Georgia"/>
            </a:endParaRPr>
          </a:p>
        </p:txBody>
      </p:sp>
      <p:pic>
        <p:nvPicPr>
          <p:cNvPr id="14339" name="Picture 12" descr="copyrightlogo5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50813"/>
            <a:ext cx="88646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6738938" y="39147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309563" y="6303963"/>
            <a:ext cx="82677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r>
              <a:rPr lang="en-US" sz="1000" dirty="0"/>
              <a:t>This work is licensed under the Creative Commons Attribution 3.0 </a:t>
            </a:r>
            <a:r>
              <a:rPr lang="en-US" sz="1000" dirty="0" err="1"/>
              <a:t>Unported</a:t>
            </a:r>
            <a:r>
              <a:rPr lang="en-US" sz="1000" dirty="0"/>
              <a:t> License. To view a copy of this license, visit http://</a:t>
            </a:r>
            <a:r>
              <a:rPr lang="en-US" sz="1000" dirty="0" err="1"/>
              <a:t>creativecommons.org</a:t>
            </a:r>
            <a:r>
              <a:rPr lang="en-US" sz="1000" dirty="0"/>
              <a:t>/licenses/by/3.0/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43450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Use in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digitalcommons.usu.edu</a:t>
            </a:r>
            <a:r>
              <a:rPr lang="en-US" dirty="0"/>
              <a:t>/</a:t>
            </a:r>
            <a:r>
              <a:rPr lang="en-US" dirty="0" err="1"/>
              <a:t>lib_present</a:t>
            </a:r>
            <a:r>
              <a:rPr lang="en-US" dirty="0"/>
              <a:t>/19/</a:t>
            </a:r>
          </a:p>
          <a:p>
            <a:r>
              <a:rPr lang="en-US" dirty="0" smtClean="0"/>
              <a:t>Four Factors of Fair Use</a:t>
            </a:r>
          </a:p>
          <a:p>
            <a:r>
              <a:rPr lang="en-US" dirty="0" smtClean="0"/>
              <a:t>Face to Face and Online Instruction</a:t>
            </a:r>
          </a:p>
          <a:p>
            <a:r>
              <a:rPr lang="en-US" dirty="0" smtClean="0"/>
              <a:t>TEACH Act</a:t>
            </a:r>
          </a:p>
          <a:p>
            <a:r>
              <a:rPr lang="en-US" dirty="0" smtClean="0"/>
              <a:t>Format of materials used</a:t>
            </a:r>
          </a:p>
          <a:p>
            <a:r>
              <a:rPr lang="en-US" dirty="0" smtClean="0"/>
              <a:t>Permissions</a:t>
            </a:r>
          </a:p>
          <a:p>
            <a:r>
              <a:rPr lang="en-US" dirty="0" smtClean="0"/>
              <a:t>Gauging Risk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721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is better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162523"/>
            <a:ext cx="8534400" cy="39365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23543"/>
                </a:solidFill>
              </a:rPr>
              <a:t>One of the best ways to avoid copyright infringement is…</a:t>
            </a:r>
          </a:p>
          <a:p>
            <a:pPr lvl="1" algn="ctr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3200" b="1" u="sng" dirty="0" smtClean="0">
                <a:solidFill>
                  <a:srgbClr val="712D1C"/>
                </a:solidFill>
              </a:rPr>
              <a:t>to provide a link </a:t>
            </a:r>
          </a:p>
          <a:p>
            <a:pPr lvl="1" algn="ctr">
              <a:buClr>
                <a:schemeClr val="accent1">
                  <a:lumMod val="60000"/>
                  <a:lumOff val="40000"/>
                </a:schemeClr>
              </a:buClr>
              <a:buNone/>
            </a:pPr>
            <a:r>
              <a:rPr lang="en-US" sz="2700" dirty="0" smtClean="0">
                <a:solidFill>
                  <a:srgbClr val="323543"/>
                </a:solidFill>
              </a:rPr>
              <a:t>instead of downloading and reposting.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endParaRPr lang="en-US" sz="32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3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Library resources to link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Databases, digital objects, images, and more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52" y="2244983"/>
            <a:ext cx="4473930" cy="2473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98" y="2776661"/>
            <a:ext cx="4519154" cy="3883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029" y="4081623"/>
            <a:ext cx="4774096" cy="201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3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Roadshows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3000" dirty="0" smtClean="0"/>
              <a:t>Roadshows</a:t>
            </a:r>
          </a:p>
          <a:p>
            <a:pPr lvl="2"/>
            <a:r>
              <a:rPr lang="en-US" sz="3000" dirty="0" smtClean="0"/>
              <a:t>8 presenters (teams of 2)</a:t>
            </a:r>
            <a:r>
              <a:rPr lang="en-US" sz="3000" dirty="0"/>
              <a:t> </a:t>
            </a:r>
            <a:endParaRPr lang="en-US" sz="3000" dirty="0" smtClean="0"/>
          </a:p>
          <a:p>
            <a:pPr lvl="2"/>
            <a:r>
              <a:rPr lang="en-US" sz="3000" dirty="0"/>
              <a:t>15-min./presentation + 15-min. Q </a:t>
            </a:r>
            <a:r>
              <a:rPr lang="en-US" sz="3000" dirty="0" smtClean="0"/>
              <a:t>&amp; A</a:t>
            </a:r>
          </a:p>
          <a:p>
            <a:pPr lvl="2"/>
            <a:r>
              <a:rPr lang="en-US" sz="3000" dirty="0" smtClean="0"/>
              <a:t>21 </a:t>
            </a:r>
            <a:r>
              <a:rPr lang="en-US" sz="3000" dirty="0"/>
              <a:t>out of 44 departments in 2 months (approx. </a:t>
            </a:r>
            <a:r>
              <a:rPr lang="en-US" sz="3000" dirty="0" smtClean="0"/>
              <a:t>48%</a:t>
            </a:r>
            <a:r>
              <a:rPr lang="en-US" sz="3000" dirty="0"/>
              <a:t>)</a:t>
            </a:r>
          </a:p>
          <a:p>
            <a:pPr lvl="5"/>
            <a:r>
              <a:rPr lang="en-US" dirty="0" smtClean="0"/>
              <a:t>Fair </a:t>
            </a:r>
            <a:r>
              <a:rPr lang="en-US" dirty="0"/>
              <a:t>Use: 11</a:t>
            </a:r>
          </a:p>
          <a:p>
            <a:pPr lvl="5"/>
            <a:r>
              <a:rPr lang="en-US" dirty="0"/>
              <a:t>Securing the Scholarly Record: 6</a:t>
            </a:r>
          </a:p>
          <a:p>
            <a:pPr lvl="5"/>
            <a:r>
              <a:rPr lang="en-US" dirty="0"/>
              <a:t>Both: 6</a:t>
            </a:r>
          </a:p>
          <a:p>
            <a:pPr lvl="2"/>
            <a:r>
              <a:rPr lang="en-US" sz="3000" dirty="0" smtClean="0"/>
              <a:t>Very strong and positive feedback</a:t>
            </a:r>
          </a:p>
        </p:txBody>
      </p:sp>
    </p:spTree>
    <p:extLst>
      <p:ext uri="{BB962C8B-B14F-4D97-AF65-F5344CB8AC3E}">
        <p14:creationId xmlns:p14="http://schemas.microsoft.com/office/powerpoint/2010/main" val="171044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We’ve Seen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Faculty appreciated the outreach and take advantage of the mail list to ask copyright related questions</a:t>
            </a:r>
          </a:p>
          <a:p>
            <a:r>
              <a:rPr lang="en-US" dirty="0" smtClean="0"/>
              <a:t>Many faculty are genuinely surprised at the limitations imposed upon them by the copyright transfer agreements they have signed</a:t>
            </a:r>
          </a:p>
          <a:p>
            <a:r>
              <a:rPr lang="en-US" dirty="0" smtClean="0"/>
              <a:t>Most faculty have been eager to participate in our IR.  The Department of Special Education and Rehabilitation, immediately signed on and had us input all faculty vitas and publications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33800" y="876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32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&amp; Background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problem</a:t>
            </a:r>
          </a:p>
          <a:p>
            <a:pPr lvl="1"/>
            <a:r>
              <a:rPr lang="en-US" sz="2200" dirty="0" smtClean="0"/>
              <a:t>Online environment and copyright – easy to violate copyright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s</a:t>
            </a:r>
            <a:r>
              <a:rPr lang="en-US" sz="2400" dirty="0" smtClean="0"/>
              <a:t>olution</a:t>
            </a:r>
          </a:p>
          <a:p>
            <a:pPr lvl="1"/>
            <a:r>
              <a:rPr lang="en-US" sz="2200" dirty="0"/>
              <a:t>E</a:t>
            </a:r>
            <a:r>
              <a:rPr lang="en-US" sz="2200" dirty="0" smtClean="0"/>
              <a:t>asily accessible copyright resources</a:t>
            </a:r>
          </a:p>
          <a:p>
            <a:pPr lvl="2"/>
            <a:r>
              <a:rPr lang="en-US" sz="2200" dirty="0" smtClean="0"/>
              <a:t>Create a Copyright Team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3711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See Down the Road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to keep educating ourselves</a:t>
            </a:r>
          </a:p>
          <a:p>
            <a:r>
              <a:rPr lang="en-US" dirty="0" smtClean="0"/>
              <a:t>We need to keep this in front of faculty, reminding them of scholarly communication issues </a:t>
            </a:r>
          </a:p>
          <a:p>
            <a:r>
              <a:rPr lang="en-US" dirty="0" smtClean="0"/>
              <a:t>We need to work with undergrad and grad students to help them understand the importance of depositing their work in institutional repositories </a:t>
            </a:r>
          </a:p>
          <a:p>
            <a:r>
              <a:rPr lang="en-US" dirty="0" smtClean="0"/>
              <a:t>We need to continue to educate our subject librarians so they are comfortable discussing these issues with their faculty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99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752600" y="1600200"/>
            <a:ext cx="6480175" cy="1673225"/>
          </a:xfrm>
        </p:spPr>
        <p:txBody>
          <a:bodyPr>
            <a:normAutofit/>
          </a:bodyPr>
          <a:lstStyle/>
          <a:p>
            <a:pPr algn="ctr"/>
            <a:r>
              <a:rPr lang="en-US" sz="1800" b="1" cap="none" dirty="0">
                <a:latin typeface="Georgia" charset="0"/>
              </a:rPr>
              <a:t>COPYRIGHT@USU.EDU</a:t>
            </a:r>
          </a:p>
          <a:p>
            <a:pPr algn="ctr"/>
            <a:endParaRPr lang="en-US" cap="none" dirty="0">
              <a:latin typeface="Georgia" charset="0"/>
            </a:endParaRPr>
          </a:p>
        </p:txBody>
      </p:sp>
      <p:pic>
        <p:nvPicPr>
          <p:cNvPr id="4" name="Picture 3" descr="copyright web site scree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431165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762000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	</a:t>
            </a:r>
            <a:r>
              <a:rPr lang="en-US" sz="2800" b="1" dirty="0" smtClean="0">
                <a:solidFill>
                  <a:srgbClr val="FFFFFF"/>
                </a:solidFill>
              </a:rPr>
              <a:t>QUESTIONS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20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Create Campus Copyright Committee</a:t>
            </a:r>
          </a:p>
          <a:p>
            <a:pPr lvl="1"/>
            <a:r>
              <a:rPr lang="en-US" sz="2200" dirty="0" smtClean="0"/>
              <a:t>Called upon people from various areas of library AND campus:</a:t>
            </a:r>
          </a:p>
          <a:p>
            <a:pPr lvl="4"/>
            <a:r>
              <a:rPr lang="en-US" sz="1400" dirty="0">
                <a:latin typeface="+mj-lt"/>
              </a:rPr>
              <a:t>E-Resources</a:t>
            </a:r>
          </a:p>
          <a:p>
            <a:pPr lvl="4"/>
            <a:r>
              <a:rPr lang="en-US" sz="1400" dirty="0">
                <a:latin typeface="+mj-lt"/>
              </a:rPr>
              <a:t>Interlibrary Loan</a:t>
            </a:r>
          </a:p>
          <a:p>
            <a:pPr lvl="4"/>
            <a:r>
              <a:rPr lang="en-US" sz="1400" dirty="0">
                <a:latin typeface="+mj-lt"/>
              </a:rPr>
              <a:t>Licensing</a:t>
            </a:r>
          </a:p>
          <a:p>
            <a:pPr lvl="4"/>
            <a:r>
              <a:rPr lang="en-US" sz="1400" dirty="0">
                <a:latin typeface="+mj-lt"/>
              </a:rPr>
              <a:t>Faculty assistance center</a:t>
            </a:r>
          </a:p>
          <a:p>
            <a:pPr lvl="4"/>
            <a:r>
              <a:rPr lang="en-US" sz="1400" dirty="0">
                <a:latin typeface="+mj-lt"/>
              </a:rPr>
              <a:t>IT Security</a:t>
            </a:r>
          </a:p>
          <a:p>
            <a:pPr lvl="4"/>
            <a:r>
              <a:rPr lang="en-US" sz="1400" dirty="0">
                <a:latin typeface="+mj-lt"/>
              </a:rPr>
              <a:t>Course Pack (Bookstore)</a:t>
            </a:r>
          </a:p>
          <a:p>
            <a:pPr lvl="4"/>
            <a:r>
              <a:rPr lang="en-US" sz="1400" dirty="0">
                <a:latin typeface="+mj-lt"/>
              </a:rPr>
              <a:t>Course Management </a:t>
            </a:r>
            <a:r>
              <a:rPr lang="en-US" sz="1400" dirty="0" smtClean="0">
                <a:latin typeface="+mj-lt"/>
              </a:rPr>
              <a:t>System</a:t>
            </a:r>
          </a:p>
          <a:p>
            <a:pPr lvl="4"/>
            <a:r>
              <a:rPr lang="en-US" sz="1400" dirty="0" smtClean="0">
                <a:latin typeface="+mj-lt"/>
              </a:rPr>
              <a:t>University Press</a:t>
            </a:r>
          </a:p>
          <a:p>
            <a:pPr lvl="4"/>
            <a:r>
              <a:rPr lang="en-US" sz="1400" dirty="0" smtClean="0">
                <a:latin typeface="+mj-lt"/>
              </a:rPr>
              <a:t>Student Government </a:t>
            </a:r>
          </a:p>
          <a:p>
            <a:pPr lvl="4"/>
            <a:r>
              <a:rPr lang="en-US" sz="1400" dirty="0" smtClean="0">
                <a:latin typeface="+mj-lt"/>
              </a:rPr>
              <a:t>Technology Commercialization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06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things first…Training &amp; Education (no JD’s here)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Members level of understanding of copyright varies</a:t>
            </a:r>
          </a:p>
          <a:p>
            <a:r>
              <a:rPr lang="en-US" sz="2400" dirty="0" smtClean="0"/>
              <a:t>Purchased webinars, promoted to campus</a:t>
            </a:r>
          </a:p>
          <a:p>
            <a:r>
              <a:rPr lang="en-US" sz="2400" dirty="0" smtClean="0"/>
              <a:t>Fair amount of self-education and peer education of committee members via meetings and discussions</a:t>
            </a:r>
          </a:p>
        </p:txBody>
      </p:sp>
    </p:spTree>
    <p:extLst>
      <p:ext uri="{BB962C8B-B14F-4D97-AF65-F5344CB8AC3E}">
        <p14:creationId xmlns:p14="http://schemas.microsoft.com/office/powerpoint/2010/main" val="3211777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Gaining Expertise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Library sends a member of the Committee each year for Copyright Certification</a:t>
            </a:r>
          </a:p>
          <a:p>
            <a:pPr lvl="1"/>
            <a:r>
              <a:rPr lang="en-US" sz="2400" dirty="0" smtClean="0"/>
              <a:t>University of Maryland University College, Center for Intellectual Property</a:t>
            </a:r>
          </a:p>
          <a:p>
            <a:pPr lvl="1"/>
            <a:r>
              <a:rPr lang="en-US" sz="2400" dirty="0" smtClean="0"/>
              <a:t>http://</a:t>
            </a:r>
            <a:r>
              <a:rPr lang="en-US" sz="2400" dirty="0" err="1" smtClean="0"/>
              <a:t>www.umuc.edu/cip</a:t>
            </a:r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069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Have We Reached Out to the Campus?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4" y="1828800"/>
            <a:ext cx="7556313" cy="4144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Webinars</a:t>
            </a:r>
          </a:p>
          <a:p>
            <a:r>
              <a:rPr lang="en-US" sz="2400" dirty="0" smtClean="0"/>
              <a:t>Email</a:t>
            </a:r>
          </a:p>
          <a:p>
            <a:r>
              <a:rPr lang="en-US" sz="2400" dirty="0" smtClean="0"/>
              <a:t>OA Week</a:t>
            </a:r>
          </a:p>
          <a:p>
            <a:r>
              <a:rPr lang="en-US" sz="2400" dirty="0" smtClean="0"/>
              <a:t>Promotional Material</a:t>
            </a:r>
          </a:p>
          <a:p>
            <a:r>
              <a:rPr lang="en-US" sz="2400" dirty="0" err="1" smtClean="0"/>
              <a:t>Copyright@USU</a:t>
            </a:r>
            <a:r>
              <a:rPr lang="en-US" sz="2400" dirty="0" smtClean="0"/>
              <a:t> Website</a:t>
            </a:r>
          </a:p>
          <a:p>
            <a:r>
              <a:rPr lang="en-US" sz="2400" dirty="0" smtClean="0"/>
              <a:t>Presentation </a:t>
            </a:r>
            <a:r>
              <a:rPr lang="en-US" sz="2400" dirty="0"/>
              <a:t>for the Faculty Assistance for Classroom Teaching (FACT) </a:t>
            </a:r>
            <a:r>
              <a:rPr lang="en-US" sz="2400" dirty="0" smtClean="0"/>
              <a:t>Series</a:t>
            </a:r>
          </a:p>
          <a:p>
            <a:r>
              <a:rPr lang="en-US" sz="2400" dirty="0"/>
              <a:t>Roadshows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7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b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7" b="4327"/>
          <a:stretch>
            <a:fillRect/>
          </a:stretch>
        </p:blipFill>
        <p:spPr>
          <a:xfrm>
            <a:off x="498474" y="228600"/>
            <a:ext cx="8543868" cy="6409697"/>
          </a:xfrm>
        </p:spPr>
      </p:pic>
    </p:spTree>
    <p:extLst>
      <p:ext uri="{BB962C8B-B14F-4D97-AF65-F5344CB8AC3E}">
        <p14:creationId xmlns:p14="http://schemas.microsoft.com/office/powerpoint/2010/main" val="396258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309563" y="3665538"/>
            <a:ext cx="9063037" cy="1090612"/>
          </a:xfrm>
        </p:spPr>
        <p:txBody>
          <a:bodyPr>
            <a:normAutofit/>
          </a:bodyPr>
          <a:lstStyle/>
          <a:p>
            <a:pPr algn="ctr"/>
            <a:r>
              <a:rPr lang="en-US" sz="3200" cap="none" dirty="0">
                <a:solidFill>
                  <a:schemeClr val="accent1"/>
                </a:solidFill>
                <a:latin typeface="Georgia" charset="0"/>
              </a:rPr>
              <a:t>SECURING THE SCHOLARLY RECORD</a:t>
            </a:r>
          </a:p>
        </p:txBody>
      </p:sp>
      <p:pic>
        <p:nvPicPr>
          <p:cNvPr id="14339" name="Picture 12" descr="copyrightlogo5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50813"/>
            <a:ext cx="886460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777875" y="6284913"/>
            <a:ext cx="7815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This work is licensed under the Creative Commons Attribution 3.0 </a:t>
            </a:r>
            <a:r>
              <a:rPr lang="en-US" sz="1000" dirty="0" err="1">
                <a:solidFill>
                  <a:schemeClr val="bg1"/>
                </a:solidFill>
              </a:rPr>
              <a:t>Unported</a:t>
            </a:r>
            <a:r>
              <a:rPr lang="en-US" sz="1000" dirty="0">
                <a:solidFill>
                  <a:schemeClr val="bg1"/>
                </a:solidFill>
              </a:rPr>
              <a:t> License. To view a copy of this license, visit http://</a:t>
            </a:r>
            <a:r>
              <a:rPr lang="en-US" sz="1000" dirty="0" err="1">
                <a:solidFill>
                  <a:schemeClr val="bg1"/>
                </a:solidFill>
              </a:rPr>
              <a:t>creativecommons.org</a:t>
            </a:r>
            <a:r>
              <a:rPr lang="en-US" sz="1000" dirty="0">
                <a:solidFill>
                  <a:schemeClr val="bg1"/>
                </a:solidFill>
              </a:rPr>
              <a:t>/licenses/by/3.0/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9563" y="6303963"/>
            <a:ext cx="82677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Book Antiqua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charset="0"/>
                <a:ea typeface="ＭＳ Ｐゴシック" charset="0"/>
              </a:defRPr>
            </a:lvl9pPr>
          </a:lstStyle>
          <a:p>
            <a:r>
              <a:rPr lang="en-US" sz="1000" dirty="0"/>
              <a:t>This work is licensed under the Creative Commons Attribution 3.0 </a:t>
            </a:r>
            <a:r>
              <a:rPr lang="en-US" sz="1000" dirty="0" err="1"/>
              <a:t>Unported</a:t>
            </a:r>
            <a:r>
              <a:rPr lang="en-US" sz="1000" dirty="0"/>
              <a:t> License. To view a copy of this license, visit http://</a:t>
            </a:r>
            <a:r>
              <a:rPr lang="en-US" sz="1000" dirty="0" err="1"/>
              <a:t>creativecommons.org</a:t>
            </a:r>
            <a:r>
              <a:rPr lang="en-US" sz="1000" dirty="0"/>
              <a:t>/licenses/by/3.0/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71009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the Scholarly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digitalcommons.usu.edu</a:t>
            </a:r>
            <a:r>
              <a:rPr lang="en-US" dirty="0"/>
              <a:t>/</a:t>
            </a:r>
            <a:r>
              <a:rPr lang="en-US" dirty="0" err="1"/>
              <a:t>lib_present</a:t>
            </a:r>
            <a:r>
              <a:rPr lang="en-US" dirty="0"/>
              <a:t>/20/</a:t>
            </a:r>
          </a:p>
          <a:p>
            <a:r>
              <a:rPr lang="en-US" dirty="0" smtClean="0"/>
              <a:t>Elements of a contract</a:t>
            </a:r>
          </a:p>
          <a:p>
            <a:pPr lvl="1"/>
            <a:r>
              <a:rPr lang="en-US" dirty="0" smtClean="0"/>
              <a:t>Grants Clause</a:t>
            </a:r>
          </a:p>
          <a:p>
            <a:pPr lvl="1"/>
            <a:r>
              <a:rPr lang="en-US" dirty="0" smtClean="0"/>
              <a:t>Warrants Clause</a:t>
            </a:r>
          </a:p>
          <a:p>
            <a:pPr lvl="1"/>
            <a:r>
              <a:rPr lang="en-US" dirty="0" smtClean="0"/>
              <a:t>Indemnity Clause</a:t>
            </a:r>
          </a:p>
          <a:p>
            <a:pPr lvl="1"/>
            <a:r>
              <a:rPr lang="en-US" dirty="0" smtClean="0"/>
              <a:t>Other Rights</a:t>
            </a:r>
          </a:p>
          <a:p>
            <a:r>
              <a:rPr lang="en-US" dirty="0" smtClean="0"/>
              <a:t>SPARC Addendum</a:t>
            </a:r>
          </a:p>
          <a:p>
            <a:r>
              <a:rPr lang="en-US" dirty="0" smtClean="0"/>
              <a:t>Open Access</a:t>
            </a:r>
          </a:p>
          <a:p>
            <a:r>
              <a:rPr lang="en-US" dirty="0" smtClean="0"/>
              <a:t>Depositing in the Institutional Repository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61933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4886</TotalTime>
  <Words>787</Words>
  <Application>Microsoft Macintosh PowerPoint</Application>
  <PresentationFormat>On-screen Show (4:3)</PresentationFormat>
  <Paragraphs>133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Advantage</vt:lpstr>
      <vt:lpstr>Navigating the World of Copyright and Permissions, Part I: Authors’ Rights Initiatives</vt:lpstr>
      <vt:lpstr>Introduction &amp; Background </vt:lpstr>
      <vt:lpstr>Our Approach</vt:lpstr>
      <vt:lpstr>First things first…Training &amp; Education (no JD’s here)</vt:lpstr>
      <vt:lpstr>Gaining Expertise</vt:lpstr>
      <vt:lpstr>How Have We Reached Out to the Campus? </vt:lpstr>
      <vt:lpstr>PowerPoint Presentation</vt:lpstr>
      <vt:lpstr>PowerPoint Presentation</vt:lpstr>
      <vt:lpstr>Securing the Scholarly Record</vt:lpstr>
      <vt:lpstr>Know Your Contract</vt:lpstr>
      <vt:lpstr>Know Your Contract</vt:lpstr>
      <vt:lpstr>What Should You Keep?</vt:lpstr>
      <vt:lpstr>Promote Your Own Open Access</vt:lpstr>
      <vt:lpstr>PowerPoint Presentation</vt:lpstr>
      <vt:lpstr>Fair Use in Teaching</vt:lpstr>
      <vt:lpstr>Linking is better</vt:lpstr>
      <vt:lpstr>Other Library resources to link to…</vt:lpstr>
      <vt:lpstr>The Roadshows</vt:lpstr>
      <vt:lpstr>Results We’ve Seen</vt:lpstr>
      <vt:lpstr>What We See Down the Road </vt:lpstr>
      <vt:lpstr>PowerPoint Presentation</vt:lpstr>
    </vt:vector>
  </TitlesOfParts>
  <Company>Utah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 Bell</dc:creator>
  <cp:lastModifiedBy>Betty Rozum</cp:lastModifiedBy>
  <cp:revision>87</cp:revision>
  <dcterms:created xsi:type="dcterms:W3CDTF">2010-12-08T18:39:43Z</dcterms:created>
  <dcterms:modified xsi:type="dcterms:W3CDTF">2013-02-05T23:24:39Z</dcterms:modified>
</cp:coreProperties>
</file>