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1" r:id="rId7"/>
    <p:sldId id="265" r:id="rId8"/>
    <p:sldId id="266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8" r:id="rId19"/>
    <p:sldId id="279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958"/>
    <a:srgbClr val="D4E9FF"/>
    <a:srgbClr val="C1E0FF"/>
    <a:srgbClr val="54432F"/>
    <a:srgbClr val="99864B"/>
    <a:srgbClr val="022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976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4B5B-863D-4AF6-85B1-0FC85EFFEFF0}" type="datetimeFigureOut">
              <a:rPr lang="en-US" smtClean="0"/>
              <a:t>3/13/13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3C5D9-89DA-477F-BB45-2275E5C2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E0CB1-EE41-46D5-926D-9234286FA6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8EC0E-C64A-4F3D-B24E-41D7583824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solidFill>
                  <a:srgbClr val="022B68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bg1">
                <a:alpha val="14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rgbClr val="022B68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bg1">
                <a:alpha val="32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6.jpeg"/><Relationship Id="rId1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stackedlogo.eps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9447" y="5549900"/>
            <a:ext cx="2667000" cy="1003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rgbClr val="042958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400" kern="1200">
          <a:solidFill>
            <a:srgbClr val="042958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200" kern="1200">
          <a:solidFill>
            <a:srgbClr val="042958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000" kern="1200">
          <a:solidFill>
            <a:srgbClr val="042958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the Backlist</a:t>
            </a:r>
            <a:br>
              <a:rPr lang="en-US" dirty="0" smtClean="0"/>
            </a:br>
            <a:r>
              <a:rPr lang="en-US" dirty="0" smtClean="0"/>
              <a:t>at Utah State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W. Clement</a:t>
            </a:r>
          </a:p>
          <a:p>
            <a:r>
              <a:rPr lang="en-US" dirty="0" smtClean="0"/>
              <a:t>Dean of Libraries</a:t>
            </a:r>
          </a:p>
          <a:p>
            <a:r>
              <a:rPr lang="en-US" dirty="0" smtClean="0"/>
              <a:t>Utah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3503701"/>
            <a:ext cx="3714750" cy="293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326" y="59640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228600"/>
            <a:ext cx="6487882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996" y="2913447"/>
            <a:ext cx="2021404" cy="30506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1720333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27.75% International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4572000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9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431" y="59187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74378"/>
            <a:ext cx="3962400" cy="31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" y="304800"/>
            <a:ext cx="6153116" cy="31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608" y="2808473"/>
            <a:ext cx="2082387" cy="311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3200" y="1720333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16.11% International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4648200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8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4327" y="60038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772119"/>
            <a:ext cx="4038600" cy="27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705600" cy="34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086" y="3177854"/>
            <a:ext cx="1793223" cy="28260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2851" y="1726166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22.61% International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4667250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5790" y="57565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3687246"/>
            <a:ext cx="4400550" cy="29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28601"/>
            <a:ext cx="6724650" cy="34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930" y="3011328"/>
            <a:ext cx="1821226" cy="27452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53200" y="1720333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42.86% International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4800600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8708" y="5715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3429000"/>
            <a:ext cx="4670234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9" y="228600"/>
            <a:ext cx="65225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622" y="2990850"/>
            <a:ext cx="1756914" cy="2724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53200" y="1720333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34.93% International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4572000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7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2382" y="5830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3546368"/>
            <a:ext cx="4572000" cy="306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228600"/>
            <a:ext cx="6829425" cy="352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894" y="3224930"/>
            <a:ext cx="1695718" cy="25707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06956" y="1806861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31.14% International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4728923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1338" y="5826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14231"/>
            <a:ext cx="4343400" cy="338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6095999" cy="313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080" y="2971800"/>
            <a:ext cx="1893260" cy="28545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720333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51.83% International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86125" y="4655266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5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72360"/>
            <a:ext cx="4415484" cy="350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9736" y="57728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56" y="304801"/>
            <a:ext cx="5943266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678" y="3048000"/>
            <a:ext cx="1824860" cy="27248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0284" y="228600"/>
            <a:ext cx="41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&amp; Backlist Sales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720333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53.23% International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4572000"/>
            <a:ext cx="0" cy="10668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1475"/>
            <a:ext cx="7770813" cy="1371600"/>
          </a:xfrm>
        </p:spPr>
        <p:txBody>
          <a:bodyPr/>
          <a:lstStyle/>
          <a:p>
            <a:r>
              <a:rPr lang="en-US" dirty="0" smtClean="0"/>
              <a:t>Tentative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4800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 Does the availability of an Open Access version depress sales of backlist books?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but we need more data…</a:t>
            </a:r>
          </a:p>
          <a:p>
            <a:r>
              <a:rPr lang="en-US" sz="3600" i="1" dirty="0" smtClean="0"/>
              <a:t> Does </a:t>
            </a:r>
            <a:r>
              <a:rPr lang="en-US" sz="3600" i="1" dirty="0"/>
              <a:t>the availability of </a:t>
            </a:r>
            <a:r>
              <a:rPr lang="en-US" sz="3600" i="1" dirty="0" smtClean="0"/>
              <a:t>Open </a:t>
            </a:r>
            <a:r>
              <a:rPr lang="en-US" sz="3600" i="1" dirty="0"/>
              <a:t>Access </a:t>
            </a:r>
            <a:r>
              <a:rPr lang="en-US" sz="3600" i="1" dirty="0" smtClean="0"/>
              <a:t>versions increase </a:t>
            </a:r>
            <a:r>
              <a:rPr lang="en-US" sz="3600" i="1" dirty="0"/>
              <a:t>sales of backlist books</a:t>
            </a:r>
            <a:r>
              <a:rPr lang="en-US" sz="3600" i="1" dirty="0" smtClean="0"/>
              <a:t>?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 this study, but we need more data. This is still an open question.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609600"/>
            <a:ext cx="7331309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1743074" y="2438400"/>
            <a:ext cx="3429000" cy="1323404"/>
          </a:xfrm>
          <a:prstGeom prst="rightArrow">
            <a:avLst/>
          </a:prstGeom>
          <a:blipFill dpi="0" rotWithShape="1">
            <a:blip r:embed="rId3" cstate="screen">
              <a:alphaModFix amt="42000"/>
              <a:duotone>
                <a:schemeClr val="accent1">
                  <a:shade val="40000"/>
                  <a:satMod val="120000"/>
                </a:schemeClr>
                <a:schemeClr val="accent1">
                  <a:tint val="70000"/>
                  <a:satMod val="300000"/>
                  <a:lumMod val="11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534400" cy="3352800"/>
          </a:xfrm>
        </p:spPr>
        <p:txBody>
          <a:bodyPr wrap="none" anchor="t"/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sz="2800" dirty="0" smtClean="0"/>
              <a:t> Utah’s land-grant university, founded in 1888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29,000 students; 1,000 faculty; six campuses</a:t>
            </a:r>
            <a:br>
              <a:rPr lang="en-US" sz="2800" dirty="0" smtClean="0"/>
            </a:br>
            <a:r>
              <a:rPr lang="en-US" sz="2800" dirty="0" smtClean="0"/>
              <a:t>200 undergraduate, 90 masters, and 35</a:t>
            </a:r>
            <a:br>
              <a:rPr lang="en-US" sz="2800" dirty="0" smtClean="0"/>
            </a:br>
            <a:r>
              <a:rPr lang="en-US" sz="2800" dirty="0" smtClean="0"/>
              <a:t>doctoral programs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Open Access policy adopted 2012           </a:t>
            </a:r>
            <a:endParaRPr lang="en-US" sz="2800" dirty="0"/>
          </a:p>
        </p:txBody>
      </p:sp>
      <p:pic>
        <p:nvPicPr>
          <p:cNvPr id="8195" name="Content Placeholder 3" descr="banner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52600" y="609600"/>
            <a:ext cx="5505450" cy="1381125"/>
          </a:xfrm>
        </p:spPr>
      </p:pic>
      <p:sp>
        <p:nvSpPr>
          <p:cNvPr id="5" name="Rectangle 4"/>
          <p:cNvSpPr/>
          <p:nvPr/>
        </p:nvSpPr>
        <p:spPr>
          <a:xfrm>
            <a:off x="2438400" y="2124075"/>
            <a:ext cx="4038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rPr>
              <a:t>Utah State University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5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Open Access gives new life to “dead” backlist titles.</a:t>
            </a:r>
          </a:p>
          <a:p>
            <a:r>
              <a:rPr lang="en-US" sz="3600" dirty="0" smtClean="0"/>
              <a:t> Open Access significantly broadens the geographical distribution of titles.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641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0813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Can Open Access create a new revenue stream for backlist titles?</a:t>
            </a:r>
          </a:p>
          <a:p>
            <a:r>
              <a:rPr lang="en-US" sz="3200" dirty="0" smtClean="0"/>
              <a:t>Can an Open Access version co-exist with a </a:t>
            </a:r>
            <a:r>
              <a:rPr lang="en-US" sz="3200" dirty="0" err="1" smtClean="0"/>
              <a:t>frontlist</a:t>
            </a:r>
            <a:r>
              <a:rPr lang="en-US" sz="3200" dirty="0" smtClean="0"/>
              <a:t> title without a negative impact on sales?</a:t>
            </a:r>
          </a:p>
          <a:p>
            <a:r>
              <a:rPr lang="en-US" sz="3200" dirty="0" smtClean="0"/>
              <a:t>Can Open Access attract new customers to purchase both </a:t>
            </a:r>
            <a:r>
              <a:rPr lang="en-US" sz="3200" dirty="0" err="1" smtClean="0"/>
              <a:t>frontlist</a:t>
            </a:r>
            <a:r>
              <a:rPr lang="en-US" sz="3200" dirty="0" smtClean="0"/>
              <a:t> and backlist books?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03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52600"/>
            <a:ext cx="42672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Merrill-Cazier Library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0813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New facility completed in 2005, 305,000 ft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nearly 2 million volumes</a:t>
            </a:r>
          </a:p>
          <a:p>
            <a:pPr eaLnBrk="1" hangingPunct="1"/>
            <a:r>
              <a:rPr lang="en-US" dirty="0" smtClean="0"/>
              <a:t>Automated storage and retrieval system with the capacity for over 1.5 million new volumes</a:t>
            </a:r>
          </a:p>
          <a:p>
            <a:pPr eaLnBrk="1" hangingPunct="1"/>
            <a:r>
              <a:rPr lang="en-US" dirty="0" smtClean="0"/>
              <a:t>Information Commons with 150 workstations and 35 group-study rooms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4" descr="library nigh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4225" y="304800"/>
            <a:ext cx="5035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USU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Three libraries on six campuses</a:t>
            </a:r>
          </a:p>
          <a:p>
            <a:r>
              <a:rPr lang="en-US" dirty="0" smtClean="0"/>
              <a:t>Strong emphasis on e-content: 200 databases, 50,000 e-journals, 3 million </a:t>
            </a:r>
            <a:r>
              <a:rPr lang="en-US" dirty="0" err="1" smtClean="0"/>
              <a:t>ebooks</a:t>
            </a:r>
            <a:endParaRPr lang="en-US" dirty="0" smtClean="0"/>
          </a:p>
          <a:p>
            <a:r>
              <a:rPr lang="en-US" dirty="0" err="1" smtClean="0"/>
              <a:t>DigitalCommons</a:t>
            </a:r>
            <a:r>
              <a:rPr lang="en-US" dirty="0" smtClean="0"/>
              <a:t>, 31,000 items; over 1 million full-text downloads</a:t>
            </a:r>
          </a:p>
          <a:p>
            <a:r>
              <a:rPr lang="en-US" dirty="0" smtClean="0"/>
              <a:t>USU Press is a department of the Library</a:t>
            </a:r>
          </a:p>
          <a:p>
            <a:r>
              <a:rPr lang="en-US" dirty="0" smtClean="0"/>
              <a:t>Member of HathiTrust contributing USU Press backlist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534025" cy="62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1" y="9906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Founded 1972</a:t>
            </a:r>
          </a:p>
          <a:p>
            <a:endParaRPr lang="en-US" dirty="0"/>
          </a:p>
          <a:p>
            <a:r>
              <a:rPr lang="en-US" dirty="0" smtClean="0"/>
              <a:t>Became part of the Library 2010</a:t>
            </a:r>
          </a:p>
          <a:p>
            <a:endParaRPr lang="en-US" dirty="0"/>
          </a:p>
          <a:p>
            <a:r>
              <a:rPr lang="en-US" dirty="0" smtClean="0"/>
              <a:t>Joined the University Press of Colorado 2012</a:t>
            </a:r>
          </a:p>
          <a:p>
            <a:endParaRPr lang="en-US" dirty="0"/>
          </a:p>
          <a:p>
            <a:r>
              <a:rPr lang="en-US" dirty="0" smtClean="0"/>
              <a:t>Publishes 20 books/year</a:t>
            </a:r>
          </a:p>
          <a:p>
            <a:endParaRPr lang="en-US" dirty="0"/>
          </a:p>
          <a:p>
            <a:r>
              <a:rPr lang="en-US" dirty="0" smtClean="0"/>
              <a:t>Backlist Open Access in </a:t>
            </a:r>
            <a:r>
              <a:rPr lang="en-US" dirty="0" err="1" smtClean="0"/>
              <a:t>DigitalCommons</a:t>
            </a:r>
            <a:r>
              <a:rPr lang="en-US" dirty="0" smtClean="0"/>
              <a:t> and HathiTrust</a:t>
            </a:r>
          </a:p>
          <a:p>
            <a:endParaRPr lang="en-US" dirty="0"/>
          </a:p>
          <a:p>
            <a:r>
              <a:rPr lang="en-US" dirty="0" smtClean="0"/>
              <a:t>One year embargo on </a:t>
            </a:r>
            <a:r>
              <a:rPr lang="en-US" dirty="0" err="1" smtClean="0"/>
              <a:t>frontlist</a:t>
            </a:r>
            <a:r>
              <a:rPr lang="en-US" dirty="0" smtClean="0"/>
              <a:t> before OA</a:t>
            </a:r>
            <a:endParaRPr lang="en-US" dirty="0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457200"/>
            <a:ext cx="476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798"/>
            <a:ext cx="5593833" cy="623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1" y="1447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133 titles from the last 20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609600"/>
            <a:ext cx="7331309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1743074" y="2438400"/>
            <a:ext cx="3429000" cy="1323404"/>
          </a:xfrm>
          <a:prstGeom prst="rightArrow">
            <a:avLst/>
          </a:prstGeom>
          <a:blipFill dpi="0" rotWithShape="1">
            <a:blip r:embed="rId3" cstate="screen">
              <a:alphaModFix amt="42000"/>
              <a:duotone>
                <a:schemeClr val="accent1">
                  <a:shade val="40000"/>
                  <a:satMod val="120000"/>
                </a:schemeClr>
                <a:schemeClr val="accent1">
                  <a:tint val="70000"/>
                  <a:satMod val="300000"/>
                  <a:lumMod val="11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Effect Does Open Access Have on Backlist Sales?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Does the availability of Open Access versions </a:t>
            </a:r>
            <a:r>
              <a:rPr lang="en-US" sz="3600" b="1" i="1" dirty="0" smtClean="0"/>
              <a:t>depress</a:t>
            </a:r>
            <a:r>
              <a:rPr lang="en-US" sz="3600" dirty="0" smtClean="0"/>
              <a:t> sales of backlist books?</a:t>
            </a:r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0" indent="0">
              <a:buNone/>
            </a:pPr>
            <a:r>
              <a:rPr lang="en-US" sz="3600" dirty="0" smtClean="0"/>
              <a:t>Does </a:t>
            </a:r>
            <a:r>
              <a:rPr lang="en-US" sz="3600" dirty="0"/>
              <a:t>the availability of </a:t>
            </a:r>
            <a:r>
              <a:rPr lang="en-US" sz="3600" dirty="0" smtClean="0"/>
              <a:t>Open </a:t>
            </a:r>
            <a:r>
              <a:rPr lang="en-US" sz="3600" dirty="0"/>
              <a:t>Access </a:t>
            </a:r>
            <a:r>
              <a:rPr lang="en-US" sz="3600" dirty="0" smtClean="0"/>
              <a:t>versions </a:t>
            </a:r>
            <a:r>
              <a:rPr lang="en-US" sz="3600" b="1" i="1" dirty="0" smtClean="0"/>
              <a:t>increase</a:t>
            </a:r>
            <a:r>
              <a:rPr lang="en-US" sz="3600" dirty="0" smtClean="0"/>
              <a:t> </a:t>
            </a:r>
            <a:r>
              <a:rPr lang="en-US" sz="3600" dirty="0"/>
              <a:t>sales of backlist books?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4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3850"/>
            <a:ext cx="7770813" cy="1371600"/>
          </a:xfrm>
        </p:spPr>
        <p:txBody>
          <a:bodyPr/>
          <a:lstStyle/>
          <a:p>
            <a:r>
              <a:rPr lang="en-US" dirty="0" smtClean="0"/>
              <a:t>Typical Sales Patterns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762125"/>
            <a:ext cx="67532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074" cy="2843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075043"/>
            <a:ext cx="1828800" cy="27829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4171950"/>
            <a:ext cx="1757539" cy="2686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0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397</Words>
  <Application>Microsoft Macintosh PowerPoint</Application>
  <PresentationFormat>On-screen Show (4:3)</PresentationFormat>
  <Paragraphs>70</Paragraphs>
  <Slides>21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Folio</vt:lpstr>
      <vt:lpstr>Opening the Backlist at Utah State University</vt:lpstr>
      <vt:lpstr> Utah’s land-grant university, founded in 1888  29,000 students; 1,000 faculty; six campuses 200 undergraduate, 90 masters, and 35 doctoral programs  Open Access policy adopted 2012           </vt:lpstr>
      <vt:lpstr> Merrill-Cazier Library</vt:lpstr>
      <vt:lpstr>USU Libraries</vt:lpstr>
      <vt:lpstr>PowerPoint Presentation</vt:lpstr>
      <vt:lpstr>PowerPoint Presentation</vt:lpstr>
      <vt:lpstr>PowerPoint Presentation</vt:lpstr>
      <vt:lpstr>What Effect Does Open Access Have on Backlist Sales?</vt:lpstr>
      <vt:lpstr>Typical Sales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Tentative Answers</vt:lpstr>
      <vt:lpstr>PowerPoint Presentation</vt:lpstr>
      <vt:lpstr>Other Conclusions</vt:lpstr>
      <vt:lpstr>Pending Questions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Bell</dc:creator>
  <cp:lastModifiedBy>Andy Wesolek</cp:lastModifiedBy>
  <cp:revision>59</cp:revision>
  <dcterms:created xsi:type="dcterms:W3CDTF">2008-10-17T17:19:54Z</dcterms:created>
  <dcterms:modified xsi:type="dcterms:W3CDTF">2013-03-13T16:49:41Z</dcterms:modified>
</cp:coreProperties>
</file>