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79" r:id="rId1"/>
  </p:sldMasterIdLst>
  <p:notesMasterIdLst>
    <p:notesMasterId r:id="rId27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56" r:id="rId9"/>
    <p:sldId id="258" r:id="rId10"/>
    <p:sldId id="257" r:id="rId11"/>
    <p:sldId id="259" r:id="rId12"/>
    <p:sldId id="261" r:id="rId13"/>
    <p:sldId id="260" r:id="rId14"/>
    <p:sldId id="262" r:id="rId15"/>
    <p:sldId id="263" r:id="rId16"/>
    <p:sldId id="272" r:id="rId17"/>
    <p:sldId id="264" r:id="rId18"/>
    <p:sldId id="265" r:id="rId19"/>
    <p:sldId id="267" r:id="rId20"/>
    <p:sldId id="268" r:id="rId21"/>
    <p:sldId id="269" r:id="rId22"/>
    <p:sldId id="270" r:id="rId23"/>
    <p:sldId id="271" r:id="rId24"/>
    <p:sldId id="274" r:id="rId25"/>
    <p:sldId id="26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04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71494-BC23-ED44-8837-FAF7C56E9C58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9C316-2870-A046-82F9-E7BAF47ABA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Brief</a:t>
            </a:r>
            <a:r>
              <a:rPr lang="en-US" baseline="0" dirty="0" smtClean="0"/>
              <a:t> overview of (1) why Highway 89 is important and (2) history of the road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out in</a:t>
            </a:r>
            <a:r>
              <a:rPr lang="en-US" baseline="0" dirty="0" smtClean="0"/>
              <a:t> a seemingly boring way only because it really drives home the two points I want to make here.</a:t>
            </a:r>
            <a:endParaRPr lang="en-US" dirty="0" smtClean="0"/>
          </a:p>
          <a:p>
            <a:r>
              <a:rPr lang="en-US" dirty="0" smtClean="0"/>
              <a:t>Two points:</a:t>
            </a:r>
          </a:p>
          <a:p>
            <a:r>
              <a:rPr lang="en-US" dirty="0" smtClean="0"/>
              <a:t>*Highway 89 exemplifies the West</a:t>
            </a:r>
          </a:p>
          <a:p>
            <a:r>
              <a:rPr lang="en-US" dirty="0" smtClean="0"/>
              <a:t>*Highway</a:t>
            </a:r>
            <a:r>
              <a:rPr lang="en-US" baseline="0" dirty="0" smtClean="0"/>
              <a:t> 89 deserves greater appreciation enjoyed by east-west routes like Lincoln Highway and Route 66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*Highway stretches 1600 miles from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Montana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Nogales, Arizona. Passes through 5 states, Montana, Wyoming, Idaho, Utah, and Arizona.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*Designated by the Bureau of Public Roads in 1926, the highway initially stretched from Nogales to Spanish Fork, Utah, before officials extended the route north 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Piegan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1938.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Routed through Ogden, Brigham City, Logan, and Montpelier, Idaho, though Wyoming lobbied heavily for a route through Evanston and Kemmerer (now U.S. 189)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*Major changes include: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*1959-1960: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Rerouted through Page, Arizona to facilitate the construction of the Glen Canyon Dam. Original route now known as 89A.  Road section on 89 collapsed in February, 	traffic back on 89A!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*1992: the Federal Highway Administration decommissioned the segment south of Flagstaff, Arizona.	(I-17, I-19)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difference from Route 66: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U.S. 89 remains remarkably intact.  Only about 300 miles of its historic 1,600-mile length have been overlaid by interstate.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out in</a:t>
            </a:r>
            <a:r>
              <a:rPr lang="en-US" baseline="0" dirty="0" smtClean="0"/>
              <a:t> a seemingly boring way only because it really drives home the two points I want to make here.</a:t>
            </a:r>
            <a:endParaRPr lang="en-US" dirty="0" smtClean="0"/>
          </a:p>
          <a:p>
            <a:r>
              <a:rPr lang="en-US" dirty="0" smtClean="0"/>
              <a:t>Two points:</a:t>
            </a:r>
          </a:p>
          <a:p>
            <a:r>
              <a:rPr lang="en-US" dirty="0" smtClean="0"/>
              <a:t>*Highway 89 exemplifies the West</a:t>
            </a:r>
          </a:p>
          <a:p>
            <a:r>
              <a:rPr lang="en-US" dirty="0" smtClean="0"/>
              <a:t>*Highway</a:t>
            </a:r>
            <a:r>
              <a:rPr lang="en-US" baseline="0" dirty="0" smtClean="0"/>
              <a:t> 89 deserves greater appreciation enjoyed by east-west routes like Lincoln Highway and Route 66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*“Cross Section of the West.” "Highway to Grandeur." "Fabulous Boulevard of National Parks." "The Scenic Route of Three Nations." "Treasure Trail." </a:t>
            </a:r>
          </a:p>
          <a:p>
            <a:r>
              <a:rPr lang="en-US" dirty="0" smtClean="0"/>
              <a:t>*7 national parks: Glacier,</a:t>
            </a:r>
            <a:r>
              <a:rPr lang="en-US" baseline="0" dirty="0" smtClean="0"/>
              <a:t> Yellowstone, Teton, Bryce Canyon, Zion, Grand Canyon, and Saguaro</a:t>
            </a:r>
          </a:p>
          <a:p>
            <a:r>
              <a:rPr lang="en-US" baseline="0" dirty="0" smtClean="0"/>
              <a:t>*It wasn’t planned this way: Not all of these were national parks when the highway was created and Saguaro wasn’t even part of the park service.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*Founded in 1955 by hotel other</a:t>
            </a:r>
            <a:r>
              <a:rPr lang="en-US" baseline="0" dirty="0" smtClean="0"/>
              <a:t> business owners</a:t>
            </a:r>
            <a:r>
              <a:rPr lang="en-US" dirty="0" smtClean="0"/>
              <a:t> to promote tourism along U.S. Highway 89</a:t>
            </a:r>
          </a:p>
          <a:p>
            <a:endParaRPr lang="en-US" dirty="0" smtClean="0"/>
          </a:p>
          <a:p>
            <a:r>
              <a:rPr lang="en-US" dirty="0" smtClean="0"/>
              <a:t>*We want to be like the 89’ers,</a:t>
            </a:r>
            <a:r>
              <a:rPr lang="en-US" baseline="0" dirty="0" smtClean="0"/>
              <a:t> except instead of promoting the attractions themselves, we want to promote the memory of how those attractions existed in the past through documents and photographs.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out in</a:t>
            </a:r>
            <a:r>
              <a:rPr lang="en-US" baseline="0" dirty="0" smtClean="0"/>
              <a:t> a seemingly boring way only because it really drives home the two points I want to make here.</a:t>
            </a:r>
            <a:endParaRPr lang="en-US" dirty="0" smtClean="0"/>
          </a:p>
          <a:p>
            <a:r>
              <a:rPr lang="en-US" dirty="0" smtClean="0"/>
              <a:t>Two points:</a:t>
            </a:r>
          </a:p>
          <a:p>
            <a:r>
              <a:rPr lang="en-US" dirty="0" smtClean="0"/>
              <a:t>*Highway 89 exemplifies the West</a:t>
            </a:r>
          </a:p>
          <a:p>
            <a:r>
              <a:rPr lang="en-US" dirty="0" smtClean="0"/>
              <a:t>*Highway</a:t>
            </a:r>
            <a:r>
              <a:rPr lang="en-US" baseline="0" dirty="0" smtClean="0"/>
              <a:t> 89 deserves greater appreciation enjoyed by east-west routes like Lincoln Highway and Route 66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Roy </a:t>
            </a:r>
            <a:r>
              <a:rPr lang="en-US" dirty="0" err="1" smtClean="0"/>
              <a:t>rosenweig</a:t>
            </a:r>
            <a:r>
              <a:rPr lang="en-US" dirty="0" smtClean="0"/>
              <a:t> center for history and new 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 out in</a:t>
            </a:r>
            <a:r>
              <a:rPr lang="en-US" baseline="0" dirty="0" smtClean="0"/>
              <a:t> a seemingly boring way only because it really drives home the two points I want to make here.</a:t>
            </a:r>
            <a:endParaRPr lang="en-US" dirty="0" smtClean="0"/>
          </a:p>
          <a:p>
            <a:r>
              <a:rPr lang="en-US" dirty="0" smtClean="0"/>
              <a:t>Two points:</a:t>
            </a:r>
          </a:p>
          <a:p>
            <a:r>
              <a:rPr lang="en-US" dirty="0" smtClean="0"/>
              <a:t>*Highway 89 exemplifies the West</a:t>
            </a:r>
          </a:p>
          <a:p>
            <a:r>
              <a:rPr lang="en-US" dirty="0" smtClean="0"/>
              <a:t>*Highway</a:t>
            </a:r>
            <a:r>
              <a:rPr lang="en-US" baseline="0" dirty="0" smtClean="0"/>
              <a:t> 89 deserves greater appreciation enjoyed by east-west routes like Lincoln Highway and Route 66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316-2870-A046-82F9-E7BAF47ABA6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6213-B4C4-4C5C-8EAE-01416D175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B8484-DB80-E84F-91EA-A97527CA9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B8484-DB80-E84F-91EA-A97527CA9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B8484-DB80-E84F-91EA-A97527CA9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B8484-DB80-E84F-91EA-A97527CA9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B8484-DB80-E84F-91EA-A97527CA9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B8484-DB80-E84F-91EA-A97527CA911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B8484-DB80-E84F-91EA-A97527CA9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B8484-DB80-E84F-91EA-A97527CA91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44B39-B518-7748-A325-39F45EC96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B5A2142-476B-8248-9C4F-FA42A06CD5E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FFB8484-DB80-E84F-91EA-A97527CA91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  <p:sldLayoutId id="2147484392" r:id="rId13"/>
    <p:sldLayoutId id="2147484393" r:id="rId14"/>
    <p:sldLayoutId id="2147484394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file://localhost/Volumes/FreeAgent%20GoFlex%20Drive/100_066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file://localhost/Users/seanevans/Pictures/iPhoto%20Library.photolibrary/Previews/2013/01/21/20130121-085434/jXRl4aAARbqKHRbXM9jjTA/DSCN1142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ps.gov/rt66/ARC/index.ht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file://localhost/Users/seanevans/Pictures/iPhoto%20Library.photolibrary/Previews/2013/03/30/20130330-131547/yXVlq1wDQ0SaSHFadStWAQ/DSCN1493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file://localhost/Volumes/FreeAgent%20GoFlex%20Drive/018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-22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8940800" cy="6705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34200" y="2895600"/>
            <a:ext cx="1981200" cy="1828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Candara"/>
                <a:cs typeface="Candara"/>
              </a:rPr>
              <a:t>Joint Meeting of the </a:t>
            </a:r>
            <a:r>
              <a:rPr lang="en-US" b="1" dirty="0" smtClean="0">
                <a:latin typeface="Candara"/>
                <a:cs typeface="Candara"/>
              </a:rPr>
              <a:t>Conference of Inter-Mountain Archivists </a:t>
            </a:r>
            <a:r>
              <a:rPr lang="en-US" dirty="0" smtClean="0">
                <a:latin typeface="Candara"/>
                <a:cs typeface="Candara"/>
              </a:rPr>
              <a:t>and the </a:t>
            </a:r>
            <a:r>
              <a:rPr lang="en-US" b="1" dirty="0" smtClean="0">
                <a:latin typeface="Candara"/>
                <a:cs typeface="Candara"/>
              </a:rPr>
              <a:t>Society of Rocky Mountain Archivists</a:t>
            </a:r>
          </a:p>
          <a:p>
            <a:r>
              <a:rPr lang="en-US" dirty="0" smtClean="0">
                <a:latin typeface="Candara"/>
                <a:cs typeface="Candara"/>
              </a:rPr>
              <a:t>May 22-25, 2013</a:t>
            </a:r>
          </a:p>
          <a:p>
            <a:r>
              <a:rPr lang="en-US" dirty="0" smtClean="0">
                <a:latin typeface="Candara"/>
                <a:cs typeface="Candara"/>
              </a:rPr>
              <a:t>Salt Lake City, UT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latin typeface="Candara" pitchFamily="34" charset="0"/>
              </a:rPr>
              <a:t/>
            </a:r>
            <a:br>
              <a:rPr lang="en-US" sz="3200" dirty="0" smtClean="0">
                <a:latin typeface="Candara" pitchFamily="34" charset="0"/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U.S. Highway 89 Cross Section of the West: A Collaborative Digital Exhibit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- </a:t>
            </a:r>
            <a:b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Looking at the Model of the NPS Route 66 Archives and Research Collaboration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4953000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Candara"/>
                <a:cs typeface="Candara"/>
              </a:rPr>
              <a:t>R</a:t>
            </a:r>
            <a:r>
              <a:rPr lang="en-US" sz="1400" dirty="0" smtClean="0">
                <a:latin typeface="Candara"/>
                <a:cs typeface="Candara"/>
              </a:rPr>
              <a:t>. </a:t>
            </a:r>
            <a:r>
              <a:rPr lang="en-US" sz="1400" dirty="0" smtClean="0">
                <a:solidFill>
                  <a:schemeClr val="bg1"/>
                </a:solidFill>
                <a:latin typeface="Candara"/>
                <a:cs typeface="Candara"/>
              </a:rPr>
              <a:t>Sean Evans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Candara"/>
                <a:cs typeface="Candara"/>
              </a:rPr>
              <a:t>Cline  Library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Candara"/>
                <a:cs typeface="Candara"/>
              </a:rPr>
              <a:t>Northern Arizona University</a:t>
            </a:r>
            <a:endParaRPr lang="en-US" sz="14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7957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62" y="2312426"/>
            <a:ext cx="2989390" cy="4262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333" y="2667001"/>
            <a:ext cx="3022517" cy="3910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0031_Bx1UT_086.jpg"/>
          <p:cNvPicPr>
            <a:picLocks noChangeAspect="1"/>
          </p:cNvPicPr>
          <p:nvPr/>
        </p:nvPicPr>
        <p:blipFill>
          <a:blip r:embed="rId3"/>
          <a:srcRect r="1995"/>
          <a:stretch>
            <a:fillRect/>
          </a:stretch>
        </p:blipFill>
        <p:spPr>
          <a:xfrm>
            <a:off x="5131316" y="1966106"/>
            <a:ext cx="4012684" cy="2619993"/>
          </a:xfrm>
          <a:prstGeom prst="rect">
            <a:avLst/>
          </a:prstGeom>
        </p:spPr>
      </p:pic>
      <p:pic>
        <p:nvPicPr>
          <p:cNvPr id="7" name="Picture 6" descr="P0031_Bx1WY_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341" y="1925368"/>
            <a:ext cx="3914975" cy="2524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Parks</a:t>
            </a:r>
            <a:endParaRPr lang="en-US" dirty="0"/>
          </a:p>
        </p:txBody>
      </p:sp>
      <p:pic>
        <p:nvPicPr>
          <p:cNvPr id="5" name="Picture 4" descr="aae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38256"/>
            <a:ext cx="2606675" cy="2038275"/>
          </a:xfrm>
          <a:prstGeom prst="rect">
            <a:avLst/>
          </a:prstGeom>
        </p:spPr>
      </p:pic>
      <p:pic>
        <p:nvPicPr>
          <p:cNvPr id="11" name="Picture 10" descr="aan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005" y="2038256"/>
            <a:ext cx="2054225" cy="2524125"/>
          </a:xfrm>
          <a:prstGeom prst="rect">
            <a:avLst/>
          </a:prstGeom>
        </p:spPr>
      </p:pic>
      <p:pic>
        <p:nvPicPr>
          <p:cNvPr id="6" name="Picture 5" descr="P0031_Bx1WY_02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9017"/>
            <a:ext cx="2030539" cy="3077328"/>
          </a:xfrm>
          <a:prstGeom prst="rect">
            <a:avLst/>
          </a:prstGeom>
        </p:spPr>
      </p:pic>
      <p:pic>
        <p:nvPicPr>
          <p:cNvPr id="10" name="Picture 9" descr="aaf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5225" y="4431811"/>
            <a:ext cx="3458775" cy="2426189"/>
          </a:xfrm>
          <a:prstGeom prst="rect">
            <a:avLst/>
          </a:prstGeom>
        </p:spPr>
      </p:pic>
      <p:pic>
        <p:nvPicPr>
          <p:cNvPr id="9" name="Picture 8" descr="P0031_Bx1UT_04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5916" y="4076531"/>
            <a:ext cx="4332851" cy="2799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h19b01i0579.jpg"/>
          <p:cNvPicPr>
            <a:picLocks noChangeAspect="1"/>
          </p:cNvPicPr>
          <p:nvPr/>
        </p:nvPicPr>
        <p:blipFill>
          <a:blip r:embed="rId2"/>
          <a:srcRect b="13040"/>
          <a:stretch>
            <a:fillRect/>
          </a:stretch>
        </p:blipFill>
        <p:spPr>
          <a:xfrm>
            <a:off x="5926659" y="4040484"/>
            <a:ext cx="3217341" cy="2797806"/>
          </a:xfrm>
          <a:prstGeom prst="rect">
            <a:avLst/>
          </a:prstGeom>
        </p:spPr>
      </p:pic>
      <p:pic>
        <p:nvPicPr>
          <p:cNvPr id="10" name="Picture 9" descr="00959008002_U24Shortc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402884"/>
            <a:ext cx="4114800" cy="3159125"/>
          </a:xfrm>
          <a:prstGeom prst="rect">
            <a:avLst/>
          </a:prstGeom>
        </p:spPr>
      </p:pic>
      <p:pic>
        <p:nvPicPr>
          <p:cNvPr id="9" name="Picture 8" descr="8-2426.jpg"/>
          <p:cNvPicPr>
            <a:picLocks noChangeAspect="1"/>
          </p:cNvPicPr>
          <p:nvPr/>
        </p:nvPicPr>
        <p:blipFill>
          <a:blip r:embed="rId4"/>
          <a:srcRect l="13606" b="27552"/>
          <a:stretch>
            <a:fillRect/>
          </a:stretch>
        </p:blipFill>
        <p:spPr>
          <a:xfrm>
            <a:off x="0" y="5458946"/>
            <a:ext cx="2657370" cy="1399054"/>
          </a:xfrm>
          <a:prstGeom prst="rect">
            <a:avLst/>
          </a:prstGeom>
        </p:spPr>
      </p:pic>
      <p:pic>
        <p:nvPicPr>
          <p:cNvPr id="5" name="Picture 4" descr="MSS322Bx2Fd7005_Page 5.jpg"/>
          <p:cNvPicPr>
            <a:picLocks noChangeAspect="1"/>
          </p:cNvPicPr>
          <p:nvPr/>
        </p:nvPicPr>
        <p:blipFill>
          <a:blip r:embed="rId5"/>
          <a:srcRect b="61934"/>
          <a:stretch>
            <a:fillRect/>
          </a:stretch>
        </p:blipFill>
        <p:spPr>
          <a:xfrm>
            <a:off x="14111" y="1806928"/>
            <a:ext cx="5384800" cy="2610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23856"/>
            <a:ext cx="8913103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Other Attractions and Amenities</a:t>
            </a:r>
            <a:endParaRPr lang="en-US" sz="2800" dirty="0"/>
          </a:p>
        </p:txBody>
      </p:sp>
      <p:pic>
        <p:nvPicPr>
          <p:cNvPr id="7" name="Picture 6" descr="P0031_Bx1UT_09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673" y="4237102"/>
            <a:ext cx="4064001" cy="2620898"/>
          </a:xfrm>
          <a:prstGeom prst="rect">
            <a:avLst/>
          </a:prstGeom>
        </p:spPr>
      </p:pic>
      <p:pic>
        <p:nvPicPr>
          <p:cNvPr id="6" name="Picture 5" descr="P0031_Bx1UT_006.jpg"/>
          <p:cNvPicPr>
            <a:picLocks noChangeAspect="1"/>
          </p:cNvPicPr>
          <p:nvPr/>
        </p:nvPicPr>
        <p:blipFill>
          <a:blip r:embed="rId7"/>
          <a:srcRect l="13606"/>
          <a:stretch>
            <a:fillRect/>
          </a:stretch>
        </p:blipFill>
        <p:spPr>
          <a:xfrm>
            <a:off x="0" y="3664735"/>
            <a:ext cx="2657370" cy="1988837"/>
          </a:xfrm>
          <a:prstGeom prst="rect">
            <a:avLst/>
          </a:prstGeom>
        </p:spPr>
      </p:pic>
      <p:pic>
        <p:nvPicPr>
          <p:cNvPr id="8" name="Picture 7" descr="P0031_Bx1UT_04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3930" y="3664735"/>
            <a:ext cx="2094845" cy="3193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89’ers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  <p:pic>
        <p:nvPicPr>
          <p:cNvPr id="7" name="Picture 6" descr="MSS322Bx2Fd2001_Page 1.jpg"/>
          <p:cNvPicPr>
            <a:picLocks noChangeAspect="1"/>
          </p:cNvPicPr>
          <p:nvPr/>
        </p:nvPicPr>
        <p:blipFill>
          <a:blip r:embed="rId4"/>
          <a:srcRect b="37686"/>
          <a:stretch>
            <a:fillRect/>
          </a:stretch>
        </p:blipFill>
        <p:spPr>
          <a:xfrm>
            <a:off x="5965091" y="2470546"/>
            <a:ext cx="3047499" cy="4118327"/>
          </a:xfrm>
          <a:prstGeom prst="rect">
            <a:avLst/>
          </a:prstGeom>
        </p:spPr>
      </p:pic>
      <p:pic>
        <p:nvPicPr>
          <p:cNvPr id="8" name="Picture 7" descr="MSS322Bx2Fd5006_Page 6.jpg"/>
          <p:cNvPicPr>
            <a:picLocks noChangeAspect="1"/>
          </p:cNvPicPr>
          <p:nvPr/>
        </p:nvPicPr>
        <p:blipFill>
          <a:blip r:embed="rId5"/>
          <a:srcRect b="54108"/>
          <a:stretch>
            <a:fillRect/>
          </a:stretch>
        </p:blipFill>
        <p:spPr>
          <a:xfrm>
            <a:off x="0" y="2038256"/>
            <a:ext cx="5327651" cy="3147306"/>
          </a:xfrm>
          <a:prstGeom prst="rect">
            <a:avLst/>
          </a:prstGeom>
        </p:spPr>
      </p:pic>
      <p:pic>
        <p:nvPicPr>
          <p:cNvPr id="6" name="Picture 5" descr="MSS322Bx2Fd4009_Record Bac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689" y="3641141"/>
            <a:ext cx="3094562" cy="3088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959005001_Scenic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55" y="1123856"/>
            <a:ext cx="7414381" cy="5745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ILEAD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71600" y="2276474"/>
            <a:ext cx="6400800" cy="749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Aggregate existing Collections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/>
          </a:p>
          <a:p>
            <a:pPr marL="457200" indent="-457200" algn="l">
              <a:buFont typeface="Arial"/>
              <a:buChar char="•"/>
            </a:pP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71600" y="2886074"/>
            <a:ext cx="6400800" cy="749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Locate and digitize new collections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371600" y="3648074"/>
            <a:ext cx="6400800" cy="7493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3100" dirty="0" smtClean="0">
                <a:solidFill>
                  <a:srgbClr val="000000"/>
                </a:solidFill>
              </a:rPr>
              <a:t>Create an aesthetically pleasing user-interface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71600" y="4378325"/>
            <a:ext cx="6400800" cy="574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Design a site that is easily scalable</a:t>
            </a:r>
            <a:endParaRPr lang="en-US" dirty="0" smtClean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371600" y="5000625"/>
            <a:ext cx="6400800" cy="7493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3100" dirty="0" smtClean="0">
                <a:solidFill>
                  <a:schemeClr val="tx1"/>
                </a:solidFill>
              </a:rPr>
              <a:t>Provide opportunities for user-generated and contributed content 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29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25220" y="2212795"/>
            <a:ext cx="6400800" cy="7493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We will upload display JPEG and PDF only</a:t>
            </a:r>
          </a:p>
          <a:p>
            <a:pPr marL="457200" indent="-457200"/>
            <a:endParaRPr lang="en-US" dirty="0" smtClean="0"/>
          </a:p>
          <a:p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025220" y="3076747"/>
            <a:ext cx="6400800" cy="7493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Contributing institutions responsible for digital preservation</a:t>
            </a:r>
          </a:p>
          <a:p>
            <a:pPr marL="457200" indent="-457200"/>
            <a:endParaRPr lang="en-US" dirty="0" smtClean="0"/>
          </a:p>
          <a:p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025220" y="3826048"/>
            <a:ext cx="6400800" cy="87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Loosely following MWDL metadata conventions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indent="-457200"/>
            <a:endParaRPr lang="en-US" dirty="0" smtClean="0"/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25220" y="4737240"/>
            <a:ext cx="6400800" cy="87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Currently consists of six founding institutions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indent="-457200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6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025220" y="2085578"/>
            <a:ext cx="6400800" cy="749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 smtClean="0"/>
              <a:t>Omeka</a:t>
            </a:r>
            <a:r>
              <a:rPr lang="en-US" sz="2600" dirty="0" smtClean="0"/>
              <a:t> 2.0 (out of the box)</a:t>
            </a:r>
          </a:p>
          <a:p>
            <a:pPr marL="457200" indent="-457200"/>
            <a:endParaRPr lang="en-US" dirty="0" smtClean="0"/>
          </a:p>
          <a:p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025220" y="2702098"/>
            <a:ext cx="6400800" cy="7493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 smtClean="0"/>
              <a:t>1 Terabyte server housed at USU in Logan</a:t>
            </a:r>
          </a:p>
          <a:p>
            <a:pPr marL="457200" indent="-457200"/>
            <a:endParaRPr lang="en-US" dirty="0" smtClean="0"/>
          </a:p>
          <a:p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025220" y="3521906"/>
            <a:ext cx="6400800" cy="3336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 smtClean="0"/>
              <a:t>Key Plugins:</a:t>
            </a:r>
          </a:p>
          <a:p>
            <a:pPr lvl="1"/>
            <a:r>
              <a:rPr lang="en-US" dirty="0" err="1" smtClean="0"/>
              <a:t>Geolocation</a:t>
            </a:r>
            <a:endParaRPr lang="en-US" dirty="0" smtClean="0"/>
          </a:p>
          <a:p>
            <a:pPr lvl="1"/>
            <a:r>
              <a:rPr lang="en-US" dirty="0" err="1" smtClean="0"/>
              <a:t>Dropbox</a:t>
            </a:r>
            <a:endParaRPr lang="en-US" dirty="0" smtClean="0"/>
          </a:p>
          <a:p>
            <a:pPr lvl="1"/>
            <a:r>
              <a:rPr lang="en-US" dirty="0" smtClean="0"/>
              <a:t>CSV Import</a:t>
            </a:r>
          </a:p>
          <a:p>
            <a:pPr lvl="1"/>
            <a:r>
              <a:rPr lang="en-US" dirty="0" err="1" smtClean="0"/>
              <a:t>COinS</a:t>
            </a:r>
            <a:endParaRPr lang="en-US" dirty="0" smtClean="0"/>
          </a:p>
          <a:p>
            <a:pPr lvl="1"/>
            <a:r>
              <a:rPr lang="en-US" dirty="0" smtClean="0"/>
              <a:t>Exhibit builder</a:t>
            </a:r>
          </a:p>
          <a:p>
            <a:pPr lvl="1"/>
            <a:r>
              <a:rPr lang="en-US" dirty="0" smtClean="0"/>
              <a:t>Social Bookmarking</a:t>
            </a:r>
          </a:p>
          <a:p>
            <a:pPr lvl="1"/>
            <a:r>
              <a:rPr lang="en-US" dirty="0" smtClean="0"/>
              <a:t>OAI-PMH Repository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Complete list of available plugins:</a:t>
            </a:r>
          </a:p>
          <a:p>
            <a:pPr marL="457200" lvl="1" indent="0"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omeka.org</a:t>
            </a:r>
            <a:r>
              <a:rPr lang="en-US" dirty="0" smtClean="0"/>
              <a:t>/add-ons/plugins/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indent="-457200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382406" y="2885148"/>
            <a:ext cx="8229600" cy="2114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1200" dirty="0" smtClean="0"/>
              <a:t>We are running the newest version of </a:t>
            </a:r>
            <a:r>
              <a:rPr lang="en-US" kern="1200" dirty="0" err="1" smtClean="0"/>
              <a:t>Omeka</a:t>
            </a:r>
            <a:endParaRPr lang="en-US" kern="1200" dirty="0" smtClean="0"/>
          </a:p>
          <a:p>
            <a:r>
              <a:rPr lang="en-US" kern="1200" dirty="0" smtClean="0"/>
              <a:t>Not all plug-</a:t>
            </a:r>
            <a:r>
              <a:rPr lang="en-US" kern="1200" dirty="0" smtClean="0"/>
              <a:t>ins or themes </a:t>
            </a:r>
            <a:r>
              <a:rPr lang="en-US" kern="1200" dirty="0" smtClean="0"/>
              <a:t>are currently available.</a:t>
            </a:r>
          </a:p>
          <a:p>
            <a:r>
              <a:rPr lang="en-US" kern="1200" dirty="0" smtClean="0"/>
              <a:t>1 terabyte of server space is not scalable</a:t>
            </a:r>
            <a:endParaRPr lang="en-US" kern="1200" dirty="0"/>
          </a:p>
        </p:txBody>
      </p:sp>
      <p:sp>
        <p:nvSpPr>
          <p:cNvPr id="8" name="Rectangle 7"/>
          <p:cNvSpPr/>
          <p:nvPr/>
        </p:nvSpPr>
        <p:spPr>
          <a:xfrm>
            <a:off x="382406" y="5773422"/>
            <a:ext cx="7177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1200" dirty="0" smtClean="0"/>
              <a:t>You may visit the test site at (temporary URL): http://</a:t>
            </a:r>
            <a:r>
              <a:rPr lang="en-US" kern="1200" dirty="0" err="1" smtClean="0"/>
              <a:t>rivendell.lib.usu.edu</a:t>
            </a:r>
            <a:r>
              <a:rPr lang="en-US" kern="1200" dirty="0" smtClean="0"/>
              <a:t>/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317571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9ho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71"/>
            <a:ext cx="9144000" cy="609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6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Candara"/>
                <a:cs typeface="Candara"/>
              </a:rPr>
              <a:t>Congress </a:t>
            </a:r>
            <a:r>
              <a:rPr lang="en-US" dirty="0" smtClean="0">
                <a:latin typeface="Candara"/>
                <a:cs typeface="Candara"/>
              </a:rPr>
              <a:t>passes: </a:t>
            </a:r>
            <a:r>
              <a:rPr lang="en-US" dirty="0">
                <a:latin typeface="Candara"/>
                <a:cs typeface="Candara"/>
              </a:rPr>
              <a:t>Public Law </a:t>
            </a:r>
            <a:r>
              <a:rPr lang="en-US" dirty="0" smtClean="0">
                <a:latin typeface="Candara"/>
                <a:cs typeface="Candara"/>
              </a:rPr>
              <a:t>106-45 “An Act </a:t>
            </a:r>
            <a:r>
              <a:rPr lang="en-US" dirty="0">
                <a:latin typeface="Candara"/>
                <a:cs typeface="Candara"/>
              </a:rPr>
              <a:t>To preserve the cultural resources of the Route 66 corridor and to authorize </a:t>
            </a:r>
            <a:r>
              <a:rPr lang="en-US" dirty="0" smtClean="0">
                <a:latin typeface="Candara"/>
                <a:cs typeface="Candara"/>
              </a:rPr>
              <a:t>the Secretary </a:t>
            </a:r>
            <a:r>
              <a:rPr lang="en-US" dirty="0">
                <a:latin typeface="Candara"/>
                <a:cs typeface="Candara"/>
              </a:rPr>
              <a:t>of the Interior to provide assistance.” </a:t>
            </a:r>
            <a:r>
              <a:rPr lang="en-US" dirty="0" smtClean="0">
                <a:latin typeface="Candara"/>
                <a:cs typeface="Candara"/>
              </a:rPr>
              <a:t>creating the </a:t>
            </a:r>
            <a:r>
              <a:rPr lang="en-US" dirty="0">
                <a:latin typeface="Candara"/>
                <a:cs typeface="Candara"/>
              </a:rPr>
              <a:t>Route 66 Corridor Preservation </a:t>
            </a:r>
            <a:r>
              <a:rPr lang="en-US" dirty="0" smtClean="0">
                <a:latin typeface="Candara"/>
                <a:cs typeface="Candara"/>
              </a:rPr>
              <a:t>Program.</a:t>
            </a:r>
          </a:p>
          <a:p>
            <a:r>
              <a:rPr lang="en-US" dirty="0" smtClean="0">
                <a:latin typeface="Candara"/>
                <a:cs typeface="Candara"/>
              </a:rPr>
              <a:t>“The Program collaborates with </a:t>
            </a:r>
            <a:r>
              <a:rPr lang="en-US" dirty="0">
                <a:latin typeface="Candara"/>
                <a:cs typeface="Candara"/>
              </a:rPr>
              <a:t>property owners to identify, prioritize, and address Route 66 preservation needs. It provides cost-share grants to successful applicants for the preservation and restoration of the most significant and representative properties dating from the route’s period of outstanding historical significance, 1926 through </a:t>
            </a:r>
            <a:r>
              <a:rPr lang="en-US">
                <a:latin typeface="Candara"/>
                <a:cs typeface="Candara"/>
              </a:rPr>
              <a:t>1970</a:t>
            </a:r>
            <a:r>
              <a:rPr lang="en-US" smtClean="0">
                <a:latin typeface="Candara"/>
                <a:cs typeface="Candara"/>
              </a:rPr>
              <a:t>.”</a:t>
            </a:r>
            <a:endParaRPr lang="en-US" dirty="0" smtClean="0">
              <a:latin typeface="Candara"/>
              <a:cs typeface="Candara"/>
            </a:endParaRPr>
          </a:p>
          <a:p>
            <a:r>
              <a:rPr lang="en-US" dirty="0">
                <a:latin typeface="Candara"/>
                <a:cs typeface="Candara"/>
              </a:rPr>
              <a:t>To bring more attention to the historical record of Route 66, the National Park Service (NPS) is collaborating with archival institutions along the route to develop the </a:t>
            </a:r>
            <a:r>
              <a:rPr lang="en-US" dirty="0" smtClean="0">
                <a:latin typeface="Candara"/>
                <a:cs typeface="Candara"/>
              </a:rPr>
              <a:t>Route 66 Archives and Research Collaborative, </a:t>
            </a:r>
            <a:r>
              <a:rPr lang="en-US" dirty="0">
                <a:latin typeface="Candara"/>
                <a:cs typeface="Candara"/>
              </a:rPr>
              <a:t>or “Route 66 ARC”. The mission of Route 66 ARC is to stimulate the collection and preservation of historical records, and increase their </a:t>
            </a:r>
            <a:r>
              <a:rPr lang="en-US" dirty="0" smtClean="0">
                <a:latin typeface="Candara"/>
                <a:cs typeface="Candara"/>
              </a:rPr>
              <a:t>accessibility </a:t>
            </a:r>
            <a:r>
              <a:rPr lang="en-US" dirty="0">
                <a:latin typeface="Candara"/>
                <a:cs typeface="Candara"/>
              </a:rPr>
              <a:t>to the public. </a:t>
            </a:r>
          </a:p>
          <a:p>
            <a:endParaRPr lang="en-US" dirty="0">
              <a:latin typeface="Candara"/>
              <a:cs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6705600" cy="105439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Route 66, archives, and the NPS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</a:endParaRPr>
          </a:p>
        </p:txBody>
      </p:sp>
      <p:pic>
        <p:nvPicPr>
          <p:cNvPr id="5" name="100_0662.JPG" descr="/Volumes/FreeAgent GoFlex Drive/100_0662.JP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8600"/>
            <a:ext cx="1632373" cy="12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2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9m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75"/>
            <a:ext cx="9144000" cy="64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7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9map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3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9exhibi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75"/>
            <a:ext cx="9144000" cy="629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9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nguitch_jai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7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nguitch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70"/>
            <a:ext cx="9144000" cy="68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9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803"/>
            <a:ext cx="8913813" cy="914400"/>
          </a:xfrm>
        </p:spPr>
        <p:txBody>
          <a:bodyPr/>
          <a:lstStyle/>
          <a:p>
            <a:r>
              <a:rPr lang="en-US" dirty="0" smtClean="0"/>
              <a:t>In Film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475" y="76515"/>
            <a:ext cx="1681338" cy="1681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5115" y="2754747"/>
            <a:ext cx="616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Film </a:t>
            </a:r>
            <a:r>
              <a:rPr lang="en-US" dirty="0" smtClean="0"/>
              <a:t>may be downloaded as a supplemental file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1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Candara"/>
                <a:cs typeface="Candara"/>
              </a:rPr>
              <a:t>The NPS Route 66 ARC is the acknowledgement that “preservation” goes beyond the physicality of the road.</a:t>
            </a:r>
          </a:p>
          <a:p>
            <a:r>
              <a:rPr lang="en-US" dirty="0" smtClean="0">
                <a:latin typeface="Candara"/>
                <a:cs typeface="Candara"/>
              </a:rPr>
              <a:t>The 10 libraries, archives and museums that compose the ARC membership must:</a:t>
            </a:r>
          </a:p>
          <a:p>
            <a:pPr lvl="1"/>
            <a:r>
              <a:rPr lang="en-US" dirty="0" smtClean="0">
                <a:latin typeface="Candara"/>
                <a:cs typeface="Candara"/>
              </a:rPr>
              <a:t>Agree to the general goals of the ARC- providing unfettered public access</a:t>
            </a:r>
            <a:r>
              <a:rPr lang="en-US" dirty="0">
                <a:latin typeface="Candara"/>
                <a:cs typeface="Candara"/>
              </a:rPr>
              <a:t>;</a:t>
            </a:r>
            <a:r>
              <a:rPr lang="en-US" dirty="0" smtClean="0">
                <a:latin typeface="Candara"/>
                <a:cs typeface="Candara"/>
              </a:rPr>
              <a:t> work on ARC agreed projects like conducting a state survey; actively collecting and promoting on Route 66; attending and hosting annual meetings</a:t>
            </a:r>
          </a:p>
          <a:p>
            <a:r>
              <a:rPr lang="en-US" dirty="0" smtClean="0">
                <a:latin typeface="Candara"/>
                <a:cs typeface="Candara"/>
              </a:rPr>
              <a:t>The relationship is formalized to the extent that the 10 facilities have signed an MOU with the NPS, and the NPS hosts the official NPS/Route 66 </a:t>
            </a:r>
            <a:r>
              <a:rPr lang="en-US" dirty="0">
                <a:latin typeface="Candara"/>
                <a:cs typeface="Candara"/>
              </a:rPr>
              <a:t>ARC website </a:t>
            </a:r>
            <a:r>
              <a:rPr lang="en-US" dirty="0" smtClean="0">
                <a:latin typeface="Candara"/>
                <a:cs typeface="Candara"/>
              </a:rPr>
              <a:t>                                (</a:t>
            </a:r>
            <a:r>
              <a:rPr lang="en-US" dirty="0" smtClean="0">
                <a:latin typeface="Candara"/>
                <a:cs typeface="Candara"/>
                <a:hlinkClick r:id="rId2"/>
              </a:rPr>
              <a:t>http</a:t>
            </a:r>
            <a:r>
              <a:rPr lang="en-US" dirty="0">
                <a:latin typeface="Candara"/>
                <a:cs typeface="Candara"/>
                <a:hlinkClick r:id="rId2"/>
              </a:rPr>
              <a:t>://www.nps.gov/rt66/ARC/</a:t>
            </a:r>
            <a:r>
              <a:rPr lang="en-US" dirty="0" smtClean="0">
                <a:latin typeface="Candara"/>
                <a:cs typeface="Candara"/>
                <a:hlinkClick r:id="rId2"/>
              </a:rPr>
              <a:t>index.htm</a:t>
            </a:r>
            <a:r>
              <a:rPr lang="en-US" dirty="0" smtClean="0">
                <a:latin typeface="Candara"/>
                <a:cs typeface="Candara"/>
              </a:rPr>
              <a:t>). Each facility maintains their own materials; provides access (tangible and digital); provides reference service and engages in unique  stand-alone and collaborative projects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NPS Route 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66 Archives and </a:t>
            </a: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/>
            </a:r>
            <a:b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</a:b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Research 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Collaborative</a:t>
            </a:r>
          </a:p>
        </p:txBody>
      </p:sp>
      <p:pic>
        <p:nvPicPr>
          <p:cNvPr id="4" name="DSCN1142.JPG" descr="/Users/seanevans/Pictures/iPhoto Library.photolibrary/Previews/2013/01/21/20130121-085434/jXRl4aAARbqKHRbXM9jjTA/DSCN1142.JPG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9715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0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>
                <a:latin typeface="Candara"/>
                <a:cs typeface="Candara"/>
              </a:rPr>
              <a:t>Ongoing discussion regarding ARC website and content</a:t>
            </a:r>
          </a:p>
          <a:p>
            <a:r>
              <a:rPr lang="en-US" dirty="0" smtClean="0">
                <a:latin typeface="Candara"/>
                <a:cs typeface="Candara"/>
              </a:rPr>
              <a:t>Dynamism of the mix of members </a:t>
            </a:r>
          </a:p>
          <a:p>
            <a:r>
              <a:rPr lang="en-US" dirty="0" smtClean="0">
                <a:latin typeface="Candara"/>
                <a:cs typeface="Candara"/>
              </a:rPr>
              <a:t>Sense of discovery and re-defining of what is Route 66</a:t>
            </a:r>
          </a:p>
          <a:p>
            <a:r>
              <a:rPr lang="en-US" dirty="0" smtClean="0">
                <a:latin typeface="Candara"/>
                <a:cs typeface="Candara"/>
              </a:rPr>
              <a:t>Development of curriculum around Route 66</a:t>
            </a:r>
          </a:p>
          <a:p>
            <a:r>
              <a:rPr lang="en-US" dirty="0" smtClean="0">
                <a:latin typeface="Candara"/>
                <a:cs typeface="Candara"/>
              </a:rPr>
              <a:t>Relative value of state-level surveys</a:t>
            </a:r>
          </a:p>
          <a:p>
            <a:r>
              <a:rPr lang="en-US" dirty="0" smtClean="0">
                <a:latin typeface="Candara"/>
                <a:cs typeface="Candara"/>
              </a:rPr>
              <a:t>Inability to share granting opportunities across ARC membership</a:t>
            </a:r>
          </a:p>
          <a:p>
            <a:r>
              <a:rPr lang="en-US" dirty="0" smtClean="0">
                <a:latin typeface="Candara"/>
                <a:cs typeface="Candara"/>
              </a:rPr>
              <a:t>Evolving ARC membership models</a:t>
            </a:r>
          </a:p>
          <a:p>
            <a:r>
              <a:rPr lang="en-US" dirty="0" smtClean="0">
                <a:latin typeface="Candara"/>
                <a:cs typeface="Candara"/>
              </a:rPr>
              <a:t>Inability to create a single web-based service point for researchers</a:t>
            </a:r>
          </a:p>
          <a:p>
            <a:r>
              <a:rPr lang="en-US" dirty="0" smtClean="0">
                <a:latin typeface="Candara"/>
                <a:cs typeface="Candara"/>
              </a:rPr>
              <a:t>Question remains about post- NPS Route 66 </a:t>
            </a:r>
          </a:p>
          <a:p>
            <a:pPr marL="45720" indent="0">
              <a:buNone/>
            </a:pPr>
            <a:r>
              <a:rPr lang="en-US" dirty="0" smtClean="0">
                <a:latin typeface="Candara"/>
                <a:cs typeface="Candara"/>
              </a:rPr>
              <a:t>   Corridor Preservation Office environment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NPS Route 66 ARC realities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/>
              <a:cs typeface="Candara"/>
            </a:endParaRPr>
          </a:p>
        </p:txBody>
      </p:sp>
      <p:pic>
        <p:nvPicPr>
          <p:cNvPr id="4" name="DSCN1493.JPG" descr="/Users/seanevans/Pictures/iPhoto Library.photolibrary/Previews/2013/03/30/20130330-131547/yXVlq1wDQ0SaSHFadStWAQ/DSCN1493.JP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979369"/>
            <a:ext cx="2311399" cy="16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5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andara"/>
                <a:cs typeface="Candara"/>
              </a:rPr>
              <a:t>Highways are a remarkably complex subject</a:t>
            </a:r>
          </a:p>
          <a:p>
            <a:r>
              <a:rPr lang="en-US" dirty="0" smtClean="0">
                <a:latin typeface="Candara"/>
                <a:cs typeface="Candara"/>
              </a:rPr>
              <a:t>66 has a nearly universal acclaim- with commercial authors in the U.S., Germany, Japan, the U.K., France and more</a:t>
            </a:r>
          </a:p>
          <a:p>
            <a:r>
              <a:rPr lang="en-US" dirty="0" smtClean="0">
                <a:latin typeface="Candara"/>
                <a:cs typeface="Candara"/>
              </a:rPr>
              <a:t>Researchers come in all stripes and proficiencies</a:t>
            </a:r>
          </a:p>
          <a:p>
            <a:r>
              <a:rPr lang="en-US" dirty="0" smtClean="0">
                <a:latin typeface="Candara"/>
                <a:cs typeface="Candara"/>
              </a:rPr>
              <a:t>NPS ARC members have begun to “create” content- themed web pages &amp; pathfinders, </a:t>
            </a:r>
            <a:r>
              <a:rPr lang="en-US" dirty="0">
                <a:latin typeface="Candara"/>
                <a:cs typeface="Candara"/>
              </a:rPr>
              <a:t>o</a:t>
            </a:r>
            <a:r>
              <a:rPr lang="en-US" dirty="0" smtClean="0">
                <a:latin typeface="Candara"/>
                <a:cs typeface="Candara"/>
              </a:rPr>
              <a:t>ral </a:t>
            </a:r>
            <a:r>
              <a:rPr lang="en-US" dirty="0">
                <a:latin typeface="Candara"/>
                <a:cs typeface="Candara"/>
              </a:rPr>
              <a:t>h</a:t>
            </a:r>
            <a:r>
              <a:rPr lang="en-US" dirty="0" smtClean="0">
                <a:latin typeface="Candara"/>
                <a:cs typeface="Candara"/>
              </a:rPr>
              <a:t>istory projects, exhibitions</a:t>
            </a:r>
          </a:p>
          <a:p>
            <a:r>
              <a:rPr lang="en-US" dirty="0" smtClean="0">
                <a:latin typeface="Candara"/>
                <a:cs typeface="Candara"/>
              </a:rPr>
              <a:t>Public displays and projects can be funding generators</a:t>
            </a:r>
          </a:p>
          <a:p>
            <a:r>
              <a:rPr lang="en-US" dirty="0" smtClean="0">
                <a:latin typeface="Candara"/>
                <a:cs typeface="Candara"/>
              </a:rPr>
              <a:t>Route 66 has helped to develop new curriculum, patrons, partnerships,  outreach opportunities, and new material uses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1260" cy="1054394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What have we learned about Route 66 and archival work that may apply </a:t>
            </a:r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t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o U.S. HWY. 89?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/>
              <a:cs typeface="Candara"/>
            </a:endParaRPr>
          </a:p>
        </p:txBody>
      </p:sp>
      <p:pic>
        <p:nvPicPr>
          <p:cNvPr id="4" name="018.JPG" descr="/Volumes/FreeAgent GoFlex Drive/018.JP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05400"/>
            <a:ext cx="87630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3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1260" cy="1054394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What 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else have </a:t>
            </a:r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we learned about Route 66 and archival work that may apply to U.S. HWY. 89?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0" b="21570"/>
          <a:stretch>
            <a:fillRect/>
          </a:stretch>
        </p:blipFill>
        <p:spPr bwMode="auto">
          <a:xfrm>
            <a:off x="2438400" y="1676400"/>
            <a:ext cx="43609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33800" y="1676400"/>
            <a:ext cx="16225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NAU.PH.2013.4.1.10.0.88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201">
            <a:off x="104699" y="1560188"/>
            <a:ext cx="251968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866">
            <a:off x="521210" y="3802330"/>
            <a:ext cx="251968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03">
            <a:off x="3176806" y="4023797"/>
            <a:ext cx="2526668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192750">
            <a:off x="3129986" y="5785255"/>
            <a:ext cx="25150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NAU.PH.2004.11.2.405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6019">
            <a:off x="5610860" y="4318860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 rot="21368276">
            <a:off x="5724345" y="5799282"/>
            <a:ext cx="1743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NAU.PH.2004.11.2.387 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936">
            <a:off x="6779402" y="2817773"/>
            <a:ext cx="2274474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 rot="231251">
            <a:off x="7010400" y="4572000"/>
            <a:ext cx="1653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NAU.PH.85.3.231.306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631">
            <a:off x="7475057" y="843257"/>
            <a:ext cx="1538329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000" y="6248400"/>
            <a:ext cx="848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ndara"/>
                <a:cs typeface="Candara"/>
              </a:rPr>
              <a:t>The most popular parts of Route 66 lie in the West. </a:t>
            </a:r>
            <a:r>
              <a:rPr lang="en-US" sz="2000" u="sng" dirty="0" smtClean="0">
                <a:solidFill>
                  <a:schemeClr val="accent5">
                    <a:lumMod val="75000"/>
                  </a:schemeClr>
                </a:solidFill>
                <a:latin typeface="Candara"/>
                <a:cs typeface="Candara"/>
              </a:rPr>
              <a:t>All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Candara"/>
                <a:cs typeface="Candara"/>
              </a:rPr>
              <a:t> of 89 is in the West.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06876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Route 66 &amp; U.S. Highway 89            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/>
              <a:cs typeface="Candara"/>
            </a:endParaRPr>
          </a:p>
        </p:txBody>
      </p:sp>
      <p:pic>
        <p:nvPicPr>
          <p:cNvPr id="5" name="Picture 4" descr="ajaxhelp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057400"/>
            <a:ext cx="5032224" cy="442285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en-US" sz="4000" dirty="0" smtClean="0">
              <a:latin typeface="Candara"/>
              <a:cs typeface="Candara"/>
            </a:endParaRPr>
          </a:p>
          <a:p>
            <a:pPr marL="45720" indent="0" algn="ctr">
              <a:buNone/>
            </a:pPr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/>
                <a:cs typeface="Candara"/>
              </a:rPr>
              <a:t>Questions? </a:t>
            </a:r>
            <a:r>
              <a:rPr lang="en-US" sz="4000" dirty="0" smtClean="0">
                <a:latin typeface="Candara"/>
                <a:cs typeface="Candara"/>
              </a:rPr>
              <a:t> </a:t>
            </a:r>
            <a:endParaRPr lang="en-US" sz="40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9209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U.S. Highway 89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Cross Section of the West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777" y="1552221"/>
            <a:ext cx="2064456" cy="206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ap.jpg"/>
          <p:cNvPicPr>
            <a:picLocks noGrp="1" noChangeAspect="1"/>
          </p:cNvPicPr>
          <p:nvPr>
            <p:ph idx="1"/>
          </p:nvPr>
        </p:nvPicPr>
        <p:blipFill>
          <a:blip r:embed="rId3"/>
          <a:srcRect l="115" r="-233"/>
          <a:stretch>
            <a:fillRect/>
          </a:stretch>
        </p:blipFill>
        <p:spPr>
          <a:xfrm>
            <a:off x="707131" y="759769"/>
            <a:ext cx="5570462" cy="53632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668" y="719668"/>
            <a:ext cx="1681338" cy="168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9700</TotalTime>
  <Words>1277</Words>
  <Application>Microsoft Macintosh PowerPoint</Application>
  <PresentationFormat>On-screen Show (4:3)</PresentationFormat>
  <Paragraphs>137</Paragraphs>
  <Slides>25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Perspective</vt:lpstr>
      <vt:lpstr> U.S. Highway 89 Cross Section of the West: A Collaborative Digital Exhibit-  Looking at the Model of the NPS Route 66 Archives and Research Collaboration.  </vt:lpstr>
      <vt:lpstr>Route 66, archives, and the NPS</vt:lpstr>
      <vt:lpstr>NPS Route 66 Archives and  Research Collaborative</vt:lpstr>
      <vt:lpstr>NPS Route 66 ARC realities</vt:lpstr>
      <vt:lpstr>What have we learned about Route 66 and archival work that may apply to U.S. HWY. 89?</vt:lpstr>
      <vt:lpstr>What else have we learned about Route 66 and archival work that may apply to U.S. HWY. 89?</vt:lpstr>
      <vt:lpstr>Route 66 &amp; U.S. Highway 89             </vt:lpstr>
      <vt:lpstr>U.S. Highway 89</vt:lpstr>
      <vt:lpstr>PowerPoint Presentation</vt:lpstr>
      <vt:lpstr>Literature</vt:lpstr>
      <vt:lpstr>National Parks</vt:lpstr>
      <vt:lpstr>Other Attractions and Amenities</vt:lpstr>
      <vt:lpstr>The 89’ers</vt:lpstr>
      <vt:lpstr>The ILEAD Project</vt:lpstr>
      <vt:lpstr>Goals</vt:lpstr>
      <vt:lpstr>Structure</vt:lpstr>
      <vt:lpstr>Platform</vt:lpstr>
      <vt:lpstr>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Film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Highway 89</dc:title>
  <dc:creator>Clint</dc:creator>
  <cp:lastModifiedBy>Andrew Wesolek</cp:lastModifiedBy>
  <cp:revision>14</cp:revision>
  <dcterms:created xsi:type="dcterms:W3CDTF">2013-05-23T21:03:32Z</dcterms:created>
  <dcterms:modified xsi:type="dcterms:W3CDTF">2013-05-29T21:44:58Z</dcterms:modified>
</cp:coreProperties>
</file>