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57" r:id="rId3"/>
    <p:sldId id="33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13" r:id="rId19"/>
    <p:sldId id="273" r:id="rId20"/>
    <p:sldId id="314" r:id="rId21"/>
    <p:sldId id="325" r:id="rId22"/>
    <p:sldId id="326" r:id="rId23"/>
    <p:sldId id="327" r:id="rId24"/>
    <p:sldId id="328" r:id="rId25"/>
    <p:sldId id="329" r:id="rId26"/>
    <p:sldId id="330" r:id="rId27"/>
    <p:sldId id="331" r:id="rId28"/>
    <p:sldId id="332" r:id="rId29"/>
    <p:sldId id="333" r:id="rId30"/>
    <p:sldId id="334" r:id="rId31"/>
    <p:sldId id="287" r:id="rId32"/>
    <p:sldId id="286" r:id="rId33"/>
    <p:sldId id="300" r:id="rId34"/>
    <p:sldId id="301" r:id="rId35"/>
    <p:sldId id="302" r:id="rId36"/>
    <p:sldId id="303" r:id="rId37"/>
    <p:sldId id="304" r:id="rId38"/>
    <p:sldId id="305" r:id="rId39"/>
    <p:sldId id="306" r:id="rId40"/>
    <p:sldId id="288" r:id="rId41"/>
    <p:sldId id="289" r:id="rId42"/>
    <p:sldId id="290" r:id="rId43"/>
    <p:sldId id="291" r:id="rId44"/>
    <p:sldId id="292" r:id="rId45"/>
    <p:sldId id="293" r:id="rId46"/>
    <p:sldId id="294" r:id="rId47"/>
    <p:sldId id="295" r:id="rId48"/>
    <p:sldId id="296" r:id="rId49"/>
    <p:sldId id="297" r:id="rId50"/>
    <p:sldId id="298" r:id="rId51"/>
    <p:sldId id="315" r:id="rId52"/>
    <p:sldId id="316" r:id="rId53"/>
    <p:sldId id="317" r:id="rId54"/>
    <p:sldId id="318" r:id="rId55"/>
    <p:sldId id="319" r:id="rId56"/>
    <p:sldId id="320" r:id="rId57"/>
    <p:sldId id="321" r:id="rId58"/>
    <p:sldId id="322" r:id="rId59"/>
    <p:sldId id="323" r:id="rId60"/>
    <p:sldId id="336" r:id="rId61"/>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3366"/>
    <a:srgbClr val="800080"/>
    <a:srgbClr val="9A2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7" autoAdjust="0"/>
    <p:restoredTop sz="80702" autoAdjust="0"/>
  </p:normalViewPr>
  <p:slideViewPr>
    <p:cSldViewPr>
      <p:cViewPr varScale="1">
        <p:scale>
          <a:sx n="118" d="100"/>
          <a:sy n="118" d="100"/>
        </p:scale>
        <p:origin x="-864"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887B08C3-6595-4457-8742-8F6C94C46BF6}" type="datetimeFigureOut">
              <a:rPr lang="en-US" smtClean="0"/>
              <a:t>4/22/14</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BA420968-0F1C-40D9-B914-C41AB2B2C7EA}" type="slidenum">
              <a:rPr lang="en-US" smtClean="0"/>
              <a:t>‹#›</a:t>
            </a:fld>
            <a:endParaRPr lang="en-US"/>
          </a:p>
        </p:txBody>
      </p:sp>
    </p:spTree>
    <p:extLst>
      <p:ext uri="{BB962C8B-B14F-4D97-AF65-F5344CB8AC3E}">
        <p14:creationId xmlns:p14="http://schemas.microsoft.com/office/powerpoint/2010/main" val="174200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Mavis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a:t>
            </a:fld>
            <a:endParaRPr lang="en-US"/>
          </a:p>
        </p:txBody>
      </p:sp>
    </p:spTree>
    <p:extLst>
      <p:ext uri="{BB962C8B-B14F-4D97-AF65-F5344CB8AC3E}">
        <p14:creationId xmlns:p14="http://schemas.microsoft.com/office/powerpoint/2010/main" val="185670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one of the benefits of authority control is new or updated authorized terms.  One example is the (relatively) recent change of the name of the Islamic scriptures from the very Anglo-centric “Koran” to the more closely Arabic form “Qur’an”.</a:t>
            </a:r>
          </a:p>
          <a:p>
            <a:r>
              <a:rPr lang="en-US" baseline="0" dirty="0" smtClean="0"/>
              <a:t>If we do a </a:t>
            </a:r>
            <a:r>
              <a:rPr lang="en-US" u="sng" baseline="0" dirty="0" smtClean="0"/>
              <a:t>Title</a:t>
            </a:r>
            <a:r>
              <a:rPr lang="en-US" u="none" baseline="0" dirty="0" smtClean="0"/>
              <a:t> search on the older term “Koran,” we get a few results, which is somewhat understandable.  An authority update isn’t going to change the words that appear in the title field (245 for MARC enthusiasts) of a bib record. If the title of a book included the word “Koran” when it was published, that won’t be changed after an authority update.  What will be changed is any Uniform Titles. Also, as Mavis mentioned in the introduction, we have several large collections of old books (EEBO, ECCO), eBooks and leased books/records, that were not effected by the update. So, while we can see the our first result is a reference to the new, authorized form, it’s not surprising to see several results under the old term. And, if we toggle to “Extended Display”…</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12</a:t>
            </a:fld>
            <a:endParaRPr lang="en-US"/>
          </a:p>
        </p:txBody>
      </p:sp>
    </p:spTree>
    <p:extLst>
      <p:ext uri="{BB962C8B-B14F-4D97-AF65-F5344CB8AC3E}">
        <p14:creationId xmlns:p14="http://schemas.microsoft.com/office/powerpoint/2010/main" val="2620598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find that several of these results are,</a:t>
            </a:r>
            <a:r>
              <a:rPr lang="en-US" baseline="0" dirty="0" smtClean="0"/>
              <a:t> indeed, eBooks.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13</a:t>
            </a:fld>
            <a:endParaRPr lang="en-US"/>
          </a:p>
        </p:txBody>
      </p:sp>
    </p:spTree>
    <p:extLst>
      <p:ext uri="{BB962C8B-B14F-4D97-AF65-F5344CB8AC3E}">
        <p14:creationId xmlns:p14="http://schemas.microsoft.com/office/powerpoint/2010/main" val="4067879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more</a:t>
            </a:r>
            <a:r>
              <a:rPr lang="en-US" baseline="0" dirty="0" smtClean="0"/>
              <a:t> eBooks.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14</a:t>
            </a:fld>
            <a:endParaRPr lang="en-US"/>
          </a:p>
        </p:txBody>
      </p:sp>
    </p:spTree>
    <p:extLst>
      <p:ext uri="{BB962C8B-B14F-4D97-AF65-F5344CB8AC3E}">
        <p14:creationId xmlns:p14="http://schemas.microsoft.com/office/powerpoint/2010/main" val="8163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for comparison’s sake, we can go back and do a Title</a:t>
            </a:r>
            <a:r>
              <a:rPr lang="en-US" baseline="0" dirty="0" smtClean="0"/>
              <a:t> search on “Qur’an” and see that most of the results are recent.</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15</a:t>
            </a:fld>
            <a:endParaRPr lang="en-US"/>
          </a:p>
        </p:txBody>
      </p:sp>
    </p:spTree>
    <p:extLst>
      <p:ext uri="{BB962C8B-B14F-4D97-AF65-F5344CB8AC3E}">
        <p14:creationId xmlns:p14="http://schemas.microsoft.com/office/powerpoint/2010/main" val="2873242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while the</a:t>
            </a:r>
            <a:r>
              <a:rPr lang="en-US" baseline="0" dirty="0" smtClean="0"/>
              <a:t> authority update didn’t change titles in bib records, it did change subject headings in bib records. After all, what’s the point of changing the authorized forms of subjects, place names, or personal names, if their corresponding references in bib records aren’t being changed? (Don’t ask Innovative.  They’ll just come up with another way to hold our data hostage.) So, we would expect, if we did a </a:t>
            </a:r>
            <a:r>
              <a:rPr lang="en-US" u="sng" baseline="0" dirty="0" smtClean="0"/>
              <a:t>Subject</a:t>
            </a:r>
            <a:r>
              <a:rPr lang="en-US" u="none" baseline="0" dirty="0" smtClean="0"/>
              <a:t> search on the old Anglo-</a:t>
            </a:r>
            <a:r>
              <a:rPr lang="en-US" u="none" baseline="0" dirty="0" err="1" smtClean="0"/>
              <a:t>cized</a:t>
            </a:r>
            <a:r>
              <a:rPr lang="en-US" u="none" baseline="0" dirty="0" smtClean="0"/>
              <a:t> term “Koran” to be referred directly to “Qur’an.”  But we didn’t. We can see some references to headings that have changed.  Why didn’t the other 30+ subject references change?</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16</a:t>
            </a:fld>
            <a:endParaRPr lang="en-US"/>
          </a:p>
        </p:txBody>
      </p:sp>
    </p:spTree>
    <p:extLst>
      <p:ext uri="{BB962C8B-B14F-4D97-AF65-F5344CB8AC3E}">
        <p14:creationId xmlns:p14="http://schemas.microsoft.com/office/powerpoint/2010/main" val="398987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a:t>
            </a:r>
            <a:r>
              <a:rPr lang="en-US" baseline="0" dirty="0" smtClean="0"/>
              <a:t> Right. They’re </a:t>
            </a:r>
            <a:r>
              <a:rPr lang="en-US" b="1" baseline="0" dirty="0" smtClean="0"/>
              <a:t>ALL</a:t>
            </a:r>
            <a:r>
              <a:rPr lang="en-US" b="0" baseline="0" dirty="0" smtClean="0"/>
              <a:t> eBooks.  And the subject references in eBooks didn’t change. Fabulous. So, if patrons are researching topics with subject headings that have changed recently (15 years is pretty recent for the Library of Congress…), they need to know that eBooks in our collections may still be using the old terms.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17</a:t>
            </a:fld>
            <a:endParaRPr lang="en-US"/>
          </a:p>
        </p:txBody>
      </p:sp>
    </p:spTree>
    <p:extLst>
      <p:ext uri="{BB962C8B-B14F-4D97-AF65-F5344CB8AC3E}">
        <p14:creationId xmlns:p14="http://schemas.microsoft.com/office/powerpoint/2010/main" val="211212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one pretty example from another library.  Arizona State University appears to be using </a:t>
            </a:r>
            <a:r>
              <a:rPr lang="en-US" dirty="0" err="1" smtClean="0"/>
              <a:t>Innovative’s</a:t>
            </a:r>
            <a:r>
              <a:rPr lang="en-US" dirty="0" smtClean="0"/>
              <a:t> software (notice the same tools at the top</a:t>
            </a:r>
            <a:r>
              <a:rPr lang="en-US" baseline="0" dirty="0" smtClean="0"/>
              <a:t> of the search window).  However, when running a Subject search on “Koran” notice all the references generated to the new forms for subject headings using “Qur’an” instead of “Koran”.  It’s so much more helpful (and pretty).</a:t>
            </a:r>
          </a:p>
          <a:p>
            <a:r>
              <a:rPr lang="en-US" baseline="0" dirty="0" smtClean="0"/>
              <a:t>So, why the difference? Partially, the difference stems from having different works with different subjects.  Only one subject heading with a reference to the new form is shared between the two catalogs (Koran Stories – See Qur’an stories), and three headings without references to new forms are shared.  Those that remain behind appear to be subdivided headings (i.e., Koran—Criticism, Interpretation, Etc., or Koran—Orthography.).  Such records DO exist in their new forms, and are in our catalog.  So why don’t the references appear when “Koran” is searched instead of “Qur’an”? There are two reason: One, the new subject heading does not include a “Use For” reference back to the old heading, or Two, our catalog does not have an authority record for that subject heading. So, once again, we are left with searching for two versions of an authorized form, when one search should gives us all we want.</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18</a:t>
            </a:fld>
            <a:endParaRPr lang="en-US"/>
          </a:p>
        </p:txBody>
      </p:sp>
    </p:spTree>
    <p:extLst>
      <p:ext uri="{BB962C8B-B14F-4D97-AF65-F5344CB8AC3E}">
        <p14:creationId xmlns:p14="http://schemas.microsoft.com/office/powerpoint/2010/main" val="2733692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do an author (1) search in </a:t>
            </a:r>
            <a:r>
              <a:rPr lang="en-US" dirty="0" err="1" smtClean="0"/>
              <a:t>Webpac</a:t>
            </a:r>
            <a:r>
              <a:rPr lang="en-US" baseline="0" dirty="0" smtClean="0"/>
              <a:t> for Clemens, Samuel that brings up this list in the middle of the slide. We look at the list and see the note “For works of this author written under other names, search also Clemens, Samuel </a:t>
            </a:r>
            <a:r>
              <a:rPr lang="en-US" baseline="0" dirty="0" err="1" smtClean="0"/>
              <a:t>Langhorn</a:t>
            </a:r>
            <a:r>
              <a:rPr lang="en-US" baseline="0" dirty="0" smtClean="0"/>
              <a:t>, 1835-1910, Snodgrass, Quintus </a:t>
            </a:r>
            <a:r>
              <a:rPr lang="en-US" baseline="0" dirty="0" err="1" smtClean="0"/>
              <a:t>Curtius</a:t>
            </a:r>
            <a:r>
              <a:rPr lang="en-US" baseline="0" dirty="0" smtClean="0"/>
              <a:t>, 1835-1910, Conte Louis de, 1835-1910, Alden, Jean Francois, 1835-1910” and then a separate listing for “Twain, Mark, 1835-1910.”</a:t>
            </a:r>
          </a:p>
          <a:p>
            <a:endParaRPr lang="en-US" baseline="0" dirty="0"/>
          </a:p>
          <a:p>
            <a:r>
              <a:rPr lang="en-US" baseline="0" dirty="0" err="1" smtClean="0"/>
              <a:t>Snodgras</a:t>
            </a:r>
            <a:r>
              <a:rPr lang="en-US" baseline="0" dirty="0" smtClean="0"/>
              <a:t>, Quintus </a:t>
            </a:r>
            <a:r>
              <a:rPr lang="en-US" baseline="0" dirty="0" err="1" smtClean="0"/>
              <a:t>Curtius</a:t>
            </a:r>
            <a:r>
              <a:rPr lang="en-US" baseline="0" dirty="0" smtClean="0"/>
              <a:t> is an interesting name so let’s (2) click on that name. Which then brings up a (3) message that reads “Snodgrass Quintus </a:t>
            </a:r>
            <a:r>
              <a:rPr lang="en-US" baseline="0" dirty="0" err="1" smtClean="0"/>
              <a:t>Curtius</a:t>
            </a:r>
            <a:r>
              <a:rPr lang="en-US" baseline="0" dirty="0" smtClean="0"/>
              <a:t> 1835-1910 is not used in this library’s catalog” and then the same message we received for our original Clemens, Samuel search: For works of this author written under other names…” and so on. And then it tells us to “Try a search for Twain, Mark 1835-1910.</a:t>
            </a:r>
          </a:p>
          <a:p>
            <a:endParaRPr lang="en-US" baseline="0" dirty="0" smtClean="0"/>
          </a:p>
          <a:p>
            <a:r>
              <a:rPr lang="en-US" baseline="0" dirty="0" smtClean="0"/>
              <a:t>Ok, but then at the top we see an icon and the words MARC Display. Now, granted most patrons are not going to know what that means or probably even really see it, but for us we’re power searchers so we’re going to (4) click on that and see what happens. Low and behold it brings up the (5) actual authority record for Twain, Mark, 1835-1910  that then lists the various forms of his name and other pseudonyms used by him.</a:t>
            </a:r>
          </a:p>
          <a:p>
            <a:endParaRPr lang="en-US" baseline="0" dirty="0" smtClean="0"/>
          </a:p>
          <a:p>
            <a:r>
              <a:rPr lang="en-US" baseline="0" dirty="0" smtClean="0"/>
              <a:t>It is important to note at this time that this option of MARC Display is not always available and, right now anyway, </a:t>
            </a:r>
            <a:r>
              <a:rPr lang="en-US" baseline="0" dirty="0" err="1" smtClean="0"/>
              <a:t>Webpac</a:t>
            </a:r>
            <a:r>
              <a:rPr lang="en-US" baseline="0" dirty="0" smtClean="0"/>
              <a:t> does not easily bring up the actual authority records for patrons to view.</a:t>
            </a:r>
          </a:p>
          <a:p>
            <a:endParaRPr lang="en-US" baseline="0" dirty="0" smtClean="0"/>
          </a:p>
          <a:p>
            <a:r>
              <a:rPr lang="en-US" baseline="0" dirty="0" smtClean="0"/>
              <a:t>Andrea</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A420968-0F1C-40D9-B914-C41AB2B2C7EA}" type="slidenum">
              <a:rPr lang="en-US" smtClean="0"/>
              <a:t>19</a:t>
            </a:fld>
            <a:endParaRPr lang="en-US"/>
          </a:p>
        </p:txBody>
      </p:sp>
    </p:spTree>
    <p:extLst>
      <p:ext uri="{BB962C8B-B14F-4D97-AF65-F5344CB8AC3E}">
        <p14:creationId xmlns:p14="http://schemas.microsoft.com/office/powerpoint/2010/main" val="2405821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do one more (1) search for Utah State University as an author.</a:t>
            </a:r>
          </a:p>
          <a:p>
            <a:endParaRPr lang="en-US" baseline="0" dirty="0" smtClean="0"/>
          </a:p>
          <a:p>
            <a:r>
              <a:rPr lang="en-US" baseline="0" dirty="0" smtClean="0"/>
              <a:t>As you can see in our search results list, it shows us that Utah State University has 19 related Authors. Now to actual look at bibliographic records that have Utah State University listed as an author that you would click on number two in the list. However, since we’re interested in the authority control aspect of Utah State University as an author we are going to (2) click on the reference given in the first line.</a:t>
            </a:r>
          </a:p>
          <a:p>
            <a:endParaRPr lang="en-US" baseline="0" dirty="0" smtClean="0"/>
          </a:p>
          <a:p>
            <a:r>
              <a:rPr lang="en-US" baseline="0" dirty="0" smtClean="0"/>
              <a:t>This (3) brings up a variation of an authority record that lists several related narrower terms for the university and then an earlier heading listing. The latter being important since the university has changed it’s name four times in its history.</a:t>
            </a:r>
          </a:p>
          <a:p>
            <a:r>
              <a:rPr lang="en-US" baseline="0" dirty="0" smtClean="0"/>
              <a:t> </a:t>
            </a:r>
          </a:p>
          <a:p>
            <a:r>
              <a:rPr lang="en-US" baseline="0" dirty="0" smtClean="0"/>
              <a:t>Now we’re going to turn the time over to Melanie who is going to talk about how authority records work and show in Encore.</a:t>
            </a:r>
          </a:p>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20</a:t>
            </a:fld>
            <a:endParaRPr lang="en-US"/>
          </a:p>
        </p:txBody>
      </p:sp>
    </p:spTree>
    <p:extLst>
      <p:ext uri="{BB962C8B-B14F-4D97-AF65-F5344CB8AC3E}">
        <p14:creationId xmlns:p14="http://schemas.microsoft.com/office/powerpoint/2010/main" val="3206790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Encore</a:t>
            </a:r>
            <a:r>
              <a:rPr lang="en-US" baseline="0" dirty="0" smtClean="0"/>
              <a:t> doesn’t display authority records or Authority Control structure. </a:t>
            </a:r>
          </a:p>
          <a:p>
            <a:pPr marL="228600" indent="-228600">
              <a:buAutoNum type="arabicPeriod"/>
            </a:pPr>
            <a:r>
              <a:rPr lang="en-US" baseline="0" dirty="0" smtClean="0"/>
              <a:t>Searches all fields in its Search, including AC fields—but makes more use of</a:t>
            </a:r>
            <a:r>
              <a:rPr lang="en-US" b="0" baseline="0" dirty="0" smtClean="0"/>
              <a:t> AC fields in Encore’s </a:t>
            </a:r>
            <a:r>
              <a:rPr lang="en-US" b="1" baseline="0" dirty="0" smtClean="0"/>
              <a:t>Refine by </a:t>
            </a:r>
            <a:r>
              <a:rPr lang="en-US" baseline="0" dirty="0" smtClean="0"/>
              <a:t>sidebar in the results screen.</a:t>
            </a:r>
          </a:p>
          <a:p>
            <a:pPr marL="228600" indent="-228600">
              <a:buAutoNum type="arabicPeriod"/>
            </a:pPr>
            <a:r>
              <a:rPr lang="en-US" b="1" baseline="0" dirty="0" smtClean="0"/>
              <a:t>Found in Subject</a:t>
            </a:r>
            <a:r>
              <a:rPr lang="en-US" baseline="0" dirty="0" smtClean="0"/>
              <a:t> or</a:t>
            </a:r>
            <a:r>
              <a:rPr lang="en-US" b="1" baseline="0" dirty="0" smtClean="0"/>
              <a:t> Author </a:t>
            </a:r>
            <a:r>
              <a:rPr lang="en-US" b="0" baseline="0" dirty="0" smtClean="0"/>
              <a:t>limits to AC fields.  </a:t>
            </a:r>
          </a:p>
          <a:p>
            <a:pPr marL="228600" indent="-228600">
              <a:buAutoNum type="arabicPeriod"/>
            </a:pPr>
            <a:r>
              <a:rPr lang="en-US" b="1" baseline="0" dirty="0" smtClean="0"/>
              <a:t>Tag</a:t>
            </a:r>
            <a:r>
              <a:rPr lang="en-US" baseline="0" dirty="0" smtClean="0"/>
              <a:t> and </a:t>
            </a:r>
            <a:r>
              <a:rPr lang="en-US" b="1" baseline="0" dirty="0" smtClean="0"/>
              <a:t>Place</a:t>
            </a:r>
            <a:r>
              <a:rPr lang="en-US" baseline="0" dirty="0" smtClean="0"/>
              <a:t> terms are pulled from AC fields, usually subjects. </a:t>
            </a:r>
          </a:p>
          <a:p>
            <a:pPr marL="228600" indent="-228600">
              <a:buAutoNum type="arabicPeriod"/>
            </a:pPr>
            <a:r>
              <a:rPr lang="en-US" b="1" baseline="0" dirty="0" smtClean="0"/>
              <a:t>Related Searches </a:t>
            </a:r>
            <a:r>
              <a:rPr lang="en-US" baseline="0" dirty="0" smtClean="0"/>
              <a:t>appear to be pulled from Authority Records themselves.</a:t>
            </a:r>
          </a:p>
          <a:p>
            <a:pPr marL="228600" indent="-228600">
              <a:buAutoNum type="arabicPeriod"/>
            </a:pPr>
            <a:endParaRPr lang="en-US" baseline="0" dirty="0" smtClean="0"/>
          </a:p>
          <a:p>
            <a:pPr marL="0" indent="0">
              <a:buNone/>
            </a:pPr>
            <a:r>
              <a:rPr lang="en-US" baseline="0" dirty="0" smtClean="0"/>
              <a:t>Melanie</a:t>
            </a:r>
            <a:endParaRPr lang="en-US" dirty="0" smtClean="0"/>
          </a:p>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21</a:t>
            </a:fld>
            <a:endParaRPr lang="en-US"/>
          </a:p>
        </p:txBody>
      </p:sp>
    </p:spTree>
    <p:extLst>
      <p:ext uri="{BB962C8B-B14F-4D97-AF65-F5344CB8AC3E}">
        <p14:creationId xmlns:p14="http://schemas.microsoft.com/office/powerpoint/2010/main" val="392063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AHHHHH!!! Scary monster! What is it? Can we make it go away?</a:t>
            </a:r>
          </a:p>
          <a:p>
            <a:r>
              <a:rPr lang="en-US" dirty="0" smtClean="0"/>
              <a:t>This is the MARC view of </a:t>
            </a:r>
            <a:r>
              <a:rPr lang="en-US" baseline="0" dirty="0" smtClean="0"/>
              <a:t>a subject authority record in Sierra. And yes, we can (sort of) make it go away. MARC was designed with machines in mind, so human readability is not a foremost concern (thus, the scariness). But if you know what you are looking for, you can see the controlled subject term, invalid references, and related references.  Innovative, in its infinite wisdom, has made authority records primarily visible only through Sierra, which, in our library, is only available on Technical Services’ computers.  They can be found through </a:t>
            </a:r>
            <a:r>
              <a:rPr lang="en-US" baseline="0" dirty="0" err="1" smtClean="0"/>
              <a:t>Webpac</a:t>
            </a:r>
            <a:r>
              <a:rPr lang="en-US" baseline="0" dirty="0" smtClean="0"/>
              <a:t> (as will be demonstrated later), but you have to </a:t>
            </a:r>
            <a:r>
              <a:rPr lang="en-US" u="sng" baseline="0" dirty="0" smtClean="0"/>
              <a:t>want</a:t>
            </a:r>
            <a:r>
              <a:rPr lang="en-US" u="none" baseline="0" dirty="0" smtClean="0"/>
              <a:t> to see them.</a:t>
            </a:r>
            <a:br>
              <a:rPr lang="en-US" u="none" baseline="0" dirty="0" smtClean="0"/>
            </a:br>
            <a:r>
              <a:rPr lang="en-US" u="none" baseline="0" dirty="0" smtClean="0"/>
              <a:t>I think we’ve seen enough of this particular view. Let’s make the bad (no, it’s not really that bad) go away.</a:t>
            </a:r>
          </a:p>
          <a:p>
            <a:endParaRPr lang="en-US" u="none" baseline="0" dirty="0" smtClean="0"/>
          </a:p>
          <a:p>
            <a:r>
              <a:rPr lang="en-US" u="none" baseline="0" dirty="0" smtClean="0"/>
              <a:t>Tim</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4</a:t>
            </a:fld>
            <a:endParaRPr lang="en-US"/>
          </a:p>
        </p:txBody>
      </p:sp>
    </p:spTree>
    <p:extLst>
      <p:ext uri="{BB962C8B-B14F-4D97-AF65-F5344CB8AC3E}">
        <p14:creationId xmlns:p14="http://schemas.microsoft.com/office/powerpoint/2010/main" val="125666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22</a:t>
            </a:fld>
            <a:endParaRPr lang="en-US"/>
          </a:p>
        </p:txBody>
      </p:sp>
    </p:spTree>
    <p:extLst>
      <p:ext uri="{BB962C8B-B14F-4D97-AF65-F5344CB8AC3E}">
        <p14:creationId xmlns:p14="http://schemas.microsoft.com/office/powerpoint/2010/main" val="47070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AC</a:t>
            </a:r>
            <a:r>
              <a:rPr lang="en-US" sz="1200" kern="1200" baseline="0" dirty="0" smtClean="0">
                <a:solidFill>
                  <a:schemeClr val="tx1"/>
                </a:solidFill>
                <a:effectLst/>
                <a:latin typeface="+mn-lt"/>
                <a:ea typeface="+mn-ea"/>
                <a:cs typeface="+mn-cs"/>
              </a:rPr>
              <a:t> shows up best with unique search words in Encore: such as “Shaw Joan 1930” or “Quakers”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2. For non-unique terms Encore can be frustrating.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420968-0F1C-40D9-B914-C41AB2B2C7EA}" type="slidenum">
              <a:rPr lang="en-US" smtClean="0"/>
              <a:t>23</a:t>
            </a:fld>
            <a:endParaRPr lang="en-US"/>
          </a:p>
        </p:txBody>
      </p:sp>
    </p:spTree>
    <p:extLst>
      <p:ext uri="{BB962C8B-B14F-4D97-AF65-F5344CB8AC3E}">
        <p14:creationId xmlns:p14="http://schemas.microsoft.com/office/powerpoint/2010/main" val="2178401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I’m deliberatively testing </a:t>
            </a:r>
            <a:r>
              <a:rPr lang="en-US" sz="1200" kern="1200" dirty="0" smtClean="0">
                <a:solidFill>
                  <a:schemeClr val="tx1"/>
                </a:solidFill>
                <a:effectLst/>
                <a:latin typeface="+mn-lt"/>
                <a:ea typeface="+mn-ea"/>
                <a:cs typeface="+mn-cs"/>
              </a:rPr>
              <a:t>Encore’s use of AC by searching for a term having many meanings in English:</a:t>
            </a:r>
            <a:r>
              <a:rPr lang="en-US" sz="1200" kern="1200" baseline="0" dirty="0" smtClean="0">
                <a:solidFill>
                  <a:schemeClr val="tx1"/>
                </a:solidFill>
                <a:effectLst/>
                <a:latin typeface="+mn-lt"/>
                <a:ea typeface="+mn-ea"/>
                <a:cs typeface="+mn-cs"/>
              </a:rPr>
              <a:t> Shakers</a:t>
            </a:r>
            <a:r>
              <a:rPr lang="en-US" sz="1200" b="0" kern="1200" baseline="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baseline="0" dirty="0" smtClean="0">
                <a:solidFill>
                  <a:schemeClr val="tx1"/>
                </a:solidFill>
                <a:effectLst/>
                <a:latin typeface="+mn-lt"/>
                <a:ea typeface="+mn-ea"/>
                <a:cs typeface="+mn-cs"/>
              </a:rPr>
              <a:t>Naturally</a:t>
            </a:r>
            <a:r>
              <a:rPr lang="en-US" sz="1200" kern="1200" dirty="0" smtClean="0">
                <a:solidFill>
                  <a:schemeClr val="tx1"/>
                </a:solidFill>
                <a:effectLst/>
                <a:latin typeface="+mn-lt"/>
                <a:ea typeface="+mn-ea"/>
                <a:cs typeface="+mn-cs"/>
              </a:rPr>
              <a:t>, I found, mixed in with my result,</a:t>
            </a:r>
            <a:r>
              <a:rPr lang="en-US" sz="1200" kern="1200" baseline="0" dirty="0" smtClean="0">
                <a:solidFill>
                  <a:schemeClr val="tx1"/>
                </a:solidFill>
                <a:effectLst/>
                <a:latin typeface="+mn-lt"/>
                <a:ea typeface="+mn-ea"/>
                <a:cs typeface="+mn-cs"/>
              </a:rPr>
              <a:t> a lot of</a:t>
            </a:r>
            <a:r>
              <a:rPr lang="en-US" sz="1200" kern="1200" dirty="0" smtClean="0">
                <a:solidFill>
                  <a:schemeClr val="tx1"/>
                </a:solidFill>
                <a:effectLst/>
                <a:latin typeface="+mn-lt"/>
                <a:ea typeface="+mn-ea"/>
                <a:cs typeface="+mn-cs"/>
              </a:rPr>
              <a:t> false drops,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including amusingly </a:t>
            </a:r>
            <a:r>
              <a:rPr lang="en-US" sz="1200" b="1" kern="1200" dirty="0" smtClean="0">
                <a:solidFill>
                  <a:schemeClr val="tx1"/>
                </a:solidFill>
                <a:effectLst/>
                <a:latin typeface="+mn-lt"/>
                <a:ea typeface="+mn-ea"/>
                <a:cs typeface="+mn-cs"/>
              </a:rPr>
              <a:t>How to Make a Salt Shaker Disappear, </a:t>
            </a:r>
            <a:r>
              <a:rPr lang="en-US" sz="1200" b="0" kern="1200" dirty="0" smtClean="0">
                <a:solidFill>
                  <a:schemeClr val="tx1"/>
                </a:solidFill>
                <a:effectLst/>
                <a:latin typeface="+mn-lt"/>
                <a:ea typeface="+mn-ea"/>
                <a:cs typeface="+mn-cs"/>
              </a:rPr>
              <a:t>plus</a:t>
            </a:r>
            <a:r>
              <a:rPr lang="en-US" sz="1200" b="1" kern="1200" dirty="0" smtClean="0">
                <a:solidFill>
                  <a:schemeClr val="tx1"/>
                </a:solidFill>
                <a:effectLst/>
                <a:latin typeface="+mn-lt"/>
                <a:ea typeface="+mn-ea"/>
                <a:cs typeface="+mn-cs"/>
              </a:rPr>
              <a:t> </a:t>
            </a:r>
            <a:r>
              <a:rPr lang="en-US" baseline="0" dirty="0" smtClean="0"/>
              <a:t>3 books on salt &amp; pepper shakers</a:t>
            </a:r>
            <a:r>
              <a:rPr lang="en-US" sz="1200" kern="1200" dirty="0" smtClean="0">
                <a:solidFill>
                  <a:schemeClr val="tx1"/>
                </a:solidFill>
                <a:effectLst/>
                <a:latin typeface="+mn-lt"/>
                <a:ea typeface="+mn-ea"/>
                <a:cs typeface="+mn-cs"/>
              </a:rPr>
              <a:t>, and a few books</a:t>
            </a:r>
            <a:r>
              <a:rPr lang="en-US" sz="1200" kern="1200" baseline="0" dirty="0" smtClean="0">
                <a:solidFill>
                  <a:schemeClr val="tx1"/>
                </a:solidFill>
                <a:effectLst/>
                <a:latin typeface="+mn-lt"/>
                <a:ea typeface="+mn-ea"/>
                <a:cs typeface="+mn-cs"/>
              </a:rPr>
              <a:t> with “Movers and shakers” in the title…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24</a:t>
            </a:fld>
            <a:endParaRPr lang="en-US"/>
          </a:p>
        </p:txBody>
      </p:sp>
    </p:spTree>
    <p:extLst>
      <p:ext uri="{BB962C8B-B14F-4D97-AF65-F5344CB8AC3E}">
        <p14:creationId xmlns:p14="http://schemas.microsoft.com/office/powerpoint/2010/main" val="4115739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I tried using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Encore’s </a:t>
            </a:r>
            <a:r>
              <a:rPr lang="en-US" sz="1200" b="1" kern="1200" dirty="0" smtClean="0">
                <a:solidFill>
                  <a:schemeClr val="tx1"/>
                </a:solidFill>
                <a:effectLst/>
                <a:latin typeface="+mn-lt"/>
                <a:ea typeface="+mn-ea"/>
                <a:cs typeface="+mn-cs"/>
              </a:rPr>
              <a:t>Found</a:t>
            </a:r>
            <a:r>
              <a:rPr lang="en-US" sz="1200" b="1" kern="1200" baseline="0" dirty="0" smtClean="0">
                <a:solidFill>
                  <a:schemeClr val="tx1"/>
                </a:solidFill>
                <a:effectLst/>
                <a:latin typeface="+mn-lt"/>
                <a:ea typeface="+mn-ea"/>
                <a:cs typeface="+mn-cs"/>
              </a:rPr>
              <a:t> in </a:t>
            </a:r>
            <a:r>
              <a:rPr lang="en-US" sz="1200" b="0" kern="1200" baseline="0" dirty="0" smtClean="0">
                <a:solidFill>
                  <a:schemeClr val="tx1"/>
                </a:solidFill>
                <a:effectLst/>
                <a:latin typeface="+mn-lt"/>
                <a:ea typeface="+mn-ea"/>
                <a:cs typeface="+mn-cs"/>
              </a:rPr>
              <a:t>Subject &amp; then Encore’s Tag of “Shakers”, but this only got</a:t>
            </a:r>
            <a:r>
              <a:rPr lang="en-US" sz="1200" kern="1200" baseline="0" dirty="0" smtClean="0">
                <a:solidFill>
                  <a:schemeClr val="tx1"/>
                </a:solidFill>
                <a:effectLst/>
                <a:latin typeface="+mn-lt"/>
                <a:ea typeface="+mn-ea"/>
                <a:cs typeface="+mn-cs"/>
              </a:rPr>
              <a:t> rid of the “Movers and shakers” titles. Encore’s uses all refinements as keywords, and here looking in the record for Making a Salt Shaker Disappear I see that “Salt shakers” is one of the subject headings.</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25</a:t>
            </a:fld>
            <a:endParaRPr lang="en-US"/>
          </a:p>
        </p:txBody>
      </p:sp>
    </p:spTree>
    <p:extLst>
      <p:ext uri="{BB962C8B-B14F-4D97-AF65-F5344CB8AC3E}">
        <p14:creationId xmlns:p14="http://schemas.microsoft.com/office/powerpoint/2010/main" val="2030892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baseline="0" dirty="0" smtClean="0">
                <a:solidFill>
                  <a:schemeClr val="tx1"/>
                </a:solidFill>
                <a:effectLst/>
                <a:latin typeface="+mn-lt"/>
                <a:ea typeface="+mn-ea"/>
                <a:cs typeface="+mn-cs"/>
              </a:rPr>
              <a:t>…and the Salt and Pepper Shaker books have the subject heading of </a:t>
            </a:r>
            <a:r>
              <a:rPr lang="en-US" sz="1200" kern="1200" baseline="0" dirty="0" smtClean="0">
                <a:solidFill>
                  <a:schemeClr val="tx1"/>
                </a:solidFill>
                <a:effectLst/>
                <a:latin typeface="+mn-lt"/>
                <a:ea typeface="+mn-ea"/>
                <a:cs typeface="+mn-cs"/>
              </a:rPr>
              <a:t>“Salt and pepper shakers”—</a:t>
            </a:r>
          </a:p>
          <a:p>
            <a:r>
              <a:rPr lang="en-US" sz="1200" kern="1200" baseline="0" dirty="0" smtClean="0">
                <a:solidFill>
                  <a:schemeClr val="tx1"/>
                </a:solidFill>
                <a:effectLst/>
                <a:latin typeface="+mn-lt"/>
                <a:ea typeface="+mn-ea"/>
                <a:cs typeface="+mn-cs"/>
              </a:rPr>
              <a:t>Encore doesn’t care where the word “Shakers” is, as long as it is in the chosen fields </a:t>
            </a:r>
            <a:r>
              <a:rPr lang="en-US" sz="1200" b="1" kern="1200" baseline="0" dirty="0" smtClean="0">
                <a:solidFill>
                  <a:schemeClr val="tx1"/>
                </a:solidFill>
                <a:effectLst/>
                <a:latin typeface="+mn-lt"/>
                <a:ea typeface="+mn-ea"/>
                <a:cs typeface="+mn-cs"/>
              </a:rPr>
              <a:t>somewhere</a:t>
            </a: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26</a:t>
            </a:fld>
            <a:endParaRPr lang="en-US"/>
          </a:p>
        </p:txBody>
      </p:sp>
    </p:spTree>
    <p:extLst>
      <p:ext uri="{BB962C8B-B14F-4D97-AF65-F5344CB8AC3E}">
        <p14:creationId xmlns:p14="http://schemas.microsoft.com/office/powerpoint/2010/main" val="683857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a:t>
            </a:r>
            <a:r>
              <a:rPr lang="en-US" sz="1200" kern="1200" dirty="0" smtClean="0">
                <a:solidFill>
                  <a:schemeClr val="tx1"/>
                </a:solidFill>
                <a:effectLst/>
                <a:latin typeface="+mn-lt"/>
                <a:ea typeface="+mn-ea"/>
                <a:cs typeface="+mn-cs"/>
              </a:rPr>
              <a:t>How about Encore’s suggested searches. Here I tried the</a:t>
            </a:r>
            <a:r>
              <a:rPr lang="en-US" sz="1200" kern="1200" baseline="0" dirty="0" smtClean="0">
                <a:solidFill>
                  <a:schemeClr val="tx1"/>
                </a:solidFill>
                <a:effectLst/>
                <a:latin typeface="+mn-lt"/>
                <a:ea typeface="+mn-ea"/>
                <a:cs typeface="+mn-cs"/>
              </a:rPr>
              <a:t> suggested search on </a:t>
            </a:r>
            <a:r>
              <a:rPr lang="en-US" sz="1200" kern="1200" dirty="0" smtClean="0">
                <a:solidFill>
                  <a:schemeClr val="tx1"/>
                </a:solidFill>
                <a:effectLst/>
                <a:latin typeface="+mn-lt"/>
                <a:ea typeface="+mn-ea"/>
                <a:cs typeface="+mn-cs"/>
              </a:rPr>
              <a:t>the authorized term of </a:t>
            </a:r>
            <a:r>
              <a:rPr lang="en-US" sz="1200" b="1" kern="1200" dirty="0" smtClean="0">
                <a:solidFill>
                  <a:schemeClr val="tx1"/>
                </a:solidFill>
                <a:effectLst/>
                <a:latin typeface="+mn-lt"/>
                <a:ea typeface="+mn-ea"/>
                <a:cs typeface="+mn-cs"/>
              </a:rPr>
              <a:t>Shakers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27</a:t>
            </a:fld>
            <a:endParaRPr lang="en-US"/>
          </a:p>
        </p:txBody>
      </p:sp>
    </p:spTree>
    <p:extLst>
      <p:ext uri="{BB962C8B-B14F-4D97-AF65-F5344CB8AC3E}">
        <p14:creationId xmlns:p14="http://schemas.microsoft.com/office/powerpoint/2010/main" val="3704823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This ran a new search: ….but the </a:t>
            </a:r>
            <a:r>
              <a:rPr lang="en-US" sz="1200" b="1" kern="1200" dirty="0" smtClean="0">
                <a:solidFill>
                  <a:schemeClr val="tx1"/>
                </a:solidFill>
                <a:effectLst/>
                <a:latin typeface="+mn-lt"/>
                <a:ea typeface="+mn-ea"/>
                <a:cs typeface="+mn-cs"/>
              </a:rPr>
              <a:t>Salt Shaker article</a:t>
            </a:r>
            <a:r>
              <a:rPr lang="en-US" sz="1200" b="1" kern="1200" baseline="0" dirty="0" smtClean="0">
                <a:solidFill>
                  <a:schemeClr val="tx1"/>
                </a:solidFill>
                <a:effectLst/>
                <a:latin typeface="+mn-lt"/>
                <a:ea typeface="+mn-ea"/>
                <a:cs typeface="+mn-cs"/>
              </a:rPr>
              <a:t> (and the salt shaker books) </a:t>
            </a:r>
            <a:r>
              <a:rPr lang="en-US" sz="1200" kern="1200" dirty="0" smtClean="0">
                <a:solidFill>
                  <a:schemeClr val="tx1"/>
                </a:solidFill>
                <a:effectLst/>
                <a:latin typeface="+mn-lt"/>
                <a:ea typeface="+mn-ea"/>
                <a:cs typeface="+mn-cs"/>
              </a:rPr>
              <a:t>are still there. Why?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I asked Innovative, and it turns out the </a:t>
            </a:r>
            <a:r>
              <a:rPr lang="en-US" sz="1200" b="1" kern="1200" dirty="0" smtClean="0">
                <a:solidFill>
                  <a:schemeClr val="tx1"/>
                </a:solidFill>
                <a:effectLst/>
                <a:latin typeface="+mn-lt"/>
                <a:ea typeface="+mn-ea"/>
                <a:cs typeface="+mn-cs"/>
              </a:rPr>
              <a:t>Additional Suggestions </a:t>
            </a:r>
            <a:r>
              <a:rPr lang="en-US" sz="1200" b="0" kern="1200" dirty="0" smtClean="0">
                <a:solidFill>
                  <a:schemeClr val="tx1"/>
                </a:solidFill>
                <a:effectLst/>
                <a:latin typeface="+mn-lt"/>
                <a:ea typeface="+mn-ea"/>
                <a:cs typeface="+mn-cs"/>
              </a:rPr>
              <a:t>searches</a:t>
            </a:r>
            <a:r>
              <a:rPr lang="en-US" sz="1200" b="0" kern="1200" baseline="0" dirty="0" smtClean="0">
                <a:solidFill>
                  <a:schemeClr val="tx1"/>
                </a:solidFill>
                <a:effectLst/>
                <a:latin typeface="+mn-lt"/>
                <a:ea typeface="+mn-ea"/>
                <a:cs typeface="+mn-cs"/>
              </a:rPr>
              <a:t> simply </a:t>
            </a:r>
            <a:r>
              <a:rPr lang="en-US" sz="1200" kern="1200" dirty="0" smtClean="0">
                <a:solidFill>
                  <a:schemeClr val="tx1"/>
                </a:solidFill>
                <a:effectLst/>
                <a:latin typeface="+mn-lt"/>
                <a:ea typeface="+mn-ea"/>
                <a:cs typeface="+mn-cs"/>
              </a:rPr>
              <a:t>run a regular keyword search of the </a:t>
            </a:r>
            <a:r>
              <a:rPr lang="en-US" sz="1200" b="1" kern="1200" dirty="0" smtClean="0">
                <a:solidFill>
                  <a:schemeClr val="tx1"/>
                </a:solidFill>
                <a:effectLst/>
                <a:latin typeface="+mn-lt"/>
                <a:ea typeface="+mn-ea"/>
                <a:cs typeface="+mn-cs"/>
              </a:rPr>
              <a:t>entire </a:t>
            </a:r>
            <a:r>
              <a:rPr lang="en-US" sz="1200" kern="1200" dirty="0" smtClean="0">
                <a:solidFill>
                  <a:schemeClr val="tx1"/>
                </a:solidFill>
                <a:effectLst/>
                <a:latin typeface="+mn-lt"/>
                <a:ea typeface="+mn-ea"/>
                <a:cs typeface="+mn-cs"/>
              </a:rPr>
              <a:t>record, not just the AC fields</a:t>
            </a:r>
            <a:r>
              <a:rPr lang="en-US" sz="1200" i="1"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kern="1200" dirty="0" smtClean="0">
                <a:solidFill>
                  <a:schemeClr val="tx1"/>
                </a:solidFill>
                <a:effectLst/>
                <a:latin typeface="+mn-lt"/>
                <a:ea typeface="+mn-ea"/>
                <a:cs typeface="+mn-cs"/>
              </a:rPr>
              <a:t>This is apparently</a:t>
            </a:r>
            <a:r>
              <a:rPr lang="en-US" sz="1200" i="1" kern="1200" baseline="0" dirty="0" smtClean="0">
                <a:solidFill>
                  <a:schemeClr val="tx1"/>
                </a:solidFill>
                <a:effectLst/>
                <a:latin typeface="+mn-lt"/>
                <a:ea typeface="+mn-ea"/>
                <a:cs typeface="+mn-cs"/>
              </a:rPr>
              <a:t> something only a cataloger would be surprised by</a:t>
            </a:r>
            <a:r>
              <a:rPr lang="en-US" sz="1200" i="1"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28</a:t>
            </a:fld>
            <a:endParaRPr lang="en-US"/>
          </a:p>
        </p:txBody>
      </p:sp>
    </p:spTree>
    <p:extLst>
      <p:ext uri="{BB962C8B-B14F-4D97-AF65-F5344CB8AC3E}">
        <p14:creationId xmlns:p14="http://schemas.microsoft.com/office/powerpoint/2010/main" val="4015553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moving on to Encore’s </a:t>
            </a:r>
            <a:r>
              <a:rPr lang="en-US" b="1" dirty="0" smtClean="0"/>
              <a:t>Advanced</a:t>
            </a:r>
            <a:r>
              <a:rPr lang="en-US" b="1" baseline="0" dirty="0" smtClean="0"/>
              <a:t> Search</a:t>
            </a:r>
            <a:r>
              <a:rPr lang="en-US" baseline="0" dirty="0" smtClean="0"/>
              <a:t>: where I was able to r</a:t>
            </a:r>
            <a:r>
              <a:rPr lang="en-US" dirty="0" smtClean="0"/>
              <a:t>estrict my search term of “Shakers” to subject, and a </a:t>
            </a:r>
            <a:r>
              <a:rPr lang="en-US" b="1" dirty="0" smtClean="0"/>
              <a:t>Boolean</a:t>
            </a:r>
            <a:r>
              <a:rPr lang="en-US" b="1" baseline="0" dirty="0" smtClean="0"/>
              <a:t> operator </a:t>
            </a:r>
            <a:r>
              <a:rPr lang="en-US" b="1" dirty="0" smtClean="0"/>
              <a:t>NOT </a:t>
            </a:r>
            <a:r>
              <a:rPr lang="en-US" dirty="0" smtClean="0"/>
              <a:t>(also limited to Subjects)</a:t>
            </a:r>
            <a:r>
              <a:rPr lang="en-US" baseline="0" dirty="0" smtClean="0"/>
              <a:t> to get rid of Salt in the subject fields.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29</a:t>
            </a:fld>
            <a:endParaRPr lang="en-US"/>
          </a:p>
        </p:txBody>
      </p:sp>
    </p:spTree>
    <p:extLst>
      <p:ext uri="{BB962C8B-B14F-4D97-AF65-F5344CB8AC3E}">
        <p14:creationId xmlns:p14="http://schemas.microsoft.com/office/powerpoint/2010/main" val="3229976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1000"/>
              </a:spcAft>
            </a:pPr>
            <a:r>
              <a:rPr lang="en-US" sz="1200" dirty="0" smtClean="0">
                <a:effectLst/>
                <a:latin typeface="+mn-lt"/>
                <a:ea typeface="Calibri"/>
                <a:cs typeface="Times New Roman"/>
              </a:rPr>
              <a:t>Poof…And it works!  The salt shakers are gone…and the results titles have been shifted around, but I found all the titles I want were still there in the list of titles, and the salt shakers are gone…But I suspect most folks would have given up about 4 screens ago.</a:t>
            </a:r>
            <a:endParaRPr lang="en-US" sz="1200" baseline="0" dirty="0" smtClean="0">
              <a:effectLst/>
              <a:latin typeface="+mn-lt"/>
              <a:ea typeface="Calibri"/>
              <a:cs typeface="Times New Roman"/>
            </a:endParaRPr>
          </a:p>
          <a:p>
            <a:pPr marL="457200" marR="0">
              <a:lnSpc>
                <a:spcPct val="115000"/>
              </a:lnSpc>
              <a:spcBef>
                <a:spcPts val="0"/>
              </a:spcBef>
              <a:spcAft>
                <a:spcPts val="1000"/>
              </a:spcAft>
            </a:pPr>
            <a:r>
              <a:rPr lang="en-US" sz="1200" baseline="0" dirty="0" smtClean="0">
                <a:effectLst/>
                <a:latin typeface="+mn-lt"/>
                <a:ea typeface="Calibri"/>
                <a:cs typeface="Times New Roman"/>
              </a:rPr>
              <a:t>I guess Encore use of AC can be sort of OK, with unique authority controlled terms, but for common words with multiple meaning, it’s messy and requires a lot of perseverance on the part of the searcher to get decent results.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30</a:t>
            </a:fld>
            <a:endParaRPr lang="en-US"/>
          </a:p>
        </p:txBody>
      </p:sp>
    </p:spTree>
    <p:extLst>
      <p:ext uri="{BB962C8B-B14F-4D97-AF65-F5344CB8AC3E}">
        <p14:creationId xmlns:p14="http://schemas.microsoft.com/office/powerpoint/2010/main" val="2326031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all</a:t>
            </a:r>
            <a:r>
              <a:rPr lang="en-US" baseline="0" dirty="0" smtClean="0"/>
              <a:t> the work </a:t>
            </a:r>
            <a:r>
              <a:rPr lang="en-US" baseline="0" dirty="0" err="1" smtClean="0"/>
              <a:t>Marcive</a:t>
            </a:r>
            <a:r>
              <a:rPr lang="en-US" baseline="0" dirty="0" smtClean="0"/>
              <a:t> did on the Authority controlled headings and records; </a:t>
            </a:r>
            <a:r>
              <a:rPr lang="en-US" baseline="0" dirty="0" err="1" smtClean="0"/>
              <a:t>Marcive</a:t>
            </a:r>
            <a:r>
              <a:rPr lang="en-US" baseline="0" dirty="0" smtClean="0"/>
              <a:t> also did an update of our older bibliographic records, to make them more consistent with our new RDA cataloged bibliographic records.  Here you can see, on the left, samples illustrating what we had </a:t>
            </a:r>
            <a:r>
              <a:rPr lang="en-US" baseline="0" dirty="0" err="1" smtClean="0"/>
              <a:t>Marcive</a:t>
            </a:r>
            <a:r>
              <a:rPr lang="en-US" baseline="0" dirty="0" smtClean="0"/>
              <a:t> hybridize, and what we did not.  </a:t>
            </a:r>
          </a:p>
          <a:p>
            <a:pPr marL="228600" indent="-228600">
              <a:buAutoNum type="arabicPeriod"/>
            </a:pPr>
            <a:r>
              <a:rPr lang="en-US" baseline="0" dirty="0" smtClean="0"/>
              <a:t>All Latin abbreviations are converted to English phrases. </a:t>
            </a:r>
          </a:p>
          <a:p>
            <a:pPr marL="228600" indent="-228600">
              <a:buAutoNum type="arabicPeriod"/>
            </a:pPr>
            <a:r>
              <a:rPr lang="en-US" baseline="0" dirty="0" smtClean="0"/>
              <a:t>We did not have the bracketed format/general material designations removed.  </a:t>
            </a:r>
          </a:p>
          <a:p>
            <a:pPr marL="228600" indent="-228600">
              <a:buAutoNum type="arabicPeriod"/>
            </a:pPr>
            <a:r>
              <a:rPr lang="en-US" baseline="0" dirty="0" smtClean="0"/>
              <a:t>We didn’t do much to the imprint or publisher fields—you will see c updated to the copyright symbol.  </a:t>
            </a:r>
          </a:p>
          <a:p>
            <a:pPr marL="228600" indent="-228600">
              <a:buAutoNum type="arabicPeriod"/>
            </a:pPr>
            <a:r>
              <a:rPr lang="en-US" baseline="0" dirty="0" smtClean="0"/>
              <a:t>The largest changes are in the edition and descriptive fields: most abbreviations are now spelled out.  However, note the few exceptions (in new RDA rules as well)—dimensions and time are still abbreviated.  </a:t>
            </a:r>
          </a:p>
          <a:p>
            <a:pPr marL="228600" indent="-228600">
              <a:buAutoNum type="arabicPeriod"/>
            </a:pPr>
            <a:r>
              <a:rPr lang="en-US" baseline="0" dirty="0" smtClean="0"/>
              <a:t>All the older records now have the three new format fields: content, media (or mediation), and carrier.  In most cases </a:t>
            </a:r>
            <a:r>
              <a:rPr lang="en-US" baseline="0" dirty="0" err="1" smtClean="0"/>
              <a:t>Marcive’s</a:t>
            </a:r>
            <a:r>
              <a:rPr lang="en-US" baseline="0" dirty="0" smtClean="0"/>
              <a:t> software was able to assign these without problems, but in some cases you’ll see the word “unspecified”—these were assigned when there was more than one possibility available, and the software (not being a human being) couldn’t make a choice between them.  For instance music scores, which could be either a leaf (sheet, in </a:t>
            </a:r>
            <a:r>
              <a:rPr lang="en-US" baseline="0" dirty="0" err="1" smtClean="0"/>
              <a:t>RDAese</a:t>
            </a:r>
            <a:r>
              <a:rPr lang="en-US" baseline="0" dirty="0" smtClean="0"/>
              <a:t>) or several (volume, in </a:t>
            </a:r>
            <a:r>
              <a:rPr lang="en-US" baseline="0" dirty="0" err="1" smtClean="0"/>
              <a:t>RDAese</a:t>
            </a:r>
            <a:r>
              <a:rPr lang="en-US" baseline="0" dirty="0" smtClean="0"/>
              <a:t>).  Email us if you find examples of “</a:t>
            </a:r>
            <a:r>
              <a:rPr lang="en-US" baseline="0" dirty="0" err="1" smtClean="0"/>
              <a:t>unspecified”s</a:t>
            </a:r>
            <a:r>
              <a:rPr lang="en-US" baseline="0" dirty="0" smtClean="0"/>
              <a:t> that particularly bug you (or a patron) and we’ll fix them.</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31</a:t>
            </a:fld>
            <a:endParaRPr lang="en-US"/>
          </a:p>
        </p:txBody>
      </p:sp>
    </p:spTree>
    <p:extLst>
      <p:ext uri="{BB962C8B-B14F-4D97-AF65-F5344CB8AC3E}">
        <p14:creationId xmlns:p14="http://schemas.microsoft.com/office/powerpoint/2010/main" val="181977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same record displayed with human readability</a:t>
            </a:r>
            <a:r>
              <a:rPr lang="en-US" baseline="0" dirty="0" smtClean="0"/>
              <a:t> in mind. You can see that valid search terms display as links, grouped as </a:t>
            </a:r>
            <a:r>
              <a:rPr lang="en-US" b="1" baseline="0" dirty="0" smtClean="0"/>
              <a:t>B</a:t>
            </a:r>
            <a:r>
              <a:rPr lang="en-US" b="0" baseline="0" dirty="0" smtClean="0"/>
              <a:t>roader </a:t>
            </a:r>
            <a:r>
              <a:rPr lang="en-US" b="1" baseline="0" dirty="0" smtClean="0"/>
              <a:t>T</a:t>
            </a:r>
            <a:r>
              <a:rPr lang="en-US" b="0" baseline="0" dirty="0" smtClean="0"/>
              <a:t>erm(s), </a:t>
            </a:r>
            <a:r>
              <a:rPr lang="en-US" b="1" baseline="0" dirty="0" smtClean="0"/>
              <a:t>R</a:t>
            </a:r>
            <a:r>
              <a:rPr lang="en-US" b="0" baseline="0" dirty="0" smtClean="0"/>
              <a:t>elated </a:t>
            </a:r>
            <a:r>
              <a:rPr lang="en-US" b="1" baseline="0" dirty="0" smtClean="0"/>
              <a:t>T</a:t>
            </a:r>
            <a:r>
              <a:rPr lang="en-US" b="0" baseline="0" dirty="0" smtClean="0"/>
              <a:t>erm(s) and </a:t>
            </a:r>
            <a:r>
              <a:rPr lang="en-US" b="1" baseline="0" dirty="0" smtClean="0"/>
              <a:t>N</a:t>
            </a:r>
            <a:r>
              <a:rPr lang="en-US" b="0" baseline="0" dirty="0" smtClean="0"/>
              <a:t>arrower </a:t>
            </a:r>
            <a:r>
              <a:rPr lang="en-US" b="1" baseline="0" dirty="0" smtClean="0"/>
              <a:t>T</a:t>
            </a:r>
            <a:r>
              <a:rPr lang="en-US" b="0" baseline="0" dirty="0" smtClean="0"/>
              <a:t>erm(s). Invalid search terms are displayed as regular text under </a:t>
            </a:r>
            <a:r>
              <a:rPr lang="en-US" b="1" baseline="0" dirty="0" smtClean="0"/>
              <a:t>U</a:t>
            </a:r>
            <a:r>
              <a:rPr lang="en-US" b="0" baseline="0" dirty="0" smtClean="0"/>
              <a:t>se </a:t>
            </a:r>
            <a:r>
              <a:rPr lang="en-US" b="1" baseline="0" dirty="0" smtClean="0"/>
              <a:t>F</a:t>
            </a:r>
            <a:r>
              <a:rPr lang="en-US" b="0" baseline="0" dirty="0" smtClean="0"/>
              <a:t>or.</a:t>
            </a:r>
          </a:p>
          <a:p>
            <a:r>
              <a:rPr lang="en-US" b="0" baseline="0" dirty="0" smtClean="0"/>
              <a:t>To see how this record functions in the catalog, let’s go back to Sierra and do a Subject search on “chemical pollution”.</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5</a:t>
            </a:fld>
            <a:endParaRPr lang="en-US"/>
          </a:p>
        </p:txBody>
      </p:sp>
    </p:spTree>
    <p:extLst>
      <p:ext uri="{BB962C8B-B14F-4D97-AF65-F5344CB8AC3E}">
        <p14:creationId xmlns:p14="http://schemas.microsoft.com/office/powerpoint/2010/main" val="2468634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Kurt</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32</a:t>
            </a:fld>
            <a:endParaRPr lang="en-US"/>
          </a:p>
        </p:txBody>
      </p:sp>
    </p:spTree>
    <p:extLst>
      <p:ext uri="{BB962C8B-B14F-4D97-AF65-F5344CB8AC3E}">
        <p14:creationId xmlns:p14="http://schemas.microsoft.com/office/powerpoint/2010/main" val="1910566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Mavis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40</a:t>
            </a:fld>
            <a:endParaRPr lang="en-US"/>
          </a:p>
        </p:txBody>
      </p:sp>
    </p:spTree>
    <p:extLst>
      <p:ext uri="{BB962C8B-B14F-4D97-AF65-F5344CB8AC3E}">
        <p14:creationId xmlns:p14="http://schemas.microsoft.com/office/powerpoint/2010/main" val="313650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44</a:t>
            </a:fld>
            <a:endParaRPr lang="en-US"/>
          </a:p>
        </p:txBody>
      </p:sp>
    </p:spTree>
    <p:extLst>
      <p:ext uri="{BB962C8B-B14F-4D97-AF65-F5344CB8AC3E}">
        <p14:creationId xmlns:p14="http://schemas.microsoft.com/office/powerpoint/2010/main" val="1684837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Liz</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51</a:t>
            </a:fld>
            <a:endParaRPr lang="en-US"/>
          </a:p>
        </p:txBody>
      </p:sp>
    </p:spTree>
    <p:extLst>
      <p:ext uri="{BB962C8B-B14F-4D97-AF65-F5344CB8AC3E}">
        <p14:creationId xmlns:p14="http://schemas.microsoft.com/office/powerpoint/2010/main" val="252367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happened when we did a Subject search on “chemical pollution”? Sierra directed us back to “pollution,” since that is the controlled, or authorized, term.  The authority record worked.  Now, let’s try the same search in Encore.</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6</a:t>
            </a:fld>
            <a:endParaRPr lang="en-US"/>
          </a:p>
        </p:txBody>
      </p:sp>
    </p:spTree>
    <p:extLst>
      <p:ext uri="{BB962C8B-B14F-4D97-AF65-F5344CB8AC3E}">
        <p14:creationId xmlns:p14="http://schemas.microsoft.com/office/powerpoint/2010/main" val="67365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Ummm</a:t>
            </a:r>
            <a:r>
              <a:rPr lang="en-US" dirty="0" smtClean="0"/>
              <a:t>… Well, that’s not what we expected. If Encore is using authority records, we would expect</a:t>
            </a:r>
            <a:r>
              <a:rPr lang="en-US" baseline="0" dirty="0" smtClean="0"/>
              <a:t> to have been redirected on our search, just as we were in Sierra.  Instead, we have several results. Looking at the results, we can see multiple references to “pollution” or “chemical”, which would seem to suggest that Encore has performed a </a:t>
            </a:r>
            <a:r>
              <a:rPr lang="en-US" u="sng" baseline="0" dirty="0" smtClean="0"/>
              <a:t>Keyword</a:t>
            </a:r>
            <a:r>
              <a:rPr lang="en-US" u="none" baseline="0" dirty="0" smtClean="0"/>
              <a:t> search, rather than a Subject search. And, as Melanie will explain later, that is indeed what has happened.  Encore is trying to be helpful in bringing back any and every result possible, but in this case, that is not helpful. Thank you, Encore.</a:t>
            </a:r>
          </a:p>
          <a:p>
            <a:r>
              <a:rPr lang="en-US" u="none" baseline="0" dirty="0" smtClean="0"/>
              <a:t>Ok, let’s try our search again, this time using </a:t>
            </a:r>
            <a:r>
              <a:rPr lang="en-US" u="none" baseline="0" dirty="0" err="1" smtClean="0"/>
              <a:t>Webpac</a:t>
            </a:r>
            <a:r>
              <a:rPr lang="en-US" u="none" baseline="0" dirty="0" smtClean="0"/>
              <a:t>.</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7</a:t>
            </a:fld>
            <a:endParaRPr lang="en-US"/>
          </a:p>
        </p:txBody>
      </p:sp>
    </p:spTree>
    <p:extLst>
      <p:ext uri="{BB962C8B-B14F-4D97-AF65-F5344CB8AC3E}">
        <p14:creationId xmlns:p14="http://schemas.microsoft.com/office/powerpoint/2010/main" val="13304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Then. So, we can see that something worked. Sort of. Our Subject search on “chemical pollution” failed, but instead of helpfully pointing us to “pollution”, it failed spectacularly and gives us nothing. Why?</a:t>
            </a:r>
          </a:p>
          <a:p>
            <a:r>
              <a:rPr lang="en-US" baseline="0" dirty="0" smtClean="0"/>
              <a:t>The default “scope” setting for </a:t>
            </a:r>
            <a:r>
              <a:rPr lang="en-US" baseline="0" dirty="0" err="1" smtClean="0"/>
              <a:t>Webpac</a:t>
            </a:r>
            <a:r>
              <a:rPr lang="en-US" baseline="0" dirty="0" smtClean="0"/>
              <a:t> here is “Logan Campus Libraries” because, well, we’re at the Logan Campus. And Innovative, again in its infinite wisdom, has decided that authority records don’t need to show up in search results for any scope below “View Entire Collection”.  They probably call it a feature. We call it a bug.</a:t>
            </a:r>
          </a:p>
          <a:p>
            <a:r>
              <a:rPr lang="en-US" baseline="0" dirty="0" smtClean="0"/>
              <a:t>So, one more time, let’s do a Subject search on “chemical pollution,” this time setting our scope to “View Entire Collection”.</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8</a:t>
            </a:fld>
            <a:endParaRPr lang="en-US"/>
          </a:p>
        </p:txBody>
      </p:sp>
    </p:spTree>
    <p:extLst>
      <p:ext uri="{BB962C8B-B14F-4D97-AF65-F5344CB8AC3E}">
        <p14:creationId xmlns:p14="http://schemas.microsoft.com/office/powerpoint/2010/main" val="384258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Hey,</a:t>
            </a:r>
            <a:r>
              <a:rPr lang="en-US" baseline="0" dirty="0" smtClean="0"/>
              <a:t> hey, hey!  We have a winner! We have a note indicating that “chemical pollution” is not a valid search term, and a reference to the valid form, “pollution”. Even better, “pollution” is a link, so we need only click on it to get where we want to go.</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9</a:t>
            </a:fld>
            <a:endParaRPr lang="en-US"/>
          </a:p>
        </p:txBody>
      </p:sp>
    </p:spTree>
    <p:extLst>
      <p:ext uri="{BB962C8B-B14F-4D97-AF65-F5344CB8AC3E}">
        <p14:creationId xmlns:p14="http://schemas.microsoft.com/office/powerpoint/2010/main" val="178772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here we</a:t>
            </a:r>
            <a:r>
              <a:rPr lang="en-US" baseline="0" dirty="0" smtClean="0"/>
              <a:t> have some results. On this screen we have a link to our related terms (in the red rectangle), a link to results for the primary search term (pollution – 348 results), and links to each of the valid subdivided subject terms.  Let’s take a look at the related terms.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10</a:t>
            </a:fld>
            <a:endParaRPr lang="en-US"/>
          </a:p>
        </p:txBody>
      </p:sp>
    </p:spTree>
    <p:extLst>
      <p:ext uri="{BB962C8B-B14F-4D97-AF65-F5344CB8AC3E}">
        <p14:creationId xmlns:p14="http://schemas.microsoft.com/office/powerpoint/2010/main" val="234659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do</a:t>
            </a:r>
            <a:r>
              <a:rPr lang="en-US" baseline="0" dirty="0" smtClean="0"/>
              <a:t> we have the list of related subjects here, but the relation of each term back to our primary term is indicated (“See Also,” “See Also the narrower term,” and “subdivision” with explanation). Not only is our authority record finally working, it’s also helping to explain how various related authorized terms work together in this field of study. This kind of transparency (ok, maybe it’s more opaque. Right. Very opaque, but we’ll get to that later.) helps end users understand how information is organized in the catalog, which leads to more precisely formulated searches, allowing for more accurate results.  And everybody likes more accurate results.</a:t>
            </a:r>
            <a:endParaRPr lang="en-US" dirty="0"/>
          </a:p>
        </p:txBody>
      </p:sp>
      <p:sp>
        <p:nvSpPr>
          <p:cNvPr id="4" name="Slide Number Placeholder 3"/>
          <p:cNvSpPr>
            <a:spLocks noGrp="1"/>
          </p:cNvSpPr>
          <p:nvPr>
            <p:ph type="sldNum" sz="quarter" idx="10"/>
          </p:nvPr>
        </p:nvSpPr>
        <p:spPr/>
        <p:txBody>
          <a:bodyPr/>
          <a:lstStyle/>
          <a:p>
            <a:fld id="{BA420968-0F1C-40D9-B914-C41AB2B2C7EA}" type="slidenum">
              <a:rPr lang="en-US" smtClean="0"/>
              <a:t>11</a:t>
            </a:fld>
            <a:endParaRPr lang="en-US"/>
          </a:p>
        </p:txBody>
      </p:sp>
    </p:spTree>
    <p:extLst>
      <p:ext uri="{BB962C8B-B14F-4D97-AF65-F5344CB8AC3E}">
        <p14:creationId xmlns:p14="http://schemas.microsoft.com/office/powerpoint/2010/main" val="279843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2B0B27BF-8202-42A3-BFA9-EE035EE2332E}" type="datetimeFigureOut">
              <a:rPr lang="en-US" smtClean="0"/>
              <a:t>4/22/14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FCD4D4C-1D6E-474B-B2EA-BAC61025C16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0B27BF-8202-42A3-BFA9-EE035EE2332E}" type="datetimeFigureOut">
              <a:rPr lang="en-US" smtClean="0"/>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4D4C-1D6E-474B-B2EA-BAC61025C1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0B27BF-8202-42A3-BFA9-EE035EE2332E}" type="datetimeFigureOut">
              <a:rPr lang="en-US" smtClean="0"/>
              <a:t>4/22/14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D4D4C-1D6E-474B-B2EA-BAC61025C1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2B0B27BF-8202-42A3-BFA9-EE035EE2332E}" type="datetimeFigureOut">
              <a:rPr lang="en-US" smtClean="0"/>
              <a:t>4/22/14</a:t>
            </a:fld>
            <a:endParaRPr lang="en-US"/>
          </a:p>
        </p:txBody>
      </p:sp>
      <p:sp>
        <p:nvSpPr>
          <p:cNvPr id="9" name="Slide Number Placeholder 8"/>
          <p:cNvSpPr>
            <a:spLocks noGrp="1"/>
          </p:cNvSpPr>
          <p:nvPr>
            <p:ph type="sldNum" sz="quarter" idx="15"/>
          </p:nvPr>
        </p:nvSpPr>
        <p:spPr/>
        <p:txBody>
          <a:bodyPr rtlCol="0"/>
          <a:lstStyle/>
          <a:p>
            <a:fld id="{AFCD4D4C-1D6E-474B-B2EA-BAC61025C16B}"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B0B27BF-8202-42A3-BFA9-EE035EE2332E}" type="datetimeFigureOut">
              <a:rPr lang="en-US" smtClean="0"/>
              <a:t>4/22/14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FCD4D4C-1D6E-474B-B2EA-BAC61025C16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B0B27BF-8202-42A3-BFA9-EE035EE2332E}" type="datetimeFigureOut">
              <a:rPr lang="en-US" smtClean="0"/>
              <a:t>4/22/14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D4D4C-1D6E-474B-B2EA-BAC61025C16B}"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2B0B27BF-8202-42A3-BFA9-EE035EE2332E}" type="datetimeFigureOut">
              <a:rPr lang="en-US" smtClean="0"/>
              <a:t>4/22/14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D4D4C-1D6E-474B-B2EA-BAC61025C16B}"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2B0B27BF-8202-42A3-BFA9-EE035EE2332E}" type="datetimeFigureOut">
              <a:rPr lang="en-US" smtClean="0"/>
              <a:t>4/22/14</a:t>
            </a:fld>
            <a:endParaRPr lang="en-US"/>
          </a:p>
        </p:txBody>
      </p:sp>
      <p:sp>
        <p:nvSpPr>
          <p:cNvPr id="7" name="Slide Number Placeholder 6"/>
          <p:cNvSpPr>
            <a:spLocks noGrp="1"/>
          </p:cNvSpPr>
          <p:nvPr>
            <p:ph type="sldNum" sz="quarter" idx="11"/>
          </p:nvPr>
        </p:nvSpPr>
        <p:spPr/>
        <p:txBody>
          <a:bodyPr rtlCol="0"/>
          <a:lstStyle/>
          <a:p>
            <a:fld id="{AFCD4D4C-1D6E-474B-B2EA-BAC61025C16B}"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B27BF-8202-42A3-BFA9-EE035EE2332E}" type="datetimeFigureOut">
              <a:rPr lang="en-US" smtClean="0"/>
              <a:t>4/22/14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D4D4C-1D6E-474B-B2EA-BAC61025C16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2B0B27BF-8202-42A3-BFA9-EE035EE2332E}" type="datetimeFigureOut">
              <a:rPr lang="en-US" smtClean="0"/>
              <a:t>4/22/14</a:t>
            </a:fld>
            <a:endParaRPr lang="en-US"/>
          </a:p>
        </p:txBody>
      </p:sp>
      <p:sp>
        <p:nvSpPr>
          <p:cNvPr id="22" name="Slide Number Placeholder 21"/>
          <p:cNvSpPr>
            <a:spLocks noGrp="1"/>
          </p:cNvSpPr>
          <p:nvPr>
            <p:ph type="sldNum" sz="quarter" idx="15"/>
          </p:nvPr>
        </p:nvSpPr>
        <p:spPr/>
        <p:txBody>
          <a:bodyPr rtlCol="0"/>
          <a:lstStyle/>
          <a:p>
            <a:fld id="{AFCD4D4C-1D6E-474B-B2EA-BAC61025C16B}"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2B0B27BF-8202-42A3-BFA9-EE035EE2332E}" type="datetimeFigureOut">
              <a:rPr lang="en-US" smtClean="0"/>
              <a:t>4/22/14</a:t>
            </a:fld>
            <a:endParaRPr lang="en-US"/>
          </a:p>
        </p:txBody>
      </p:sp>
      <p:sp>
        <p:nvSpPr>
          <p:cNvPr id="18" name="Slide Number Placeholder 17"/>
          <p:cNvSpPr>
            <a:spLocks noGrp="1"/>
          </p:cNvSpPr>
          <p:nvPr>
            <p:ph type="sldNum" sz="quarter" idx="11"/>
          </p:nvPr>
        </p:nvSpPr>
        <p:spPr/>
        <p:txBody>
          <a:bodyPr rtlCol="0"/>
          <a:lstStyle/>
          <a:p>
            <a:fld id="{AFCD4D4C-1D6E-474B-B2EA-BAC61025C16B}"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B0B27BF-8202-42A3-BFA9-EE035EE2332E}" type="datetimeFigureOut">
              <a:rPr lang="en-US" smtClean="0"/>
              <a:t>4/22/14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FCD4D4C-1D6E-474B-B2EA-BAC61025C16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w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www.facebook.com"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af.org/viaf/50566653/"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af.org/viaf/50566653/"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geonames.org/5777544" TargetMode="External"/><Relationship Id="rId4" Type="http://schemas.openxmlformats.org/officeDocument/2006/relationships/hyperlink" Target="http://viaf.org/viaf/178806136" TargetMode="External"/><Relationship Id="rId5" Type="http://schemas.openxmlformats.org/officeDocument/2006/relationships/hyperlink" Target="http://viaf.org/viaf/50566653/" TargetMode="External"/><Relationship Id="rId1" Type="http://schemas.openxmlformats.org/officeDocument/2006/relationships/slideLayout" Target="../slideLayouts/slideLayout2.xml"/><Relationship Id="rId2" Type="http://schemas.openxmlformats.org/officeDocument/2006/relationships/hyperlink" Target="http://viaf.org/viaf/124340969"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hyperlink" Target="http://www.bbc.co.uk/blogs/legacy/radiolabs/s5/linked-data/s5.html" TargetMode="External"/><Relationship Id="rId4" Type="http://schemas.openxmlformats.org/officeDocument/2006/relationships/hyperlink" Target="http://bibframe.org" TargetMode="External"/><Relationship Id="rId5" Type="http://schemas.openxmlformats.org/officeDocument/2006/relationships/hyperlink" Target="http://www.loc.gov/bibframe/" TargetMode="External"/><Relationship Id="rId1" Type="http://schemas.openxmlformats.org/officeDocument/2006/relationships/slideLayout" Target="../slideLayouts/slideLayout2.xml"/><Relationship Id="rId2" Type="http://schemas.openxmlformats.org/officeDocument/2006/relationships/hyperlink" Target="http://lld.ischool.uw.edu/wp/learn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0779"/>
            <a:ext cx="4876800" cy="671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3618854"/>
            <a:ext cx="1546602" cy="1169551"/>
          </a:xfrm>
          <a:prstGeom prst="rect">
            <a:avLst/>
          </a:prstGeom>
          <a:noFill/>
        </p:spPr>
        <p:txBody>
          <a:bodyPr wrap="square" rtlCol="0">
            <a:spAutoFit/>
          </a:bodyPr>
          <a:lstStyle/>
          <a:p>
            <a:r>
              <a:rPr lang="en-US" sz="1400" b="1" dirty="0" smtClean="0">
                <a:solidFill>
                  <a:schemeClr val="accent1">
                    <a:lumMod val="40000"/>
                    <a:lumOff val="60000"/>
                  </a:schemeClr>
                </a:solidFill>
                <a:latin typeface="Colonna MT" panose="04020805060202030203" pitchFamily="82" charset="0"/>
              </a:rPr>
              <a:t>   Table Talk</a:t>
            </a:r>
          </a:p>
          <a:p>
            <a:r>
              <a:rPr lang="en-US" sz="1400" b="1" dirty="0" smtClean="0">
                <a:solidFill>
                  <a:schemeClr val="accent1">
                    <a:lumMod val="40000"/>
                    <a:lumOff val="60000"/>
                  </a:schemeClr>
                </a:solidFill>
                <a:latin typeface="Colonna MT" panose="04020805060202030203" pitchFamily="82" charset="0"/>
              </a:rPr>
              <a:t> Merrill-</a:t>
            </a:r>
            <a:r>
              <a:rPr lang="en-US" sz="1400" b="1" dirty="0" err="1" smtClean="0">
                <a:solidFill>
                  <a:schemeClr val="accent1">
                    <a:lumMod val="40000"/>
                    <a:lumOff val="60000"/>
                  </a:schemeClr>
                </a:solidFill>
                <a:latin typeface="Colonna MT" panose="04020805060202030203" pitchFamily="82" charset="0"/>
              </a:rPr>
              <a:t>Cazier</a:t>
            </a:r>
            <a:r>
              <a:rPr lang="en-US" sz="1400" b="1" dirty="0" smtClean="0">
                <a:solidFill>
                  <a:schemeClr val="accent1">
                    <a:lumMod val="40000"/>
                    <a:lumOff val="60000"/>
                  </a:schemeClr>
                </a:solidFill>
                <a:latin typeface="Colonna MT" panose="04020805060202030203" pitchFamily="82" charset="0"/>
              </a:rPr>
              <a:t> </a:t>
            </a:r>
          </a:p>
          <a:p>
            <a:r>
              <a:rPr lang="en-US" sz="1400" b="1" dirty="0" smtClean="0">
                <a:solidFill>
                  <a:schemeClr val="accent1">
                    <a:lumMod val="40000"/>
                    <a:lumOff val="60000"/>
                  </a:schemeClr>
                </a:solidFill>
                <a:latin typeface="Colonna MT" panose="04020805060202030203" pitchFamily="82" charset="0"/>
              </a:rPr>
              <a:t>      Library</a:t>
            </a:r>
          </a:p>
          <a:p>
            <a:r>
              <a:rPr lang="en-US" sz="1400" b="1" dirty="0" smtClean="0">
                <a:solidFill>
                  <a:schemeClr val="accent1">
                    <a:lumMod val="40000"/>
                    <a:lumOff val="60000"/>
                  </a:schemeClr>
                </a:solidFill>
                <a:latin typeface="Colonna MT" panose="04020805060202030203" pitchFamily="82" charset="0"/>
              </a:rPr>
              <a:t>  April 17, 2014</a:t>
            </a:r>
          </a:p>
          <a:p>
            <a:endParaRPr lang="en-US" sz="1400" dirty="0"/>
          </a:p>
        </p:txBody>
      </p:sp>
      <p:sp>
        <p:nvSpPr>
          <p:cNvPr id="5" name="Oval 4"/>
          <p:cNvSpPr/>
          <p:nvPr/>
        </p:nvSpPr>
        <p:spPr>
          <a:xfrm>
            <a:off x="8229599" y="5920353"/>
            <a:ext cx="762001" cy="7852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 name="Oval 5"/>
          <p:cNvSpPr/>
          <p:nvPr/>
        </p:nvSpPr>
        <p:spPr>
          <a:xfrm>
            <a:off x="7747214" y="6210661"/>
            <a:ext cx="228600" cy="240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502434" y="5334000"/>
            <a:ext cx="368731"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037160" y="5920353"/>
            <a:ext cx="152400" cy="129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731050" y="5012412"/>
            <a:ext cx="1283042" cy="1815882"/>
          </a:xfrm>
          <a:prstGeom prst="rect">
            <a:avLst/>
          </a:prstGeom>
          <a:noFill/>
        </p:spPr>
        <p:txBody>
          <a:bodyPr wrap="square" rtlCol="0">
            <a:spAutoFit/>
          </a:bodyPr>
          <a:lstStyle/>
          <a:p>
            <a:pPr algn="ctr"/>
            <a:r>
              <a:rPr lang="en-US" sz="1400" b="1" dirty="0" smtClean="0">
                <a:solidFill>
                  <a:schemeClr val="accent4"/>
                </a:solidFill>
                <a:latin typeface="Colonna MT" panose="04020805060202030203" pitchFamily="82" charset="0"/>
                <a:cs typeface="Arial" panose="020B0604020202020204" pitchFamily="34" charset="0"/>
              </a:rPr>
              <a:t>Presented by :</a:t>
            </a:r>
          </a:p>
          <a:p>
            <a:pPr algn="ctr"/>
            <a:r>
              <a:rPr lang="en-US" sz="1400" b="1" dirty="0" smtClean="0">
                <a:solidFill>
                  <a:schemeClr val="accent4"/>
                </a:solidFill>
                <a:latin typeface="Colonna MT" panose="04020805060202030203" pitchFamily="82" charset="0"/>
                <a:cs typeface="Arial" panose="020B0604020202020204" pitchFamily="34" charset="0"/>
              </a:rPr>
              <a:t>Melanie Shaw</a:t>
            </a:r>
          </a:p>
          <a:p>
            <a:pPr algn="ctr"/>
            <a:r>
              <a:rPr lang="en-US" sz="1400" b="1" dirty="0" smtClean="0">
                <a:solidFill>
                  <a:schemeClr val="accent4"/>
                </a:solidFill>
                <a:latin typeface="Colonna MT" panose="04020805060202030203" pitchFamily="82" charset="0"/>
                <a:cs typeface="Arial" panose="020B0604020202020204" pitchFamily="34" charset="0"/>
              </a:rPr>
              <a:t>Mavis Molto</a:t>
            </a:r>
          </a:p>
          <a:p>
            <a:pPr algn="ctr"/>
            <a:r>
              <a:rPr lang="en-US" sz="1400" b="1" dirty="0" smtClean="0">
                <a:solidFill>
                  <a:schemeClr val="accent4"/>
                </a:solidFill>
                <a:latin typeface="Colonna MT" panose="04020805060202030203" pitchFamily="82" charset="0"/>
                <a:cs typeface="Arial" panose="020B0604020202020204" pitchFamily="34" charset="0"/>
              </a:rPr>
              <a:t>Tim Olson</a:t>
            </a:r>
          </a:p>
          <a:p>
            <a:pPr algn="ctr"/>
            <a:r>
              <a:rPr lang="en-US" sz="1400" b="1" dirty="0" smtClean="0">
                <a:solidFill>
                  <a:schemeClr val="accent4"/>
                </a:solidFill>
                <a:latin typeface="Colonna MT" panose="04020805060202030203" pitchFamily="82" charset="0"/>
                <a:cs typeface="Arial" panose="020B0604020202020204" pitchFamily="34" charset="0"/>
              </a:rPr>
              <a:t>Liz </a:t>
            </a:r>
            <a:r>
              <a:rPr lang="en-US" sz="1400" b="1" dirty="0" err="1" smtClean="0">
                <a:solidFill>
                  <a:schemeClr val="accent4"/>
                </a:solidFill>
                <a:latin typeface="Colonna MT" panose="04020805060202030203" pitchFamily="82" charset="0"/>
                <a:cs typeface="Arial" panose="020B0604020202020204" pitchFamily="34" charset="0"/>
              </a:rPr>
              <a:t>Woolcott</a:t>
            </a:r>
            <a:endParaRPr lang="en-US" sz="1400" b="1" dirty="0" smtClean="0">
              <a:solidFill>
                <a:schemeClr val="accent4"/>
              </a:solidFill>
              <a:latin typeface="Colonna MT" panose="04020805060202030203" pitchFamily="82" charset="0"/>
              <a:cs typeface="Arial" panose="020B0604020202020204" pitchFamily="34" charset="0"/>
            </a:endParaRPr>
          </a:p>
          <a:p>
            <a:pPr algn="ctr"/>
            <a:r>
              <a:rPr lang="en-US" sz="1400" b="1" dirty="0" smtClean="0">
                <a:solidFill>
                  <a:schemeClr val="accent4"/>
                </a:solidFill>
                <a:latin typeface="Colonna MT" panose="04020805060202030203" pitchFamily="82" charset="0"/>
                <a:cs typeface="Arial" panose="020B0604020202020204" pitchFamily="34" charset="0"/>
              </a:rPr>
              <a:t>Andrea Payant</a:t>
            </a:r>
          </a:p>
          <a:p>
            <a:pPr algn="ctr"/>
            <a:r>
              <a:rPr lang="en-US" sz="1400" b="1" dirty="0" smtClean="0">
                <a:solidFill>
                  <a:schemeClr val="accent4"/>
                </a:solidFill>
                <a:latin typeface="Colonna MT" panose="04020805060202030203" pitchFamily="82" charset="0"/>
                <a:cs typeface="Arial" panose="020B0604020202020204" pitchFamily="34" charset="0"/>
              </a:rPr>
              <a:t>Becky Skeen </a:t>
            </a:r>
          </a:p>
          <a:p>
            <a:pPr algn="ctr"/>
            <a:r>
              <a:rPr lang="en-US" sz="1400" b="1" dirty="0" smtClean="0">
                <a:solidFill>
                  <a:schemeClr val="accent4"/>
                </a:solidFill>
                <a:latin typeface="Colonna MT" panose="04020805060202030203" pitchFamily="82" charset="0"/>
                <a:cs typeface="Arial" panose="020B0604020202020204" pitchFamily="34" charset="0"/>
              </a:rPr>
              <a:t>Kurt Meyer</a:t>
            </a:r>
            <a:endParaRPr lang="en-US" sz="1400" b="1" dirty="0">
              <a:solidFill>
                <a:schemeClr val="accent4"/>
              </a:solidFill>
              <a:latin typeface="Colonna MT" panose="04020805060202030203" pitchFamily="82" charset="0"/>
              <a:cs typeface="Arial" panose="020B0604020202020204" pitchFamily="34" charset="0"/>
            </a:endParaRPr>
          </a:p>
        </p:txBody>
      </p:sp>
    </p:spTree>
    <p:extLst>
      <p:ext uri="{BB962C8B-B14F-4D97-AF65-F5344CB8AC3E}">
        <p14:creationId xmlns:p14="http://schemas.microsoft.com/office/powerpoint/2010/main" val="10763884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1"/>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0" y="2514600"/>
            <a:ext cx="1219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6538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1"/>
            <a:ext cx="876299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019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487362"/>
          </a:xfrm>
        </p:spPr>
        <p:txBody>
          <a:bodyPr>
            <a:normAutofit fontScale="90000"/>
          </a:bodyPr>
          <a:lstStyle/>
          <a:p>
            <a:pPr algn="ct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23052" y="2040835"/>
            <a:ext cx="914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2057400" y="2819400"/>
            <a:ext cx="16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276600" y="15240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0254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924800" y="2438400"/>
            <a:ext cx="3810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924800" y="3962400"/>
            <a:ext cx="381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24800" y="5486400"/>
            <a:ext cx="381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1040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399"/>
            <a:ext cx="8763000" cy="65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772400" y="1600200"/>
            <a:ext cx="685800" cy="3429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5922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399"/>
            <a:ext cx="8763000" cy="64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844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52401"/>
            <a:ext cx="87820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133600" y="757030"/>
            <a:ext cx="1066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2514600" y="4648200"/>
            <a:ext cx="914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47730" y="5943600"/>
            <a:ext cx="914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405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1"/>
            <a:ext cx="8763001"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772400" y="2286000"/>
            <a:ext cx="609600" cy="426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4295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52400"/>
            <a:ext cx="864552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057400" y="1295400"/>
            <a:ext cx="1295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758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467600" cy="685800"/>
          </a:xfrm>
        </p:spPr>
        <p:txBody>
          <a:bodyPr>
            <a:noAutofit/>
          </a:bodyPr>
          <a:lstStyle/>
          <a:p>
            <a:pPr algn="ctr"/>
            <a:r>
              <a:rPr lang="en-US" sz="2400" b="1" dirty="0" smtClean="0">
                <a:solidFill>
                  <a:schemeClr val="accent4"/>
                </a:solidFill>
              </a:rPr>
              <a:t>What will Patrons see? – Examples in </a:t>
            </a:r>
            <a:r>
              <a:rPr lang="en-US" sz="2400" b="1" dirty="0" err="1" smtClean="0">
                <a:solidFill>
                  <a:schemeClr val="accent4"/>
                </a:solidFill>
              </a:rPr>
              <a:t>Webpac</a:t>
            </a:r>
            <a:endParaRPr lang="en-US" sz="2400" b="1" dirty="0">
              <a:solidFill>
                <a:schemeClr val="accent4"/>
              </a:solidFill>
            </a:endParaRPr>
          </a:p>
        </p:txBody>
      </p:sp>
      <p:pic>
        <p:nvPicPr>
          <p:cNvPr id="1027" name="Picture 3"/>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t="9400"/>
          <a:stretch/>
        </p:blipFill>
        <p:spPr bwMode="auto">
          <a:xfrm>
            <a:off x="93844" y="1181878"/>
            <a:ext cx="578919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44" y="4038600"/>
            <a:ext cx="577355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0962" y="1181100"/>
            <a:ext cx="3249327"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2667000"/>
            <a:ext cx="5181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0" y="2667000"/>
            <a:ext cx="1143000" cy="228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3844" y="4876800"/>
            <a:ext cx="5697356" cy="1371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2"/>
          </p:cNvCxnSpPr>
          <p:nvPr/>
        </p:nvCxnSpPr>
        <p:spPr>
          <a:xfrm flipH="1">
            <a:off x="3810000" y="2895600"/>
            <a:ext cx="571500" cy="1981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819400" y="4038600"/>
            <a:ext cx="609600" cy="228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Bracket 13"/>
          <p:cNvSpPr/>
          <p:nvPr/>
        </p:nvSpPr>
        <p:spPr>
          <a:xfrm>
            <a:off x="5867400" y="1181100"/>
            <a:ext cx="152400" cy="5448300"/>
          </a:xfrm>
          <a:prstGeom prst="leftBracke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a:stCxn id="12" idx="3"/>
          </p:cNvCxnSpPr>
          <p:nvPr/>
        </p:nvCxnSpPr>
        <p:spPr>
          <a:xfrm>
            <a:off x="3429000" y="4152900"/>
            <a:ext cx="2411962"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 y="1011823"/>
            <a:ext cx="1066800" cy="338554"/>
          </a:xfrm>
          <a:prstGeom prst="rect">
            <a:avLst/>
          </a:prstGeom>
          <a:noFill/>
          <a:ln w="28575">
            <a:solidFill>
              <a:srgbClr val="003366"/>
            </a:solidFill>
          </a:ln>
        </p:spPr>
        <p:txBody>
          <a:bodyPr wrap="square" rtlCol="0">
            <a:spAutoFit/>
          </a:bodyPr>
          <a:lstStyle/>
          <a:p>
            <a:r>
              <a:rPr lang="en-US" sz="1600" dirty="0" smtClean="0"/>
              <a:t>1. Search</a:t>
            </a:r>
            <a:endParaRPr lang="en-US" sz="1600" dirty="0"/>
          </a:p>
        </p:txBody>
      </p:sp>
      <p:sp>
        <p:nvSpPr>
          <p:cNvPr id="4" name="Rectangle 3"/>
          <p:cNvSpPr/>
          <p:nvPr/>
        </p:nvSpPr>
        <p:spPr>
          <a:xfrm>
            <a:off x="1295400" y="1181100"/>
            <a:ext cx="21336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24200" y="2286000"/>
            <a:ext cx="2209800" cy="338554"/>
          </a:xfrm>
          <a:prstGeom prst="rect">
            <a:avLst/>
          </a:prstGeom>
          <a:noFill/>
          <a:ln w="28575">
            <a:solidFill>
              <a:srgbClr val="003366"/>
            </a:solidFill>
          </a:ln>
        </p:spPr>
        <p:txBody>
          <a:bodyPr wrap="square" rtlCol="0">
            <a:spAutoFit/>
          </a:bodyPr>
          <a:lstStyle/>
          <a:p>
            <a:r>
              <a:rPr lang="en-US" sz="1600" dirty="0" smtClean="0"/>
              <a:t>2. Click on Reference</a:t>
            </a:r>
            <a:endParaRPr lang="en-US" sz="1600" dirty="0"/>
          </a:p>
        </p:txBody>
      </p:sp>
      <p:sp>
        <p:nvSpPr>
          <p:cNvPr id="6" name="TextBox 5"/>
          <p:cNvSpPr txBox="1"/>
          <p:nvPr/>
        </p:nvSpPr>
        <p:spPr>
          <a:xfrm>
            <a:off x="304800" y="4464492"/>
            <a:ext cx="1905000" cy="338554"/>
          </a:xfrm>
          <a:prstGeom prst="rect">
            <a:avLst/>
          </a:prstGeom>
          <a:noFill/>
          <a:ln w="28575">
            <a:solidFill>
              <a:srgbClr val="003366"/>
            </a:solidFill>
          </a:ln>
        </p:spPr>
        <p:txBody>
          <a:bodyPr wrap="square" rtlCol="0">
            <a:spAutoFit/>
          </a:bodyPr>
          <a:lstStyle/>
          <a:p>
            <a:r>
              <a:rPr lang="en-US" sz="1600" dirty="0" smtClean="0"/>
              <a:t>3. View Record</a:t>
            </a:r>
            <a:endParaRPr lang="en-US" sz="1600" dirty="0"/>
          </a:p>
        </p:txBody>
      </p:sp>
      <p:sp>
        <p:nvSpPr>
          <p:cNvPr id="10" name="TextBox 9"/>
          <p:cNvSpPr txBox="1"/>
          <p:nvPr/>
        </p:nvSpPr>
        <p:spPr>
          <a:xfrm>
            <a:off x="1257300" y="3700046"/>
            <a:ext cx="2705100" cy="338554"/>
          </a:xfrm>
          <a:prstGeom prst="rect">
            <a:avLst/>
          </a:prstGeom>
          <a:noFill/>
          <a:ln w="28575">
            <a:solidFill>
              <a:srgbClr val="003366"/>
            </a:solidFill>
          </a:ln>
        </p:spPr>
        <p:txBody>
          <a:bodyPr wrap="square" rtlCol="0">
            <a:spAutoFit/>
          </a:bodyPr>
          <a:lstStyle/>
          <a:p>
            <a:r>
              <a:rPr lang="en-US" sz="1600" dirty="0" smtClean="0"/>
              <a:t>4. Click on MARC Display</a:t>
            </a:r>
            <a:endParaRPr lang="en-US" sz="1600" dirty="0"/>
          </a:p>
        </p:txBody>
      </p:sp>
      <p:sp>
        <p:nvSpPr>
          <p:cNvPr id="13" name="TextBox 12"/>
          <p:cNvSpPr txBox="1"/>
          <p:nvPr/>
        </p:nvSpPr>
        <p:spPr>
          <a:xfrm>
            <a:off x="7772400" y="4461301"/>
            <a:ext cx="1165012" cy="830997"/>
          </a:xfrm>
          <a:prstGeom prst="rect">
            <a:avLst/>
          </a:prstGeom>
          <a:noFill/>
          <a:ln w="28575">
            <a:solidFill>
              <a:srgbClr val="003366"/>
            </a:solidFill>
          </a:ln>
        </p:spPr>
        <p:txBody>
          <a:bodyPr wrap="square" rtlCol="0">
            <a:spAutoFit/>
          </a:bodyPr>
          <a:lstStyle/>
          <a:p>
            <a:r>
              <a:rPr lang="en-US" sz="1600" dirty="0" smtClean="0"/>
              <a:t>5. View Authority Record</a:t>
            </a:r>
            <a:endParaRPr lang="en-US" sz="1600" dirty="0"/>
          </a:p>
        </p:txBody>
      </p:sp>
    </p:spTree>
    <p:extLst>
      <p:ext uri="{BB962C8B-B14F-4D97-AF65-F5344CB8AC3E}">
        <p14:creationId xmlns:p14="http://schemas.microsoft.com/office/powerpoint/2010/main" val="28660971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010400" cy="944562"/>
          </a:xfrm>
        </p:spPr>
        <p:txBody>
          <a:bodyPr>
            <a:noAutofit/>
          </a:bodyPr>
          <a:lstStyle/>
          <a:p>
            <a:pPr algn="ctr"/>
            <a:r>
              <a:rPr lang="en-US" sz="3200" b="1" u="sng" dirty="0" smtClean="0">
                <a:solidFill>
                  <a:schemeClr val="accent4"/>
                </a:solidFill>
              </a:rPr>
              <a:t>Authority Control</a:t>
            </a:r>
            <a:r>
              <a:rPr lang="en-US" sz="3200" b="1" dirty="0" smtClean="0">
                <a:solidFill>
                  <a:schemeClr val="accent4"/>
                </a:solidFill>
              </a:rPr>
              <a:t> </a:t>
            </a:r>
            <a:br>
              <a:rPr lang="en-US" sz="3200" b="1" dirty="0" smtClean="0">
                <a:solidFill>
                  <a:schemeClr val="accent4"/>
                </a:solidFill>
              </a:rPr>
            </a:br>
            <a:r>
              <a:rPr lang="en-US" sz="3200" b="1" i="1" dirty="0" smtClean="0">
                <a:solidFill>
                  <a:schemeClr val="accent4"/>
                </a:solidFill>
              </a:rPr>
              <a:t>Overview</a:t>
            </a:r>
            <a:endParaRPr lang="en-US" sz="3200" b="1" i="1" dirty="0">
              <a:solidFill>
                <a:schemeClr val="accent4"/>
              </a:solidFill>
            </a:endParaRPr>
          </a:p>
        </p:txBody>
      </p:sp>
      <p:sp>
        <p:nvSpPr>
          <p:cNvPr id="3" name="Content Placeholder 2"/>
          <p:cNvSpPr>
            <a:spLocks noGrp="1"/>
          </p:cNvSpPr>
          <p:nvPr>
            <p:ph sz="quarter" idx="1"/>
          </p:nvPr>
        </p:nvSpPr>
        <p:spPr>
          <a:xfrm>
            <a:off x="990600" y="2133600"/>
            <a:ext cx="7162800" cy="4706815"/>
          </a:xfrm>
        </p:spPr>
        <p:txBody>
          <a:bodyPr/>
          <a:lstStyle/>
          <a:p>
            <a:r>
              <a:rPr lang="en-US" sz="3200" dirty="0" smtClean="0">
                <a:solidFill>
                  <a:schemeClr val="accent1"/>
                </a:solidFill>
                <a:latin typeface="Vani" panose="020B0502040204020203" pitchFamily="34" charset="0"/>
                <a:cs typeface="Vani" panose="020B0502040204020203" pitchFamily="34" charset="0"/>
              </a:rPr>
              <a:t>What is it?</a:t>
            </a:r>
          </a:p>
          <a:p>
            <a:r>
              <a:rPr lang="en-US" sz="3200" dirty="0" smtClean="0">
                <a:solidFill>
                  <a:schemeClr val="accent1"/>
                </a:solidFill>
                <a:latin typeface="Vani" panose="020B0502040204020203" pitchFamily="34" charset="0"/>
                <a:cs typeface="Vani" panose="020B0502040204020203" pitchFamily="34" charset="0"/>
              </a:rPr>
              <a:t>Where is it?</a:t>
            </a:r>
          </a:p>
          <a:p>
            <a:r>
              <a:rPr lang="en-US" sz="3200" dirty="0" smtClean="0">
                <a:solidFill>
                  <a:schemeClr val="accent1"/>
                </a:solidFill>
                <a:latin typeface="Vani" panose="020B0502040204020203" pitchFamily="34" charset="0"/>
                <a:cs typeface="Vani" panose="020B0502040204020203" pitchFamily="34" charset="0"/>
              </a:rPr>
              <a:t>How did we get the records?</a:t>
            </a:r>
          </a:p>
          <a:p>
            <a:r>
              <a:rPr lang="en-US" sz="3200" dirty="0" smtClean="0">
                <a:solidFill>
                  <a:schemeClr val="accent1"/>
                </a:solidFill>
                <a:latin typeface="Vani" panose="020B0502040204020203" pitchFamily="34" charset="0"/>
                <a:cs typeface="Vani" panose="020B0502040204020203" pitchFamily="34" charset="0"/>
              </a:rPr>
              <a:t>How many catalog records were updated?</a:t>
            </a:r>
          </a:p>
          <a:p>
            <a:r>
              <a:rPr lang="en-US" sz="3200" dirty="0" smtClean="0">
                <a:solidFill>
                  <a:schemeClr val="accent1"/>
                </a:solidFill>
                <a:latin typeface="Vani" panose="020B0502040204020203" pitchFamily="34" charset="0"/>
                <a:cs typeface="Vani" panose="020B0502040204020203" pitchFamily="34" charset="0"/>
              </a:rPr>
              <a:t>Are we getting further updates?</a:t>
            </a:r>
          </a:p>
          <a:p>
            <a:endParaRPr lang="en-US" dirty="0" smtClean="0"/>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31309495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73" y="168833"/>
            <a:ext cx="8420100" cy="179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7985"/>
          <a:stretch/>
        </p:blipFill>
        <p:spPr bwMode="auto">
          <a:xfrm>
            <a:off x="214604" y="2049625"/>
            <a:ext cx="8054846" cy="4627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15108" y="1201882"/>
            <a:ext cx="2004291"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52146" y="3278154"/>
            <a:ext cx="1752600" cy="523220"/>
          </a:xfrm>
          <a:prstGeom prst="rect">
            <a:avLst/>
          </a:prstGeom>
          <a:noFill/>
        </p:spPr>
        <p:txBody>
          <a:bodyPr wrap="square" rtlCol="0">
            <a:spAutoFit/>
          </a:bodyPr>
          <a:lstStyle/>
          <a:p>
            <a:r>
              <a:rPr lang="en-US" sz="1400" dirty="0" smtClean="0"/>
              <a:t>Related narrower terms</a:t>
            </a:r>
            <a:endParaRPr lang="en-US" sz="1400" dirty="0"/>
          </a:p>
        </p:txBody>
      </p:sp>
      <p:sp>
        <p:nvSpPr>
          <p:cNvPr id="8" name="Right Bracket 7"/>
          <p:cNvSpPr/>
          <p:nvPr/>
        </p:nvSpPr>
        <p:spPr>
          <a:xfrm>
            <a:off x="5715000" y="2667000"/>
            <a:ext cx="304800" cy="2133600"/>
          </a:xfrm>
          <a:prstGeom prst="rightBracket">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6152146" y="4951511"/>
            <a:ext cx="1487908" cy="307777"/>
          </a:xfrm>
          <a:prstGeom prst="rect">
            <a:avLst/>
          </a:prstGeom>
          <a:noFill/>
        </p:spPr>
        <p:txBody>
          <a:bodyPr wrap="none" rtlCol="0">
            <a:spAutoFit/>
          </a:bodyPr>
          <a:lstStyle/>
          <a:p>
            <a:r>
              <a:rPr lang="en-US" sz="1400" dirty="0" smtClean="0"/>
              <a:t>Earlier heading</a:t>
            </a:r>
            <a:endParaRPr lang="en-US" sz="1400" dirty="0"/>
          </a:p>
        </p:txBody>
      </p:sp>
      <p:cxnSp>
        <p:nvCxnSpPr>
          <p:cNvPr id="13" name="Straight Arrow Connector 12"/>
          <p:cNvCxnSpPr>
            <a:stCxn id="9" idx="1"/>
          </p:cNvCxnSpPr>
          <p:nvPr/>
        </p:nvCxnSpPr>
        <p:spPr>
          <a:xfrm flipH="1" flipV="1">
            <a:off x="4800600" y="5105399"/>
            <a:ext cx="1351546" cy="1"/>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ight Bracket 13"/>
          <p:cNvSpPr/>
          <p:nvPr/>
        </p:nvSpPr>
        <p:spPr>
          <a:xfrm>
            <a:off x="6477000" y="5334000"/>
            <a:ext cx="304800" cy="1295400"/>
          </a:xfrm>
          <a:prstGeom prst="rightBracket">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2"/>
          </p:cNvCxnSpPr>
          <p:nvPr/>
        </p:nvCxnSpPr>
        <p:spPr>
          <a:xfrm>
            <a:off x="6781800" y="5981700"/>
            <a:ext cx="1143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924800" y="4114800"/>
            <a:ext cx="0" cy="18669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9800" y="3432042"/>
            <a:ext cx="13234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52146" y="3278154"/>
            <a:ext cx="1620254" cy="60373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52146" y="4972050"/>
            <a:ext cx="1487908" cy="28723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6962273" y="4114800"/>
            <a:ext cx="96252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5" idx="2"/>
          </p:cNvCxnSpPr>
          <p:nvPr/>
        </p:nvCxnSpPr>
        <p:spPr>
          <a:xfrm flipV="1">
            <a:off x="6962273" y="3881886"/>
            <a:ext cx="0" cy="23291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905001" y="361950"/>
            <a:ext cx="2895600" cy="1905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5355" y="287923"/>
            <a:ext cx="1143000" cy="338554"/>
          </a:xfrm>
          <a:prstGeom prst="rect">
            <a:avLst/>
          </a:prstGeom>
          <a:noFill/>
          <a:ln w="28575">
            <a:solidFill>
              <a:srgbClr val="003366"/>
            </a:solidFill>
          </a:ln>
        </p:spPr>
        <p:txBody>
          <a:bodyPr wrap="square" rtlCol="0">
            <a:spAutoFit/>
          </a:bodyPr>
          <a:lstStyle/>
          <a:p>
            <a:r>
              <a:rPr lang="en-US" sz="1600" dirty="0" smtClean="0">
                <a:solidFill>
                  <a:srgbClr val="003366"/>
                </a:solidFill>
              </a:rPr>
              <a:t>1. Search</a:t>
            </a:r>
            <a:endParaRPr lang="en-US" sz="1600" dirty="0">
              <a:solidFill>
                <a:srgbClr val="003366"/>
              </a:solidFill>
            </a:endParaRPr>
          </a:p>
        </p:txBody>
      </p:sp>
      <p:sp>
        <p:nvSpPr>
          <p:cNvPr id="5" name="TextBox 4"/>
          <p:cNvSpPr txBox="1"/>
          <p:nvPr/>
        </p:nvSpPr>
        <p:spPr>
          <a:xfrm>
            <a:off x="2971800" y="1143000"/>
            <a:ext cx="1066800" cy="369332"/>
          </a:xfrm>
          <a:prstGeom prst="rect">
            <a:avLst/>
          </a:prstGeom>
          <a:noFill/>
          <a:ln w="28575">
            <a:solidFill>
              <a:srgbClr val="003366"/>
            </a:solidFill>
          </a:ln>
        </p:spPr>
        <p:txBody>
          <a:bodyPr wrap="square" rtlCol="0">
            <a:spAutoFit/>
          </a:bodyPr>
          <a:lstStyle/>
          <a:p>
            <a:r>
              <a:rPr lang="en-US" dirty="0" smtClean="0"/>
              <a:t>2. Click</a:t>
            </a:r>
            <a:endParaRPr lang="en-US" dirty="0"/>
          </a:p>
        </p:txBody>
      </p:sp>
      <p:sp>
        <p:nvSpPr>
          <p:cNvPr id="6" name="TextBox 5"/>
          <p:cNvSpPr txBox="1"/>
          <p:nvPr/>
        </p:nvSpPr>
        <p:spPr>
          <a:xfrm>
            <a:off x="4953000" y="2049625"/>
            <a:ext cx="1828800" cy="369332"/>
          </a:xfrm>
          <a:prstGeom prst="rect">
            <a:avLst/>
          </a:prstGeom>
          <a:noFill/>
          <a:ln w="28575">
            <a:solidFill>
              <a:srgbClr val="003366"/>
            </a:solidFill>
          </a:ln>
        </p:spPr>
        <p:txBody>
          <a:bodyPr wrap="square" rtlCol="0">
            <a:spAutoFit/>
          </a:bodyPr>
          <a:lstStyle/>
          <a:p>
            <a:r>
              <a:rPr lang="en-US" dirty="0" smtClean="0"/>
              <a:t>3. View Record</a:t>
            </a:r>
            <a:endParaRPr lang="en-US" dirty="0"/>
          </a:p>
        </p:txBody>
      </p:sp>
    </p:spTree>
    <p:extLst>
      <p:ext uri="{BB962C8B-B14F-4D97-AF65-F5344CB8AC3E}">
        <p14:creationId xmlns:p14="http://schemas.microsoft.com/office/powerpoint/2010/main" val="12870340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757" y="0"/>
            <a:ext cx="4922485" cy="6858000"/>
          </a:xfrm>
          <a:prstGeom prst="rect">
            <a:avLst/>
          </a:prstGeom>
        </p:spPr>
      </p:pic>
      <p:sp>
        <p:nvSpPr>
          <p:cNvPr id="2" name="TextBox 1"/>
          <p:cNvSpPr txBox="1"/>
          <p:nvPr/>
        </p:nvSpPr>
        <p:spPr>
          <a:xfrm>
            <a:off x="304799" y="228600"/>
            <a:ext cx="2362201" cy="4955203"/>
          </a:xfrm>
          <a:prstGeom prst="rect">
            <a:avLst/>
          </a:prstGeom>
          <a:noFill/>
        </p:spPr>
        <p:txBody>
          <a:bodyPr wrap="square" rtlCol="0">
            <a:spAutoFit/>
          </a:bodyPr>
          <a:lstStyle/>
          <a:p>
            <a:r>
              <a:rPr lang="en-US" sz="1600" b="1" i="1" dirty="0" smtClean="0">
                <a:solidFill>
                  <a:srgbClr val="7030A0"/>
                </a:solidFill>
              </a:rPr>
              <a:t>Initial Search:</a:t>
            </a:r>
          </a:p>
          <a:p>
            <a:r>
              <a:rPr lang="en-US" sz="1600" i="1" dirty="0" smtClean="0">
                <a:solidFill>
                  <a:srgbClr val="7030A0"/>
                </a:solidFill>
              </a:rPr>
              <a:t>(as keywords)</a:t>
            </a:r>
          </a:p>
          <a:p>
            <a:endParaRPr lang="en-US" sz="1600" dirty="0" smtClean="0"/>
          </a:p>
          <a:p>
            <a:r>
              <a:rPr lang="en-US" sz="1600" i="1" dirty="0" smtClean="0">
                <a:solidFill>
                  <a:srgbClr val="FF0000"/>
                </a:solidFill>
              </a:rPr>
              <a:t>Found in:</a:t>
            </a:r>
          </a:p>
          <a:p>
            <a:r>
              <a:rPr lang="en-US" sz="1600" b="1" dirty="0" smtClean="0">
                <a:solidFill>
                  <a:srgbClr val="FF0000"/>
                </a:solidFill>
              </a:rPr>
              <a:t>Subject</a:t>
            </a:r>
            <a:r>
              <a:rPr lang="en-US" sz="1600" dirty="0" smtClean="0">
                <a:solidFill>
                  <a:srgbClr val="FF0000"/>
                </a:solidFill>
              </a:rPr>
              <a:t> </a:t>
            </a:r>
          </a:p>
          <a:p>
            <a:r>
              <a:rPr lang="en-US" sz="1600" b="1" dirty="0" smtClean="0">
                <a:solidFill>
                  <a:srgbClr val="FF0000"/>
                </a:solidFill>
              </a:rPr>
              <a:t>Author</a:t>
            </a:r>
          </a:p>
          <a:p>
            <a:r>
              <a:rPr lang="en-US" sz="1600" i="1" dirty="0" smtClean="0">
                <a:solidFill>
                  <a:srgbClr val="FF0000"/>
                </a:solidFill>
              </a:rPr>
              <a:t>(as keywords)</a:t>
            </a:r>
          </a:p>
          <a:p>
            <a:endParaRPr lang="en-US" sz="1600" dirty="0" smtClean="0"/>
          </a:p>
          <a:p>
            <a:endParaRPr lang="en-US" sz="1600" i="1" dirty="0" smtClean="0">
              <a:solidFill>
                <a:srgbClr val="00B050"/>
              </a:solidFill>
            </a:endParaRPr>
          </a:p>
          <a:p>
            <a:endParaRPr lang="en-US" sz="1600" i="1" dirty="0" smtClean="0">
              <a:solidFill>
                <a:srgbClr val="00B050"/>
              </a:solidFill>
            </a:endParaRPr>
          </a:p>
          <a:p>
            <a:r>
              <a:rPr lang="en-US" sz="1600" i="1" dirty="0" smtClean="0">
                <a:solidFill>
                  <a:srgbClr val="00B050"/>
                </a:solidFill>
              </a:rPr>
              <a:t>Refine by:</a:t>
            </a:r>
          </a:p>
          <a:p>
            <a:r>
              <a:rPr lang="en-US" sz="1600" b="1" dirty="0" smtClean="0">
                <a:solidFill>
                  <a:srgbClr val="00B050"/>
                </a:solidFill>
              </a:rPr>
              <a:t>Tags</a:t>
            </a:r>
            <a:endParaRPr lang="en-US" sz="1600" dirty="0" smtClean="0">
              <a:solidFill>
                <a:srgbClr val="00B050"/>
              </a:solidFill>
            </a:endParaRPr>
          </a:p>
          <a:p>
            <a:r>
              <a:rPr lang="en-US" sz="1600" b="1" dirty="0" smtClean="0">
                <a:solidFill>
                  <a:srgbClr val="00B050"/>
                </a:solidFill>
              </a:rPr>
              <a:t>Places</a:t>
            </a:r>
          </a:p>
          <a:p>
            <a:r>
              <a:rPr lang="en-US" sz="1600" i="1" dirty="0" smtClean="0">
                <a:solidFill>
                  <a:srgbClr val="00B050"/>
                </a:solidFill>
              </a:rPr>
              <a:t>(as keywords)</a:t>
            </a:r>
          </a:p>
          <a:p>
            <a:endParaRPr lang="en-US" sz="1600" dirty="0" smtClean="0"/>
          </a:p>
          <a:p>
            <a:endParaRPr lang="en-US" sz="1600" dirty="0"/>
          </a:p>
          <a:p>
            <a:r>
              <a:rPr lang="en-US" sz="1600" i="1" dirty="0" smtClean="0">
                <a:solidFill>
                  <a:srgbClr val="FF0000"/>
                </a:solidFill>
              </a:rPr>
              <a:t>Related Searches: </a:t>
            </a:r>
          </a:p>
          <a:p>
            <a:r>
              <a:rPr lang="en-US" sz="1400" b="1" dirty="0" smtClean="0">
                <a:solidFill>
                  <a:srgbClr val="FF0000"/>
                </a:solidFill>
              </a:rPr>
              <a:t>Established Terms Additional Suggestions</a:t>
            </a:r>
            <a:endParaRPr lang="en-US" sz="1400" b="1" dirty="0">
              <a:solidFill>
                <a:srgbClr val="FF0000"/>
              </a:solidFill>
            </a:endParaRPr>
          </a:p>
          <a:p>
            <a:r>
              <a:rPr lang="en-US" sz="1600" i="1" dirty="0" smtClean="0">
                <a:solidFill>
                  <a:srgbClr val="FF0000"/>
                </a:solidFill>
              </a:rPr>
              <a:t>(as keywords)</a:t>
            </a:r>
            <a:endParaRPr lang="en-US" sz="1600" i="1" dirty="0">
              <a:solidFill>
                <a:srgbClr val="FF0000"/>
              </a:solidFill>
            </a:endParaRPr>
          </a:p>
        </p:txBody>
      </p:sp>
      <p:sp>
        <p:nvSpPr>
          <p:cNvPr id="4" name="TextBox 3"/>
          <p:cNvSpPr txBox="1"/>
          <p:nvPr/>
        </p:nvSpPr>
        <p:spPr>
          <a:xfrm>
            <a:off x="7033242" y="609600"/>
            <a:ext cx="1614930" cy="2862322"/>
          </a:xfrm>
          <a:prstGeom prst="rect">
            <a:avLst/>
          </a:prstGeom>
          <a:noFill/>
        </p:spPr>
        <p:txBody>
          <a:bodyPr wrap="square" rtlCol="0">
            <a:spAutoFit/>
          </a:bodyPr>
          <a:lstStyle/>
          <a:p>
            <a:r>
              <a:rPr lang="en-US" b="1" i="1" dirty="0" smtClean="0">
                <a:solidFill>
                  <a:schemeClr val="accent1">
                    <a:lumMod val="50000"/>
                  </a:schemeClr>
                </a:solidFill>
                <a:latin typeface="Rockwell Extra Bold" panose="02060903040505020403" pitchFamily="18" charset="0"/>
              </a:rPr>
              <a:t>ENCORE</a:t>
            </a:r>
          </a:p>
          <a:p>
            <a:r>
              <a:rPr lang="en-US" b="1" i="1" dirty="0" smtClean="0">
                <a:solidFill>
                  <a:schemeClr val="accent1">
                    <a:lumMod val="50000"/>
                  </a:schemeClr>
                </a:solidFill>
                <a:latin typeface="Rockwell Extra Bold" panose="02060903040505020403" pitchFamily="18" charset="0"/>
              </a:rPr>
              <a:t>   and</a:t>
            </a:r>
            <a:r>
              <a:rPr lang="en-US" i="1" dirty="0" smtClean="0">
                <a:solidFill>
                  <a:schemeClr val="accent1">
                    <a:lumMod val="50000"/>
                  </a:schemeClr>
                </a:solidFill>
                <a:latin typeface="Rockwell Extra Bold" panose="02060903040505020403" pitchFamily="18" charset="0"/>
              </a:rPr>
              <a:t> </a:t>
            </a:r>
            <a:r>
              <a:rPr lang="en-US" i="1" dirty="0">
                <a:solidFill>
                  <a:schemeClr val="accent1">
                    <a:lumMod val="50000"/>
                  </a:schemeClr>
                </a:solidFill>
                <a:latin typeface="Rockwell Extra Bold" panose="02060903040505020403" pitchFamily="18" charset="0"/>
              </a:rPr>
              <a:t>Authority Control</a:t>
            </a:r>
          </a:p>
          <a:p>
            <a:r>
              <a:rPr lang="en-US" dirty="0" smtClean="0">
                <a:solidFill>
                  <a:schemeClr val="accent1">
                    <a:lumMod val="50000"/>
                  </a:schemeClr>
                </a:solidFill>
              </a:rPr>
              <a:t>     </a:t>
            </a:r>
            <a:r>
              <a:rPr lang="en-US" sz="1600" i="1" dirty="0" smtClean="0">
                <a:solidFill>
                  <a:schemeClr val="accent1">
                    <a:lumMod val="50000"/>
                  </a:schemeClr>
                </a:solidFill>
              </a:rPr>
              <a:t>or, </a:t>
            </a:r>
          </a:p>
          <a:p>
            <a:r>
              <a:rPr lang="en-US" i="1" dirty="0" smtClean="0">
                <a:solidFill>
                  <a:schemeClr val="accent1">
                    <a:lumMod val="50000"/>
                  </a:schemeClr>
                </a:solidFill>
                <a:latin typeface="Lucida Calligraphy" panose="03010101010101010101" pitchFamily="66" charset="0"/>
              </a:rPr>
              <a:t>How to make </a:t>
            </a:r>
          </a:p>
          <a:p>
            <a:r>
              <a:rPr lang="en-US" i="1" dirty="0" smtClean="0">
                <a:solidFill>
                  <a:schemeClr val="accent1">
                    <a:lumMod val="50000"/>
                  </a:schemeClr>
                </a:solidFill>
                <a:latin typeface="Lucida Calligraphy" panose="03010101010101010101" pitchFamily="66" charset="0"/>
              </a:rPr>
              <a:t>a Salt Shaker</a:t>
            </a:r>
          </a:p>
          <a:p>
            <a:r>
              <a:rPr lang="en-US" i="1" dirty="0" smtClean="0">
                <a:solidFill>
                  <a:schemeClr val="accent1">
                    <a:lumMod val="50000"/>
                  </a:schemeClr>
                </a:solidFill>
                <a:latin typeface="Lucida Calligraphy" panose="03010101010101010101" pitchFamily="66" charset="0"/>
              </a:rPr>
              <a:t>Disappear</a:t>
            </a:r>
            <a:endParaRPr lang="en-US" i="1" dirty="0">
              <a:solidFill>
                <a:schemeClr val="accent1">
                  <a:lumMod val="50000"/>
                </a:schemeClr>
              </a:solidFill>
              <a:latin typeface="Lucida Calligraphy" panose="03010101010101010101" pitchFamily="66" charset="0"/>
            </a:endParaRPr>
          </a:p>
        </p:txBody>
      </p:sp>
      <p:pic>
        <p:nvPicPr>
          <p:cNvPr id="5" name="Picture 2" descr="C:\Users\Staff\AppData\Local\Microsoft\Windows\Temporary Internet Files\Content.IE5\V4JPB173\MC9003490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794959"/>
            <a:ext cx="1398257" cy="16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214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543800" cy="1371600"/>
          </a:xfrm>
        </p:spPr>
        <p:txBody>
          <a:bodyPr>
            <a:noAutofit/>
          </a:bodyPr>
          <a:lstStyle/>
          <a:p>
            <a:r>
              <a:rPr lang="en-US" sz="2800" b="1" dirty="0" smtClean="0">
                <a:solidFill>
                  <a:schemeClr val="accent1"/>
                </a:solidFill>
                <a:latin typeface="Calibri" panose="020F0502020204030204" pitchFamily="34" charset="0"/>
              </a:rPr>
              <a:t>1. Authority Records</a:t>
            </a:r>
            <a:br>
              <a:rPr lang="en-US" sz="2800" b="1" dirty="0" smtClean="0">
                <a:solidFill>
                  <a:schemeClr val="accent1"/>
                </a:solidFill>
                <a:latin typeface="Calibri" panose="020F0502020204030204" pitchFamily="34" charset="0"/>
              </a:rPr>
            </a:br>
            <a:r>
              <a:rPr lang="en-US" sz="2800" b="1" dirty="0" smtClean="0">
                <a:solidFill>
                  <a:schemeClr val="accent1"/>
                </a:solidFill>
                <a:latin typeface="Calibri" panose="020F0502020204030204" pitchFamily="34" charset="0"/>
              </a:rPr>
              <a:t>2. More consistency in </a:t>
            </a:r>
            <a:r>
              <a:rPr lang="en-US" sz="2800" b="1" smtClean="0">
                <a:solidFill>
                  <a:schemeClr val="accent1"/>
                </a:solidFill>
                <a:latin typeface="Calibri" panose="020F0502020204030204" pitchFamily="34" charset="0"/>
              </a:rPr>
              <a:t>Authority Controlled </a:t>
            </a:r>
            <a:r>
              <a:rPr lang="en-US" sz="2800" b="1" dirty="0" smtClean="0">
                <a:solidFill>
                  <a:schemeClr val="accent1"/>
                </a:solidFill>
                <a:latin typeface="Calibri" panose="020F0502020204030204" pitchFamily="34" charset="0"/>
              </a:rPr>
              <a:t>fields</a:t>
            </a:r>
            <a:r>
              <a:rPr lang="en-US" sz="2200" b="1" dirty="0" smtClean="0">
                <a:solidFill>
                  <a:schemeClr val="accent1"/>
                </a:solidFill>
                <a:latin typeface="Calibri" panose="020F0502020204030204" pitchFamily="34" charset="0"/>
              </a:rPr>
              <a:t/>
            </a:r>
            <a:br>
              <a:rPr lang="en-US" sz="2200" b="1" dirty="0" smtClean="0">
                <a:solidFill>
                  <a:schemeClr val="accent1"/>
                </a:solidFill>
                <a:latin typeface="Calibri" panose="020F0502020204030204" pitchFamily="34" charset="0"/>
              </a:rPr>
            </a:br>
            <a:endParaRPr lang="en-US" sz="2200" b="1" dirty="0">
              <a:solidFill>
                <a:schemeClr val="accent1"/>
              </a:solidFill>
              <a:latin typeface="Calibri" panose="020F0502020204030204" pitchFamily="34" charset="0"/>
            </a:endParaRPr>
          </a:p>
        </p:txBody>
      </p:sp>
      <p:sp>
        <p:nvSpPr>
          <p:cNvPr id="3" name="Content Placeholder 2"/>
          <p:cNvSpPr>
            <a:spLocks noGrp="1"/>
          </p:cNvSpPr>
          <p:nvPr>
            <p:ph sz="quarter" idx="1"/>
          </p:nvPr>
        </p:nvSpPr>
        <p:spPr>
          <a:xfrm>
            <a:off x="457200" y="2895600"/>
            <a:ext cx="7467600" cy="3581400"/>
          </a:xfrm>
        </p:spPr>
        <p:txBody>
          <a:bodyPr>
            <a:normAutofit/>
          </a:bodyPr>
          <a:lstStyle/>
          <a:p>
            <a:pPr marL="0" indent="0">
              <a:buNone/>
            </a:pPr>
            <a:r>
              <a:rPr lang="en-US" sz="2000" b="1" u="sng" dirty="0">
                <a:solidFill>
                  <a:schemeClr val="accent1"/>
                </a:solidFill>
                <a:latin typeface="Calibri" panose="020F0502020204030204" pitchFamily="34" charset="0"/>
              </a:rPr>
              <a:t>Example</a:t>
            </a:r>
            <a:r>
              <a:rPr lang="en-US" sz="2000" b="1" dirty="0" smtClean="0">
                <a:solidFill>
                  <a:schemeClr val="accent1"/>
                </a:solidFill>
                <a:latin typeface="Calibri" panose="020F0502020204030204" pitchFamily="34" charset="0"/>
              </a:rPr>
              <a:t>: </a:t>
            </a:r>
            <a:r>
              <a:rPr lang="en-US" sz="2000" b="1" dirty="0">
                <a:solidFill>
                  <a:schemeClr val="accent1"/>
                </a:solidFill>
                <a:latin typeface="Calibri" panose="020F0502020204030204" pitchFamily="34" charset="0"/>
              </a:rPr>
              <a:t>Joan Shaw, </a:t>
            </a:r>
            <a:r>
              <a:rPr lang="en-US" sz="2000" b="1" dirty="0" smtClean="0">
                <a:solidFill>
                  <a:schemeClr val="accent1"/>
                </a:solidFill>
                <a:latin typeface="Calibri" panose="020F0502020204030204" pitchFamily="34" charset="0"/>
              </a:rPr>
              <a:t>local </a:t>
            </a:r>
            <a:r>
              <a:rPr lang="en-US" sz="2000" b="1" dirty="0">
                <a:solidFill>
                  <a:schemeClr val="accent1"/>
                </a:solidFill>
                <a:latin typeface="Calibri" panose="020F0502020204030204" pitchFamily="34" charset="0"/>
              </a:rPr>
              <a:t>author and editor,  used three forms of her name in her </a:t>
            </a:r>
            <a:r>
              <a:rPr lang="en-US" sz="2000" b="1" dirty="0" smtClean="0">
                <a:solidFill>
                  <a:schemeClr val="accent1"/>
                </a:solidFill>
                <a:latin typeface="Calibri" panose="020F0502020204030204" pitchFamily="34" charset="0"/>
              </a:rPr>
              <a:t>career, and before authority control, she </a:t>
            </a:r>
            <a:r>
              <a:rPr lang="en-US" sz="2000" b="1" dirty="0">
                <a:solidFill>
                  <a:schemeClr val="accent1"/>
                </a:solidFill>
                <a:latin typeface="Calibri" panose="020F0502020204030204" pitchFamily="34" charset="0"/>
              </a:rPr>
              <a:t>would </a:t>
            </a:r>
            <a:r>
              <a:rPr lang="en-US" sz="2000" b="1" dirty="0" smtClean="0">
                <a:solidFill>
                  <a:schemeClr val="accent1"/>
                </a:solidFill>
                <a:latin typeface="Calibri" panose="020F0502020204030204" pitchFamily="34" charset="0"/>
              </a:rPr>
              <a:t>need to be </a:t>
            </a:r>
            <a:r>
              <a:rPr lang="en-US" sz="2000" b="1" dirty="0">
                <a:solidFill>
                  <a:schemeClr val="accent1"/>
                </a:solidFill>
                <a:latin typeface="Calibri" panose="020F0502020204030204" pitchFamily="34" charset="0"/>
              </a:rPr>
              <a:t>searched using all forms of her name in our </a:t>
            </a:r>
            <a:r>
              <a:rPr lang="en-US" sz="2000" b="1" dirty="0" smtClean="0">
                <a:solidFill>
                  <a:schemeClr val="accent1"/>
                </a:solidFill>
                <a:latin typeface="Calibri" panose="020F0502020204030204" pitchFamily="34" charset="0"/>
              </a:rPr>
              <a:t>catalog:</a:t>
            </a:r>
          </a:p>
          <a:p>
            <a:pPr marL="0" indent="0">
              <a:buNone/>
            </a:pPr>
            <a:endParaRPr lang="en-US" sz="2000" b="1" dirty="0" smtClean="0">
              <a:solidFill>
                <a:schemeClr val="accent1"/>
              </a:solidFill>
              <a:latin typeface="Calibri" panose="020F0502020204030204" pitchFamily="34" charset="0"/>
            </a:endParaRPr>
          </a:p>
          <a:p>
            <a:pPr lvl="1"/>
            <a:r>
              <a:rPr lang="en-US" sz="2000" dirty="0" smtClean="0">
                <a:solidFill>
                  <a:schemeClr val="accent1"/>
                </a:solidFill>
              </a:rPr>
              <a:t>Shaw</a:t>
            </a:r>
            <a:r>
              <a:rPr lang="en-US" sz="2000" dirty="0">
                <a:solidFill>
                  <a:schemeClr val="accent1"/>
                </a:solidFill>
              </a:rPr>
              <a:t>, Joan, 1930- </a:t>
            </a:r>
          </a:p>
          <a:p>
            <a:pPr lvl="1"/>
            <a:r>
              <a:rPr lang="en-US" sz="2000" dirty="0">
                <a:solidFill>
                  <a:schemeClr val="accent1"/>
                </a:solidFill>
              </a:rPr>
              <a:t>Shaw, Joan K.</a:t>
            </a:r>
          </a:p>
          <a:p>
            <a:pPr lvl="1"/>
            <a:r>
              <a:rPr lang="en-US" sz="2000" dirty="0">
                <a:solidFill>
                  <a:schemeClr val="accent1"/>
                </a:solidFill>
              </a:rPr>
              <a:t>Shaw, Joan </a:t>
            </a:r>
            <a:r>
              <a:rPr lang="en-US" sz="2000" dirty="0" smtClean="0">
                <a:solidFill>
                  <a:schemeClr val="accent1"/>
                </a:solidFill>
              </a:rPr>
              <a:t>Katherine.</a:t>
            </a:r>
          </a:p>
          <a:p>
            <a:pPr marL="365760" lvl="1" indent="0">
              <a:buNone/>
            </a:pPr>
            <a:endParaRPr lang="en-US" sz="2000" dirty="0" smtClean="0">
              <a:solidFill>
                <a:schemeClr val="accent1"/>
              </a:solidFill>
            </a:endParaRPr>
          </a:p>
          <a:p>
            <a:pPr marL="0" indent="0">
              <a:buNone/>
            </a:pPr>
            <a:r>
              <a:rPr lang="en-US" sz="2000" b="1" dirty="0">
                <a:solidFill>
                  <a:schemeClr val="accent1"/>
                </a:solidFill>
                <a:latin typeface="Calibri" panose="020F0502020204030204" pitchFamily="34" charset="0"/>
              </a:rPr>
              <a:t>After the cleanup, all old forms of her name are updated to the authorized “Shaw, Joan, 1930-”</a:t>
            </a:r>
          </a:p>
        </p:txBody>
      </p:sp>
      <p:sp>
        <p:nvSpPr>
          <p:cNvPr id="4" name="TextBox 3"/>
          <p:cNvSpPr txBox="1"/>
          <p:nvPr/>
        </p:nvSpPr>
        <p:spPr>
          <a:xfrm>
            <a:off x="228600" y="270301"/>
            <a:ext cx="8305800" cy="923330"/>
          </a:xfrm>
          <a:prstGeom prst="rect">
            <a:avLst/>
          </a:prstGeom>
          <a:noFill/>
        </p:spPr>
        <p:txBody>
          <a:bodyPr wrap="square" rtlCol="0">
            <a:spAutoFit/>
          </a:bodyPr>
          <a:lstStyle/>
          <a:p>
            <a:pPr algn="ctr"/>
            <a:r>
              <a:rPr lang="en-US" sz="2700" b="1" u="sng" dirty="0" smtClean="0">
                <a:solidFill>
                  <a:schemeClr val="accent4"/>
                </a:solidFill>
                <a:latin typeface="+mj-lt"/>
              </a:rPr>
              <a:t>Authority Control </a:t>
            </a:r>
          </a:p>
          <a:p>
            <a:pPr algn="ctr"/>
            <a:r>
              <a:rPr lang="en-US" sz="2700" b="1" i="1" dirty="0" smtClean="0">
                <a:solidFill>
                  <a:schemeClr val="accent4"/>
                </a:solidFill>
                <a:latin typeface="+mj-lt"/>
              </a:rPr>
              <a:t>Improvements in Encore</a:t>
            </a:r>
            <a:endParaRPr lang="en-US" sz="2700" b="1" i="1" dirty="0">
              <a:solidFill>
                <a:schemeClr val="accent4"/>
              </a:solidFill>
              <a:latin typeface="+mj-lt"/>
            </a:endParaRPr>
          </a:p>
        </p:txBody>
      </p:sp>
    </p:spTree>
    <p:extLst>
      <p:ext uri="{BB962C8B-B14F-4D97-AF65-F5344CB8AC3E}">
        <p14:creationId xmlns:p14="http://schemas.microsoft.com/office/powerpoint/2010/main" val="22952848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6538"/>
            <a:ext cx="7391400" cy="638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7004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9700"/>
            <a:ext cx="7391400"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7824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50" y="0"/>
            <a:ext cx="8355299" cy="6858000"/>
          </a:xfrm>
          <a:prstGeom prst="rect">
            <a:avLst/>
          </a:prstGeom>
        </p:spPr>
      </p:pic>
    </p:spTree>
    <p:extLst>
      <p:ext uri="{BB962C8B-B14F-4D97-AF65-F5344CB8AC3E}">
        <p14:creationId xmlns:p14="http://schemas.microsoft.com/office/powerpoint/2010/main" val="3216505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021" y="56679"/>
            <a:ext cx="6677957" cy="6744642"/>
          </a:xfrm>
          <a:prstGeom prst="rect">
            <a:avLst/>
          </a:prstGeom>
        </p:spPr>
      </p:pic>
    </p:spTree>
    <p:extLst>
      <p:ext uri="{BB962C8B-B14F-4D97-AF65-F5344CB8AC3E}">
        <p14:creationId xmlns:p14="http://schemas.microsoft.com/office/powerpoint/2010/main" val="40134599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35" y="0"/>
            <a:ext cx="8624329" cy="6858000"/>
          </a:xfrm>
          <a:prstGeom prst="rect">
            <a:avLst/>
          </a:prstGeom>
        </p:spPr>
      </p:pic>
    </p:spTree>
    <p:extLst>
      <p:ext uri="{BB962C8B-B14F-4D97-AF65-F5344CB8AC3E}">
        <p14:creationId xmlns:p14="http://schemas.microsoft.com/office/powerpoint/2010/main" val="38004000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76200"/>
            <a:ext cx="7239001"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0523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66675"/>
            <a:ext cx="8439150"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378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762000"/>
          </a:xfrm>
        </p:spPr>
        <p:txBody>
          <a:bodyPr>
            <a:noAutofit/>
          </a:bodyPr>
          <a:lstStyle/>
          <a:p>
            <a:pPr algn="ctr"/>
            <a:r>
              <a:rPr lang="en-US" sz="2400" b="1" u="sng" dirty="0">
                <a:solidFill>
                  <a:schemeClr val="accent4"/>
                </a:solidFill>
              </a:rPr>
              <a:t>Authority Control</a:t>
            </a:r>
            <a:r>
              <a:rPr lang="en-US" sz="2400" b="1" dirty="0">
                <a:solidFill>
                  <a:schemeClr val="accent4"/>
                </a:solidFill>
              </a:rPr>
              <a:t> </a:t>
            </a:r>
            <a:br>
              <a:rPr lang="en-US" sz="2400" b="1" dirty="0">
                <a:solidFill>
                  <a:schemeClr val="accent4"/>
                </a:solidFill>
              </a:rPr>
            </a:br>
            <a:r>
              <a:rPr lang="en-US" sz="2400" b="1" i="1" dirty="0">
                <a:solidFill>
                  <a:schemeClr val="accent4"/>
                </a:solidFill>
              </a:rPr>
              <a:t>Overview</a:t>
            </a:r>
            <a:endParaRPr lang="en-US" sz="2400" u="sng" dirty="0"/>
          </a:p>
        </p:txBody>
      </p:sp>
      <p:sp>
        <p:nvSpPr>
          <p:cNvPr id="3" name="Content Placeholder 2"/>
          <p:cNvSpPr>
            <a:spLocks noGrp="1"/>
          </p:cNvSpPr>
          <p:nvPr>
            <p:ph sz="quarter" idx="1"/>
          </p:nvPr>
        </p:nvSpPr>
        <p:spPr>
          <a:xfrm>
            <a:off x="457200" y="1066800"/>
            <a:ext cx="7467600" cy="5407152"/>
          </a:xfrm>
        </p:spPr>
        <p:txBody>
          <a:bodyPr>
            <a:normAutofit fontScale="25000" lnSpcReduction="20000"/>
          </a:bodyPr>
          <a:lstStyle/>
          <a:p>
            <a:r>
              <a:rPr lang="en-US" sz="4000" b="1" u="sng" dirty="0" smtClean="0"/>
              <a:t>WHAT </a:t>
            </a:r>
            <a:r>
              <a:rPr lang="en-US" sz="4000" b="1" u="sng" dirty="0"/>
              <a:t>IS IT?</a:t>
            </a:r>
            <a:endParaRPr lang="en-US" sz="4000" b="1" dirty="0"/>
          </a:p>
          <a:p>
            <a:pPr lvl="0"/>
            <a:r>
              <a:rPr lang="en-US" sz="4000" b="1" dirty="0"/>
              <a:t>Authority control</a:t>
            </a:r>
            <a:r>
              <a:rPr lang="en-US" sz="4000" dirty="0"/>
              <a:t> is “the establishment and maintenance of consistent forms of terms, as of names, subjects, and titles, to be used as headings in bibliographic records.” –dictionary.com</a:t>
            </a:r>
          </a:p>
          <a:p>
            <a:pPr marL="0" indent="0">
              <a:buNone/>
            </a:pPr>
            <a:r>
              <a:rPr lang="en-US" sz="4000" dirty="0"/>
              <a:t> </a:t>
            </a:r>
          </a:p>
          <a:p>
            <a:r>
              <a:rPr lang="en-US" sz="4000" b="1" u="sng" dirty="0"/>
              <a:t>WHERE IS IT?</a:t>
            </a:r>
            <a:endParaRPr lang="en-US" sz="4000" b="1" dirty="0"/>
          </a:p>
          <a:p>
            <a:pPr lvl="0"/>
            <a:r>
              <a:rPr lang="en-US" sz="4000" dirty="0"/>
              <a:t>Authority records are found/used in all of our Innovative online catalogs, but are fully visible only in Sierra Desktop.  The “see”   &amp; “see also” references are visible in </a:t>
            </a:r>
            <a:r>
              <a:rPr lang="en-US" sz="4000" dirty="0" err="1"/>
              <a:t>WebPac</a:t>
            </a:r>
            <a:r>
              <a:rPr lang="en-US" sz="4000" dirty="0"/>
              <a:t>, but not in Encore.</a:t>
            </a:r>
          </a:p>
          <a:p>
            <a:pPr marL="0" indent="0">
              <a:buNone/>
            </a:pPr>
            <a:r>
              <a:rPr lang="en-US" sz="4000" dirty="0"/>
              <a:t> </a:t>
            </a:r>
          </a:p>
          <a:p>
            <a:r>
              <a:rPr lang="en-US" sz="4000" b="1" u="sng" dirty="0"/>
              <a:t>HOW DID WE GET THE RECORDS?</a:t>
            </a:r>
            <a:endParaRPr lang="en-US" sz="4000" b="1" dirty="0"/>
          </a:p>
          <a:p>
            <a:pPr lvl="0"/>
            <a:r>
              <a:rPr lang="en-US" sz="4000" dirty="0" err="1"/>
              <a:t>Marcive</a:t>
            </a:r>
            <a:r>
              <a:rPr lang="en-US" sz="4000" dirty="0"/>
              <a:t> Inc. (San Antonio, TX)</a:t>
            </a:r>
          </a:p>
          <a:p>
            <a:pPr lvl="0"/>
            <a:r>
              <a:rPr lang="en-US" sz="4000" dirty="0"/>
              <a:t>Cost per record (</a:t>
            </a:r>
            <a:r>
              <a:rPr lang="en-US" sz="4000" dirty="0" err="1"/>
              <a:t>backfile</a:t>
            </a:r>
            <a:r>
              <a:rPr lang="en-US" sz="4000" dirty="0"/>
              <a:t>) = $0.024</a:t>
            </a:r>
          </a:p>
          <a:p>
            <a:pPr marL="0" indent="0">
              <a:buNone/>
            </a:pPr>
            <a:r>
              <a:rPr lang="en-US" sz="4000" dirty="0"/>
              <a:t> </a:t>
            </a:r>
          </a:p>
          <a:p>
            <a:r>
              <a:rPr lang="en-US" sz="4000" b="1" u="sng" dirty="0"/>
              <a:t>BACKFILE UPDATE </a:t>
            </a:r>
            <a:r>
              <a:rPr lang="en-US" sz="4000" b="1" dirty="0"/>
              <a:t>– 9/12/13</a:t>
            </a:r>
          </a:p>
          <a:p>
            <a:pPr lvl="0"/>
            <a:r>
              <a:rPr lang="en-US" sz="4000" dirty="0"/>
              <a:t>Bib records updated (headings, corrections, &amp; RDA) =</a:t>
            </a:r>
            <a:r>
              <a:rPr lang="en-US" sz="4000" b="1" dirty="0"/>
              <a:t>1,442,805</a:t>
            </a:r>
            <a:endParaRPr lang="en-US" sz="4000" dirty="0"/>
          </a:p>
          <a:p>
            <a:pPr lvl="0"/>
            <a:r>
              <a:rPr lang="en-US" sz="4000" dirty="0"/>
              <a:t>Bib records </a:t>
            </a:r>
            <a:r>
              <a:rPr lang="en-US" sz="4000" u="sng" dirty="0"/>
              <a:t>not updated</a:t>
            </a:r>
            <a:r>
              <a:rPr lang="en-US" sz="4000" dirty="0"/>
              <a:t> = 463,691</a:t>
            </a:r>
          </a:p>
          <a:p>
            <a:pPr lvl="1"/>
            <a:r>
              <a:rPr lang="en-US" sz="4000" dirty="0"/>
              <a:t>Temp/less important (Fast adds, Reserve, </a:t>
            </a:r>
            <a:r>
              <a:rPr lang="en-US" sz="4000" dirty="0" err="1"/>
              <a:t>LMC,McNaughton</a:t>
            </a:r>
            <a:r>
              <a:rPr lang="en-US" sz="4000" dirty="0"/>
              <a:t>)</a:t>
            </a:r>
          </a:p>
          <a:p>
            <a:pPr lvl="1"/>
            <a:r>
              <a:rPr lang="en-US" sz="4000" dirty="0"/>
              <a:t>Leased online collections (e.g., </a:t>
            </a:r>
            <a:r>
              <a:rPr lang="en-US" sz="4000" dirty="0" err="1"/>
              <a:t>Ebrary</a:t>
            </a:r>
            <a:r>
              <a:rPr lang="en-US" sz="4000" dirty="0"/>
              <a:t>)</a:t>
            </a:r>
          </a:p>
          <a:p>
            <a:pPr lvl="1"/>
            <a:r>
              <a:rPr lang="en-US" sz="4000" dirty="0"/>
              <a:t>Large collections (EEBO, ECCO)* </a:t>
            </a:r>
          </a:p>
          <a:p>
            <a:pPr lvl="1"/>
            <a:r>
              <a:rPr lang="en-US" sz="4000" dirty="0"/>
              <a:t>Fluctuating records (e.g., Serials Solutions e-journals)</a:t>
            </a:r>
          </a:p>
          <a:p>
            <a:pPr lvl="0"/>
            <a:r>
              <a:rPr lang="en-US" sz="4000" dirty="0"/>
              <a:t>Name authority records added = </a:t>
            </a:r>
            <a:r>
              <a:rPr lang="en-US" sz="4000" b="1" dirty="0"/>
              <a:t>732,245</a:t>
            </a:r>
            <a:endParaRPr lang="en-US" sz="4000" dirty="0"/>
          </a:p>
          <a:p>
            <a:pPr lvl="0"/>
            <a:r>
              <a:rPr lang="en-US" sz="4000" dirty="0"/>
              <a:t>Subject authority records added = </a:t>
            </a:r>
            <a:r>
              <a:rPr lang="en-US" sz="4000" b="1" dirty="0"/>
              <a:t>239,069</a:t>
            </a:r>
            <a:endParaRPr lang="en-US" sz="4000" dirty="0"/>
          </a:p>
          <a:p>
            <a:pPr marL="0" indent="0">
              <a:buNone/>
            </a:pPr>
            <a:r>
              <a:rPr lang="en-US" sz="4000" dirty="0"/>
              <a:t> </a:t>
            </a:r>
          </a:p>
          <a:p>
            <a:r>
              <a:rPr lang="en-US" sz="4000" b="1" u="sng" dirty="0"/>
              <a:t>ONGOING UPDATES </a:t>
            </a:r>
            <a:r>
              <a:rPr lang="en-US" sz="4000" b="1" dirty="0"/>
              <a:t>– 9/19/13-present</a:t>
            </a:r>
          </a:p>
          <a:p>
            <a:pPr lvl="0"/>
            <a:r>
              <a:rPr lang="en-US" sz="4000" dirty="0"/>
              <a:t>Authority records updated/added = </a:t>
            </a:r>
            <a:r>
              <a:rPr lang="en-US" sz="4000" b="1" dirty="0"/>
              <a:t>3645/</a:t>
            </a:r>
            <a:r>
              <a:rPr lang="en-US" sz="4000" b="1" dirty="0" err="1"/>
              <a:t>mon.</a:t>
            </a:r>
            <a:r>
              <a:rPr lang="en-US" sz="4000" dirty="0"/>
              <a:t> (avg.) </a:t>
            </a:r>
          </a:p>
          <a:p>
            <a:pPr lvl="1"/>
            <a:r>
              <a:rPr lang="en-US" sz="4000" dirty="0"/>
              <a:t>Many updates don’t affect the headings</a:t>
            </a:r>
          </a:p>
          <a:p>
            <a:pPr lvl="0"/>
            <a:r>
              <a:rPr lang="en-US" sz="4000" dirty="0"/>
              <a:t>Bib record headings updated = </a:t>
            </a:r>
            <a:r>
              <a:rPr lang="en-US" sz="4000" b="1" dirty="0"/>
              <a:t>1200-1500/</a:t>
            </a:r>
            <a:r>
              <a:rPr lang="en-US" sz="4000" b="1" dirty="0" err="1"/>
              <a:t>mon.</a:t>
            </a:r>
            <a:endParaRPr lang="en-US" sz="4000" dirty="0"/>
          </a:p>
          <a:p>
            <a:pPr marL="0" indent="0">
              <a:buNone/>
            </a:pPr>
            <a:r>
              <a:rPr lang="en-US" dirty="0"/>
              <a:t> </a:t>
            </a:r>
          </a:p>
          <a:p>
            <a:r>
              <a:rPr lang="en-US" sz="3000" b="1" u="sng" dirty="0"/>
              <a:t>ERRORS </a:t>
            </a:r>
            <a:r>
              <a:rPr lang="en-US" sz="3000" b="1" dirty="0"/>
              <a:t>– </a:t>
            </a:r>
            <a:r>
              <a:rPr lang="en-US" sz="3000" dirty="0"/>
              <a:t>for headings errors, report to Mavis or Melanie; </a:t>
            </a:r>
          </a:p>
          <a:p>
            <a:r>
              <a:rPr lang="en-US" sz="3000" u="sng" dirty="0"/>
              <a:t>for RDA or format errors in records, report to Melanie____________</a:t>
            </a:r>
          </a:p>
          <a:p>
            <a:r>
              <a:rPr lang="en-US" sz="1800" dirty="0"/>
              <a:t>* EEBO=Online Early English Books, ECCO=Eighteenth Century Collections Online</a:t>
            </a:r>
          </a:p>
          <a:p>
            <a:endParaRPr lang="en-US" dirty="0"/>
          </a:p>
        </p:txBody>
      </p:sp>
    </p:spTree>
    <p:extLst>
      <p:ext uri="{BB962C8B-B14F-4D97-AF65-F5344CB8AC3E}">
        <p14:creationId xmlns:p14="http://schemas.microsoft.com/office/powerpoint/2010/main" val="14655479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0202">
            <a:off x="7348745" y="5617736"/>
            <a:ext cx="1391755" cy="88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593" y="1777"/>
            <a:ext cx="6267450" cy="685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7027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382000" cy="457200"/>
          </a:xfrm>
        </p:spPr>
        <p:txBody>
          <a:bodyPr>
            <a:normAutofit fontScale="90000"/>
          </a:bodyPr>
          <a:lstStyle/>
          <a:p>
            <a:pPr algn="ctr"/>
            <a:r>
              <a:rPr lang="en-US" b="1" u="sng" dirty="0" err="1" smtClean="0">
                <a:solidFill>
                  <a:schemeClr val="accent4"/>
                </a:solidFill>
              </a:rPr>
              <a:t>Rda</a:t>
            </a:r>
            <a:r>
              <a:rPr lang="en-US" b="1" u="sng" dirty="0" smtClean="0">
                <a:solidFill>
                  <a:schemeClr val="accent4"/>
                </a:solidFill>
              </a:rPr>
              <a:t> bibliographic hybridization</a:t>
            </a:r>
            <a:endParaRPr lang="en-US" b="1" u="sng" dirty="0">
              <a:solidFill>
                <a:schemeClr val="accent4"/>
              </a:solidFill>
            </a:endParaRPr>
          </a:p>
        </p:txBody>
      </p:sp>
      <p:sp>
        <p:nvSpPr>
          <p:cNvPr id="3" name="Content Placeholder 2"/>
          <p:cNvSpPr>
            <a:spLocks noGrp="1"/>
          </p:cNvSpPr>
          <p:nvPr>
            <p:ph sz="quarter" idx="1"/>
          </p:nvPr>
        </p:nvSpPr>
        <p:spPr>
          <a:xfrm>
            <a:off x="457200" y="1219200"/>
            <a:ext cx="7467600" cy="5254752"/>
          </a:xfrm>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2296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0858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066800"/>
          </a:xfrm>
        </p:spPr>
        <p:txBody>
          <a:bodyPr>
            <a:normAutofit/>
          </a:bodyPr>
          <a:lstStyle/>
          <a:p>
            <a:pPr algn="ctr"/>
            <a:r>
              <a:rPr lang="en-US" b="1" u="sng" dirty="0" smtClean="0">
                <a:solidFill>
                  <a:schemeClr val="accent4"/>
                </a:solidFill>
              </a:rPr>
              <a:t>Authority Control</a:t>
            </a:r>
            <a:r>
              <a:rPr lang="en-US" b="1" dirty="0" smtClean="0">
                <a:solidFill>
                  <a:schemeClr val="accent4"/>
                </a:solidFill>
              </a:rPr>
              <a:t> </a:t>
            </a:r>
            <a:br>
              <a:rPr lang="en-US" b="1" dirty="0" smtClean="0">
                <a:solidFill>
                  <a:schemeClr val="accent4"/>
                </a:solidFill>
              </a:rPr>
            </a:br>
            <a:r>
              <a:rPr lang="en-US" b="1" i="1" dirty="0" smtClean="0">
                <a:solidFill>
                  <a:schemeClr val="accent4"/>
                </a:solidFill>
              </a:rPr>
              <a:t>Mismatches</a:t>
            </a:r>
            <a:endParaRPr lang="en-US" b="1" i="1" dirty="0">
              <a:solidFill>
                <a:schemeClr val="accent4"/>
              </a:solidFill>
            </a:endParaRPr>
          </a:p>
        </p:txBody>
      </p:sp>
      <p:pic>
        <p:nvPicPr>
          <p:cNvPr id="205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44324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4508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1"/>
            <a:ext cx="8620125" cy="655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6720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
            <a:ext cx="8305800" cy="663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6259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750888"/>
            <a:ext cx="6426200"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6550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7013"/>
            <a:ext cx="8686801" cy="640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1848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22" y="228600"/>
            <a:ext cx="866872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0608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30" y="98961"/>
            <a:ext cx="7858125" cy="660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9490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15" y="152401"/>
            <a:ext cx="8458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600" y="5715000"/>
            <a:ext cx="1752600" cy="152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67200" y="3962400"/>
            <a:ext cx="609600" cy="2286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86400" y="5181600"/>
            <a:ext cx="2057400" cy="307777"/>
          </a:xfrm>
          <a:prstGeom prst="rect">
            <a:avLst/>
          </a:prstGeom>
          <a:noFill/>
        </p:spPr>
        <p:txBody>
          <a:bodyPr wrap="square" rtlCol="0">
            <a:spAutoFit/>
          </a:bodyPr>
          <a:lstStyle/>
          <a:p>
            <a:r>
              <a:rPr lang="en-US" sz="1400" dirty="0" smtClean="0">
                <a:latin typeface="Times New Roman" panose="02020603050405020304" pitchFamily="18" charset="0"/>
                <a:ea typeface="Arial Unicode MS" panose="020B0604020202020204" pitchFamily="34" charset="-128"/>
                <a:cs typeface="Times New Roman" panose="02020603050405020304" pitchFamily="18" charset="0"/>
              </a:rPr>
              <a:t>Not the same person as</a:t>
            </a:r>
            <a:endParaRPr lang="en-US" sz="1400" dirty="0">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6" name="Rounded Rectangle 5"/>
          <p:cNvSpPr/>
          <p:nvPr/>
        </p:nvSpPr>
        <p:spPr>
          <a:xfrm>
            <a:off x="5457202" y="5181599"/>
            <a:ext cx="1857998" cy="30777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4876800" y="4210050"/>
            <a:ext cx="838200" cy="971549"/>
          </a:xfrm>
          <a:prstGeom prst="straightConnector1">
            <a:avLst/>
          </a:prstGeom>
          <a:ln w="28575">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Not Equal 14"/>
          <p:cNvSpPr/>
          <p:nvPr/>
        </p:nvSpPr>
        <p:spPr>
          <a:xfrm>
            <a:off x="4165007" y="5602560"/>
            <a:ext cx="381000" cy="377280"/>
          </a:xfrm>
          <a:prstGeom prst="mathNotEqual">
            <a:avLst>
              <a:gd name="adj1" fmla="val 23520"/>
              <a:gd name="adj2" fmla="val 6600000"/>
              <a:gd name="adj3" fmla="val 1175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p:cNvCxnSpPr>
            <a:stCxn id="6" idx="2"/>
          </p:cNvCxnSpPr>
          <p:nvPr/>
        </p:nvCxnSpPr>
        <p:spPr>
          <a:xfrm>
            <a:off x="6386201" y="5489376"/>
            <a:ext cx="0" cy="30182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43200" y="5791200"/>
            <a:ext cx="3643001"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8483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543800" cy="533400"/>
          </a:xfrm>
        </p:spPr>
        <p:txBody>
          <a:bodyPr>
            <a:normAutofit fontScale="90000"/>
          </a:bodyPr>
          <a:lstStyle/>
          <a:p>
            <a:pPr algn="ctr"/>
            <a:r>
              <a:rPr lang="en-US" b="1" u="sng" dirty="0" smtClean="0">
                <a:solidFill>
                  <a:schemeClr val="accent4"/>
                </a:solidFill>
              </a:rPr>
              <a:t>Examples &amp; Purpose </a:t>
            </a:r>
            <a:endParaRPr lang="en-US" b="1" u="sng" dirty="0">
              <a:solidFill>
                <a:schemeClr val="accent4"/>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458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3352800"/>
            <a:ext cx="9906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ne Callout 2 (Accent Bar) 3"/>
          <p:cNvSpPr/>
          <p:nvPr/>
        </p:nvSpPr>
        <p:spPr>
          <a:xfrm>
            <a:off x="3200400" y="2971800"/>
            <a:ext cx="1676400" cy="306324"/>
          </a:xfrm>
          <a:prstGeom prst="accentCallout2">
            <a:avLst>
              <a:gd name="adj1" fmla="val 48034"/>
              <a:gd name="adj2" fmla="val -7700"/>
              <a:gd name="adj3" fmla="val 47089"/>
              <a:gd name="adj4" fmla="val -22191"/>
              <a:gd name="adj5" fmla="val 147452"/>
              <a:gd name="adj6" fmla="val -589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24200" y="2971800"/>
            <a:ext cx="2819400" cy="369332"/>
          </a:xfrm>
          <a:prstGeom prst="rect">
            <a:avLst/>
          </a:prstGeom>
          <a:solidFill>
            <a:schemeClr val="accent1">
              <a:alpha val="48000"/>
            </a:schemeClr>
          </a:solidFill>
        </p:spPr>
        <p:txBody>
          <a:bodyPr wrap="square" rtlCol="0">
            <a:spAutoFit/>
          </a:bodyPr>
          <a:lstStyle/>
          <a:p>
            <a:r>
              <a:rPr lang="en-US" dirty="0" smtClean="0"/>
              <a:t>Controlled subject term</a:t>
            </a:r>
            <a:endParaRPr lang="en-US" dirty="0"/>
          </a:p>
        </p:txBody>
      </p:sp>
      <p:sp>
        <p:nvSpPr>
          <p:cNvPr id="6" name="Right Brace 5"/>
          <p:cNvSpPr/>
          <p:nvPr/>
        </p:nvSpPr>
        <p:spPr>
          <a:xfrm>
            <a:off x="3352800" y="3657600"/>
            <a:ext cx="228600" cy="533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581400" y="3739634"/>
            <a:ext cx="2514600" cy="369332"/>
          </a:xfrm>
          <a:prstGeom prst="rect">
            <a:avLst/>
          </a:prstGeom>
          <a:solidFill>
            <a:schemeClr val="accent1">
              <a:alpha val="48000"/>
            </a:schemeClr>
          </a:solidFill>
        </p:spPr>
        <p:txBody>
          <a:bodyPr wrap="square" rtlCol="0">
            <a:spAutoFit/>
          </a:bodyPr>
          <a:lstStyle/>
          <a:p>
            <a:r>
              <a:rPr lang="en-US" dirty="0" smtClean="0"/>
              <a:t>Invalid search terms</a:t>
            </a:r>
            <a:endParaRPr lang="en-US" dirty="0"/>
          </a:p>
        </p:txBody>
      </p:sp>
      <p:sp>
        <p:nvSpPr>
          <p:cNvPr id="8" name="Right Brace 7"/>
          <p:cNvSpPr/>
          <p:nvPr/>
        </p:nvSpPr>
        <p:spPr>
          <a:xfrm>
            <a:off x="3352800" y="4195821"/>
            <a:ext cx="228600" cy="189535"/>
          </a:xfrm>
          <a:prstGeom prst="rightBrace">
            <a:avLst>
              <a:gd name="adj1" fmla="val 8333"/>
              <a:gd name="adj2" fmla="val 5532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581400" y="4108966"/>
            <a:ext cx="2514600" cy="369332"/>
          </a:xfrm>
          <a:prstGeom prst="rect">
            <a:avLst/>
          </a:prstGeom>
          <a:solidFill>
            <a:schemeClr val="accent1">
              <a:alpha val="48000"/>
            </a:schemeClr>
          </a:solidFill>
        </p:spPr>
        <p:txBody>
          <a:bodyPr wrap="square" rtlCol="0">
            <a:spAutoFit/>
          </a:bodyPr>
          <a:lstStyle/>
          <a:p>
            <a:r>
              <a:rPr lang="en-US" dirty="0" smtClean="0"/>
              <a:t>Broader search term</a:t>
            </a:r>
            <a:endParaRPr lang="en-US" dirty="0"/>
          </a:p>
        </p:txBody>
      </p:sp>
      <p:sp>
        <p:nvSpPr>
          <p:cNvPr id="9" name="Right Brace 8"/>
          <p:cNvSpPr/>
          <p:nvPr/>
        </p:nvSpPr>
        <p:spPr>
          <a:xfrm>
            <a:off x="6172200" y="4385356"/>
            <a:ext cx="304800" cy="17106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6477000" y="4779013"/>
            <a:ext cx="1219200" cy="923330"/>
          </a:xfrm>
          <a:prstGeom prst="rect">
            <a:avLst/>
          </a:prstGeom>
          <a:solidFill>
            <a:schemeClr val="accent1">
              <a:alpha val="48000"/>
            </a:schemeClr>
          </a:solidFill>
        </p:spPr>
        <p:txBody>
          <a:bodyPr wrap="square" rtlCol="0">
            <a:spAutoFit/>
          </a:bodyPr>
          <a:lstStyle/>
          <a:p>
            <a:r>
              <a:rPr lang="en-US" dirty="0" smtClean="0"/>
              <a:t>Related search terms</a:t>
            </a:r>
            <a:endParaRPr lang="en-US" dirty="0"/>
          </a:p>
        </p:txBody>
      </p:sp>
      <p:sp>
        <p:nvSpPr>
          <p:cNvPr id="12" name="Oval 11"/>
          <p:cNvSpPr/>
          <p:nvPr/>
        </p:nvSpPr>
        <p:spPr>
          <a:xfrm>
            <a:off x="1679713" y="4191000"/>
            <a:ext cx="228600" cy="181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1689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u="sng" dirty="0" smtClean="0">
                <a:solidFill>
                  <a:schemeClr val="accent4"/>
                </a:solidFill>
              </a:rPr>
              <a:t>Authority Control</a:t>
            </a:r>
            <a:r>
              <a:rPr lang="en-US" sz="3200" b="1" dirty="0" smtClean="0">
                <a:solidFill>
                  <a:schemeClr val="accent4"/>
                </a:solidFill>
              </a:rPr>
              <a:t> </a:t>
            </a:r>
            <a:br>
              <a:rPr lang="en-US" sz="3200" b="1" dirty="0" smtClean="0">
                <a:solidFill>
                  <a:schemeClr val="accent4"/>
                </a:solidFill>
              </a:rPr>
            </a:br>
            <a:r>
              <a:rPr lang="en-US" sz="3200" b="1" i="1" dirty="0" smtClean="0">
                <a:solidFill>
                  <a:schemeClr val="accent4"/>
                </a:solidFill>
              </a:rPr>
              <a:t>Ongoing Updates</a:t>
            </a:r>
            <a:endParaRPr lang="en-US" sz="3200" b="1" i="1" dirty="0">
              <a:solidFill>
                <a:schemeClr val="accent4"/>
              </a:solidFill>
            </a:endParaRPr>
          </a:p>
        </p:txBody>
      </p:sp>
      <p:sp>
        <p:nvSpPr>
          <p:cNvPr id="3" name="Content Placeholder 2"/>
          <p:cNvSpPr>
            <a:spLocks noGrp="1"/>
          </p:cNvSpPr>
          <p:nvPr>
            <p:ph sz="quarter" idx="1"/>
          </p:nvPr>
        </p:nvSpPr>
        <p:spPr>
          <a:xfrm>
            <a:off x="762000" y="2057400"/>
            <a:ext cx="7162800" cy="4416551"/>
          </a:xfrm>
        </p:spPr>
        <p:txBody>
          <a:bodyPr>
            <a:normAutofit/>
          </a:bodyPr>
          <a:lstStyle/>
          <a:p>
            <a:pPr marL="0" indent="0">
              <a:buNone/>
            </a:pPr>
            <a:r>
              <a:rPr lang="en-US" sz="2800" dirty="0" smtClean="0">
                <a:solidFill>
                  <a:schemeClr val="accent1"/>
                </a:solidFill>
                <a:latin typeface="Vani" panose="020B0502040204020203" pitchFamily="34" charset="0"/>
                <a:cs typeface="Vani" panose="020B0502040204020203" pitchFamily="34" charset="0"/>
              </a:rPr>
              <a:t>Monthly files loaded from MARCIVE</a:t>
            </a:r>
          </a:p>
          <a:p>
            <a:pPr lvl="1"/>
            <a:r>
              <a:rPr lang="en-US" sz="2800" u="sng" dirty="0" smtClean="0">
                <a:solidFill>
                  <a:schemeClr val="accent1"/>
                </a:solidFill>
                <a:latin typeface="Vani" panose="020B0502040204020203" pitchFamily="34" charset="0"/>
                <a:cs typeface="Vani" panose="020B0502040204020203" pitchFamily="34" charset="0"/>
              </a:rPr>
              <a:t>Notification service</a:t>
            </a:r>
            <a:r>
              <a:rPr lang="en-US" sz="2800" dirty="0" smtClean="0">
                <a:solidFill>
                  <a:schemeClr val="accent1"/>
                </a:solidFill>
                <a:latin typeface="Vani" panose="020B0502040204020203" pitchFamily="34" charset="0"/>
                <a:cs typeface="Vani" panose="020B0502040204020203" pitchFamily="34" charset="0"/>
              </a:rPr>
              <a:t> – Updates previous  authority records</a:t>
            </a:r>
          </a:p>
          <a:p>
            <a:pPr lvl="1"/>
            <a:r>
              <a:rPr lang="en-US" sz="2800" u="sng" dirty="0" smtClean="0">
                <a:solidFill>
                  <a:schemeClr val="accent1"/>
                </a:solidFill>
                <a:latin typeface="Vani" panose="020B0502040204020203" pitchFamily="34" charset="0"/>
                <a:cs typeface="Vani" panose="020B0502040204020203" pitchFamily="34" charset="0"/>
              </a:rPr>
              <a:t>New match</a:t>
            </a:r>
            <a:r>
              <a:rPr lang="en-US" sz="2800" u="sng" dirty="0">
                <a:solidFill>
                  <a:schemeClr val="accent1"/>
                </a:solidFill>
                <a:latin typeface="Vani" panose="020B0502040204020203" pitchFamily="34" charset="0"/>
                <a:cs typeface="Vani" panose="020B0502040204020203" pitchFamily="34" charset="0"/>
              </a:rPr>
              <a:t> </a:t>
            </a:r>
            <a:r>
              <a:rPr lang="en-US" sz="2800" u="sng" dirty="0" smtClean="0">
                <a:solidFill>
                  <a:schemeClr val="accent1"/>
                </a:solidFill>
                <a:latin typeface="Vani" panose="020B0502040204020203" pitchFamily="34" charset="0"/>
                <a:cs typeface="Vani" panose="020B0502040204020203" pitchFamily="34" charset="0"/>
              </a:rPr>
              <a:t>service</a:t>
            </a:r>
            <a:r>
              <a:rPr lang="en-US" sz="2800" dirty="0" smtClean="0">
                <a:solidFill>
                  <a:schemeClr val="accent1"/>
                </a:solidFill>
                <a:latin typeface="Vani" panose="020B0502040204020203" pitchFamily="34" charset="0"/>
                <a:cs typeface="Vani" panose="020B0502040204020203" pitchFamily="34" charset="0"/>
              </a:rPr>
              <a:t> – Finds authority records not found in original update</a:t>
            </a:r>
          </a:p>
          <a:p>
            <a:pPr lvl="1"/>
            <a:r>
              <a:rPr lang="en-US" sz="2800" u="sng" dirty="0" smtClean="0">
                <a:solidFill>
                  <a:schemeClr val="accent1"/>
                </a:solidFill>
                <a:latin typeface="Vani" panose="020B0502040204020203" pitchFamily="34" charset="0"/>
                <a:cs typeface="Vani" panose="020B0502040204020203" pitchFamily="34" charset="0"/>
              </a:rPr>
              <a:t>Overnight service </a:t>
            </a:r>
            <a:r>
              <a:rPr lang="en-US" sz="2800" u="sng" smtClean="0">
                <a:solidFill>
                  <a:schemeClr val="accent1"/>
                </a:solidFill>
                <a:latin typeface="Vani" panose="020B0502040204020203" pitchFamily="34" charset="0"/>
                <a:cs typeface="Vani" panose="020B0502040204020203" pitchFamily="34" charset="0"/>
              </a:rPr>
              <a:t>(current cataloging)</a:t>
            </a:r>
            <a:r>
              <a:rPr lang="en-US" sz="2800" smtClean="0">
                <a:solidFill>
                  <a:schemeClr val="accent1"/>
                </a:solidFill>
                <a:latin typeface="Vani" panose="020B0502040204020203" pitchFamily="34" charset="0"/>
                <a:cs typeface="Vani" panose="020B0502040204020203" pitchFamily="34" charset="0"/>
              </a:rPr>
              <a:t> </a:t>
            </a:r>
            <a:r>
              <a:rPr lang="en-US" sz="2800" dirty="0" smtClean="0">
                <a:solidFill>
                  <a:schemeClr val="accent1"/>
                </a:solidFill>
                <a:latin typeface="Vani" panose="020B0502040204020203" pitchFamily="34" charset="0"/>
                <a:cs typeface="Vani" panose="020B0502040204020203" pitchFamily="34" charset="0"/>
              </a:rPr>
              <a:t>(not done) </a:t>
            </a:r>
            <a:r>
              <a:rPr lang="en-US" sz="2800" smtClean="0">
                <a:solidFill>
                  <a:schemeClr val="accent1"/>
                </a:solidFill>
                <a:latin typeface="Vani" panose="020B0502040204020203" pitchFamily="34" charset="0"/>
                <a:cs typeface="Vani" panose="020B0502040204020203" pitchFamily="34" charset="0"/>
              </a:rPr>
              <a:t>– Finds </a:t>
            </a:r>
            <a:r>
              <a:rPr lang="en-US" sz="2800" dirty="0" smtClean="0">
                <a:solidFill>
                  <a:schemeClr val="accent1"/>
                </a:solidFill>
                <a:latin typeface="Vani" panose="020B0502040204020203" pitchFamily="34" charset="0"/>
                <a:cs typeface="Vani" panose="020B0502040204020203" pitchFamily="34" charset="0"/>
              </a:rPr>
              <a:t>authority records for new catalog records</a:t>
            </a:r>
          </a:p>
        </p:txBody>
      </p:sp>
    </p:spTree>
    <p:extLst>
      <p:ext uri="{BB962C8B-B14F-4D97-AF65-F5344CB8AC3E}">
        <p14:creationId xmlns:p14="http://schemas.microsoft.com/office/powerpoint/2010/main" val="32729523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u="sng" dirty="0" smtClean="0">
                <a:solidFill>
                  <a:schemeClr val="accent4"/>
                </a:solidFill>
              </a:rPr>
              <a:t>Ongoing Updates</a:t>
            </a:r>
            <a:br>
              <a:rPr lang="en-US" sz="3200" b="1" u="sng" dirty="0" smtClean="0">
                <a:solidFill>
                  <a:schemeClr val="accent4"/>
                </a:solidFill>
              </a:rPr>
            </a:br>
            <a:r>
              <a:rPr lang="en-US" sz="3200" b="1" i="1" dirty="0" smtClean="0">
                <a:solidFill>
                  <a:schemeClr val="accent4"/>
                </a:solidFill>
              </a:rPr>
              <a:t>Costs</a:t>
            </a:r>
            <a:endParaRPr lang="en-US" sz="3200" b="1" i="1" u="sng" dirty="0">
              <a:solidFill>
                <a:schemeClr val="accent4"/>
              </a:solidFill>
            </a:endParaRPr>
          </a:p>
        </p:txBody>
      </p:sp>
      <p:sp>
        <p:nvSpPr>
          <p:cNvPr id="3" name="Content Placeholder 2"/>
          <p:cNvSpPr>
            <a:spLocks noGrp="1"/>
          </p:cNvSpPr>
          <p:nvPr>
            <p:ph sz="quarter" idx="1"/>
          </p:nvPr>
        </p:nvSpPr>
        <p:spPr>
          <a:xfrm>
            <a:off x="1066800" y="2362200"/>
            <a:ext cx="6858000" cy="4111752"/>
          </a:xfrm>
        </p:spPr>
        <p:txBody>
          <a:bodyPr>
            <a:normAutofit/>
          </a:bodyPr>
          <a:lstStyle/>
          <a:p>
            <a:r>
              <a:rPr lang="en-US" sz="2800" dirty="0" smtClean="0">
                <a:solidFill>
                  <a:schemeClr val="accent1"/>
                </a:solidFill>
                <a:latin typeface="Vani" panose="020B0502040204020203" pitchFamily="34" charset="0"/>
                <a:cs typeface="Vani" panose="020B0502040204020203" pitchFamily="34" charset="0"/>
              </a:rPr>
              <a:t>Original update (</a:t>
            </a:r>
            <a:r>
              <a:rPr lang="en-US" sz="2800" dirty="0" err="1" smtClean="0">
                <a:solidFill>
                  <a:schemeClr val="accent1"/>
                </a:solidFill>
                <a:latin typeface="Vani" panose="020B0502040204020203" pitchFamily="34" charset="0"/>
                <a:cs typeface="Vani" panose="020B0502040204020203" pitchFamily="34" charset="0"/>
              </a:rPr>
              <a:t>backfile</a:t>
            </a:r>
            <a:r>
              <a:rPr lang="en-US" sz="2800" dirty="0" smtClean="0">
                <a:solidFill>
                  <a:schemeClr val="accent1"/>
                </a:solidFill>
                <a:latin typeface="Vani" panose="020B0502040204020203" pitchFamily="34" charset="0"/>
                <a:cs typeface="Vani" panose="020B0502040204020203" pitchFamily="34" charset="0"/>
              </a:rPr>
              <a:t>) = $34, 681</a:t>
            </a:r>
          </a:p>
          <a:p>
            <a:pPr marL="0" indent="0">
              <a:buNone/>
            </a:pPr>
            <a:endParaRPr lang="en-US" sz="2800" dirty="0" smtClean="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Another big update in 5 years = $37,081</a:t>
            </a:r>
          </a:p>
          <a:p>
            <a:pPr marL="0" indent="0">
              <a:buNone/>
            </a:pPr>
            <a:endParaRPr lang="en-US" sz="2800" dirty="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Ongoing updates over 5 years = $16,676</a:t>
            </a:r>
          </a:p>
          <a:p>
            <a:pPr marL="0" indent="0">
              <a:buNone/>
            </a:pPr>
            <a:endParaRPr lang="en-US" sz="2800" dirty="0">
              <a:solidFill>
                <a:schemeClr val="accent1"/>
              </a:solidFill>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127046957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u="sng" dirty="0" smtClean="0">
                <a:solidFill>
                  <a:schemeClr val="accent4"/>
                </a:solidFill>
              </a:rPr>
              <a:t>Ongoing updates</a:t>
            </a:r>
            <a:br>
              <a:rPr lang="en-US" sz="3200" b="1" u="sng" dirty="0" smtClean="0">
                <a:solidFill>
                  <a:schemeClr val="accent4"/>
                </a:solidFill>
              </a:rPr>
            </a:br>
            <a:r>
              <a:rPr lang="en-US" sz="3200" b="1" i="1" dirty="0" smtClean="0">
                <a:solidFill>
                  <a:schemeClr val="accent4"/>
                </a:solidFill>
              </a:rPr>
              <a:t>Do we need them?</a:t>
            </a:r>
            <a:endParaRPr lang="en-US" sz="3200" b="1" i="1" u="sng" dirty="0">
              <a:solidFill>
                <a:schemeClr val="accent4"/>
              </a:solidFill>
            </a:endParaRPr>
          </a:p>
        </p:txBody>
      </p:sp>
      <p:sp>
        <p:nvSpPr>
          <p:cNvPr id="3" name="Content Placeholder 2"/>
          <p:cNvSpPr>
            <a:spLocks noGrp="1"/>
          </p:cNvSpPr>
          <p:nvPr>
            <p:ph sz="quarter" idx="1"/>
          </p:nvPr>
        </p:nvSpPr>
        <p:spPr>
          <a:xfrm>
            <a:off x="914400" y="1981200"/>
            <a:ext cx="7010400" cy="4492752"/>
          </a:xfrm>
        </p:spPr>
        <p:txBody>
          <a:bodyPr>
            <a:normAutofit/>
          </a:bodyPr>
          <a:lstStyle/>
          <a:p>
            <a:r>
              <a:rPr lang="en-US" sz="2800" dirty="0" smtClean="0">
                <a:solidFill>
                  <a:schemeClr val="accent1"/>
                </a:solidFill>
                <a:latin typeface="Vani" panose="020B0502040204020203" pitchFamily="34" charset="0"/>
                <a:cs typeface="Vani" panose="020B0502040204020203" pitchFamily="34" charset="0"/>
              </a:rPr>
              <a:t>Name changes – e.g. through marriage or divorce</a:t>
            </a:r>
          </a:p>
          <a:p>
            <a:pPr marL="0" indent="0">
              <a:buNone/>
            </a:pPr>
            <a:endParaRPr lang="en-US" sz="2800" dirty="0" smtClean="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RDA (Resource Description and Access) – rule changes</a:t>
            </a:r>
          </a:p>
          <a:p>
            <a:pPr marL="0" indent="0">
              <a:buNone/>
            </a:pPr>
            <a:endParaRPr lang="en-US" sz="2800" dirty="0" smtClean="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Undifferentiated names – guidelines changed</a:t>
            </a:r>
            <a:endParaRPr lang="en-US" sz="2800" dirty="0">
              <a:solidFill>
                <a:schemeClr val="accent1"/>
              </a:solidFill>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4065634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Autofit/>
          </a:bodyPr>
          <a:lstStyle/>
          <a:p>
            <a:pPr algn="ctr"/>
            <a:r>
              <a:rPr lang="en-US" sz="3200" b="1" u="sng" dirty="0" smtClean="0">
                <a:solidFill>
                  <a:schemeClr val="accent4"/>
                </a:solidFill>
              </a:rPr>
              <a:t>RDA</a:t>
            </a:r>
            <a:endParaRPr lang="en-US" sz="3200" b="1" u="sng" dirty="0">
              <a:solidFill>
                <a:schemeClr val="accent4"/>
              </a:solidFill>
            </a:endParaRPr>
          </a:p>
        </p:txBody>
      </p:sp>
      <p:sp>
        <p:nvSpPr>
          <p:cNvPr id="3" name="Content Placeholder 2"/>
          <p:cNvSpPr>
            <a:spLocks noGrp="1"/>
          </p:cNvSpPr>
          <p:nvPr>
            <p:ph sz="quarter" idx="1"/>
          </p:nvPr>
        </p:nvSpPr>
        <p:spPr>
          <a:xfrm>
            <a:off x="838200" y="1143000"/>
            <a:ext cx="7086600" cy="5330952"/>
          </a:xfrm>
        </p:spPr>
        <p:txBody>
          <a:bodyPr>
            <a:normAutofit/>
          </a:bodyPr>
          <a:lstStyle/>
          <a:p>
            <a:r>
              <a:rPr lang="en-US" sz="2800" dirty="0" smtClean="0">
                <a:solidFill>
                  <a:schemeClr val="accent1"/>
                </a:solidFill>
                <a:latin typeface="Vani" panose="020B0502040204020203" pitchFamily="34" charset="0"/>
                <a:cs typeface="Vani" panose="020B0502040204020203" pitchFamily="34" charset="0"/>
              </a:rPr>
              <a:t>In 2012-2013 – LC reissued 640,000 authority records for RDA – 5% of NAF </a:t>
            </a:r>
            <a:r>
              <a:rPr lang="en-US" dirty="0" smtClean="0">
                <a:solidFill>
                  <a:schemeClr val="accent1"/>
                </a:solidFill>
                <a:latin typeface="Vani" panose="020B0502040204020203" pitchFamily="34" charset="0"/>
                <a:cs typeface="Vani" panose="020B0502040204020203" pitchFamily="34" charset="0"/>
              </a:rPr>
              <a:t>(Name Authority File)</a:t>
            </a:r>
          </a:p>
          <a:p>
            <a:pPr marL="0" indent="0">
              <a:buNone/>
            </a:pPr>
            <a:endParaRPr lang="en-US" dirty="0" smtClean="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Phase 1 – by July 2012</a:t>
            </a:r>
          </a:p>
          <a:p>
            <a:pPr lvl="1"/>
            <a:r>
              <a:rPr lang="en-US" sz="2400" dirty="0" smtClean="0">
                <a:solidFill>
                  <a:schemeClr val="accent1"/>
                </a:solidFill>
                <a:latin typeface="Vani" panose="020B0502040204020203" pitchFamily="34" charset="0"/>
                <a:cs typeface="Vani" panose="020B0502040204020203" pitchFamily="34" charset="0"/>
              </a:rPr>
              <a:t>313,000 records</a:t>
            </a:r>
          </a:p>
          <a:p>
            <a:pPr lvl="1"/>
            <a:r>
              <a:rPr lang="en-US" sz="2400" dirty="0" smtClean="0">
                <a:solidFill>
                  <a:schemeClr val="accent1"/>
                </a:solidFill>
                <a:latin typeface="Vani" panose="020B0502040204020203" pitchFamily="34" charset="0"/>
                <a:cs typeface="Vani" panose="020B0502040204020203" pitchFamily="34" charset="0"/>
              </a:rPr>
              <a:t>Added 667 field to indicate must update</a:t>
            </a:r>
          </a:p>
          <a:p>
            <a:pPr marL="365760" lvl="1" indent="0">
              <a:buNone/>
            </a:pPr>
            <a:endParaRPr lang="en-US" sz="2400" dirty="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Phase 2 – by March 31, 2013</a:t>
            </a:r>
          </a:p>
          <a:p>
            <a:pPr lvl="1"/>
            <a:r>
              <a:rPr lang="en-US" sz="2400" dirty="0" smtClean="0">
                <a:solidFill>
                  <a:schemeClr val="accent1"/>
                </a:solidFill>
                <a:latin typeface="Vani" panose="020B0502040204020203" pitchFamily="34" charset="0"/>
                <a:cs typeface="Vani" panose="020B0502040204020203" pitchFamily="34" charset="0"/>
              </a:rPr>
              <a:t>328,000 records</a:t>
            </a:r>
          </a:p>
          <a:p>
            <a:pPr lvl="1"/>
            <a:r>
              <a:rPr lang="en-US" sz="2400" dirty="0" smtClean="0">
                <a:solidFill>
                  <a:schemeClr val="accent1"/>
                </a:solidFill>
                <a:latin typeface="Vani" panose="020B0502040204020203" pitchFamily="34" charset="0"/>
                <a:cs typeface="Vani" panose="020B0502040204020203" pitchFamily="34" charset="0"/>
              </a:rPr>
              <a:t>Automatically updated</a:t>
            </a:r>
          </a:p>
        </p:txBody>
      </p:sp>
      <p:sp>
        <p:nvSpPr>
          <p:cNvPr id="4" name="TextBox 3"/>
          <p:cNvSpPr txBox="1"/>
          <p:nvPr/>
        </p:nvSpPr>
        <p:spPr>
          <a:xfrm>
            <a:off x="990600" y="6400800"/>
            <a:ext cx="6781800" cy="369332"/>
          </a:xfrm>
          <a:prstGeom prst="rect">
            <a:avLst/>
          </a:prstGeom>
          <a:noFill/>
        </p:spPr>
        <p:txBody>
          <a:bodyPr wrap="square" rtlCol="0">
            <a:spAutoFit/>
          </a:bodyPr>
          <a:lstStyle/>
          <a:p>
            <a:r>
              <a:rPr lang="en-US" sz="900" dirty="0"/>
              <a:t>See</a:t>
            </a:r>
            <a:r>
              <a:rPr lang="en-US" sz="900" dirty="0" smtClean="0"/>
              <a:t>: </a:t>
            </a:r>
            <a:r>
              <a:rPr lang="en-US" sz="900" dirty="0"/>
              <a:t>Backstage: Library of </a:t>
            </a:r>
            <a:r>
              <a:rPr lang="en-US" sz="900" dirty="0" smtClean="0"/>
              <a:t>Congress </a:t>
            </a:r>
            <a:r>
              <a:rPr lang="en-US" sz="900" dirty="0"/>
              <a:t>to reissue 640,000 authority records for RDA</a:t>
            </a:r>
          </a:p>
          <a:p>
            <a:r>
              <a:rPr lang="en-US" sz="900" dirty="0"/>
              <a:t>http://www.bslw.com/wordpress/2012/07/library-of-congress-to-reissue-640000-authority-records-for-rda-2/</a:t>
            </a:r>
          </a:p>
        </p:txBody>
      </p:sp>
    </p:spTree>
    <p:extLst>
      <p:ext uri="{BB962C8B-B14F-4D97-AF65-F5344CB8AC3E}">
        <p14:creationId xmlns:p14="http://schemas.microsoft.com/office/powerpoint/2010/main" val="34250562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u="sng" dirty="0" smtClean="0">
                <a:solidFill>
                  <a:schemeClr val="accent4"/>
                </a:solidFill>
              </a:rPr>
              <a:t>RDA vs AACR2</a:t>
            </a:r>
            <a:br>
              <a:rPr lang="en-US" sz="3200" b="1" u="sng" dirty="0" smtClean="0">
                <a:solidFill>
                  <a:schemeClr val="accent4"/>
                </a:solidFill>
              </a:rPr>
            </a:br>
            <a:r>
              <a:rPr lang="en-US" sz="3200" b="1" i="1" dirty="0" smtClean="0">
                <a:solidFill>
                  <a:schemeClr val="accent4"/>
                </a:solidFill>
              </a:rPr>
              <a:t>Changes</a:t>
            </a:r>
            <a:endParaRPr lang="en-US" sz="3200" b="1" i="1" u="sng" dirty="0">
              <a:solidFill>
                <a:schemeClr val="accent4"/>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8029507" cy="340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1200" y="5715000"/>
            <a:ext cx="5895975" cy="369332"/>
          </a:xfrm>
          <a:prstGeom prst="rect">
            <a:avLst/>
          </a:prstGeom>
          <a:noFill/>
        </p:spPr>
        <p:txBody>
          <a:bodyPr wrap="square" rtlCol="0">
            <a:spAutoFit/>
          </a:bodyPr>
          <a:lstStyle/>
          <a:p>
            <a:endParaRPr lang="en-US" dirty="0"/>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5485852"/>
            <a:ext cx="7331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0993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u="sng" dirty="0" smtClean="0">
                <a:solidFill>
                  <a:schemeClr val="accent4"/>
                </a:solidFill>
              </a:rPr>
              <a:t>RDA vs AACR2</a:t>
            </a:r>
            <a:br>
              <a:rPr lang="en-US" sz="3200" b="1" u="sng" dirty="0" smtClean="0">
                <a:solidFill>
                  <a:schemeClr val="accent4"/>
                </a:solidFill>
              </a:rPr>
            </a:br>
            <a:r>
              <a:rPr lang="en-US" sz="3200" b="1" i="1" dirty="0" smtClean="0">
                <a:solidFill>
                  <a:schemeClr val="accent4"/>
                </a:solidFill>
              </a:rPr>
              <a:t>Examples</a:t>
            </a:r>
            <a:endParaRPr lang="en-US" sz="3200" b="1" i="1" dirty="0">
              <a:solidFill>
                <a:schemeClr val="accent4"/>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12219"/>
            <a:ext cx="8477187" cy="269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67200" y="4907465"/>
            <a:ext cx="4572000" cy="507831"/>
          </a:xfrm>
          <a:prstGeom prst="rect">
            <a:avLst/>
          </a:prstGeom>
        </p:spPr>
        <p:txBody>
          <a:bodyPr wrap="square">
            <a:spAutoFit/>
          </a:bodyPr>
          <a:lstStyle/>
          <a:p>
            <a:r>
              <a:rPr lang="en-US" sz="900" dirty="0">
                <a:latin typeface="Times New Roman"/>
                <a:ea typeface="Calibri"/>
                <a:cs typeface="Times New Roman"/>
              </a:rPr>
              <a:t>SEE:  – Changes from AACR2 to RDA. Part 2: Access points, by Adam Schiff </a:t>
            </a:r>
            <a:r>
              <a:rPr lang="en-US" sz="900" dirty="0" smtClean="0">
                <a:latin typeface="Times New Roman"/>
                <a:ea typeface="Calibri"/>
                <a:cs typeface="Times New Roman"/>
              </a:rPr>
              <a:t>(PowerPoint)</a:t>
            </a:r>
            <a:endParaRPr lang="en-US" sz="900" dirty="0">
              <a:latin typeface="Times New Roman"/>
              <a:ea typeface="Calibri"/>
              <a:cs typeface="Times New Roman"/>
            </a:endParaRPr>
          </a:p>
          <a:p>
            <a:r>
              <a:rPr lang="en-US" sz="900" dirty="0">
                <a:latin typeface="Times New Roman"/>
                <a:ea typeface="Calibri"/>
                <a:cs typeface="Times New Roman"/>
              </a:rPr>
              <a:t>http://faculty.washington.edu/aschiff/OCLCPresentation-Part2.ppt</a:t>
            </a:r>
          </a:p>
          <a:p>
            <a:r>
              <a:rPr lang="en-US" sz="900" dirty="0">
                <a:latin typeface="Times New Roman"/>
                <a:ea typeface="Calibri"/>
                <a:cs typeface="Times New Roman"/>
              </a:rPr>
              <a:t>EXAMPLES:  Persons 19, 20, 22, Corp bodies 31, 32, Sacred works 37, 39</a:t>
            </a:r>
            <a:endParaRPr lang="en-US" sz="900" dirty="0">
              <a:effectLst/>
              <a:latin typeface="Times New Roman"/>
              <a:ea typeface="Calibri"/>
              <a:cs typeface="Times New Roman"/>
            </a:endParaRPr>
          </a:p>
        </p:txBody>
      </p:sp>
    </p:spTree>
    <p:extLst>
      <p:ext uri="{BB962C8B-B14F-4D97-AF65-F5344CB8AC3E}">
        <p14:creationId xmlns:p14="http://schemas.microsoft.com/office/powerpoint/2010/main" val="13463292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914400"/>
          </a:xfrm>
        </p:spPr>
        <p:txBody>
          <a:bodyPr>
            <a:noAutofit/>
          </a:bodyPr>
          <a:lstStyle/>
          <a:p>
            <a:pPr algn="ctr"/>
            <a:r>
              <a:rPr lang="en-US" b="1" u="sng" dirty="0" smtClean="0">
                <a:solidFill>
                  <a:schemeClr val="accent4"/>
                </a:solidFill>
              </a:rPr>
              <a:t>RDA</a:t>
            </a:r>
            <a:br>
              <a:rPr lang="en-US" b="1" u="sng" dirty="0" smtClean="0">
                <a:solidFill>
                  <a:schemeClr val="accent4"/>
                </a:solidFill>
              </a:rPr>
            </a:br>
            <a:r>
              <a:rPr lang="en-US" b="1" i="1" dirty="0" smtClean="0">
                <a:solidFill>
                  <a:schemeClr val="accent4"/>
                </a:solidFill>
              </a:rPr>
              <a:t>New MARC Fields</a:t>
            </a:r>
            <a:endParaRPr lang="en-US" b="1" i="1" u="sng" dirty="0">
              <a:solidFill>
                <a:schemeClr val="accent4"/>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5901678"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01" y="6620608"/>
            <a:ext cx="7331075"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2199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a:bodyPr>
          <a:lstStyle/>
          <a:p>
            <a:pPr algn="ctr"/>
            <a:r>
              <a:rPr lang="en-US" sz="3200" b="1" u="sng" dirty="0" smtClean="0">
                <a:solidFill>
                  <a:schemeClr val="accent4"/>
                </a:solidFill>
              </a:rPr>
              <a:t>Undifferentiated Names</a:t>
            </a:r>
            <a:endParaRPr lang="en-US" sz="3200" b="1" u="sng" dirty="0">
              <a:solidFill>
                <a:schemeClr val="accent4"/>
              </a:solidFill>
            </a:endParaRPr>
          </a:p>
        </p:txBody>
      </p:sp>
      <p:sp>
        <p:nvSpPr>
          <p:cNvPr id="3" name="Content Placeholder 2"/>
          <p:cNvSpPr>
            <a:spLocks noGrp="1"/>
          </p:cNvSpPr>
          <p:nvPr>
            <p:ph sz="quarter" idx="1"/>
          </p:nvPr>
        </p:nvSpPr>
        <p:spPr>
          <a:xfrm>
            <a:off x="762000" y="1676400"/>
            <a:ext cx="7162800" cy="4797552"/>
          </a:xfrm>
        </p:spPr>
        <p:txBody>
          <a:bodyPr>
            <a:normAutofit/>
          </a:bodyPr>
          <a:lstStyle/>
          <a:p>
            <a:r>
              <a:rPr lang="en-US" sz="2800" dirty="0" smtClean="0">
                <a:solidFill>
                  <a:schemeClr val="accent1"/>
                </a:solidFill>
                <a:latin typeface="Vani" panose="020B0502040204020203" pitchFamily="34" charset="0"/>
                <a:cs typeface="Vani" panose="020B0502040204020203" pitchFamily="34" charset="0"/>
              </a:rPr>
              <a:t>Past practice – used same record for multiple people – when insufficient information of correct type to distinguish </a:t>
            </a:r>
          </a:p>
          <a:p>
            <a:pPr marL="365760" lvl="1" indent="0">
              <a:spcBef>
                <a:spcPts val="0"/>
              </a:spcBef>
              <a:buNone/>
            </a:pPr>
            <a:r>
              <a:rPr lang="en-US" sz="800" dirty="0" smtClean="0">
                <a:latin typeface="Vani" panose="020B0502040204020203" pitchFamily="34" charset="0"/>
                <a:cs typeface="Vani" panose="020B0502040204020203" pitchFamily="34" charset="0"/>
              </a:rPr>
              <a:t>See</a:t>
            </a:r>
            <a:r>
              <a:rPr lang="en-US" sz="800" dirty="0">
                <a:latin typeface="Vani" panose="020B0502040204020203" pitchFamily="34" charset="0"/>
                <a:cs typeface="Vani" panose="020B0502040204020203" pitchFamily="34" charset="0"/>
              </a:rPr>
              <a:t>:  The future of undifferentiated personal name authority record and other implications for PCC authority work, by John J. </a:t>
            </a:r>
            <a:r>
              <a:rPr lang="en-US" sz="800" dirty="0" err="1">
                <a:latin typeface="Vani" panose="020B0502040204020203" pitchFamily="34" charset="0"/>
                <a:cs typeface="Vani" panose="020B0502040204020203" pitchFamily="34" charset="0"/>
              </a:rPr>
              <a:t>Riemer</a:t>
            </a:r>
            <a:r>
              <a:rPr lang="en-US" sz="800" dirty="0">
                <a:latin typeface="Vani" panose="020B0502040204020203" pitchFamily="34" charset="0"/>
                <a:cs typeface="Vani" panose="020B0502040204020203" pitchFamily="34" charset="0"/>
              </a:rPr>
              <a:t> and Philip E., </a:t>
            </a:r>
            <a:r>
              <a:rPr lang="en-US" sz="800" dirty="0" err="1">
                <a:latin typeface="Vani" panose="020B0502040204020203" pitchFamily="34" charset="0"/>
                <a:cs typeface="Vani" panose="020B0502040204020203" pitchFamily="34" charset="0"/>
              </a:rPr>
              <a:t>Schreur</a:t>
            </a:r>
            <a:r>
              <a:rPr lang="en-US" sz="800" dirty="0">
                <a:latin typeface="Vani" panose="020B0502040204020203" pitchFamily="34" charset="0"/>
                <a:cs typeface="Vani" panose="020B0502040204020203" pitchFamily="34" charset="0"/>
              </a:rPr>
              <a:t>, Feb 14, 2012, updated May 8, </a:t>
            </a:r>
            <a:r>
              <a:rPr lang="en-US" sz="800" dirty="0" smtClean="0">
                <a:latin typeface="Vani" panose="020B0502040204020203" pitchFamily="34" charset="0"/>
                <a:cs typeface="Vani" panose="020B0502040204020203" pitchFamily="34" charset="0"/>
              </a:rPr>
              <a:t>2012</a:t>
            </a:r>
          </a:p>
          <a:p>
            <a:pPr marL="365760" lvl="1" indent="0">
              <a:spcBef>
                <a:spcPts val="0"/>
              </a:spcBef>
              <a:buNone/>
            </a:pPr>
            <a:r>
              <a:rPr lang="en-US" sz="800" dirty="0" smtClean="0">
                <a:latin typeface="Vani" panose="020B0502040204020203" pitchFamily="34" charset="0"/>
                <a:cs typeface="Vani" panose="020B0502040204020203" pitchFamily="34" charset="0"/>
              </a:rPr>
              <a:t>www.loc.gov/.../Undiff%20Personal%20NARs%20D     [</a:t>
            </a:r>
            <a:r>
              <a:rPr lang="en-US" sz="800" dirty="0" err="1">
                <a:latin typeface="Vani" panose="020B0502040204020203" pitchFamily="34" charset="0"/>
                <a:cs typeface="Vani" panose="020B0502040204020203" pitchFamily="34" charset="0"/>
              </a:rPr>
              <a:t>url</a:t>
            </a:r>
            <a:r>
              <a:rPr lang="en-US" sz="800" dirty="0">
                <a:latin typeface="Vani" panose="020B0502040204020203" pitchFamily="34" charset="0"/>
                <a:cs typeface="Vani" panose="020B0502040204020203" pitchFamily="34" charset="0"/>
              </a:rPr>
              <a:t> not complete]</a:t>
            </a:r>
          </a:p>
          <a:p>
            <a:pPr marL="0" indent="0">
              <a:buNone/>
            </a:pPr>
            <a:endParaRPr lang="en-US" dirty="0" smtClean="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New guidelines (Nov. 2013, LC/PCC) – create a unique authorized access point for each person – using RDA attributes to distinguish</a:t>
            </a:r>
          </a:p>
          <a:p>
            <a:pPr marL="365760" lvl="1" indent="0">
              <a:spcBef>
                <a:spcPts val="0"/>
              </a:spcBef>
              <a:buNone/>
            </a:pPr>
            <a:r>
              <a:rPr lang="en-US" sz="800" dirty="0" smtClean="0">
                <a:latin typeface="Vani" panose="020B0502040204020203" pitchFamily="34" charset="0"/>
                <a:cs typeface="Vani" panose="020B0502040204020203" pitchFamily="34" charset="0"/>
              </a:rPr>
              <a:t>See</a:t>
            </a:r>
            <a:r>
              <a:rPr lang="en-US" sz="800" dirty="0">
                <a:latin typeface="Vani" panose="020B0502040204020203" pitchFamily="34" charset="0"/>
                <a:cs typeface="Vani" panose="020B0502040204020203" pitchFamily="34" charset="0"/>
              </a:rPr>
              <a:t>:  Descriptive Cataloging Manual.  Z1.  008/32 Undifferentiated Personal Name </a:t>
            </a:r>
          </a:p>
          <a:p>
            <a:pPr marL="365760" lvl="1" indent="0">
              <a:spcBef>
                <a:spcPts val="0"/>
              </a:spcBef>
              <a:buNone/>
            </a:pPr>
            <a:r>
              <a:rPr lang="en-US" sz="800" dirty="0">
                <a:latin typeface="Vani" panose="020B0502040204020203" pitchFamily="34" charset="0"/>
                <a:cs typeface="Vani" panose="020B0502040204020203" pitchFamily="34" charset="0"/>
              </a:rPr>
              <a:t>http://www.loc.gov/aba/pcc/rda/PCC%20RDA%20guidelines/Z01%20008%2032%202014rfeb.pdf</a:t>
            </a:r>
          </a:p>
          <a:p>
            <a:pPr marL="0" indent="0">
              <a:buNone/>
            </a:pPr>
            <a:endParaRPr lang="en-US" dirty="0">
              <a:solidFill>
                <a:schemeClr val="accent1"/>
              </a:solidFill>
              <a:latin typeface="Vani" panose="020B0502040204020203" pitchFamily="34" charset="0"/>
              <a:cs typeface="Vani" panose="020B0502040204020203" pitchFamily="34" charset="0"/>
            </a:endParaRPr>
          </a:p>
        </p:txBody>
      </p:sp>
    </p:spTree>
    <p:extLst>
      <p:ext uri="{BB962C8B-B14F-4D97-AF65-F5344CB8AC3E}">
        <p14:creationId xmlns:p14="http://schemas.microsoft.com/office/powerpoint/2010/main" val="30567598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589"/>
            <a:ext cx="7467600" cy="1027611"/>
          </a:xfrm>
        </p:spPr>
        <p:txBody>
          <a:bodyPr>
            <a:noAutofit/>
          </a:bodyPr>
          <a:lstStyle/>
          <a:p>
            <a:pPr algn="ctr"/>
            <a:r>
              <a:rPr lang="en-US" sz="3200" b="1" u="sng" dirty="0" smtClean="0">
                <a:solidFill>
                  <a:schemeClr val="accent4"/>
                </a:solidFill>
              </a:rPr>
              <a:t>Differentiated Names Now Required</a:t>
            </a:r>
            <a:endParaRPr lang="en-US" sz="3200" b="1" u="sng" dirty="0">
              <a:solidFill>
                <a:schemeClr val="accent4"/>
              </a:solidFill>
            </a:endParaRPr>
          </a:p>
        </p:txBody>
      </p:sp>
      <p:sp>
        <p:nvSpPr>
          <p:cNvPr id="3" name="Content Placeholder 2"/>
          <p:cNvSpPr>
            <a:spLocks noGrp="1"/>
          </p:cNvSpPr>
          <p:nvPr>
            <p:ph sz="quarter" idx="1"/>
          </p:nvPr>
        </p:nvSpPr>
        <p:spPr>
          <a:xfrm>
            <a:off x="762000" y="1524000"/>
            <a:ext cx="7162800" cy="4949952"/>
          </a:xfrm>
        </p:spPr>
        <p:txBody>
          <a:bodyPr>
            <a:normAutofit fontScale="92500" lnSpcReduction="10000"/>
          </a:bodyPr>
          <a:lstStyle/>
          <a:p>
            <a:r>
              <a:rPr lang="en-US" sz="2800" dirty="0" smtClean="0">
                <a:solidFill>
                  <a:schemeClr val="accent1"/>
                </a:solidFill>
                <a:latin typeface="Vani" panose="020B0502040204020203" pitchFamily="34" charset="0"/>
                <a:cs typeface="Vani" panose="020B0502040204020203" pitchFamily="34" charset="0"/>
              </a:rPr>
              <a:t>VIAF (Virtual International Authority File) – operated by OCLC, links national authority files</a:t>
            </a:r>
          </a:p>
          <a:p>
            <a:endParaRPr lang="en-US" dirty="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RDA MARC elements – e.g. place, occupation, field of activity, etc.</a:t>
            </a:r>
          </a:p>
          <a:p>
            <a:endParaRPr lang="en-US" dirty="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Synchronization – between headings in bibliographic records and authority records</a:t>
            </a:r>
          </a:p>
          <a:p>
            <a:endParaRPr lang="en-US" sz="2800" dirty="0">
              <a:solidFill>
                <a:schemeClr val="accent1"/>
              </a:solidFill>
              <a:latin typeface="Vani" panose="020B0502040204020203" pitchFamily="34" charset="0"/>
              <a:cs typeface="Vani" panose="020B0502040204020203" pitchFamily="34" charset="0"/>
            </a:endParaRPr>
          </a:p>
          <a:p>
            <a:r>
              <a:rPr lang="en-US" sz="2800" dirty="0" smtClean="0">
                <a:solidFill>
                  <a:schemeClr val="accent1"/>
                </a:solidFill>
                <a:latin typeface="Vani" panose="020B0502040204020203" pitchFamily="34" charset="0"/>
                <a:cs typeface="Vani" panose="020B0502040204020203" pitchFamily="34" charset="0"/>
              </a:rPr>
              <a:t>Semantic Web – requires addressable authority data</a:t>
            </a:r>
            <a:endParaRPr lang="en-US" sz="2800" dirty="0">
              <a:solidFill>
                <a:schemeClr val="accent1"/>
              </a:solidFill>
              <a:latin typeface="Vani" panose="020B0502040204020203" pitchFamily="34" charset="0"/>
              <a:cs typeface="Vani" panose="020B0502040204020203" pitchFamily="34" charset="0"/>
            </a:endParaRPr>
          </a:p>
        </p:txBody>
      </p:sp>
      <p:sp>
        <p:nvSpPr>
          <p:cNvPr id="4" name="TextBox 3"/>
          <p:cNvSpPr txBox="1"/>
          <p:nvPr/>
        </p:nvSpPr>
        <p:spPr>
          <a:xfrm>
            <a:off x="990600" y="6324600"/>
            <a:ext cx="6553200" cy="600164"/>
          </a:xfrm>
          <a:prstGeom prst="rect">
            <a:avLst/>
          </a:prstGeom>
          <a:noFill/>
        </p:spPr>
        <p:txBody>
          <a:bodyPr wrap="square" rtlCol="0">
            <a:spAutoFit/>
          </a:bodyPr>
          <a:lstStyle/>
          <a:p>
            <a:r>
              <a:rPr lang="en-US" sz="800" dirty="0">
                <a:latin typeface="Vani" panose="020B0502040204020203" pitchFamily="34" charset="0"/>
                <a:cs typeface="Vani" panose="020B0502040204020203" pitchFamily="34" charset="0"/>
              </a:rPr>
              <a:t>See: The future of undifferentiated personal name authority record and other implications for PCC authority work, by John J. </a:t>
            </a:r>
            <a:r>
              <a:rPr lang="en-US" sz="800" dirty="0" err="1">
                <a:latin typeface="Vani" panose="020B0502040204020203" pitchFamily="34" charset="0"/>
                <a:cs typeface="Vani" panose="020B0502040204020203" pitchFamily="34" charset="0"/>
              </a:rPr>
              <a:t>Riemer</a:t>
            </a:r>
            <a:r>
              <a:rPr lang="en-US" sz="800" dirty="0">
                <a:latin typeface="Vani" panose="020B0502040204020203" pitchFamily="34" charset="0"/>
                <a:cs typeface="Vani" panose="020B0502040204020203" pitchFamily="34" charset="0"/>
              </a:rPr>
              <a:t> and Philip E., </a:t>
            </a:r>
            <a:r>
              <a:rPr lang="en-US" sz="800" dirty="0" err="1">
                <a:latin typeface="Vani" panose="020B0502040204020203" pitchFamily="34" charset="0"/>
                <a:cs typeface="Vani" panose="020B0502040204020203" pitchFamily="34" charset="0"/>
              </a:rPr>
              <a:t>Schreur</a:t>
            </a:r>
            <a:r>
              <a:rPr lang="en-US" sz="800" dirty="0">
                <a:latin typeface="Vani" panose="020B0502040204020203" pitchFamily="34" charset="0"/>
                <a:cs typeface="Vani" panose="020B0502040204020203" pitchFamily="34" charset="0"/>
              </a:rPr>
              <a:t>, Feb 14, 2012, updated May 8, </a:t>
            </a:r>
            <a:r>
              <a:rPr lang="en-US" sz="800" dirty="0" smtClean="0">
                <a:latin typeface="Vani" panose="020B0502040204020203" pitchFamily="34" charset="0"/>
                <a:cs typeface="Vani" panose="020B0502040204020203" pitchFamily="34" charset="0"/>
              </a:rPr>
              <a:t>2012</a:t>
            </a:r>
          </a:p>
          <a:p>
            <a:pPr marL="0" lvl="1"/>
            <a:r>
              <a:rPr lang="en-US" sz="800" dirty="0">
                <a:latin typeface="Vani" panose="020B0502040204020203" pitchFamily="34" charset="0"/>
                <a:cs typeface="Vani" panose="020B0502040204020203" pitchFamily="34" charset="0"/>
              </a:rPr>
              <a:t>www.loc.gov/.../Undiff%20Personal%20NARs%20D     [</a:t>
            </a:r>
            <a:r>
              <a:rPr lang="en-US" sz="800" dirty="0" err="1">
                <a:latin typeface="Vani" panose="020B0502040204020203" pitchFamily="34" charset="0"/>
                <a:cs typeface="Vani" panose="020B0502040204020203" pitchFamily="34" charset="0"/>
              </a:rPr>
              <a:t>url</a:t>
            </a:r>
            <a:r>
              <a:rPr lang="en-US" sz="800" dirty="0">
                <a:latin typeface="Vani" panose="020B0502040204020203" pitchFamily="34" charset="0"/>
                <a:cs typeface="Vani" panose="020B0502040204020203" pitchFamily="34" charset="0"/>
              </a:rPr>
              <a:t> not complete]</a:t>
            </a:r>
          </a:p>
          <a:p>
            <a:endParaRPr lang="en-US" sz="800" dirty="0"/>
          </a:p>
        </p:txBody>
      </p:sp>
    </p:spTree>
    <p:extLst>
      <p:ext uri="{BB962C8B-B14F-4D97-AF65-F5344CB8AC3E}">
        <p14:creationId xmlns:p14="http://schemas.microsoft.com/office/powerpoint/2010/main" val="164574266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noAutofit/>
          </a:bodyPr>
          <a:lstStyle/>
          <a:p>
            <a:pPr algn="ctr"/>
            <a:r>
              <a:rPr lang="en-US" sz="3600" b="1" u="sng" dirty="0" smtClean="0">
                <a:solidFill>
                  <a:schemeClr val="accent4"/>
                </a:solidFill>
              </a:rPr>
              <a:t>New Focus</a:t>
            </a:r>
            <a:endParaRPr lang="en-US" sz="3600" b="1" u="sng" dirty="0">
              <a:solidFill>
                <a:schemeClr val="accent4"/>
              </a:solidFill>
            </a:endParaRPr>
          </a:p>
        </p:txBody>
      </p:sp>
      <p:sp>
        <p:nvSpPr>
          <p:cNvPr id="3" name="Content Placeholder 2"/>
          <p:cNvSpPr>
            <a:spLocks noGrp="1"/>
          </p:cNvSpPr>
          <p:nvPr>
            <p:ph sz="quarter" idx="1"/>
          </p:nvPr>
        </p:nvSpPr>
        <p:spPr>
          <a:xfrm>
            <a:off x="1066800" y="1524000"/>
            <a:ext cx="6858000" cy="4949952"/>
          </a:xfrm>
        </p:spPr>
        <p:txBody>
          <a:bodyPr>
            <a:normAutofit/>
          </a:bodyPr>
          <a:lstStyle/>
          <a:p>
            <a:r>
              <a:rPr lang="en-US" sz="3000" dirty="0" smtClean="0">
                <a:solidFill>
                  <a:schemeClr val="accent1"/>
                </a:solidFill>
                <a:latin typeface="Vani" panose="020B0502040204020203" pitchFamily="34" charset="0"/>
                <a:cs typeface="Vani" panose="020B0502040204020203" pitchFamily="34" charset="0"/>
              </a:rPr>
              <a:t>From: </a:t>
            </a:r>
          </a:p>
          <a:p>
            <a:pPr lvl="1"/>
            <a:r>
              <a:rPr lang="en-US" sz="2700" dirty="0" smtClean="0">
                <a:solidFill>
                  <a:schemeClr val="accent1"/>
                </a:solidFill>
                <a:latin typeface="Vani" panose="020B0502040204020203" pitchFamily="34" charset="0"/>
                <a:cs typeface="Vani" panose="020B0502040204020203" pitchFamily="34" charset="0"/>
              </a:rPr>
              <a:t>Correct headings</a:t>
            </a:r>
          </a:p>
          <a:p>
            <a:pPr marL="0" indent="0">
              <a:buNone/>
            </a:pPr>
            <a:endParaRPr lang="en-US" sz="3000" dirty="0">
              <a:solidFill>
                <a:schemeClr val="accent1"/>
              </a:solidFill>
              <a:latin typeface="Vani" panose="020B0502040204020203" pitchFamily="34" charset="0"/>
              <a:cs typeface="Vani" panose="020B0502040204020203" pitchFamily="34" charset="0"/>
            </a:endParaRPr>
          </a:p>
          <a:p>
            <a:r>
              <a:rPr lang="en-US" sz="3000" dirty="0" smtClean="0">
                <a:solidFill>
                  <a:schemeClr val="accent1"/>
                </a:solidFill>
                <a:latin typeface="Vani" panose="020B0502040204020203" pitchFamily="34" charset="0"/>
                <a:cs typeface="Vani" panose="020B0502040204020203" pitchFamily="34" charset="0"/>
              </a:rPr>
              <a:t>To:</a:t>
            </a:r>
          </a:p>
          <a:p>
            <a:pPr lvl="1"/>
            <a:r>
              <a:rPr lang="en-US" sz="3000" dirty="0" smtClean="0">
                <a:solidFill>
                  <a:schemeClr val="accent1"/>
                </a:solidFill>
                <a:latin typeface="Vani" panose="020B0502040204020203" pitchFamily="34" charset="0"/>
                <a:cs typeface="Vani" panose="020B0502040204020203" pitchFamily="34" charset="0"/>
              </a:rPr>
              <a:t>Entity registration</a:t>
            </a:r>
          </a:p>
          <a:p>
            <a:pPr lvl="1"/>
            <a:r>
              <a:rPr lang="en-US" sz="3000" dirty="0" smtClean="0">
                <a:solidFill>
                  <a:schemeClr val="accent1"/>
                </a:solidFill>
                <a:latin typeface="Vani" panose="020B0502040204020203" pitchFamily="34" charset="0"/>
                <a:cs typeface="Vani" panose="020B0502040204020203" pitchFamily="34" charset="0"/>
              </a:rPr>
              <a:t>Storing identifying </a:t>
            </a:r>
            <a:r>
              <a:rPr lang="en-US" sz="2800" dirty="0" smtClean="0">
                <a:solidFill>
                  <a:schemeClr val="accent1"/>
                </a:solidFill>
                <a:latin typeface="Vani" panose="020B0502040204020203" pitchFamily="34" charset="0"/>
                <a:cs typeface="Vani" panose="020B0502040204020203" pitchFamily="34" charset="0"/>
              </a:rPr>
              <a:t>information in authority records</a:t>
            </a:r>
            <a:endParaRPr lang="en-US" sz="2800" dirty="0">
              <a:solidFill>
                <a:schemeClr val="accent1"/>
              </a:solidFill>
              <a:latin typeface="Vani" panose="020B0502040204020203" pitchFamily="34" charset="0"/>
              <a:cs typeface="Vani" panose="020B0502040204020203" pitchFamily="34" charset="0"/>
            </a:endParaRPr>
          </a:p>
        </p:txBody>
      </p:sp>
      <p:sp>
        <p:nvSpPr>
          <p:cNvPr id="4" name="TextBox 3"/>
          <p:cNvSpPr txBox="1"/>
          <p:nvPr/>
        </p:nvSpPr>
        <p:spPr>
          <a:xfrm>
            <a:off x="1143000" y="6248400"/>
            <a:ext cx="6477000" cy="461665"/>
          </a:xfrm>
          <a:prstGeom prst="rect">
            <a:avLst/>
          </a:prstGeom>
          <a:noFill/>
        </p:spPr>
        <p:txBody>
          <a:bodyPr wrap="square" rtlCol="0">
            <a:spAutoFit/>
          </a:bodyPr>
          <a:lstStyle/>
          <a:p>
            <a:r>
              <a:rPr lang="en-US" sz="800" dirty="0">
                <a:latin typeface="Vani" panose="020B0502040204020203" pitchFamily="34" charset="0"/>
                <a:cs typeface="Vani" panose="020B0502040204020203" pitchFamily="34" charset="0"/>
              </a:rPr>
              <a:t>See: The future of undifferentiated personal name authority record and other implications for PCC authority work, by John J. </a:t>
            </a:r>
            <a:r>
              <a:rPr lang="en-US" sz="800" dirty="0" err="1">
                <a:latin typeface="Vani" panose="020B0502040204020203" pitchFamily="34" charset="0"/>
                <a:cs typeface="Vani" panose="020B0502040204020203" pitchFamily="34" charset="0"/>
              </a:rPr>
              <a:t>Riemer</a:t>
            </a:r>
            <a:r>
              <a:rPr lang="en-US" sz="800" dirty="0">
                <a:latin typeface="Vani" panose="020B0502040204020203" pitchFamily="34" charset="0"/>
                <a:cs typeface="Vani" panose="020B0502040204020203" pitchFamily="34" charset="0"/>
              </a:rPr>
              <a:t> and Philip E., </a:t>
            </a:r>
            <a:r>
              <a:rPr lang="en-US" sz="800" dirty="0" err="1">
                <a:latin typeface="Vani" panose="020B0502040204020203" pitchFamily="34" charset="0"/>
                <a:cs typeface="Vani" panose="020B0502040204020203" pitchFamily="34" charset="0"/>
              </a:rPr>
              <a:t>Schreur</a:t>
            </a:r>
            <a:r>
              <a:rPr lang="en-US" sz="800" dirty="0">
                <a:latin typeface="Vani" panose="020B0502040204020203" pitchFamily="34" charset="0"/>
                <a:cs typeface="Vani" panose="020B0502040204020203" pitchFamily="34" charset="0"/>
              </a:rPr>
              <a:t>, Feb 14, 2012, updated May 8, 2012</a:t>
            </a:r>
          </a:p>
          <a:p>
            <a:pPr marL="0" lvl="1"/>
            <a:r>
              <a:rPr lang="en-US" sz="800" dirty="0">
                <a:latin typeface="Vani" panose="020B0502040204020203" pitchFamily="34" charset="0"/>
                <a:cs typeface="Vani" panose="020B0502040204020203" pitchFamily="34" charset="0"/>
              </a:rPr>
              <a:t>www.loc.gov/.../Undiff%20Personal%20NARs%20D     [</a:t>
            </a:r>
            <a:r>
              <a:rPr lang="en-US" sz="800" dirty="0" err="1">
                <a:latin typeface="Vani" panose="020B0502040204020203" pitchFamily="34" charset="0"/>
                <a:cs typeface="Vani" panose="020B0502040204020203" pitchFamily="34" charset="0"/>
              </a:rPr>
              <a:t>url</a:t>
            </a:r>
            <a:r>
              <a:rPr lang="en-US" sz="800" dirty="0">
                <a:latin typeface="Vani" panose="020B0502040204020203" pitchFamily="34" charset="0"/>
                <a:cs typeface="Vani" panose="020B0502040204020203" pitchFamily="34" charset="0"/>
              </a:rPr>
              <a:t> not complete]</a:t>
            </a:r>
          </a:p>
        </p:txBody>
      </p:sp>
    </p:spTree>
    <p:extLst>
      <p:ext uri="{BB962C8B-B14F-4D97-AF65-F5344CB8AC3E}">
        <p14:creationId xmlns:p14="http://schemas.microsoft.com/office/powerpoint/2010/main" val="28775759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70198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a:bodyPr>
          <a:lstStyle/>
          <a:p>
            <a:pPr algn="ctr"/>
            <a:r>
              <a:rPr lang="en-US" sz="3200" b="1" u="sng" dirty="0" smtClean="0">
                <a:solidFill>
                  <a:schemeClr val="accent4"/>
                </a:solidFill>
              </a:rPr>
              <a:t>Advantages of New Focus</a:t>
            </a:r>
            <a:endParaRPr lang="en-US" sz="3200" b="1" u="sng" dirty="0">
              <a:solidFill>
                <a:schemeClr val="accent4"/>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08660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38681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371600"/>
            <a:ext cx="5410200" cy="3733800"/>
          </a:xfrm>
        </p:spPr>
        <p:txBody>
          <a:bodyPr>
            <a:normAutofit/>
          </a:bodyPr>
          <a:lstStyle/>
          <a:p>
            <a:pPr marL="0" indent="0" algn="ctr">
              <a:buNone/>
            </a:pPr>
            <a:endParaRPr lang="en-US" sz="4000" dirty="0" smtClean="0">
              <a:solidFill>
                <a:schemeClr val="accent1"/>
              </a:solidFill>
            </a:endParaRPr>
          </a:p>
          <a:p>
            <a:pPr marL="0" indent="0" algn="ctr">
              <a:buNone/>
            </a:pPr>
            <a:r>
              <a:rPr lang="en-US" sz="9200" dirty="0" smtClean="0">
                <a:solidFill>
                  <a:schemeClr val="accent1"/>
                </a:solidFill>
              </a:rPr>
              <a:t>Linked </a:t>
            </a:r>
          </a:p>
          <a:p>
            <a:pPr marL="0" indent="0" algn="ctr">
              <a:buNone/>
            </a:pPr>
            <a:r>
              <a:rPr lang="en-US" sz="9200" dirty="0" smtClean="0">
                <a:solidFill>
                  <a:schemeClr val="accent1"/>
                </a:solidFill>
              </a:rPr>
              <a:t>Data</a:t>
            </a:r>
            <a:endParaRPr lang="en-US" sz="9200" dirty="0">
              <a:solidFill>
                <a:schemeClr val="accent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
            <a:ext cx="46577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67200" y="4876800"/>
            <a:ext cx="3429000" cy="369332"/>
          </a:xfrm>
          <a:prstGeom prst="rect">
            <a:avLst/>
          </a:prstGeom>
          <a:noFill/>
        </p:spPr>
        <p:txBody>
          <a:bodyPr wrap="square" rtlCol="0">
            <a:spAutoFit/>
          </a:bodyPr>
          <a:lstStyle/>
          <a:p>
            <a:r>
              <a:rPr lang="en-US" i="1" dirty="0" err="1" smtClean="0"/>
              <a:t>Psst</a:t>
            </a:r>
            <a:r>
              <a:rPr lang="en-US" i="1" dirty="0" smtClean="0"/>
              <a:t>…. </a:t>
            </a:r>
            <a:r>
              <a:rPr lang="en-US" i="1" dirty="0" smtClean="0">
                <a:hlinkClick r:id="rId4"/>
              </a:rPr>
              <a:t>you’re already doing it.</a:t>
            </a:r>
            <a:endParaRPr lang="en-US" i="1" dirty="0"/>
          </a:p>
        </p:txBody>
      </p:sp>
    </p:spTree>
    <p:extLst>
      <p:ext uri="{BB962C8B-B14F-4D97-AF65-F5344CB8AC3E}">
        <p14:creationId xmlns:p14="http://schemas.microsoft.com/office/powerpoint/2010/main" val="40398618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1</a:t>
            </a:r>
            <a:r>
              <a:rPr lang="en-US" baseline="30000" dirty="0" smtClean="0"/>
              <a:t>st</a:t>
            </a:r>
            <a:r>
              <a:rPr lang="en-US" dirty="0" smtClean="0"/>
              <a:t> step: Create a URI </a:t>
            </a:r>
          </a:p>
          <a:p>
            <a:pPr lvl="1"/>
            <a:r>
              <a:rPr lang="en-US" b="1" dirty="0" smtClean="0"/>
              <a:t>EVERYTHING</a:t>
            </a:r>
            <a:r>
              <a:rPr lang="en-US" dirty="0" smtClean="0"/>
              <a:t> has a Unique Resource Identifier (URI)</a:t>
            </a:r>
          </a:p>
          <a:p>
            <a:pPr lvl="2"/>
            <a:r>
              <a:rPr lang="en-US" dirty="0" smtClean="0"/>
              <a:t>Functions like:</a:t>
            </a:r>
          </a:p>
          <a:p>
            <a:pPr lvl="3"/>
            <a:r>
              <a:rPr lang="en-US" dirty="0" smtClean="0"/>
              <a:t>Zip Codes</a:t>
            </a:r>
          </a:p>
          <a:p>
            <a:pPr lvl="3"/>
            <a:r>
              <a:rPr lang="en-US" dirty="0" smtClean="0"/>
              <a:t>Barcodes</a:t>
            </a:r>
          </a:p>
          <a:p>
            <a:pPr lvl="3"/>
            <a:r>
              <a:rPr lang="en-US" dirty="0" smtClean="0"/>
              <a:t>ISBN</a:t>
            </a:r>
          </a:p>
          <a:p>
            <a:pPr lvl="3"/>
            <a:r>
              <a:rPr lang="en-US" dirty="0" smtClean="0"/>
              <a:t>DOI</a:t>
            </a:r>
          </a:p>
          <a:p>
            <a:pPr lvl="1"/>
            <a:r>
              <a:rPr lang="en-US" dirty="0" smtClean="0"/>
              <a:t>URI is the ID #/address for the new authority record</a:t>
            </a:r>
          </a:p>
          <a:p>
            <a:pPr lvl="2"/>
            <a:r>
              <a:rPr lang="en-US" dirty="0" smtClean="0"/>
              <a:t>Current:  Twain, Mark, 1835-1910</a:t>
            </a:r>
          </a:p>
          <a:p>
            <a:pPr lvl="2"/>
            <a:r>
              <a:rPr lang="en-US" dirty="0" smtClean="0"/>
              <a:t>Changing to: </a:t>
            </a:r>
            <a:r>
              <a:rPr lang="en-US" dirty="0" smtClean="0">
                <a:hlinkClick r:id="rId2"/>
              </a:rPr>
              <a:t>http://</a:t>
            </a:r>
            <a:r>
              <a:rPr lang="en-US" dirty="0" err="1" smtClean="0">
                <a:hlinkClick r:id="rId2"/>
              </a:rPr>
              <a:t>viaf.org</a:t>
            </a:r>
            <a:r>
              <a:rPr lang="en-US" dirty="0" smtClean="0">
                <a:hlinkClick r:id="rId2"/>
              </a:rPr>
              <a:t>/</a:t>
            </a:r>
            <a:r>
              <a:rPr lang="en-US" dirty="0" err="1" smtClean="0">
                <a:hlinkClick r:id="rId2"/>
              </a:rPr>
              <a:t>viaf</a:t>
            </a:r>
            <a:r>
              <a:rPr lang="en-US" dirty="0" smtClean="0">
                <a:hlinkClick r:id="rId2"/>
              </a:rPr>
              <a:t>/50566653</a:t>
            </a:r>
            <a:endParaRPr lang="en-US" dirty="0" smtClean="0"/>
          </a:p>
          <a:p>
            <a:pPr lvl="3"/>
            <a:endParaRPr lang="en-US" dirty="0" smtClean="0"/>
          </a:p>
          <a:p>
            <a:pPr lvl="3"/>
            <a:endParaRPr lang="en-US" dirty="0" smtClean="0"/>
          </a:p>
          <a:p>
            <a:pPr lvl="1"/>
            <a:endParaRPr lang="en-US" dirty="0"/>
          </a:p>
        </p:txBody>
      </p:sp>
      <p:sp>
        <p:nvSpPr>
          <p:cNvPr id="5" name="Title 4"/>
          <p:cNvSpPr>
            <a:spLocks noGrp="1"/>
          </p:cNvSpPr>
          <p:nvPr>
            <p:ph type="title"/>
          </p:nvPr>
        </p:nvSpPr>
        <p:spPr/>
        <p:txBody>
          <a:bodyPr/>
          <a:lstStyle/>
          <a:p>
            <a:r>
              <a:rPr lang="en-US" dirty="0" smtClean="0"/>
              <a:t>Linked Data</a:t>
            </a:r>
            <a:endParaRPr lang="en-US" dirty="0"/>
          </a:p>
        </p:txBody>
      </p:sp>
    </p:spTree>
    <p:extLst>
      <p:ext uri="{BB962C8B-B14F-4D97-AF65-F5344CB8AC3E}">
        <p14:creationId xmlns:p14="http://schemas.microsoft.com/office/powerpoint/2010/main" val="1781211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7877317" cy="1907126"/>
          </a:xfrm>
        </p:spPr>
        <p:txBody>
          <a:bodyPr/>
          <a:lstStyle/>
          <a:p>
            <a:pPr marL="0" indent="0">
              <a:buNone/>
            </a:pPr>
            <a:r>
              <a:rPr lang="en-US" b="1" dirty="0" smtClean="0"/>
              <a:t>When humans search, we use this:</a:t>
            </a:r>
            <a:endParaRPr lang="en-US" b="1" dirty="0"/>
          </a:p>
        </p:txBody>
      </p:sp>
      <p:sp>
        <p:nvSpPr>
          <p:cNvPr id="5" name="TextBox 4"/>
          <p:cNvSpPr txBox="1"/>
          <p:nvPr/>
        </p:nvSpPr>
        <p:spPr>
          <a:xfrm>
            <a:off x="783142" y="2278584"/>
            <a:ext cx="3785430" cy="338554"/>
          </a:xfrm>
          <a:prstGeom prst="rect">
            <a:avLst/>
          </a:prstGeom>
          <a:noFill/>
        </p:spPr>
        <p:txBody>
          <a:bodyPr wrap="square" rtlCol="0">
            <a:spAutoFit/>
          </a:bodyPr>
          <a:lstStyle/>
          <a:p>
            <a:r>
              <a:rPr lang="en-US" sz="1600" dirty="0"/>
              <a:t>Twain, Mark, 1835-1910</a:t>
            </a:r>
          </a:p>
        </p:txBody>
      </p:sp>
      <p:sp>
        <p:nvSpPr>
          <p:cNvPr id="6" name="TextBox 5"/>
          <p:cNvSpPr txBox="1"/>
          <p:nvPr/>
        </p:nvSpPr>
        <p:spPr>
          <a:xfrm>
            <a:off x="762000" y="2636086"/>
            <a:ext cx="2771034" cy="338554"/>
          </a:xfrm>
          <a:prstGeom prst="rect">
            <a:avLst/>
          </a:prstGeom>
          <a:noFill/>
        </p:spPr>
        <p:txBody>
          <a:bodyPr wrap="square" rtlCol="0">
            <a:spAutoFit/>
          </a:bodyPr>
          <a:lstStyle/>
          <a:p>
            <a:r>
              <a:rPr lang="en-US" sz="1600" dirty="0"/>
              <a:t>Mark Twain</a:t>
            </a:r>
          </a:p>
        </p:txBody>
      </p:sp>
      <p:sp>
        <p:nvSpPr>
          <p:cNvPr id="8" name="TextBox 7"/>
          <p:cNvSpPr txBox="1"/>
          <p:nvPr/>
        </p:nvSpPr>
        <p:spPr>
          <a:xfrm>
            <a:off x="783142" y="3024392"/>
            <a:ext cx="3983362" cy="338554"/>
          </a:xfrm>
          <a:prstGeom prst="rect">
            <a:avLst/>
          </a:prstGeom>
          <a:noFill/>
        </p:spPr>
        <p:txBody>
          <a:bodyPr wrap="square" rtlCol="0">
            <a:spAutoFit/>
          </a:bodyPr>
          <a:lstStyle/>
          <a:p>
            <a:r>
              <a:rPr lang="en-US" sz="1600" dirty="0" smtClean="0"/>
              <a:t>Clemens, Samuel Langhorne, 1835-1910</a:t>
            </a:r>
            <a:endParaRPr lang="en-US" sz="1600" dirty="0"/>
          </a:p>
        </p:txBody>
      </p:sp>
      <p:sp>
        <p:nvSpPr>
          <p:cNvPr id="9" name="TextBox 8"/>
          <p:cNvSpPr txBox="1"/>
          <p:nvPr/>
        </p:nvSpPr>
        <p:spPr>
          <a:xfrm>
            <a:off x="483911" y="3766960"/>
            <a:ext cx="4542082" cy="830997"/>
          </a:xfrm>
          <a:prstGeom prst="rect">
            <a:avLst/>
          </a:prstGeom>
          <a:noFill/>
        </p:spPr>
        <p:txBody>
          <a:bodyPr wrap="square" rtlCol="0">
            <a:spAutoFit/>
          </a:bodyPr>
          <a:lstStyle/>
          <a:p>
            <a:r>
              <a:rPr lang="en-US" sz="2400" b="1" dirty="0" smtClean="0"/>
              <a:t>But our records sometimes look like this:</a:t>
            </a:r>
            <a:endParaRPr lang="en-US" sz="2400" b="1" dirty="0"/>
          </a:p>
        </p:txBody>
      </p:sp>
      <p:sp>
        <p:nvSpPr>
          <p:cNvPr id="10" name="TextBox 9"/>
          <p:cNvSpPr txBox="1"/>
          <p:nvPr/>
        </p:nvSpPr>
        <p:spPr>
          <a:xfrm>
            <a:off x="1004517" y="4753484"/>
            <a:ext cx="3018450" cy="369332"/>
          </a:xfrm>
          <a:prstGeom prst="rect">
            <a:avLst/>
          </a:prstGeom>
          <a:noFill/>
        </p:spPr>
        <p:txBody>
          <a:bodyPr wrap="square" rtlCol="0">
            <a:spAutoFit/>
          </a:bodyPr>
          <a:lstStyle/>
          <a:p>
            <a:r>
              <a:rPr lang="en-US" dirty="0" smtClean="0"/>
              <a:t>Twain, Mark, </a:t>
            </a:r>
            <a:r>
              <a:rPr lang="en-US" dirty="0" smtClean="0">
                <a:solidFill>
                  <a:srgbClr val="FF0000"/>
                </a:solidFill>
              </a:rPr>
              <a:t>1830</a:t>
            </a:r>
            <a:r>
              <a:rPr lang="en-US" dirty="0" smtClean="0"/>
              <a:t>-1910</a:t>
            </a:r>
            <a:endParaRPr lang="en-US" dirty="0"/>
          </a:p>
        </p:txBody>
      </p:sp>
      <p:sp>
        <p:nvSpPr>
          <p:cNvPr id="11" name="TextBox 10"/>
          <p:cNvSpPr txBox="1"/>
          <p:nvPr/>
        </p:nvSpPr>
        <p:spPr>
          <a:xfrm>
            <a:off x="968407" y="5138428"/>
            <a:ext cx="4057586" cy="369332"/>
          </a:xfrm>
          <a:prstGeom prst="rect">
            <a:avLst/>
          </a:prstGeom>
          <a:noFill/>
        </p:spPr>
        <p:txBody>
          <a:bodyPr wrap="square" rtlCol="0">
            <a:spAutoFit/>
          </a:bodyPr>
          <a:lstStyle/>
          <a:p>
            <a:r>
              <a:rPr lang="en-US" dirty="0" err="1" smtClean="0">
                <a:solidFill>
                  <a:srgbClr val="FF0000"/>
                </a:solidFill>
              </a:rPr>
              <a:t>Clamens</a:t>
            </a:r>
            <a:r>
              <a:rPr lang="en-US" dirty="0" smtClean="0"/>
              <a:t>, Samuel Langhorne, 1835-1910</a:t>
            </a:r>
            <a:endParaRPr lang="en-US" dirty="0"/>
          </a:p>
        </p:txBody>
      </p:sp>
      <p:sp>
        <p:nvSpPr>
          <p:cNvPr id="12" name="TextBox 11"/>
          <p:cNvSpPr txBox="1"/>
          <p:nvPr/>
        </p:nvSpPr>
        <p:spPr>
          <a:xfrm>
            <a:off x="5147850" y="2670448"/>
            <a:ext cx="3377457" cy="1384995"/>
          </a:xfrm>
          <a:prstGeom prst="rect">
            <a:avLst/>
          </a:prstGeom>
          <a:noFill/>
        </p:spPr>
        <p:txBody>
          <a:bodyPr wrap="square" rtlCol="0">
            <a:spAutoFit/>
          </a:bodyPr>
          <a:lstStyle/>
          <a:p>
            <a:r>
              <a:rPr lang="en-US" sz="2800" b="1" dirty="0" smtClean="0">
                <a:solidFill>
                  <a:schemeClr val="accent1"/>
                </a:solidFill>
                <a:latin typeface="Britannic Bold" panose="020B0903060703020204" pitchFamily="34" charset="0"/>
                <a:ea typeface="MingLiU-ExtB"/>
                <a:cs typeface="Herculanum"/>
              </a:rPr>
              <a:t>And that doesn’t even cover different languages:</a:t>
            </a:r>
            <a:endParaRPr lang="en-US" sz="2800" b="1" dirty="0">
              <a:solidFill>
                <a:schemeClr val="accent1"/>
              </a:solidFill>
              <a:latin typeface="Britannic Bold" panose="020B0903060703020204" pitchFamily="34" charset="0"/>
              <a:ea typeface="MingLiU-ExtB"/>
              <a:cs typeface="Herculanum"/>
            </a:endParaRPr>
          </a:p>
        </p:txBody>
      </p:sp>
      <p:sp>
        <p:nvSpPr>
          <p:cNvPr id="13" name="TextBox 12"/>
          <p:cNvSpPr txBox="1"/>
          <p:nvPr/>
        </p:nvSpPr>
        <p:spPr>
          <a:xfrm>
            <a:off x="6718230" y="5138428"/>
            <a:ext cx="1579677" cy="369332"/>
          </a:xfrm>
          <a:prstGeom prst="rect">
            <a:avLst/>
          </a:prstGeom>
          <a:noFill/>
        </p:spPr>
        <p:txBody>
          <a:bodyPr wrap="square" rtlCol="0">
            <a:spAutoFit/>
          </a:bodyPr>
          <a:lstStyle/>
          <a:p>
            <a:r>
              <a:rPr lang="en-US" dirty="0" err="1" smtClean="0">
                <a:solidFill>
                  <a:schemeClr val="accent1"/>
                </a:solidFill>
              </a:rPr>
              <a:t>Твен</a:t>
            </a:r>
            <a:r>
              <a:rPr lang="en-US" dirty="0" smtClean="0">
                <a:solidFill>
                  <a:schemeClr val="accent1"/>
                </a:solidFill>
              </a:rPr>
              <a:t>, </a:t>
            </a:r>
            <a:r>
              <a:rPr lang="en-US" dirty="0" err="1" smtClean="0">
                <a:solidFill>
                  <a:schemeClr val="accent1"/>
                </a:solidFill>
              </a:rPr>
              <a:t>Марк</a:t>
            </a:r>
            <a:endParaRPr lang="en-US" dirty="0">
              <a:solidFill>
                <a:schemeClr val="accent1"/>
              </a:solidFill>
            </a:endParaRPr>
          </a:p>
        </p:txBody>
      </p:sp>
      <p:sp>
        <p:nvSpPr>
          <p:cNvPr id="14" name="TextBox 13"/>
          <p:cNvSpPr txBox="1"/>
          <p:nvPr/>
        </p:nvSpPr>
        <p:spPr>
          <a:xfrm>
            <a:off x="6161489" y="4763494"/>
            <a:ext cx="1346581" cy="369332"/>
          </a:xfrm>
          <a:prstGeom prst="rect">
            <a:avLst/>
          </a:prstGeom>
          <a:noFill/>
        </p:spPr>
        <p:txBody>
          <a:bodyPr wrap="square" rtlCol="0">
            <a:spAutoFit/>
          </a:bodyPr>
          <a:lstStyle/>
          <a:p>
            <a:r>
              <a:rPr lang="he-IL" dirty="0">
                <a:solidFill>
                  <a:schemeClr val="accent1"/>
                </a:solidFill>
              </a:rPr>
              <a:t>טוין, מרק,</a:t>
            </a:r>
            <a:endParaRPr lang="en-US" dirty="0">
              <a:solidFill>
                <a:schemeClr val="accent1"/>
              </a:solidFill>
            </a:endParaRPr>
          </a:p>
        </p:txBody>
      </p:sp>
      <p:sp>
        <p:nvSpPr>
          <p:cNvPr id="15" name="TextBox 14"/>
          <p:cNvSpPr txBox="1"/>
          <p:nvPr/>
        </p:nvSpPr>
        <p:spPr>
          <a:xfrm>
            <a:off x="5486400" y="4367888"/>
            <a:ext cx="1350178" cy="369332"/>
          </a:xfrm>
          <a:prstGeom prst="rect">
            <a:avLst/>
          </a:prstGeom>
          <a:noFill/>
        </p:spPr>
        <p:txBody>
          <a:bodyPr wrap="square" rtlCol="0">
            <a:spAutoFit/>
          </a:bodyPr>
          <a:lstStyle/>
          <a:p>
            <a:r>
              <a:rPr lang="x-none" dirty="0">
                <a:solidFill>
                  <a:schemeClr val="accent1"/>
                </a:solidFill>
              </a:rPr>
              <a:t>توين، مارك،‏</a:t>
            </a:r>
            <a:endParaRPr lang="en-US" dirty="0">
              <a:solidFill>
                <a:schemeClr val="accent1"/>
              </a:solidFill>
            </a:endParaRPr>
          </a:p>
        </p:txBody>
      </p:sp>
      <p:sp>
        <p:nvSpPr>
          <p:cNvPr id="4" name="Title 3"/>
          <p:cNvSpPr>
            <a:spLocks noGrp="1"/>
          </p:cNvSpPr>
          <p:nvPr>
            <p:ph type="title"/>
          </p:nvPr>
        </p:nvSpPr>
        <p:spPr/>
        <p:txBody>
          <a:bodyPr/>
          <a:lstStyle/>
          <a:p>
            <a:r>
              <a:rPr lang="en-US" dirty="0" smtClean="0"/>
              <a:t>Linked Data</a:t>
            </a:r>
            <a:endParaRPr lang="en-US" dirty="0"/>
          </a:p>
        </p:txBody>
      </p:sp>
    </p:spTree>
    <p:extLst>
      <p:ext uri="{BB962C8B-B14F-4D97-AF65-F5344CB8AC3E}">
        <p14:creationId xmlns:p14="http://schemas.microsoft.com/office/powerpoint/2010/main" val="1103697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9" grpId="0"/>
      <p:bldP spid="10" grpId="0"/>
      <p:bldP spid="11" grpId="0"/>
      <p:bldP spid="12"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Keyword searches were complicated by:</a:t>
            </a:r>
          </a:p>
          <a:p>
            <a:pPr lvl="1"/>
            <a:r>
              <a:rPr lang="en-US" dirty="0" smtClean="0"/>
              <a:t>Spelling errors, Typos</a:t>
            </a:r>
          </a:p>
          <a:p>
            <a:pPr lvl="1"/>
            <a:r>
              <a:rPr lang="en-US" dirty="0" smtClean="0"/>
              <a:t>Pseudonyms, Synonyms, etc.</a:t>
            </a:r>
          </a:p>
          <a:p>
            <a:pPr lvl="1"/>
            <a:r>
              <a:rPr lang="en-US" dirty="0" smtClean="0"/>
              <a:t>Language barriers</a:t>
            </a:r>
          </a:p>
          <a:p>
            <a:r>
              <a:rPr lang="en-US" dirty="0" smtClean="0"/>
              <a:t>Humans can overlook many of these things, but machines function on absolutes, so we give them this:</a:t>
            </a:r>
            <a:endParaRPr lang="en-US" dirty="0"/>
          </a:p>
        </p:txBody>
      </p:sp>
      <p:sp>
        <p:nvSpPr>
          <p:cNvPr id="6" name="TextBox 5"/>
          <p:cNvSpPr txBox="1"/>
          <p:nvPr/>
        </p:nvSpPr>
        <p:spPr>
          <a:xfrm>
            <a:off x="-430471" y="4464169"/>
            <a:ext cx="9276461" cy="830997"/>
          </a:xfrm>
          <a:prstGeom prst="rect">
            <a:avLst/>
          </a:prstGeom>
          <a:noFill/>
        </p:spPr>
        <p:txBody>
          <a:bodyPr wrap="square" rtlCol="0">
            <a:spAutoFit/>
          </a:bodyPr>
          <a:lstStyle/>
          <a:p>
            <a:pPr lvl="2"/>
            <a:r>
              <a:rPr lang="en-US" sz="4800" dirty="0">
                <a:hlinkClick r:id="rId2"/>
              </a:rPr>
              <a:t>http://viaf.org/viaf/50566653</a:t>
            </a:r>
            <a:endParaRPr lang="en-US" sz="4800" dirty="0"/>
          </a:p>
        </p:txBody>
      </p:sp>
      <p:sp>
        <p:nvSpPr>
          <p:cNvPr id="7" name="Title 3"/>
          <p:cNvSpPr>
            <a:spLocks noGrp="1"/>
          </p:cNvSpPr>
          <p:nvPr>
            <p:ph type="title"/>
          </p:nvPr>
        </p:nvSpPr>
        <p:spPr>
          <a:xfrm>
            <a:off x="457200" y="274638"/>
            <a:ext cx="7467600" cy="1143000"/>
          </a:xfrm>
        </p:spPr>
        <p:txBody>
          <a:bodyPr/>
          <a:lstStyle/>
          <a:p>
            <a:r>
              <a:rPr lang="en-US" dirty="0" smtClean="0"/>
              <a:t>Linked Data</a:t>
            </a:r>
            <a:endParaRPr lang="en-US" dirty="0"/>
          </a:p>
        </p:txBody>
      </p:sp>
    </p:spTree>
    <p:extLst>
      <p:ext uri="{BB962C8B-B14F-4D97-AF65-F5344CB8AC3E}">
        <p14:creationId xmlns:p14="http://schemas.microsoft.com/office/powerpoint/2010/main" val="509599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7467600" cy="1143000"/>
          </a:xfrm>
        </p:spPr>
        <p:txBody>
          <a:bodyPr/>
          <a:lstStyle/>
          <a:p>
            <a:r>
              <a:rPr lang="en-US" dirty="0" smtClean="0"/>
              <a:t>Linked Data</a:t>
            </a:r>
            <a:endParaRPr lang="en-US" dirty="0"/>
          </a:p>
        </p:txBody>
      </p:sp>
      <p:sp>
        <p:nvSpPr>
          <p:cNvPr id="3" name="Content Placeholder 2"/>
          <p:cNvSpPr>
            <a:spLocks noGrp="1"/>
          </p:cNvSpPr>
          <p:nvPr>
            <p:ph idx="1"/>
          </p:nvPr>
        </p:nvSpPr>
        <p:spPr>
          <a:xfrm>
            <a:off x="457200" y="1600200"/>
            <a:ext cx="8229600" cy="1183793"/>
          </a:xfrm>
        </p:spPr>
        <p:txBody>
          <a:bodyPr/>
          <a:lstStyle/>
          <a:p>
            <a:r>
              <a:rPr lang="en-US" dirty="0" smtClean="0"/>
              <a:t>2</a:t>
            </a:r>
            <a:r>
              <a:rPr lang="en-US" baseline="30000" dirty="0" smtClean="0"/>
              <a:t>nd</a:t>
            </a:r>
            <a:r>
              <a:rPr lang="en-US" dirty="0" smtClean="0"/>
              <a:t> step: Create connections</a:t>
            </a:r>
          </a:p>
          <a:p>
            <a:pPr lvl="1"/>
            <a:r>
              <a:rPr lang="en-US" dirty="0" smtClean="0">
                <a:solidFill>
                  <a:schemeClr val="accent1"/>
                </a:solidFill>
              </a:rPr>
              <a:t>Use RDF triples….</a:t>
            </a:r>
          </a:p>
          <a:p>
            <a:pPr lvl="1"/>
            <a:endParaRPr lang="en-US" dirty="0"/>
          </a:p>
        </p:txBody>
      </p:sp>
      <p:sp>
        <p:nvSpPr>
          <p:cNvPr id="4" name="TextBox 3"/>
          <p:cNvSpPr txBox="1"/>
          <p:nvPr/>
        </p:nvSpPr>
        <p:spPr>
          <a:xfrm>
            <a:off x="8931642" y="2052248"/>
            <a:ext cx="184666" cy="369332"/>
          </a:xfrm>
          <a:prstGeom prst="rect">
            <a:avLst/>
          </a:prstGeom>
          <a:noFill/>
        </p:spPr>
        <p:txBody>
          <a:bodyPr wrap="none" rtlCol="0">
            <a:spAutoFit/>
          </a:bodyPr>
          <a:lstStyle/>
          <a:p>
            <a:endParaRPr lang="en-US" dirty="0"/>
          </a:p>
        </p:txBody>
      </p:sp>
      <p:sp>
        <p:nvSpPr>
          <p:cNvPr id="6" name="TextBox 5"/>
          <p:cNvSpPr txBox="1"/>
          <p:nvPr/>
        </p:nvSpPr>
        <p:spPr>
          <a:xfrm>
            <a:off x="1143000" y="4953000"/>
            <a:ext cx="6732933" cy="369332"/>
          </a:xfrm>
          <a:prstGeom prst="rect">
            <a:avLst/>
          </a:prstGeom>
          <a:noFill/>
        </p:spPr>
        <p:txBody>
          <a:bodyPr wrap="none" rtlCol="0">
            <a:spAutoFit/>
          </a:bodyPr>
          <a:lstStyle/>
          <a:p>
            <a:r>
              <a:rPr lang="en-US" dirty="0" smtClean="0"/>
              <a:t>Logan (Utah)                  is the same as                         Logan </a:t>
            </a:r>
            <a:endParaRPr lang="en-US" dirty="0"/>
          </a:p>
        </p:txBody>
      </p:sp>
      <p:sp>
        <p:nvSpPr>
          <p:cNvPr id="7" name="TextBox 6"/>
          <p:cNvSpPr txBox="1"/>
          <p:nvPr/>
        </p:nvSpPr>
        <p:spPr>
          <a:xfrm>
            <a:off x="385242" y="5334392"/>
            <a:ext cx="3043758" cy="338554"/>
          </a:xfrm>
          <a:prstGeom prst="rect">
            <a:avLst/>
          </a:prstGeom>
          <a:noFill/>
        </p:spPr>
        <p:txBody>
          <a:bodyPr wrap="square" rtlCol="0">
            <a:spAutoFit/>
          </a:bodyPr>
          <a:lstStyle/>
          <a:p>
            <a:r>
              <a:rPr lang="en-US" sz="1600" dirty="0">
                <a:hlinkClick r:id="rId2"/>
              </a:rPr>
              <a:t>http://</a:t>
            </a:r>
            <a:r>
              <a:rPr lang="en-US" sz="1600" dirty="0" err="1">
                <a:hlinkClick r:id="rId2"/>
              </a:rPr>
              <a:t>viaf.org</a:t>
            </a:r>
            <a:r>
              <a:rPr lang="en-US" sz="1600" dirty="0">
                <a:hlinkClick r:id="rId2"/>
              </a:rPr>
              <a:t>/</a:t>
            </a:r>
            <a:r>
              <a:rPr lang="en-US" sz="1600" dirty="0" err="1">
                <a:hlinkClick r:id="rId2"/>
              </a:rPr>
              <a:t>viaf</a:t>
            </a:r>
            <a:r>
              <a:rPr lang="en-US" sz="1600" dirty="0">
                <a:hlinkClick r:id="rId2"/>
              </a:rPr>
              <a:t>/124340969</a:t>
            </a:r>
            <a:endParaRPr lang="en-US" sz="1600" dirty="0"/>
          </a:p>
        </p:txBody>
      </p:sp>
      <p:sp>
        <p:nvSpPr>
          <p:cNvPr id="8" name="TextBox 7"/>
          <p:cNvSpPr txBox="1"/>
          <p:nvPr/>
        </p:nvSpPr>
        <p:spPr>
          <a:xfrm>
            <a:off x="3667212" y="5310664"/>
            <a:ext cx="1313180" cy="369332"/>
          </a:xfrm>
          <a:prstGeom prst="rect">
            <a:avLst/>
          </a:prstGeom>
          <a:noFill/>
        </p:spPr>
        <p:txBody>
          <a:bodyPr wrap="none" rtlCol="0">
            <a:spAutoFit/>
          </a:bodyPr>
          <a:lstStyle/>
          <a:p>
            <a:r>
              <a:rPr lang="en-US" dirty="0" err="1"/>
              <a:t>o</a:t>
            </a:r>
            <a:r>
              <a:rPr lang="en-US" dirty="0" err="1" smtClean="0"/>
              <a:t>wl:sameAs</a:t>
            </a:r>
            <a:endParaRPr lang="en-US" dirty="0"/>
          </a:p>
        </p:txBody>
      </p:sp>
      <p:sp>
        <p:nvSpPr>
          <p:cNvPr id="9" name="TextBox 8"/>
          <p:cNvSpPr txBox="1"/>
          <p:nvPr/>
        </p:nvSpPr>
        <p:spPr>
          <a:xfrm>
            <a:off x="5355851" y="5310664"/>
            <a:ext cx="3451586" cy="338554"/>
          </a:xfrm>
          <a:prstGeom prst="rect">
            <a:avLst/>
          </a:prstGeom>
          <a:noFill/>
        </p:spPr>
        <p:txBody>
          <a:bodyPr wrap="none" rtlCol="0">
            <a:spAutoFit/>
          </a:bodyPr>
          <a:lstStyle/>
          <a:p>
            <a:r>
              <a:rPr lang="en-US" sz="1600" dirty="0">
                <a:hlinkClick r:id="rId3"/>
              </a:rPr>
              <a:t>http://</a:t>
            </a:r>
            <a:r>
              <a:rPr lang="en-US" sz="1600" dirty="0" err="1">
                <a:hlinkClick r:id="rId3"/>
              </a:rPr>
              <a:t>www.geonames.org</a:t>
            </a:r>
            <a:r>
              <a:rPr lang="en-US" sz="1600" dirty="0">
                <a:hlinkClick r:id="rId3"/>
              </a:rPr>
              <a:t>/5777544</a:t>
            </a:r>
            <a:endParaRPr lang="en-US" sz="1600" dirty="0"/>
          </a:p>
        </p:txBody>
      </p:sp>
      <p:sp>
        <p:nvSpPr>
          <p:cNvPr id="10" name="TextBox 9"/>
          <p:cNvSpPr txBox="1"/>
          <p:nvPr/>
        </p:nvSpPr>
        <p:spPr>
          <a:xfrm>
            <a:off x="457199" y="3124200"/>
            <a:ext cx="7733207" cy="646331"/>
          </a:xfrm>
          <a:prstGeom prst="rect">
            <a:avLst/>
          </a:prstGeom>
          <a:noFill/>
        </p:spPr>
        <p:txBody>
          <a:bodyPr wrap="none" rtlCol="0">
            <a:spAutoFit/>
          </a:bodyPr>
          <a:lstStyle/>
          <a:p>
            <a:r>
              <a:rPr lang="en-US" dirty="0" smtClean="0"/>
              <a:t>   Mark Twain                      is the author of               The Adventures of </a:t>
            </a:r>
          </a:p>
          <a:p>
            <a:r>
              <a:rPr lang="en-US" dirty="0"/>
              <a:t> </a:t>
            </a:r>
            <a:r>
              <a:rPr lang="en-US" dirty="0" smtClean="0"/>
              <a:t>                                                                                      Huckleberry Finn</a:t>
            </a:r>
            <a:endParaRPr lang="en-US" dirty="0"/>
          </a:p>
        </p:txBody>
      </p:sp>
      <p:sp>
        <p:nvSpPr>
          <p:cNvPr id="11" name="TextBox 10"/>
          <p:cNvSpPr txBox="1"/>
          <p:nvPr/>
        </p:nvSpPr>
        <p:spPr>
          <a:xfrm>
            <a:off x="5592293" y="3801771"/>
            <a:ext cx="2978701" cy="338554"/>
          </a:xfrm>
          <a:prstGeom prst="rect">
            <a:avLst/>
          </a:prstGeom>
          <a:noFill/>
        </p:spPr>
        <p:txBody>
          <a:bodyPr wrap="none" rtlCol="0">
            <a:spAutoFit/>
          </a:bodyPr>
          <a:lstStyle/>
          <a:p>
            <a:r>
              <a:rPr lang="en-US" sz="1600" dirty="0">
                <a:hlinkClick r:id="rId4"/>
              </a:rPr>
              <a:t>http://</a:t>
            </a:r>
            <a:r>
              <a:rPr lang="en-US" sz="1600" dirty="0" err="1">
                <a:hlinkClick r:id="rId4"/>
              </a:rPr>
              <a:t>viaf.org</a:t>
            </a:r>
            <a:r>
              <a:rPr lang="en-US" sz="1600" dirty="0">
                <a:hlinkClick r:id="rId4"/>
              </a:rPr>
              <a:t>/</a:t>
            </a:r>
            <a:r>
              <a:rPr lang="en-US" sz="1600" dirty="0" err="1">
                <a:hlinkClick r:id="rId4"/>
              </a:rPr>
              <a:t>viaf</a:t>
            </a:r>
            <a:r>
              <a:rPr lang="en-US" sz="1600" dirty="0">
                <a:hlinkClick r:id="rId4"/>
              </a:rPr>
              <a:t>/178806136</a:t>
            </a:r>
            <a:endParaRPr lang="en-US" sz="1600" dirty="0"/>
          </a:p>
        </p:txBody>
      </p:sp>
      <p:sp>
        <p:nvSpPr>
          <p:cNvPr id="12" name="TextBox 11"/>
          <p:cNvSpPr txBox="1"/>
          <p:nvPr/>
        </p:nvSpPr>
        <p:spPr>
          <a:xfrm>
            <a:off x="154619" y="3770531"/>
            <a:ext cx="2864887" cy="615553"/>
          </a:xfrm>
          <a:prstGeom prst="rect">
            <a:avLst/>
          </a:prstGeom>
          <a:noFill/>
        </p:spPr>
        <p:txBody>
          <a:bodyPr wrap="none" rtlCol="0">
            <a:spAutoFit/>
          </a:bodyPr>
          <a:lstStyle/>
          <a:p>
            <a:pPr marL="0" lvl="2"/>
            <a:r>
              <a:rPr lang="en-US" sz="1600" dirty="0">
                <a:hlinkClick r:id="rId5"/>
              </a:rPr>
              <a:t>http://viaf.org/viaf/50566653</a:t>
            </a:r>
            <a:endParaRPr lang="en-US" sz="1600" dirty="0"/>
          </a:p>
          <a:p>
            <a:endParaRPr lang="en-US" dirty="0"/>
          </a:p>
        </p:txBody>
      </p:sp>
      <p:sp>
        <p:nvSpPr>
          <p:cNvPr id="13" name="TextBox 12"/>
          <p:cNvSpPr txBox="1"/>
          <p:nvPr/>
        </p:nvSpPr>
        <p:spPr>
          <a:xfrm>
            <a:off x="3327923" y="3770993"/>
            <a:ext cx="1697901" cy="369332"/>
          </a:xfrm>
          <a:prstGeom prst="rect">
            <a:avLst/>
          </a:prstGeom>
          <a:noFill/>
        </p:spPr>
        <p:txBody>
          <a:bodyPr wrap="none" rtlCol="0">
            <a:spAutoFit/>
          </a:bodyPr>
          <a:lstStyle/>
          <a:p>
            <a:r>
              <a:rPr lang="en-US" dirty="0" err="1"/>
              <a:t>d</a:t>
            </a:r>
            <a:r>
              <a:rPr lang="en-US" dirty="0" err="1" smtClean="0"/>
              <a:t>cterms:creator</a:t>
            </a:r>
            <a:endParaRPr lang="en-US" dirty="0"/>
          </a:p>
        </p:txBody>
      </p:sp>
      <p:sp>
        <p:nvSpPr>
          <p:cNvPr id="14" name="TextBox 13"/>
          <p:cNvSpPr txBox="1"/>
          <p:nvPr/>
        </p:nvSpPr>
        <p:spPr>
          <a:xfrm>
            <a:off x="670560" y="2668786"/>
            <a:ext cx="6191173" cy="369332"/>
          </a:xfrm>
          <a:prstGeom prst="rect">
            <a:avLst/>
          </a:prstGeom>
          <a:noFill/>
        </p:spPr>
        <p:txBody>
          <a:bodyPr wrap="square" rtlCol="0">
            <a:spAutoFit/>
          </a:bodyPr>
          <a:lstStyle/>
          <a:p>
            <a:r>
              <a:rPr lang="en-US" b="1" dirty="0" smtClean="0">
                <a:solidFill>
                  <a:schemeClr val="accent1"/>
                </a:solidFill>
              </a:rPr>
              <a:t>….. to show connections </a:t>
            </a:r>
            <a:endParaRPr lang="en-US" b="1" dirty="0">
              <a:solidFill>
                <a:schemeClr val="accent1"/>
              </a:solidFill>
            </a:endParaRPr>
          </a:p>
        </p:txBody>
      </p:sp>
      <p:sp>
        <p:nvSpPr>
          <p:cNvPr id="15" name="TextBox 14"/>
          <p:cNvSpPr txBox="1"/>
          <p:nvPr/>
        </p:nvSpPr>
        <p:spPr>
          <a:xfrm>
            <a:off x="713233" y="4418648"/>
            <a:ext cx="4706738" cy="369332"/>
          </a:xfrm>
          <a:prstGeom prst="rect">
            <a:avLst/>
          </a:prstGeom>
          <a:noFill/>
        </p:spPr>
        <p:txBody>
          <a:bodyPr wrap="none" rtlCol="0">
            <a:spAutoFit/>
          </a:bodyPr>
          <a:lstStyle/>
          <a:p>
            <a:r>
              <a:rPr lang="en-US" b="1" dirty="0" smtClean="0">
                <a:solidFill>
                  <a:schemeClr val="accent1"/>
                </a:solidFill>
              </a:rPr>
              <a:t>…. to link authority different records</a:t>
            </a:r>
            <a:endParaRPr lang="en-US" b="1" dirty="0">
              <a:solidFill>
                <a:schemeClr val="accent1"/>
              </a:solidFill>
            </a:endParaRPr>
          </a:p>
        </p:txBody>
      </p:sp>
    </p:spTree>
    <p:extLst>
      <p:ext uri="{BB962C8B-B14F-4D97-AF65-F5344CB8AC3E}">
        <p14:creationId xmlns:p14="http://schemas.microsoft.com/office/powerpoint/2010/main" val="1030324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Systems</a:t>
            </a:r>
            <a:endParaRPr lang="en-US" dirty="0"/>
          </a:p>
        </p:txBody>
      </p:sp>
      <p:sp>
        <p:nvSpPr>
          <p:cNvPr id="3" name="Content Placeholder 2"/>
          <p:cNvSpPr>
            <a:spLocks noGrp="1"/>
          </p:cNvSpPr>
          <p:nvPr>
            <p:ph idx="1"/>
          </p:nvPr>
        </p:nvSpPr>
        <p:spPr/>
        <p:txBody>
          <a:bodyPr>
            <a:normAutofit/>
          </a:bodyPr>
          <a:lstStyle/>
          <a:p>
            <a:r>
              <a:rPr lang="en-US" dirty="0" smtClean="0"/>
              <a:t>Will incorporate the URI/Linked Data behind the scenes</a:t>
            </a:r>
          </a:p>
          <a:p>
            <a:r>
              <a:rPr lang="en-US" dirty="0" smtClean="0"/>
              <a:t>Will have Linked Data for just about every kind of entry that uses a </a:t>
            </a:r>
            <a:r>
              <a:rPr lang="en-US" b="1" dirty="0" smtClean="0"/>
              <a:t>controlled vocabulary</a:t>
            </a:r>
            <a:r>
              <a:rPr lang="en-US" dirty="0" smtClean="0"/>
              <a:t>, including:</a:t>
            </a:r>
          </a:p>
          <a:p>
            <a:pPr lvl="1"/>
            <a:r>
              <a:rPr lang="en-US" dirty="0" smtClean="0"/>
              <a:t>Names</a:t>
            </a:r>
          </a:p>
          <a:p>
            <a:pPr lvl="1"/>
            <a:r>
              <a:rPr lang="en-US" dirty="0" smtClean="0"/>
              <a:t>Titles</a:t>
            </a:r>
          </a:p>
          <a:p>
            <a:pPr lvl="1"/>
            <a:r>
              <a:rPr lang="en-US" dirty="0" smtClean="0"/>
              <a:t>Geographic Locations</a:t>
            </a:r>
          </a:p>
          <a:p>
            <a:pPr lvl="1"/>
            <a:r>
              <a:rPr lang="en-US" dirty="0" smtClean="0"/>
              <a:t>Material Types</a:t>
            </a:r>
          </a:p>
          <a:p>
            <a:pPr lvl="1"/>
            <a:endParaRPr lang="en-US" dirty="0"/>
          </a:p>
        </p:txBody>
      </p:sp>
    </p:spTree>
    <p:extLst>
      <p:ext uri="{BB962C8B-B14F-4D97-AF65-F5344CB8AC3E}">
        <p14:creationId xmlns:p14="http://schemas.microsoft.com/office/powerpoint/2010/main" val="193778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Systems</a:t>
            </a:r>
            <a:endParaRPr lang="en-US" dirty="0"/>
          </a:p>
        </p:txBody>
      </p:sp>
      <p:sp>
        <p:nvSpPr>
          <p:cNvPr id="3" name="Content Placeholder 2"/>
          <p:cNvSpPr>
            <a:spLocks noGrp="1"/>
          </p:cNvSpPr>
          <p:nvPr>
            <p:ph idx="1"/>
          </p:nvPr>
        </p:nvSpPr>
        <p:spPr/>
        <p:txBody>
          <a:bodyPr/>
          <a:lstStyle/>
          <a:p>
            <a:r>
              <a:rPr lang="en-US" dirty="0" smtClean="0"/>
              <a:t>Will use the standardized entries to:</a:t>
            </a:r>
          </a:p>
          <a:p>
            <a:pPr lvl="1"/>
            <a:r>
              <a:rPr lang="en-US" dirty="0" smtClean="0"/>
              <a:t> Create smoother interfaces</a:t>
            </a:r>
          </a:p>
          <a:p>
            <a:pPr lvl="1"/>
            <a:r>
              <a:rPr lang="en-US" dirty="0" smtClean="0"/>
              <a:t> Talk with other systems</a:t>
            </a:r>
          </a:p>
          <a:p>
            <a:pPr marL="365760" lvl="1" indent="0">
              <a:buNone/>
            </a:pPr>
            <a:endParaRPr lang="en-US" dirty="0"/>
          </a:p>
        </p:txBody>
      </p:sp>
    </p:spTree>
    <p:extLst>
      <p:ext uri="{BB962C8B-B14F-4D97-AF65-F5344CB8AC3E}">
        <p14:creationId xmlns:p14="http://schemas.microsoft.com/office/powerpoint/2010/main" val="67250673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BIBFRAME</a:t>
            </a:r>
            <a:endParaRPr lang="en-US" dirty="0"/>
          </a:p>
        </p:txBody>
      </p:sp>
      <p:pic>
        <p:nvPicPr>
          <p:cNvPr id="6" name="Picture 5"/>
          <p:cNvPicPr>
            <a:picLocks noChangeAspect="1"/>
          </p:cNvPicPr>
          <p:nvPr/>
        </p:nvPicPr>
        <p:blipFill>
          <a:blip r:embed="rId2"/>
          <a:stretch>
            <a:fillRect/>
          </a:stretch>
        </p:blipFill>
        <p:spPr>
          <a:xfrm>
            <a:off x="585546" y="329017"/>
            <a:ext cx="1451494" cy="1088621"/>
          </a:xfrm>
          <a:prstGeom prst="rect">
            <a:avLst/>
          </a:prstGeom>
        </p:spPr>
      </p:pic>
      <p:pic>
        <p:nvPicPr>
          <p:cNvPr id="4098"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7072313" cy="518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0035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learn more?	</a:t>
            </a:r>
            <a:endParaRPr lang="en-US" dirty="0"/>
          </a:p>
        </p:txBody>
      </p:sp>
      <p:sp>
        <p:nvSpPr>
          <p:cNvPr id="3" name="Content Placeholder 2"/>
          <p:cNvSpPr>
            <a:spLocks noGrp="1"/>
          </p:cNvSpPr>
          <p:nvPr>
            <p:ph idx="1"/>
          </p:nvPr>
        </p:nvSpPr>
        <p:spPr/>
        <p:txBody>
          <a:bodyPr/>
          <a:lstStyle/>
          <a:p>
            <a:r>
              <a:rPr lang="en-US" dirty="0" smtClean="0"/>
              <a:t>Check out these sites:</a:t>
            </a:r>
          </a:p>
          <a:p>
            <a:pPr lvl="1"/>
            <a:r>
              <a:rPr lang="en-US" dirty="0" smtClean="0"/>
              <a:t>Learning </a:t>
            </a:r>
            <a:r>
              <a:rPr lang="en-US" dirty="0"/>
              <a:t>Linked Data: </a:t>
            </a:r>
            <a:r>
              <a:rPr lang="en-US" dirty="0">
                <a:hlinkClick r:id="rId2"/>
              </a:rPr>
              <a:t>http://lld.ischool.uw.edu/wp/learning</a:t>
            </a:r>
            <a:r>
              <a:rPr lang="en-US" dirty="0" smtClean="0">
                <a:hlinkClick r:id="rId2"/>
              </a:rPr>
              <a:t>/</a:t>
            </a:r>
            <a:endParaRPr lang="en-US" dirty="0" smtClean="0"/>
          </a:p>
          <a:p>
            <a:pPr lvl="1"/>
            <a:r>
              <a:rPr lang="en-US" dirty="0" smtClean="0"/>
              <a:t>A Skim-read Introduction to Linked Data: </a:t>
            </a:r>
            <a:r>
              <a:rPr lang="en-US" dirty="0" smtClean="0">
                <a:hlinkClick r:id="rId3"/>
              </a:rPr>
              <a:t>http</a:t>
            </a:r>
            <a:r>
              <a:rPr lang="en-US" dirty="0">
                <a:hlinkClick r:id="rId3"/>
              </a:rPr>
              <a:t>://www.bbc.co.uk/blogs/legacy/radiolabs/s5/linked-data/s5.</a:t>
            </a:r>
            <a:r>
              <a:rPr lang="en-US" dirty="0" smtClean="0">
                <a:hlinkClick r:id="rId3"/>
              </a:rPr>
              <a:t>html</a:t>
            </a:r>
            <a:endParaRPr lang="en-US" dirty="0" smtClean="0"/>
          </a:p>
          <a:p>
            <a:pPr lvl="1"/>
            <a:r>
              <a:rPr lang="en-US" dirty="0" smtClean="0"/>
              <a:t>BIBFRAME: </a:t>
            </a:r>
            <a:r>
              <a:rPr lang="en-US" dirty="0" smtClean="0">
                <a:hlinkClick r:id="rId4"/>
              </a:rPr>
              <a:t>http://</a:t>
            </a:r>
            <a:r>
              <a:rPr lang="en-US" dirty="0" err="1" smtClean="0">
                <a:hlinkClick r:id="rId4"/>
              </a:rPr>
              <a:t>bibframe.org</a:t>
            </a:r>
            <a:r>
              <a:rPr lang="en-US" dirty="0" smtClean="0">
                <a:hlinkClick r:id="rId4"/>
              </a:rPr>
              <a:t>  </a:t>
            </a:r>
            <a:r>
              <a:rPr lang="en-US" dirty="0"/>
              <a:t>or </a:t>
            </a:r>
            <a:r>
              <a:rPr lang="en-US" dirty="0">
                <a:hlinkClick r:id="rId5"/>
              </a:rPr>
              <a:t>http://www.loc.gov/bibframe</a:t>
            </a:r>
            <a:r>
              <a:rPr lang="en-US" dirty="0" smtClean="0">
                <a:hlinkClick r:id="rId5"/>
              </a:rPr>
              <a:t>/</a:t>
            </a:r>
            <a:endParaRPr lang="en-US" dirty="0" smtClean="0"/>
          </a:p>
          <a:p>
            <a:pPr lvl="1"/>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7227762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2399"/>
            <a:ext cx="8785225" cy="65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40635" y="838200"/>
            <a:ext cx="1828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5045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50" t="588" b="50000"/>
          <a:stretch/>
        </p:blipFill>
        <p:spPr>
          <a:xfrm>
            <a:off x="0" y="-19340"/>
            <a:ext cx="9143999" cy="6857999"/>
          </a:xfrm>
          <a:prstGeom prst="rect">
            <a:avLst/>
          </a:prstGeom>
        </p:spPr>
      </p:pic>
      <p:sp>
        <p:nvSpPr>
          <p:cNvPr id="3" name="TextBox 2"/>
          <p:cNvSpPr txBox="1"/>
          <p:nvPr/>
        </p:nvSpPr>
        <p:spPr>
          <a:xfrm>
            <a:off x="381000" y="5486400"/>
            <a:ext cx="2438400" cy="584775"/>
          </a:xfrm>
          <a:prstGeom prst="rect">
            <a:avLst/>
          </a:prstGeom>
          <a:noFill/>
        </p:spPr>
        <p:txBody>
          <a:bodyPr wrap="square" rtlCol="0">
            <a:spAutoFit/>
          </a:bodyPr>
          <a:lstStyle/>
          <a:p>
            <a:r>
              <a:rPr lang="en-US" sz="3200" dirty="0" smtClean="0">
                <a:solidFill>
                  <a:schemeClr val="accent1">
                    <a:lumMod val="75000"/>
                  </a:schemeClr>
                </a:solidFill>
              </a:rPr>
              <a:t>Questions?</a:t>
            </a:r>
            <a:endParaRPr lang="en-US" sz="3200" dirty="0">
              <a:solidFill>
                <a:schemeClr val="accent1">
                  <a:lumMod val="75000"/>
                </a:schemeClr>
              </a:solidFill>
            </a:endParaRPr>
          </a:p>
        </p:txBody>
      </p:sp>
    </p:spTree>
    <p:extLst>
      <p:ext uri="{BB962C8B-B14F-4D97-AF65-F5344CB8AC3E}">
        <p14:creationId xmlns:p14="http://schemas.microsoft.com/office/powerpoint/2010/main" val="25432593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1"/>
            <a:ext cx="87629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429000" y="2057400"/>
            <a:ext cx="4572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731026" y="4800600"/>
            <a:ext cx="533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29000" y="3886200"/>
            <a:ext cx="8382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12435" y="2971800"/>
            <a:ext cx="8382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495801" y="2057400"/>
            <a:ext cx="457200" cy="228600"/>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429000" y="3276599"/>
            <a:ext cx="457200" cy="152401"/>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82887" y="4114800"/>
            <a:ext cx="457200" cy="114300"/>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505200" y="4914900"/>
            <a:ext cx="457200" cy="228600"/>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828800" y="4572000"/>
            <a:ext cx="838200" cy="609600"/>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1358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62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584174" y="1943100"/>
            <a:ext cx="1295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5181600" y="2057400"/>
            <a:ext cx="1066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2012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9388"/>
            <a:ext cx="8763000"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89866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1971</TotalTime>
  <Words>4146</Words>
  <Application>Microsoft Macintosh PowerPoint</Application>
  <PresentationFormat>On-screen Show (4:3)</PresentationFormat>
  <Paragraphs>339</Paragraphs>
  <Slides>60</Slides>
  <Notes>33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Oriel</vt:lpstr>
      <vt:lpstr>PowerPoint Presentation</vt:lpstr>
      <vt:lpstr>Authority Control  Overview</vt:lpstr>
      <vt:lpstr>Authority Control  Overview</vt:lpstr>
      <vt:lpstr>Examples &amp; Purpose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Patrons see? – Examples in Webpac</vt:lpstr>
      <vt:lpstr>PowerPoint Presentation</vt:lpstr>
      <vt:lpstr>PowerPoint Presentation</vt:lpstr>
      <vt:lpstr>1. Authority Records 2. More consistency in Authority Controlled fields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Rda bibliographic hybridization</vt:lpstr>
      <vt:lpstr>Authority Control  Mismatches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Authority Control  Ongoing Updates</vt:lpstr>
      <vt:lpstr>Ongoing Updates Costs</vt:lpstr>
      <vt:lpstr>Ongoing updates Do we need them?</vt:lpstr>
      <vt:lpstr>RDA</vt:lpstr>
      <vt:lpstr>RDA vs AACR2 Changes</vt:lpstr>
      <vt:lpstr>RDA vs AACR2 Examples</vt:lpstr>
      <vt:lpstr>RDA New MARC Fields</vt:lpstr>
      <vt:lpstr>Undifferentiated Names</vt:lpstr>
      <vt:lpstr>Differentiated Names Now Required</vt:lpstr>
      <vt:lpstr>New Focus</vt:lpstr>
      <vt:lpstr>Advantages of New Focus</vt:lpstr>
      <vt:lpstr>PowerPoint Presentation</vt:lpstr>
      <vt:lpstr>Linked Data</vt:lpstr>
      <vt:lpstr>Linked Data</vt:lpstr>
      <vt:lpstr>Linked Data</vt:lpstr>
      <vt:lpstr>Linked Data</vt:lpstr>
      <vt:lpstr>Future Systems</vt:lpstr>
      <vt:lpstr>Future Systems</vt:lpstr>
      <vt:lpstr>               BIBFRAME</vt:lpstr>
      <vt:lpstr>Want to learn more? </vt:lpstr>
      <vt:lpstr>PowerPoint Presentation</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Merrill Cazier Library</dc:creator>
  <cp:lastModifiedBy>Danielle Barandiaran</cp:lastModifiedBy>
  <cp:revision>283</cp:revision>
  <cp:lastPrinted>2014-04-18T19:08:16Z</cp:lastPrinted>
  <dcterms:created xsi:type="dcterms:W3CDTF">2014-03-25T20:03:16Z</dcterms:created>
  <dcterms:modified xsi:type="dcterms:W3CDTF">2014-04-22T19:28:57Z</dcterms:modified>
</cp:coreProperties>
</file>