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94" r:id="rId2"/>
    <p:sldId id="262" r:id="rId3"/>
    <p:sldId id="263" r:id="rId4"/>
    <p:sldId id="264" r:id="rId5"/>
    <p:sldId id="265" r:id="rId6"/>
    <p:sldId id="289" r:id="rId7"/>
    <p:sldId id="290" r:id="rId8"/>
    <p:sldId id="291" r:id="rId9"/>
    <p:sldId id="292" r:id="rId10"/>
    <p:sldId id="293" r:id="rId11"/>
    <p:sldId id="266" r:id="rId12"/>
    <p:sldId id="296" r:id="rId13"/>
    <p:sldId id="297" r:id="rId14"/>
    <p:sldId id="298" r:id="rId15"/>
    <p:sldId id="299" r:id="rId16"/>
    <p:sldId id="300" r:id="rId17"/>
    <p:sldId id="267" r:id="rId18"/>
    <p:sldId id="270" r:id="rId19"/>
    <p:sldId id="274" r:id="rId20"/>
    <p:sldId id="275" r:id="rId21"/>
    <p:sldId id="273" r:id="rId22"/>
    <p:sldId id="280" r:id="rId23"/>
    <p:sldId id="281" r:id="rId24"/>
    <p:sldId id="279" r:id="rId25"/>
    <p:sldId id="276" r:id="rId26"/>
    <p:sldId id="278" r:id="rId27"/>
    <p:sldId id="269" r:id="rId28"/>
    <p:sldId id="283" r:id="rId29"/>
    <p:sldId id="284" r:id="rId30"/>
    <p:sldId id="285" r:id="rId31"/>
    <p:sldId id="286" r:id="rId32"/>
    <p:sldId id="287" r:id="rId33"/>
    <p:sldId id="288" r:id="rId34"/>
    <p:sldId id="272" r:id="rId35"/>
    <p:sldId id="277"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05" autoAdjust="0"/>
  </p:normalViewPr>
  <p:slideViewPr>
    <p:cSldViewPr>
      <p:cViewPr varScale="1">
        <p:scale>
          <a:sx n="112" d="100"/>
          <a:sy n="112" d="100"/>
        </p:scale>
        <p:origin x="-8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46885-BC84-4B27-9D34-5377723F3E1A}" type="datetimeFigureOut">
              <a:rPr lang="en-US" smtClean="0"/>
              <a:pPr/>
              <a:t>4/28/14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EF2F3-64FC-40C9-A492-08AC227B3153}" type="slidenum">
              <a:rPr lang="en-US" smtClean="0"/>
              <a:pPr/>
              <a:t>‹#›</a:t>
            </a:fld>
            <a:endParaRPr lang="en-US"/>
          </a:p>
        </p:txBody>
      </p:sp>
    </p:spTree>
    <p:extLst>
      <p:ext uri="{BB962C8B-B14F-4D97-AF65-F5344CB8AC3E}">
        <p14:creationId xmlns:p14="http://schemas.microsoft.com/office/powerpoint/2010/main" val="426347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-Mendon – community in Cache Valley </a:t>
            </a:r>
          </a:p>
          <a:p>
            <a:r>
              <a:rPr lang="en-US" dirty="0" smtClean="0"/>
              <a:t>-Community</a:t>
            </a:r>
            <a:r>
              <a:rPr lang="en-US" baseline="0" dirty="0" smtClean="0"/>
              <a:t> members donated a number of photographs and documents of town history to USU Special Collections</a:t>
            </a:r>
          </a:p>
          <a:p>
            <a:r>
              <a:rPr lang="en-US" baseline="0" dirty="0" smtClean="0"/>
              <a:t>-Collection is being processed by community members during their free time, so it is slow</a:t>
            </a:r>
          </a:p>
          <a:p>
            <a:r>
              <a:rPr lang="en-US" baseline="0" dirty="0" smtClean="0"/>
              <a:t>-Digitization began before processing was completed, so a large number of items have no identification</a:t>
            </a:r>
            <a:endParaRPr lang="en-US" dirty="0"/>
          </a:p>
        </p:txBody>
      </p:sp>
      <p:sp>
        <p:nvSpPr>
          <p:cNvPr id="4" name="Slide Number Placeholder 3"/>
          <p:cNvSpPr>
            <a:spLocks noGrp="1"/>
          </p:cNvSpPr>
          <p:nvPr>
            <p:ph type="sldNum" sz="quarter" idx="10"/>
          </p:nvPr>
        </p:nvSpPr>
        <p:spPr/>
        <p:txBody>
          <a:bodyPr/>
          <a:lstStyle/>
          <a:p>
            <a:fld id="{8CE03FA5-74B1-46E6-8F70-55ABC21BF04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viewing an item, a patron see</a:t>
            </a:r>
            <a:r>
              <a:rPr lang="en-US" baseline="0" dirty="0" smtClean="0"/>
              <a:t> this link just below the image.  They can click on it to bring them to a </a:t>
            </a:r>
            <a:r>
              <a:rPr lang="en-US" baseline="0" dirty="0" err="1" smtClean="0"/>
              <a:t>webform</a:t>
            </a:r>
            <a:r>
              <a:rPr lang="en-US" baseline="0" dirty="0" smtClean="0"/>
              <a:t> where they can give further information.</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our </a:t>
            </a:r>
            <a:r>
              <a:rPr lang="en-US" baseline="0" dirty="0" err="1" smtClean="0"/>
              <a:t>webform</a:t>
            </a:r>
            <a:r>
              <a:rPr lang="en-US" baseline="0" dirty="0" smtClean="0"/>
              <a:t>. Specifics we are looking at in particular are People, Dates, Locations, Events, Creators.     All fields are optional except the last one “Is fire hot or cold?” as a way to prevent email spam.  Patrons can leave their preferred contact information and whether or not they would like to be credited.</a:t>
            </a:r>
          </a:p>
          <a:p>
            <a:endParaRPr lang="en-US" baseline="0" dirty="0" smtClean="0"/>
          </a:p>
          <a:p>
            <a:r>
              <a:rPr lang="en-US" baseline="0" dirty="0" smtClean="0"/>
              <a:t>At bottom of page (cut off in the image) is further disclaimers reminding patrons that no personal names or information are required for submitting info and that our library did not collection personal information of any kind and would never distribute it in any way.</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patron fills out a form, the</a:t>
            </a:r>
            <a:r>
              <a:rPr lang="en-US" baseline="0" dirty="0" smtClean="0"/>
              <a:t> information is emailed to us.  Rather than have the patron record which item they were looking at, the ID information for the digital object is included (referenced by the link the patron clicked).  Metadata catalogers can access it by the convenient URL generated by the </a:t>
            </a:r>
            <a:r>
              <a:rPr lang="en-US" baseline="0" dirty="0" err="1" smtClean="0"/>
              <a:t>webform</a:t>
            </a:r>
            <a:r>
              <a:rPr lang="en-US" baseline="0" dirty="0" smtClean="0"/>
              <a:t>.  </a:t>
            </a:r>
          </a:p>
          <a:p>
            <a:endParaRPr lang="en-US" baseline="0" dirty="0" smtClean="0"/>
          </a:p>
          <a:p>
            <a:r>
              <a:rPr lang="en-US" baseline="0" dirty="0" smtClean="0"/>
              <a:t>We send the information to the person in charge of that digital collection and they update the data for the item and</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from the </a:t>
            </a:r>
            <a:r>
              <a:rPr lang="en-US" dirty="0" err="1" smtClean="0"/>
              <a:t>webform</a:t>
            </a:r>
            <a:r>
              <a:rPr lang="en-US" baseline="0" dirty="0" smtClean="0"/>
              <a:t> is used to improve other fields like Subject, Date, Spatial Coverage, Temporal Coverage, etc.   Respondents are credited in the Description field.</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metadata person in charge of the item will email the respondent back with a personal email and any follow up questions they might have (if the respondent indicated they would be amenable to that).  Included in the email is a link back to the item they submitted information for, so that they can easily access it to see the results of their efforts (possibly even forward the link on to family or friends during that spontaneous “look what I just did” moment.)</a:t>
            </a:r>
          </a:p>
          <a:p>
            <a:endParaRPr lang="en-US" baseline="0" dirty="0" smtClean="0"/>
          </a:p>
          <a:p>
            <a:r>
              <a:rPr lang="en-US" baseline="0" dirty="0" smtClean="0"/>
              <a:t>In some cases, the email has encouraged a conversation with the respondent, where they email back more information that they have gathered from family and friends.</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t>
            </a:r>
            <a:r>
              <a:rPr lang="en-US" baseline="0" dirty="0" err="1" smtClean="0"/>
              <a:t>CONTENTdm</a:t>
            </a:r>
            <a:r>
              <a:rPr lang="en-US" baseline="0" dirty="0" smtClean="0"/>
              <a:t>, users have the option of commenting on items.  The “Comment” button is listed  and will take you to the bottom of the page where you can leave information.  Patrons can post with their names or anonymously.</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a:t>
            </a:r>
            <a:r>
              <a:rPr lang="en-US" baseline="0" dirty="0" smtClean="0"/>
              <a:t> show up in the comments at the bottom of the page.  We incorporate as much information from the comments as possible in harvestable Dublin Core metadata fields, since the comments are not searchable in </a:t>
            </a:r>
            <a:r>
              <a:rPr lang="en-US" baseline="0" dirty="0" err="1" smtClean="0"/>
              <a:t>CONTENTdm</a:t>
            </a:r>
            <a:r>
              <a:rPr lang="en-US" baseline="0" dirty="0" smtClean="0"/>
              <a:t>.  We also leave a thank you comment to let the patron know that their comments are appreciated (assuming they come back to check) and also to let other potential contributors know that we welcome input.</a:t>
            </a:r>
          </a:p>
          <a:p>
            <a:endParaRPr lang="en-US" baseline="0" dirty="0" smtClean="0"/>
          </a:p>
        </p:txBody>
      </p:sp>
      <p:sp>
        <p:nvSpPr>
          <p:cNvPr id="4" name="Slide Number Placeholder 3"/>
          <p:cNvSpPr>
            <a:spLocks noGrp="1"/>
          </p:cNvSpPr>
          <p:nvPr>
            <p:ph type="sldNum" sz="quarter" idx="10"/>
          </p:nvPr>
        </p:nvSpPr>
        <p:spPr/>
        <p:txBody>
          <a:bodyPr/>
          <a:lstStyle/>
          <a:p>
            <a:fld id="{065EF2F3-64FC-40C9-A492-08AC227B3153}"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with just digitizing these</a:t>
            </a:r>
            <a:r>
              <a:rPr lang="en-US" baseline="0" dirty="0" smtClean="0"/>
              <a:t> images and putting them up with vague metadata is that they aren’t useful.  Few people search for “Woman standing in weeds with boots” or “Students outside of schoolhouse”.   But after some help from local Mendon residents, someone searching for “</a:t>
            </a:r>
            <a:r>
              <a:rPr lang="en-US" baseline="0" dirty="0" err="1" smtClean="0"/>
              <a:t>Carma</a:t>
            </a:r>
            <a:r>
              <a:rPr lang="en-US" baseline="0" dirty="0" smtClean="0"/>
              <a:t> Stauffer Bradshaw” could pull up both of these photos.</a:t>
            </a:r>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5</a:t>
            </a:fld>
            <a:endParaRPr lang="en-US"/>
          </a:p>
        </p:txBody>
      </p:sp>
    </p:spTree>
    <p:extLst>
      <p:ext uri="{BB962C8B-B14F-4D97-AF65-F5344CB8AC3E}">
        <p14:creationId xmlns:p14="http://schemas.microsoft.com/office/powerpoint/2010/main" val="212158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EF2F3-64FC-40C9-A492-08AC227B3153}" type="slidenum">
              <a:rPr lang="en-US" smtClean="0"/>
              <a:pPr/>
              <a:t>11</a:t>
            </a:fld>
            <a:endParaRPr lang="en-US"/>
          </a:p>
        </p:txBody>
      </p:sp>
    </p:spTree>
    <p:extLst>
      <p:ext uri="{BB962C8B-B14F-4D97-AF65-F5344CB8AC3E}">
        <p14:creationId xmlns:p14="http://schemas.microsoft.com/office/powerpoint/2010/main" val="65656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8B33B803-527C-4E3E-89E1-D281AD664320}" type="slidenum">
              <a:rPr lang="en-US" smtClean="0"/>
              <a:pPr/>
              <a:t>12</a:t>
            </a:fld>
            <a:endParaRPr lang="en-US" dirty="0"/>
          </a:p>
        </p:txBody>
      </p:sp>
    </p:spTree>
    <p:extLst>
      <p:ext uri="{BB962C8B-B14F-4D97-AF65-F5344CB8AC3E}">
        <p14:creationId xmlns:p14="http://schemas.microsoft.com/office/powerpoint/2010/main" val="205910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33B803-527C-4E3E-89E1-D281AD664320}"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33B803-527C-4E3E-89E1-D281AD664320}"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3B803-527C-4E3E-89E1-D281AD664320}" type="slidenum">
              <a:rPr lang="en-US" smtClean="0"/>
              <a:pPr/>
              <a:t>15</a:t>
            </a:fld>
            <a:endParaRPr lang="en-US" dirty="0"/>
          </a:p>
        </p:txBody>
      </p:sp>
    </p:spTree>
    <p:extLst>
      <p:ext uri="{BB962C8B-B14F-4D97-AF65-F5344CB8AC3E}">
        <p14:creationId xmlns:p14="http://schemas.microsoft.com/office/powerpoint/2010/main" val="110490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3B803-527C-4E3E-89E1-D281AD664320}" type="slidenum">
              <a:rPr lang="en-US" smtClean="0"/>
              <a:pPr/>
              <a:t>16</a:t>
            </a:fld>
            <a:endParaRPr lang="en-US" dirty="0"/>
          </a:p>
        </p:txBody>
      </p:sp>
    </p:spTree>
    <p:extLst>
      <p:ext uri="{BB962C8B-B14F-4D97-AF65-F5344CB8AC3E}">
        <p14:creationId xmlns:p14="http://schemas.microsoft.com/office/powerpoint/2010/main" val="393799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EE51BDD-E0F0-4F98-A616-2CCEC627923E}" type="datetimeFigureOut">
              <a:rPr lang="en-US" smtClean="0"/>
              <a:pPr/>
              <a:t>4/28/14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0D085A3-9E15-4F37-9483-486D2A5F42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51BDD-E0F0-4F98-A616-2CCEC627923E}"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085A3-9E15-4F37-9483-486D2A5F42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0D085A3-9E15-4F37-9483-486D2A5F42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51BDD-E0F0-4F98-A616-2CCEC627923E}"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E51BDD-E0F0-4F98-A616-2CCEC627923E}"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0D085A3-9E15-4F37-9483-486D2A5F42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EE51BDD-E0F0-4F98-A616-2CCEC627923E}" type="datetimeFigureOut">
              <a:rPr lang="en-US" smtClean="0"/>
              <a:pPr/>
              <a:t>4/28/14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0D085A3-9E15-4F37-9483-486D2A5F42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EE51BDD-E0F0-4F98-A616-2CCEC627923E}"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085A3-9E15-4F37-9483-486D2A5F42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E51BDD-E0F0-4F98-A616-2CCEC627923E}" type="datetimeFigureOut">
              <a:rPr lang="en-US" smtClean="0"/>
              <a:pPr/>
              <a:t>4/28/14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0D085A3-9E15-4F37-9483-486D2A5F42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E51BDD-E0F0-4F98-A616-2CCEC627923E}" type="datetimeFigureOut">
              <a:rPr lang="en-US" smtClean="0"/>
              <a:pPr/>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0D085A3-9E15-4F37-9483-486D2A5F42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EE51BDD-E0F0-4F98-A616-2CCEC627923E}" type="datetimeFigureOut">
              <a:rPr lang="en-US" smtClean="0"/>
              <a:pPr/>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0D085A3-9E15-4F37-9483-486D2A5F42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0D085A3-9E15-4F37-9483-486D2A5F42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EE51BDD-E0F0-4F98-A616-2CCEC627923E}" type="datetimeFigureOut">
              <a:rPr lang="en-US" smtClean="0"/>
              <a:pPr/>
              <a:t>4/28/14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0D085A3-9E15-4F37-9483-486D2A5F42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EE51BDD-E0F0-4F98-A616-2CCEC627923E}" type="datetimeFigureOut">
              <a:rPr lang="en-US" smtClean="0"/>
              <a:pPr/>
              <a:t>4/28/14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E51BDD-E0F0-4F98-A616-2CCEC627923E}" type="datetimeFigureOut">
              <a:rPr lang="en-US" smtClean="0"/>
              <a:pPr/>
              <a:t>4/28/14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0D085A3-9E15-4F37-9483-486D2A5F42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209800"/>
          </a:xfrm>
        </p:spPr>
        <p:txBody>
          <a:bodyPr>
            <a:normAutofit/>
          </a:bodyPr>
          <a:lstStyle/>
          <a:p>
            <a:r>
              <a:rPr lang="en-US" b="0" dirty="0" smtClean="0"/>
              <a:t>Best practices in building digital collections for your community, by your community</a:t>
            </a:r>
          </a:p>
          <a:p>
            <a:endParaRPr lang="en-US" dirty="0" smtClean="0"/>
          </a:p>
          <a:p>
            <a:endParaRPr lang="en-US" dirty="0"/>
          </a:p>
          <a:p>
            <a:endParaRPr lang="en-US" dirty="0" smtClean="0"/>
          </a:p>
          <a:p>
            <a:r>
              <a:rPr lang="en-US" sz="1200" b="0" dirty="0" smtClean="0">
                <a:latin typeface="Browallia New" pitchFamily="34" charset="-34"/>
                <a:cs typeface="Browallia New" pitchFamily="34" charset="-34"/>
              </a:rPr>
              <a:t>Utah Library Association Conference</a:t>
            </a:r>
          </a:p>
          <a:p>
            <a:r>
              <a:rPr lang="en-US" sz="1200" b="0" dirty="0" smtClean="0">
                <a:latin typeface="Browallia New" pitchFamily="34" charset="-34"/>
                <a:cs typeface="Browallia New" pitchFamily="34" charset="-34"/>
              </a:rPr>
              <a:t>May 3, 2013</a:t>
            </a:r>
            <a:endParaRPr lang="en-US" sz="1200" b="0" dirty="0">
              <a:latin typeface="Browallia New" pitchFamily="34" charset="-34"/>
              <a:cs typeface="Browallia New" pitchFamily="34" charset="-34"/>
            </a:endParaRPr>
          </a:p>
          <a:p>
            <a:endParaRPr lang="en-US" dirty="0"/>
          </a:p>
        </p:txBody>
      </p:sp>
      <p:sp>
        <p:nvSpPr>
          <p:cNvPr id="2" name="Title 1"/>
          <p:cNvSpPr>
            <a:spLocks noGrp="1"/>
          </p:cNvSpPr>
          <p:nvPr>
            <p:ph type="ctrTitle"/>
          </p:nvPr>
        </p:nvSpPr>
        <p:spPr/>
        <p:txBody>
          <a:bodyPr/>
          <a:lstStyle/>
          <a:p>
            <a:r>
              <a:rPr lang="en-US" dirty="0" smtClean="0"/>
              <a:t>Let’s Get Digital!</a:t>
            </a:r>
            <a:endParaRPr lang="en-US" dirty="0"/>
          </a:p>
        </p:txBody>
      </p:sp>
      <p:sp>
        <p:nvSpPr>
          <p:cNvPr id="4" name="TextBox 3"/>
          <p:cNvSpPr txBox="1"/>
          <p:nvPr/>
        </p:nvSpPr>
        <p:spPr>
          <a:xfrm>
            <a:off x="2286000" y="5029200"/>
            <a:ext cx="4800600" cy="1231106"/>
          </a:xfrm>
          <a:prstGeom prst="rect">
            <a:avLst/>
          </a:prstGeom>
          <a:noFill/>
        </p:spPr>
        <p:txBody>
          <a:bodyPr wrap="square" rtlCol="0">
            <a:spAutoFit/>
          </a:bodyPr>
          <a:lstStyle/>
          <a:p>
            <a:pPr algn="ctr"/>
            <a:endParaRPr lang="en-US" dirty="0" smtClean="0">
              <a:solidFill>
                <a:schemeClr val="tx2"/>
              </a:solidFill>
            </a:endParaRPr>
          </a:p>
          <a:p>
            <a:pPr algn="ctr"/>
            <a:r>
              <a:rPr lang="en-US" sz="1400" cap="small" spc="250" dirty="0">
                <a:solidFill>
                  <a:schemeClr val="tx2"/>
                </a:solidFill>
              </a:rPr>
              <a:t>Liz Woolcott </a:t>
            </a:r>
            <a:r>
              <a:rPr lang="en-US" sz="1400" i="1" cap="small" spc="250" dirty="0">
                <a:solidFill>
                  <a:schemeClr val="tx2"/>
                </a:solidFill>
              </a:rPr>
              <a:t>(Utah State University)</a:t>
            </a:r>
            <a:endParaRPr lang="en-US" sz="1400" cap="small" spc="250" dirty="0">
              <a:solidFill>
                <a:schemeClr val="tx2"/>
              </a:solidFill>
            </a:endParaRPr>
          </a:p>
          <a:p>
            <a:pPr algn="ctr"/>
            <a:r>
              <a:rPr lang="en-US" sz="1400" cap="small" spc="250" dirty="0" smtClean="0">
                <a:solidFill>
                  <a:schemeClr val="tx2"/>
                </a:solidFill>
              </a:rPr>
              <a:t>Paul Daybell </a:t>
            </a:r>
            <a:r>
              <a:rPr lang="en-US" sz="1400" i="1" cap="small" spc="250" dirty="0" smtClean="0">
                <a:solidFill>
                  <a:schemeClr val="tx2"/>
                </a:solidFill>
              </a:rPr>
              <a:t>(Broadview University)</a:t>
            </a:r>
          </a:p>
          <a:p>
            <a:pPr algn="ctr"/>
            <a:r>
              <a:rPr lang="en-US" sz="1400" cap="small" spc="250" dirty="0" smtClean="0">
                <a:solidFill>
                  <a:schemeClr val="tx2"/>
                </a:solidFill>
              </a:rPr>
              <a:t>Andrea Payant </a:t>
            </a:r>
            <a:r>
              <a:rPr lang="en-US" sz="1400" i="1" cap="small" spc="250" dirty="0" smtClean="0">
                <a:solidFill>
                  <a:schemeClr val="tx2"/>
                </a:solidFill>
              </a:rPr>
              <a:t>(Utah State University)</a:t>
            </a:r>
          </a:p>
          <a:p>
            <a:pPr algn="ctr"/>
            <a:r>
              <a:rPr lang="en-US" sz="1400" cap="small" spc="250" dirty="0" smtClean="0">
                <a:solidFill>
                  <a:schemeClr val="tx2"/>
                </a:solidFill>
              </a:rPr>
              <a:t>Becky Skeen </a:t>
            </a:r>
            <a:r>
              <a:rPr lang="en-US" sz="1400" i="1" cap="small" spc="250" dirty="0" smtClean="0">
                <a:solidFill>
                  <a:schemeClr val="tx2"/>
                </a:solidFill>
              </a:rPr>
              <a:t>(Utah State University)</a:t>
            </a:r>
            <a:endParaRPr lang="en-US" sz="1400" cap="small" spc="250" dirty="0" smtClean="0">
              <a:solidFill>
                <a:schemeClr val="tx2"/>
              </a:solidFill>
            </a:endParaRPr>
          </a:p>
        </p:txBody>
      </p:sp>
    </p:spTree>
    <p:extLst>
      <p:ext uri="{BB962C8B-B14F-4D97-AF65-F5344CB8AC3E}">
        <p14:creationId xmlns:p14="http://schemas.microsoft.com/office/powerpoint/2010/main" val="24009590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Initial Lessons Learned</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pPr>
              <a:lnSpc>
                <a:spcPct val="120000"/>
              </a:lnSpc>
            </a:pPr>
            <a:r>
              <a:rPr lang="en-US" sz="2000" dirty="0" smtClean="0"/>
              <a:t>Keep organized! </a:t>
            </a:r>
          </a:p>
          <a:p>
            <a:pPr>
              <a:lnSpc>
                <a:spcPct val="120000"/>
              </a:lnSpc>
            </a:pPr>
            <a:r>
              <a:rPr lang="en-US" sz="2000" dirty="0" smtClean="0"/>
              <a:t>The need to create and utilize a better way to gather information. (8 people talking and 1 person scribbling notes = Bad)</a:t>
            </a:r>
          </a:p>
          <a:p>
            <a:pPr>
              <a:lnSpc>
                <a:spcPct val="120000"/>
              </a:lnSpc>
            </a:pPr>
            <a:r>
              <a:rPr lang="en-US" sz="2000" dirty="0" smtClean="0"/>
              <a:t>Community members were excited to contribute information. Felt like they were looking through an old family photo album.</a:t>
            </a:r>
          </a:p>
          <a:p>
            <a:pPr>
              <a:lnSpc>
                <a:spcPct val="120000"/>
              </a:lnSpc>
            </a:pPr>
            <a:r>
              <a:rPr lang="en-US" sz="2000" dirty="0" smtClean="0"/>
              <a:t>The collective knowledge was invaluable for gathering metadata.</a:t>
            </a:r>
          </a:p>
          <a:p>
            <a:pPr>
              <a:lnSpc>
                <a:spcPct val="120000"/>
              </a:lnSpc>
            </a:pPr>
            <a:r>
              <a:rPr lang="en-US" sz="2000" dirty="0" smtClean="0"/>
              <a:t>It is necessary to build strong relationships with community leaders.</a:t>
            </a:r>
          </a:p>
          <a:p>
            <a:pPr>
              <a:lnSpc>
                <a:spcPct val="120000"/>
              </a:lnSpc>
            </a:pPr>
            <a:r>
              <a:rPr lang="en-US" sz="2000" dirty="0" smtClean="0"/>
              <a:t>The need to market the value of the collection and the value of their contribution. Make them feel ownership.</a:t>
            </a:r>
            <a:endParaRPr lang="en-US" sz="2000" dirty="0"/>
          </a:p>
        </p:txBody>
      </p:sp>
    </p:spTree>
    <p:extLst>
      <p:ext uri="{BB962C8B-B14F-4D97-AF65-F5344CB8AC3E}">
        <p14:creationId xmlns:p14="http://schemas.microsoft.com/office/powerpoint/2010/main" val="2428414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Individual Interviews</a:t>
            </a:r>
            <a:endParaRPr lang="en-US" dirty="0"/>
          </a:p>
        </p:txBody>
      </p:sp>
      <p:sp>
        <p:nvSpPr>
          <p:cNvPr id="3" name="Title 2"/>
          <p:cNvSpPr>
            <a:spLocks noGrp="1"/>
          </p:cNvSpPr>
          <p:nvPr>
            <p:ph type="title"/>
          </p:nvPr>
        </p:nvSpPr>
        <p:spPr/>
        <p:txBody>
          <a:bodyPr/>
          <a:lstStyle/>
          <a:p>
            <a:r>
              <a:rPr lang="en-US" dirty="0" smtClean="0"/>
              <a:t>Strategy 1: In-Person</a:t>
            </a:r>
            <a:endParaRPr lang="en-US" dirty="0"/>
          </a:p>
        </p:txBody>
      </p:sp>
      <p:sp>
        <p:nvSpPr>
          <p:cNvPr id="4" name="TextBox 3"/>
          <p:cNvSpPr txBox="1"/>
          <p:nvPr/>
        </p:nvSpPr>
        <p:spPr>
          <a:xfrm>
            <a:off x="7010400" y="6324600"/>
            <a:ext cx="1905000" cy="369332"/>
          </a:xfrm>
          <a:prstGeom prst="rect">
            <a:avLst/>
          </a:prstGeom>
          <a:noFill/>
        </p:spPr>
        <p:txBody>
          <a:bodyPr wrap="square" rtlCol="0">
            <a:spAutoFit/>
          </a:bodyPr>
          <a:lstStyle/>
          <a:p>
            <a:pPr algn="r"/>
            <a:r>
              <a:rPr lang="en-US" dirty="0" smtClean="0">
                <a:solidFill>
                  <a:schemeClr val="bg1"/>
                </a:solidFill>
              </a:rPr>
              <a:t>By Becky Skeen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started</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110000"/>
              </a:lnSpc>
              <a:spcBef>
                <a:spcPts val="0"/>
              </a:spcBef>
            </a:pPr>
            <a:r>
              <a:rPr lang="en-US" dirty="0">
                <a:latin typeface="Arial" pitchFamily="34" charset="0"/>
              </a:rPr>
              <a:t>R</a:t>
            </a:r>
            <a:r>
              <a:rPr lang="en-US" dirty="0" smtClean="0">
                <a:latin typeface="Arial" pitchFamily="34" charset="0"/>
              </a:rPr>
              <a:t>eview digital collection and originals</a:t>
            </a:r>
          </a:p>
          <a:p>
            <a:pPr lvl="1"/>
            <a:r>
              <a:rPr lang="en-US" sz="1700" dirty="0" smtClean="0"/>
              <a:t>Add </a:t>
            </a:r>
            <a:r>
              <a:rPr lang="en-US" sz="1700" dirty="0"/>
              <a:t>metadata found on original </a:t>
            </a:r>
            <a:r>
              <a:rPr lang="en-US" sz="1700" dirty="0" smtClean="0"/>
              <a:t>materials</a:t>
            </a:r>
          </a:p>
          <a:p>
            <a:pPr lvl="1"/>
            <a:r>
              <a:rPr lang="en-US" sz="1700" dirty="0"/>
              <a:t>Look for duplicate scans</a:t>
            </a:r>
          </a:p>
          <a:p>
            <a:pPr lvl="1"/>
            <a:r>
              <a:rPr lang="en-US" sz="1700" dirty="0" smtClean="0"/>
              <a:t>If multiple interviews, go through information given in previous interviews and identify if further information is needed</a:t>
            </a:r>
            <a:endParaRPr lang="en-US" sz="1700" dirty="0"/>
          </a:p>
          <a:p>
            <a:pPr>
              <a:lnSpc>
                <a:spcPct val="110000"/>
              </a:lnSpc>
              <a:spcBef>
                <a:spcPts val="0"/>
              </a:spcBef>
            </a:pPr>
            <a:r>
              <a:rPr lang="en-US" dirty="0" smtClean="0">
                <a:latin typeface="Arial" pitchFamily="34" charset="0"/>
              </a:rPr>
              <a:t>Contact community point person</a:t>
            </a:r>
          </a:p>
          <a:p>
            <a:pPr lvl="1"/>
            <a:r>
              <a:rPr lang="en-US" sz="1600" dirty="0">
                <a:latin typeface="Arial" pitchFamily="34" charset="0"/>
              </a:rPr>
              <a:t> </a:t>
            </a:r>
            <a:r>
              <a:rPr lang="en-US" sz="1700" dirty="0" smtClean="0"/>
              <a:t>Decide who to interview</a:t>
            </a:r>
            <a:endParaRPr lang="en-US" sz="1700" dirty="0"/>
          </a:p>
          <a:p>
            <a:pPr lvl="1"/>
            <a:r>
              <a:rPr lang="en-US" sz="1700" dirty="0" smtClean="0"/>
              <a:t> </a:t>
            </a:r>
            <a:r>
              <a:rPr lang="en-US" sz="1700" dirty="0"/>
              <a:t>Setup interviews - If possible, get another family member or friend to come to the </a:t>
            </a:r>
            <a:endParaRPr lang="en-US" sz="1700" dirty="0" smtClean="0"/>
          </a:p>
          <a:p>
            <a:pPr marL="274320" lvl="1" indent="0">
              <a:buNone/>
            </a:pPr>
            <a:r>
              <a:rPr lang="en-US" sz="1700" dirty="0" smtClean="0"/>
              <a:t>       interview</a:t>
            </a:r>
          </a:p>
          <a:p>
            <a:pPr>
              <a:lnSpc>
                <a:spcPct val="110000"/>
              </a:lnSpc>
              <a:spcBef>
                <a:spcPts val="0"/>
              </a:spcBef>
            </a:pPr>
            <a:r>
              <a:rPr lang="en-US" dirty="0" smtClean="0">
                <a:latin typeface="Arial" pitchFamily="34" charset="0"/>
              </a:rPr>
              <a:t>Materials and equipment</a:t>
            </a:r>
          </a:p>
          <a:p>
            <a:pPr lvl="1"/>
            <a:r>
              <a:rPr lang="en-US" sz="1700" dirty="0" smtClean="0"/>
              <a:t>Decide what materials you want to show the individual for identification</a:t>
            </a:r>
            <a:endParaRPr lang="en-US" sz="1700" dirty="0"/>
          </a:p>
          <a:p>
            <a:pPr lvl="1"/>
            <a:r>
              <a:rPr lang="en-US" sz="1700" dirty="0" smtClean="0"/>
              <a:t>Prepare material for identification</a:t>
            </a:r>
          </a:p>
          <a:p>
            <a:pPr lvl="1"/>
            <a:r>
              <a:rPr lang="en-US" sz="1700" dirty="0" smtClean="0"/>
              <a:t>Reserve needed equipment (if any)</a:t>
            </a:r>
            <a:endParaRPr lang="en-US" sz="1700" dirty="0"/>
          </a:p>
          <a:p>
            <a:pPr>
              <a:lnSpc>
                <a:spcPct val="110000"/>
              </a:lnSpc>
              <a:spcBef>
                <a:spcPts val="0"/>
              </a:spcBef>
            </a:pPr>
            <a:r>
              <a:rPr lang="en-US" dirty="0" smtClean="0">
                <a:latin typeface="Arial" pitchFamily="34" charset="0"/>
              </a:rPr>
              <a:t>Perform the interview</a:t>
            </a:r>
          </a:p>
          <a:p>
            <a:pPr marL="274320" lvl="1" indent="0">
              <a:buNone/>
            </a:pPr>
            <a:endParaRPr lang="en-US" sz="1700" dirty="0"/>
          </a:p>
        </p:txBody>
      </p:sp>
    </p:spTree>
    <p:extLst>
      <p:ext uri="{BB962C8B-B14F-4D97-AF65-F5344CB8AC3E}">
        <p14:creationId xmlns:p14="http://schemas.microsoft.com/office/powerpoint/2010/main" val="3309082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92500" lnSpcReduction="20000"/>
          </a:bodyPr>
          <a:lstStyle/>
          <a:p>
            <a:r>
              <a:rPr lang="en-US" dirty="0" smtClean="0">
                <a:latin typeface="Arial" pitchFamily="34" charset="0"/>
              </a:rPr>
              <a:t>Who to interview</a:t>
            </a:r>
          </a:p>
          <a:p>
            <a:pPr lvl="1"/>
            <a:r>
              <a:rPr lang="en-US" sz="1700" dirty="0" smtClean="0"/>
              <a:t>Decided older community members were more on par with the age of the photographs that needed identification</a:t>
            </a:r>
            <a:endParaRPr lang="en-US" sz="1700" dirty="0"/>
          </a:p>
          <a:p>
            <a:r>
              <a:rPr lang="en-US" dirty="0" smtClean="0">
                <a:latin typeface="Arial" pitchFamily="34" charset="0"/>
              </a:rPr>
              <a:t>Met with 2 individuals so far</a:t>
            </a:r>
          </a:p>
          <a:p>
            <a:pPr lvl="1"/>
            <a:r>
              <a:rPr lang="en-US" sz="1700" dirty="0" smtClean="0"/>
              <a:t>Community point person setup one interview</a:t>
            </a:r>
            <a:endParaRPr lang="en-US" sz="1700" dirty="0"/>
          </a:p>
          <a:p>
            <a:pPr lvl="1"/>
            <a:r>
              <a:rPr lang="en-US" sz="1700" dirty="0" smtClean="0"/>
              <a:t>Through networking heard about another person to interview and set that appointment up ourselves</a:t>
            </a:r>
            <a:endParaRPr lang="en-US" sz="1700" dirty="0"/>
          </a:p>
          <a:p>
            <a:r>
              <a:rPr lang="en-US" dirty="0" smtClean="0">
                <a:latin typeface="Arial" pitchFamily="34" charset="0"/>
              </a:rPr>
              <a:t>Introduction and goals</a:t>
            </a:r>
          </a:p>
          <a:p>
            <a:pPr lvl="1"/>
            <a:r>
              <a:rPr lang="en-US" sz="1700" dirty="0" smtClean="0"/>
              <a:t>Introduced ourselves</a:t>
            </a:r>
            <a:endParaRPr lang="en-US" sz="1700" dirty="0"/>
          </a:p>
          <a:p>
            <a:pPr lvl="1"/>
            <a:r>
              <a:rPr lang="en-US" sz="1700" dirty="0" smtClean="0"/>
              <a:t>Decided where to conduct the interview</a:t>
            </a:r>
          </a:p>
          <a:p>
            <a:pPr lvl="1"/>
            <a:r>
              <a:rPr lang="en-US" sz="1700" dirty="0" smtClean="0"/>
              <a:t>Gave background information on the digital collection and what we were hoping to achieve through the interviews</a:t>
            </a:r>
          </a:p>
          <a:p>
            <a:pPr lvl="1"/>
            <a:r>
              <a:rPr lang="en-US" sz="1700" dirty="0" smtClean="0"/>
              <a:t>Setup the recorder and pulled images for review</a:t>
            </a:r>
            <a:endParaRPr lang="en-US" sz="1700" dirty="0"/>
          </a:p>
          <a:p>
            <a:r>
              <a:rPr lang="en-US" dirty="0" smtClean="0">
                <a:latin typeface="Arial" pitchFamily="34" charset="0"/>
              </a:rPr>
              <a:t>Identifying </a:t>
            </a:r>
            <a:r>
              <a:rPr lang="en-US" dirty="0">
                <a:latin typeface="Arial" pitchFamily="34" charset="0"/>
              </a:rPr>
              <a:t>the </a:t>
            </a:r>
            <a:r>
              <a:rPr lang="en-US" dirty="0" smtClean="0">
                <a:latin typeface="Arial" pitchFamily="34" charset="0"/>
              </a:rPr>
              <a:t>images</a:t>
            </a:r>
          </a:p>
          <a:p>
            <a:pPr lvl="1"/>
            <a:r>
              <a:rPr lang="en-US" sz="1700" dirty="0" smtClean="0"/>
              <a:t>Very receptive to the photographs</a:t>
            </a:r>
            <a:endParaRPr lang="en-US" sz="1700" dirty="0"/>
          </a:p>
          <a:p>
            <a:pPr lvl="1"/>
            <a:r>
              <a:rPr lang="en-US" sz="1700" dirty="0" smtClean="0"/>
              <a:t>Kept talking about how fun it was to “stroll down memory lane”</a:t>
            </a:r>
            <a:endParaRPr lang="en-US" sz="1700" dirty="0"/>
          </a:p>
          <a:p>
            <a:pPr marL="0" indent="0">
              <a:buNone/>
            </a:pPr>
            <a:r>
              <a:rPr lang="en-US" sz="1600" dirty="0" smtClean="0">
                <a:latin typeface="Arial" pitchFamily="34" charset="0"/>
              </a:rPr>
              <a:t>     </a:t>
            </a:r>
          </a:p>
          <a:p>
            <a:pPr marL="0" indent="0">
              <a:buNone/>
            </a:pPr>
            <a:r>
              <a:rPr lang="en-US" sz="1600" dirty="0">
                <a:latin typeface="Arial" pitchFamily="34" charset="0"/>
              </a:rPr>
              <a:t> </a:t>
            </a:r>
            <a:r>
              <a:rPr lang="en-US" sz="1600" dirty="0" smtClean="0">
                <a:latin typeface="Arial" pitchFamily="34" charset="0"/>
              </a:rPr>
              <a:t>    </a:t>
            </a:r>
          </a:p>
          <a:p>
            <a:pPr marL="0" indent="0">
              <a:buNone/>
            </a:pPr>
            <a:endParaRPr lang="en-US" dirty="0" smtClean="0">
              <a:latin typeface="Arial" pitchFamily="34" charset="0"/>
            </a:endParaRPr>
          </a:p>
        </p:txBody>
      </p:sp>
    </p:spTree>
    <p:extLst>
      <p:ext uri="{BB962C8B-B14F-4D97-AF65-F5344CB8AC3E}">
        <p14:creationId xmlns:p14="http://schemas.microsoft.com/office/powerpoint/2010/main" val="3650536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Examples</a:t>
            </a:r>
            <a:endParaRPr lang="en-US" dirty="0"/>
          </a:p>
        </p:txBody>
      </p:sp>
      <p:sp>
        <p:nvSpPr>
          <p:cNvPr id="8" name="TextBox 7"/>
          <p:cNvSpPr txBox="1"/>
          <p:nvPr/>
        </p:nvSpPr>
        <p:spPr>
          <a:xfrm>
            <a:off x="609600" y="1676400"/>
            <a:ext cx="3124200" cy="381000"/>
          </a:xfrm>
          <a:prstGeom prst="rect">
            <a:avLst/>
          </a:prstGeom>
          <a:noFill/>
        </p:spPr>
        <p:txBody>
          <a:bodyPr wrap="square" rtlCol="0">
            <a:spAutoFit/>
          </a:bodyPr>
          <a:lstStyle/>
          <a:p>
            <a:pPr algn="ctr"/>
            <a:r>
              <a:rPr lang="en-US" dirty="0" smtClean="0"/>
              <a:t>Viewing Sheet</a:t>
            </a:r>
            <a:endParaRPr lang="en-US" dirty="0"/>
          </a:p>
        </p:txBody>
      </p:sp>
      <p:sp>
        <p:nvSpPr>
          <p:cNvPr id="9" name="TextBox 8"/>
          <p:cNvSpPr txBox="1"/>
          <p:nvPr/>
        </p:nvSpPr>
        <p:spPr>
          <a:xfrm>
            <a:off x="5257800" y="1676400"/>
            <a:ext cx="3048000" cy="381000"/>
          </a:xfrm>
          <a:prstGeom prst="rect">
            <a:avLst/>
          </a:prstGeom>
          <a:noFill/>
        </p:spPr>
        <p:txBody>
          <a:bodyPr wrap="square" rtlCol="0">
            <a:spAutoFit/>
          </a:bodyPr>
          <a:lstStyle/>
          <a:p>
            <a:pPr algn="ctr"/>
            <a:r>
              <a:rPr lang="en-US" dirty="0" smtClean="0"/>
              <a:t>Documentation sheet</a:t>
            </a:r>
            <a:endParaRPr lang="en-US" dirty="0"/>
          </a:p>
        </p:txBody>
      </p:sp>
      <p:pic>
        <p:nvPicPr>
          <p:cNvPr id="11" name="Content Placeholder 10"/>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01625" y="2927414"/>
            <a:ext cx="4041775" cy="2906585"/>
          </a:xfrm>
        </p:spPr>
      </p:pic>
      <p:pic>
        <p:nvPicPr>
          <p:cNvPr id="13" name="Content Placeholder 1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332517" y="2471738"/>
            <a:ext cx="2974766" cy="3821112"/>
          </a:xfrm>
        </p:spPr>
      </p:pic>
    </p:spTree>
    <p:extLst>
      <p:ext uri="{BB962C8B-B14F-4D97-AF65-F5344CB8AC3E}">
        <p14:creationId xmlns:p14="http://schemas.microsoft.com/office/powerpoint/2010/main" val="2868170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1000" y="2895600"/>
            <a:ext cx="2362200" cy="990600"/>
          </a:xfrm>
        </p:spPr>
        <p:txBody>
          <a:bodyPr/>
          <a:lstStyle/>
          <a:p>
            <a:r>
              <a:rPr lang="en-US" dirty="0" smtClean="0"/>
              <a:t>Interview in Progress</a:t>
            </a:r>
            <a:endParaRPr lang="en-US" dirty="0"/>
          </a:p>
        </p:txBody>
      </p:sp>
      <p:sp>
        <p:nvSpPr>
          <p:cNvPr id="18" name="Text Placeholder 17"/>
          <p:cNvSpPr>
            <a:spLocks noGrp="1"/>
          </p:cNvSpPr>
          <p:nvPr>
            <p:ph type="body" idx="2"/>
          </p:nvPr>
        </p:nvSpPr>
        <p:spPr>
          <a:xfrm>
            <a:off x="381000" y="5029200"/>
            <a:ext cx="2362200" cy="1096963"/>
          </a:xfrm>
        </p:spPr>
        <p:txBody>
          <a:bodyPr>
            <a:normAutofit/>
          </a:bodyPr>
          <a:lstStyle/>
          <a:p>
            <a:endParaRPr lang="en-US" dirty="0"/>
          </a:p>
        </p:txBody>
      </p:sp>
      <p:pic>
        <p:nvPicPr>
          <p:cNvPr id="16" name="Picture Placeholder 1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124200" y="1524000"/>
            <a:ext cx="5638800" cy="3759199"/>
          </a:xfrm>
        </p:spPr>
      </p:pic>
    </p:spTree>
    <p:extLst>
      <p:ext uri="{BB962C8B-B14F-4D97-AF65-F5344CB8AC3E}">
        <p14:creationId xmlns:p14="http://schemas.microsoft.com/office/powerpoint/2010/main" val="12612787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Very beneficial to have a point person or family member at the interview</a:t>
            </a:r>
          </a:p>
          <a:p>
            <a:r>
              <a:rPr lang="en-US" dirty="0" smtClean="0"/>
              <a:t>One-on-one interview made discussion, identification, and documentation easier</a:t>
            </a:r>
          </a:p>
          <a:p>
            <a:r>
              <a:rPr lang="en-US" dirty="0" smtClean="0"/>
              <a:t>Community members eager to help contribute information if they can</a:t>
            </a:r>
          </a:p>
          <a:p>
            <a:r>
              <a:rPr lang="en-US" dirty="0" smtClean="0"/>
              <a:t>Be prepared - interviews can take a lot of initial preparation so it’s good to give yourself time to do it  properly</a:t>
            </a:r>
          </a:p>
          <a:p>
            <a:r>
              <a:rPr lang="en-US" dirty="0" smtClean="0"/>
              <a:t>Good to double check the address of where you are meeting for the interview</a:t>
            </a:r>
          </a:p>
        </p:txBody>
      </p:sp>
    </p:spTree>
    <p:extLst>
      <p:ext uri="{BB962C8B-B14F-4D97-AF65-F5344CB8AC3E}">
        <p14:creationId xmlns:p14="http://schemas.microsoft.com/office/powerpoint/2010/main" val="3520916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Webforms</a:t>
            </a:r>
            <a:r>
              <a:rPr lang="en-US" dirty="0" smtClean="0"/>
              <a:t>  &amp;</a:t>
            </a:r>
          </a:p>
          <a:p>
            <a:r>
              <a:rPr lang="en-US" dirty="0" smtClean="0"/>
              <a:t>Commenting</a:t>
            </a:r>
          </a:p>
          <a:p>
            <a:endParaRPr lang="en-US" dirty="0"/>
          </a:p>
        </p:txBody>
      </p:sp>
      <p:sp>
        <p:nvSpPr>
          <p:cNvPr id="3" name="Title 2"/>
          <p:cNvSpPr>
            <a:spLocks noGrp="1"/>
          </p:cNvSpPr>
          <p:nvPr>
            <p:ph type="title"/>
          </p:nvPr>
        </p:nvSpPr>
        <p:spPr/>
        <p:txBody>
          <a:bodyPr/>
          <a:lstStyle/>
          <a:p>
            <a:r>
              <a:rPr lang="en-US" dirty="0" smtClean="0"/>
              <a:t>Strategy 2: On-line</a:t>
            </a:r>
            <a:endParaRPr lang="en-US" dirty="0"/>
          </a:p>
        </p:txBody>
      </p:sp>
      <p:sp>
        <p:nvSpPr>
          <p:cNvPr id="4" name="TextBox 3"/>
          <p:cNvSpPr txBox="1"/>
          <p:nvPr/>
        </p:nvSpPr>
        <p:spPr>
          <a:xfrm>
            <a:off x="7010400" y="6324600"/>
            <a:ext cx="1905000" cy="369332"/>
          </a:xfrm>
          <a:prstGeom prst="rect">
            <a:avLst/>
          </a:prstGeom>
          <a:noFill/>
        </p:spPr>
        <p:txBody>
          <a:bodyPr wrap="square" rtlCol="0">
            <a:spAutoFit/>
          </a:bodyPr>
          <a:lstStyle/>
          <a:p>
            <a:pPr algn="r"/>
            <a:r>
              <a:rPr lang="en-US" dirty="0" smtClean="0">
                <a:solidFill>
                  <a:schemeClr val="bg1"/>
                </a:solidFill>
              </a:rPr>
              <a:t>By Liz Woolcott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77500" lnSpcReduction="20000"/>
          </a:bodyPr>
          <a:lstStyle/>
          <a:p>
            <a:r>
              <a:rPr lang="en-US" dirty="0" smtClean="0"/>
              <a:t>Recognizing target audience</a:t>
            </a:r>
          </a:p>
          <a:p>
            <a:pPr lvl="1"/>
            <a:r>
              <a:rPr lang="en-US" dirty="0" smtClean="0"/>
              <a:t>Recognize that on-line information submission won’t appeal to everyone</a:t>
            </a:r>
          </a:p>
          <a:p>
            <a:pPr lvl="2"/>
            <a:r>
              <a:rPr lang="en-US" dirty="0" smtClean="0"/>
              <a:t>One branch of a crowd-sourcing effort.</a:t>
            </a:r>
          </a:p>
          <a:p>
            <a:pPr lvl="1"/>
            <a:r>
              <a:rPr lang="en-US" dirty="0" smtClean="0"/>
              <a:t>Need to accommodate as many levels and preferences of on-line users as possible (within tech and budget constraints)</a:t>
            </a:r>
          </a:p>
          <a:p>
            <a:pPr lvl="2"/>
            <a:r>
              <a:rPr lang="en-US" dirty="0" smtClean="0">
                <a:solidFill>
                  <a:schemeClr val="accent1"/>
                </a:solidFill>
              </a:rPr>
              <a:t>Make the </a:t>
            </a:r>
            <a:r>
              <a:rPr lang="en-US" dirty="0" err="1" smtClean="0">
                <a:solidFill>
                  <a:schemeClr val="accent1"/>
                </a:solidFill>
              </a:rPr>
              <a:t>webform</a:t>
            </a:r>
            <a:r>
              <a:rPr lang="en-US" dirty="0" smtClean="0">
                <a:solidFill>
                  <a:schemeClr val="accent1"/>
                </a:solidFill>
              </a:rPr>
              <a:t> submission process simple for less-tech savvy patrons</a:t>
            </a:r>
          </a:p>
          <a:p>
            <a:pPr lvl="3"/>
            <a:r>
              <a:rPr lang="en-US" dirty="0" smtClean="0"/>
              <a:t>Don’t require too much personal information from contributors – they may not necessarily trust you</a:t>
            </a:r>
          </a:p>
          <a:p>
            <a:pPr lvl="2"/>
            <a:r>
              <a:rPr lang="en-US" dirty="0" smtClean="0">
                <a:solidFill>
                  <a:schemeClr val="accent1"/>
                </a:solidFill>
              </a:rPr>
              <a:t>Where possible, make comment/tagging features visible</a:t>
            </a:r>
          </a:p>
          <a:p>
            <a:r>
              <a:rPr lang="en-US" dirty="0" smtClean="0"/>
              <a:t>Evaluating the need for Quality Control and Accountability of information</a:t>
            </a:r>
          </a:p>
          <a:p>
            <a:pPr lvl="1"/>
            <a:r>
              <a:rPr lang="en-US" dirty="0" smtClean="0"/>
              <a:t>Determined it didn’t matter if users submitted their names and contact information </a:t>
            </a:r>
          </a:p>
          <a:p>
            <a:pPr lvl="1"/>
            <a:r>
              <a:rPr lang="en-US" dirty="0" smtClean="0"/>
              <a:t>Quality control could be determined on a case by case basis but generally wouldn’t be needed.  Trust patrons more.</a:t>
            </a:r>
          </a:p>
          <a:p>
            <a:r>
              <a:rPr lang="en-US" dirty="0" smtClean="0"/>
              <a:t>How and where to document user-submitted information</a:t>
            </a:r>
          </a:p>
          <a:p>
            <a:pPr lvl="1"/>
            <a:r>
              <a:rPr lang="en-US" dirty="0" smtClean="0"/>
              <a:t>Considered a separate metadata field</a:t>
            </a:r>
          </a:p>
          <a:p>
            <a:pPr lvl="1"/>
            <a:r>
              <a:rPr lang="en-US" dirty="0" smtClean="0"/>
              <a:t>How to make the information harvestable outside of our local system?</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Webforms</a:t>
            </a:r>
            <a:endParaRPr lang="en-US" dirty="0"/>
          </a:p>
        </p:txBody>
      </p:sp>
      <p:pic>
        <p:nvPicPr>
          <p:cNvPr id="4" name="Content Placeholder 3"/>
          <p:cNvPicPr>
            <a:picLocks noGrp="1"/>
          </p:cNvPicPr>
          <p:nvPr>
            <p:ph sz="quarter" idx="1"/>
          </p:nvPr>
        </p:nvPicPr>
        <p:blipFill>
          <a:blip r:embed="rId3" cstate="print"/>
          <a:srcRect l="49763" t="8264"/>
          <a:stretch>
            <a:fillRect/>
          </a:stretch>
        </p:blipFill>
        <p:spPr bwMode="auto">
          <a:xfrm>
            <a:off x="762000" y="1600200"/>
            <a:ext cx="7695281" cy="4498975"/>
          </a:xfrm>
          <a:prstGeom prst="rect">
            <a:avLst/>
          </a:prstGeom>
          <a:noFill/>
          <a:ln w="12700" cmpd="sng">
            <a:solidFill>
              <a:schemeClr val="tx2"/>
            </a:solidFill>
            <a:miter lim="800000"/>
            <a:headEnd/>
            <a:tailEnd/>
          </a:ln>
        </p:spPr>
      </p:pic>
      <p:sp>
        <p:nvSpPr>
          <p:cNvPr id="6" name="Oval 5"/>
          <p:cNvSpPr/>
          <p:nvPr/>
        </p:nvSpPr>
        <p:spPr>
          <a:xfrm>
            <a:off x="2514600" y="5334000"/>
            <a:ext cx="2743200" cy="304800"/>
          </a:xfrm>
          <a:prstGeom prst="ellipse">
            <a:avLst/>
          </a:prstGeom>
          <a:noFill/>
          <a:ln w="22225"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Mendon</a:t>
            </a:r>
            <a:endParaRPr lang="en-US" dirty="0"/>
          </a:p>
        </p:txBody>
      </p:sp>
      <p:pic>
        <p:nvPicPr>
          <p:cNvPr id="4" name="Content Placeholder 3"/>
          <p:cNvPicPr>
            <a:picLocks noGrp="1"/>
          </p:cNvPicPr>
          <p:nvPr>
            <p:ph sz="quarter" idx="1"/>
          </p:nvPr>
        </p:nvPicPr>
        <p:blipFill>
          <a:blip r:embed="rId3" cstate="print"/>
          <a:srcRect l="50160" t="7692"/>
          <a:stretch>
            <a:fillRect/>
          </a:stretch>
        </p:blipFill>
        <p:spPr bwMode="auto">
          <a:xfrm>
            <a:off x="609600" y="1676400"/>
            <a:ext cx="7899414"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Webforms</a:t>
            </a:r>
            <a:endParaRPr lang="en-US" dirty="0"/>
          </a:p>
        </p:txBody>
      </p:sp>
      <p:pic>
        <p:nvPicPr>
          <p:cNvPr id="8" name="Picture 7"/>
          <p:cNvPicPr/>
          <p:nvPr/>
        </p:nvPicPr>
        <p:blipFill>
          <a:blip r:embed="rId3" cstate="print"/>
          <a:srcRect l="50000" t="8205"/>
          <a:stretch>
            <a:fillRect/>
          </a:stretch>
        </p:blipFill>
        <p:spPr bwMode="auto">
          <a:xfrm>
            <a:off x="1371600" y="1600200"/>
            <a:ext cx="6400800" cy="4495800"/>
          </a:xfrm>
          <a:prstGeom prst="rect">
            <a:avLst/>
          </a:prstGeom>
          <a:noFill/>
          <a:ln w="12700">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Webforms</a:t>
            </a:r>
            <a:endParaRPr lang="en-US" dirty="0"/>
          </a:p>
        </p:txBody>
      </p:sp>
      <p:pic>
        <p:nvPicPr>
          <p:cNvPr id="8" name="Picture 7"/>
          <p:cNvPicPr/>
          <p:nvPr/>
        </p:nvPicPr>
        <p:blipFill>
          <a:blip r:embed="rId3" cstate="print"/>
          <a:srcRect l="555" t="20513" r="52244" b="5426"/>
          <a:stretch>
            <a:fillRect/>
          </a:stretch>
        </p:blipFill>
        <p:spPr bwMode="auto">
          <a:xfrm>
            <a:off x="2286000" y="1981200"/>
            <a:ext cx="6477000" cy="4267200"/>
          </a:xfrm>
          <a:prstGeom prst="rect">
            <a:avLst/>
          </a:prstGeom>
          <a:noFill/>
          <a:ln w="12700">
            <a:solidFill>
              <a:schemeClr val="tx2"/>
            </a:solidFill>
            <a:miter lim="800000"/>
            <a:headEnd/>
            <a:tailEnd/>
          </a:ln>
        </p:spPr>
      </p:pic>
      <p:sp>
        <p:nvSpPr>
          <p:cNvPr id="9" name="TextBox 8"/>
          <p:cNvSpPr txBox="1"/>
          <p:nvPr/>
        </p:nvSpPr>
        <p:spPr>
          <a:xfrm>
            <a:off x="228600" y="2057400"/>
            <a:ext cx="1981200" cy="1200329"/>
          </a:xfrm>
          <a:prstGeom prst="rect">
            <a:avLst/>
          </a:prstGeom>
          <a:noFill/>
        </p:spPr>
        <p:txBody>
          <a:bodyPr wrap="square" rtlCol="0">
            <a:spAutoFit/>
          </a:bodyPr>
          <a:lstStyle/>
          <a:p>
            <a:pPr algn="r"/>
            <a:r>
              <a:rPr lang="en-US" dirty="0" err="1" smtClean="0">
                <a:solidFill>
                  <a:schemeClr val="accent1"/>
                </a:solidFill>
              </a:rPr>
              <a:t>Webform</a:t>
            </a:r>
            <a:r>
              <a:rPr lang="en-US" dirty="0" smtClean="0">
                <a:solidFill>
                  <a:schemeClr val="accent1"/>
                </a:solidFill>
              </a:rPr>
              <a:t> response information sent in an email.</a:t>
            </a:r>
            <a:endParaRPr lang="en-US" dirty="0">
              <a:solidFill>
                <a:schemeClr val="accent1"/>
              </a:solidFill>
            </a:endParaRPr>
          </a:p>
        </p:txBody>
      </p:sp>
      <p:cxnSp>
        <p:nvCxnSpPr>
          <p:cNvPr id="11" name="Straight Arrow Connector 10"/>
          <p:cNvCxnSpPr/>
          <p:nvPr/>
        </p:nvCxnSpPr>
        <p:spPr>
          <a:xfrm flipH="1">
            <a:off x="2895600" y="2286000"/>
            <a:ext cx="15240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743200" y="2743200"/>
            <a:ext cx="381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86200" y="2362200"/>
            <a:ext cx="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Webforms</a:t>
            </a:r>
            <a:endParaRPr lang="en-US" dirty="0"/>
          </a:p>
        </p:txBody>
      </p:sp>
      <p:pic>
        <p:nvPicPr>
          <p:cNvPr id="4" name="Content Placeholder 3"/>
          <p:cNvPicPr>
            <a:picLocks noGrp="1"/>
          </p:cNvPicPr>
          <p:nvPr>
            <p:ph sz="quarter" idx="1"/>
          </p:nvPr>
        </p:nvPicPr>
        <p:blipFill>
          <a:blip r:embed="rId3" cstate="print"/>
          <a:srcRect l="50000" t="7653"/>
          <a:stretch>
            <a:fillRect/>
          </a:stretch>
        </p:blipFill>
        <p:spPr bwMode="auto">
          <a:xfrm>
            <a:off x="685800" y="1600200"/>
            <a:ext cx="7794898" cy="4498975"/>
          </a:xfrm>
          <a:prstGeom prst="rect">
            <a:avLst/>
          </a:prstGeom>
          <a:noFill/>
          <a:ln w="12700">
            <a:solidFill>
              <a:schemeClr val="tx2"/>
            </a:solidFill>
            <a:miter lim="800000"/>
            <a:headEnd/>
            <a:tailEnd/>
          </a:ln>
        </p:spPr>
      </p:pic>
      <p:sp>
        <p:nvSpPr>
          <p:cNvPr id="5" name="Oval 4"/>
          <p:cNvSpPr/>
          <p:nvPr/>
        </p:nvSpPr>
        <p:spPr>
          <a:xfrm>
            <a:off x="457200" y="5257800"/>
            <a:ext cx="8153400" cy="304800"/>
          </a:xfrm>
          <a:prstGeom prst="ellipse">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1295400" y="1905000"/>
            <a:ext cx="38100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4724400"/>
            <a:ext cx="30480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057400" y="5943600"/>
            <a:ext cx="838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19600" y="5410200"/>
            <a:ext cx="2362200" cy="76200"/>
          </a:xfrm>
          <a:prstGeom prst="rect">
            <a:avLst/>
          </a:prstGeom>
          <a:noFill/>
          <a:ln w="12700" cmpd="sng">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Webforms</a:t>
            </a:r>
            <a:endParaRPr lang="en-US" dirty="0"/>
          </a:p>
        </p:txBody>
      </p:sp>
      <p:pic>
        <p:nvPicPr>
          <p:cNvPr id="7" name="Content Placeholder 6"/>
          <p:cNvPicPr>
            <a:picLocks noGrp="1"/>
          </p:cNvPicPr>
          <p:nvPr>
            <p:ph sz="quarter" idx="1"/>
          </p:nvPr>
        </p:nvPicPr>
        <p:blipFill>
          <a:blip r:embed="rId3" cstate="print"/>
          <a:srcRect l="57692" t="45477" r="8654" b="16923"/>
          <a:stretch>
            <a:fillRect/>
          </a:stretch>
        </p:blipFill>
        <p:spPr bwMode="auto">
          <a:xfrm>
            <a:off x="301625" y="2328585"/>
            <a:ext cx="8504238" cy="2969180"/>
          </a:xfrm>
          <a:prstGeom prst="rect">
            <a:avLst/>
          </a:prstGeom>
          <a:noFill/>
          <a:ln w="12700">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quarter" idx="1"/>
          </p:nvPr>
        </p:nvPicPr>
        <p:blipFill>
          <a:blip r:embed="rId3" cstate="print"/>
          <a:srcRect l="50000" t="7692" b="64103"/>
          <a:stretch>
            <a:fillRect/>
          </a:stretch>
        </p:blipFill>
        <p:spPr bwMode="auto">
          <a:xfrm>
            <a:off x="381000" y="1524000"/>
            <a:ext cx="7924800" cy="1447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Commenting</a:t>
            </a:r>
            <a:endParaRPr lang="en-US" dirty="0"/>
          </a:p>
        </p:txBody>
      </p:sp>
      <p:sp>
        <p:nvSpPr>
          <p:cNvPr id="5" name="Down Arrow 4"/>
          <p:cNvSpPr/>
          <p:nvPr/>
        </p:nvSpPr>
        <p:spPr>
          <a:xfrm>
            <a:off x="2362200" y="1828800"/>
            <a:ext cx="152400" cy="685800"/>
          </a:xfrm>
          <a:prstGeom prst="downArrow">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4" cstate="print"/>
          <a:srcRect l="50000" t="78462"/>
          <a:stretch>
            <a:fillRect/>
          </a:stretch>
        </p:blipFill>
        <p:spPr bwMode="auto">
          <a:xfrm>
            <a:off x="762000" y="3200400"/>
            <a:ext cx="7924800" cy="1524000"/>
          </a:xfrm>
          <a:prstGeom prst="rect">
            <a:avLst/>
          </a:prstGeom>
          <a:noFill/>
          <a:ln w="9525">
            <a:noFill/>
            <a:miter lim="800000"/>
            <a:headEnd/>
            <a:tailEnd/>
          </a:ln>
        </p:spPr>
      </p:pic>
      <p:pic>
        <p:nvPicPr>
          <p:cNvPr id="9" name="Picture 8"/>
          <p:cNvPicPr/>
          <p:nvPr/>
        </p:nvPicPr>
        <p:blipFill>
          <a:blip r:embed="rId5" cstate="print"/>
          <a:srcRect l="50000" t="66154"/>
          <a:stretch>
            <a:fillRect/>
          </a:stretch>
        </p:blipFill>
        <p:spPr bwMode="auto">
          <a:xfrm>
            <a:off x="1066800" y="4953000"/>
            <a:ext cx="7924800" cy="152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Commenting</a:t>
            </a:r>
            <a:endParaRPr lang="en-US" dirty="0"/>
          </a:p>
        </p:txBody>
      </p:sp>
      <p:pic>
        <p:nvPicPr>
          <p:cNvPr id="4" name="Content Placeholder 3"/>
          <p:cNvPicPr>
            <a:picLocks noGrp="1"/>
          </p:cNvPicPr>
          <p:nvPr>
            <p:ph sz="quarter" idx="1"/>
          </p:nvPr>
        </p:nvPicPr>
        <p:blipFill>
          <a:blip r:embed="rId3" cstate="print"/>
          <a:srcRect l="50000" t="69744"/>
          <a:stretch>
            <a:fillRect/>
          </a:stretch>
        </p:blipFill>
        <p:spPr bwMode="auto">
          <a:xfrm>
            <a:off x="304800" y="2057400"/>
            <a:ext cx="8458200" cy="1608151"/>
          </a:xfrm>
          <a:prstGeom prst="rect">
            <a:avLst/>
          </a:prstGeom>
          <a:noFill/>
          <a:ln w="9525">
            <a:noFill/>
            <a:miter lim="800000"/>
            <a:headEnd/>
            <a:tailEnd/>
          </a:ln>
        </p:spPr>
      </p:pic>
      <p:pic>
        <p:nvPicPr>
          <p:cNvPr id="5" name="Picture 4"/>
          <p:cNvPicPr/>
          <p:nvPr/>
        </p:nvPicPr>
        <p:blipFill>
          <a:blip r:embed="rId4" cstate="print"/>
          <a:srcRect l="50000" t="67867" b="13019"/>
          <a:stretch>
            <a:fillRect/>
          </a:stretch>
        </p:blipFill>
        <p:spPr bwMode="auto">
          <a:xfrm>
            <a:off x="304800" y="4114800"/>
            <a:ext cx="8458200" cy="1371600"/>
          </a:xfrm>
          <a:prstGeom prst="rect">
            <a:avLst/>
          </a:prstGeom>
          <a:noFill/>
          <a:ln w="9525">
            <a:noFill/>
            <a:miter lim="800000"/>
            <a:headEnd/>
            <a:tailEnd/>
          </a:ln>
        </p:spPr>
      </p:pic>
      <p:sp>
        <p:nvSpPr>
          <p:cNvPr id="6" name="Oval 5"/>
          <p:cNvSpPr/>
          <p:nvPr/>
        </p:nvSpPr>
        <p:spPr>
          <a:xfrm>
            <a:off x="0" y="2895600"/>
            <a:ext cx="7391400" cy="228600"/>
          </a:xfrm>
          <a:prstGeom prst="ellipse">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4"/>
          </p:cNvCxnSpPr>
          <p:nvPr/>
        </p:nvCxnSpPr>
        <p:spPr>
          <a:xfrm>
            <a:off x="3695700" y="3124200"/>
            <a:ext cx="647700" cy="1752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Lessons Learned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Goal is to be APPROACHABLE</a:t>
            </a:r>
          </a:p>
          <a:p>
            <a:pPr lvl="1"/>
            <a:r>
              <a:rPr lang="en-US" dirty="0" smtClean="0"/>
              <a:t>Create a conversation with your community</a:t>
            </a:r>
          </a:p>
          <a:p>
            <a:r>
              <a:rPr lang="en-US" dirty="0" smtClean="0"/>
              <a:t>Thank respondents for their information</a:t>
            </a:r>
          </a:p>
          <a:p>
            <a:pPr lvl="1"/>
            <a:r>
              <a:rPr lang="en-US" dirty="0" smtClean="0"/>
              <a:t>Email respondents (when possible) and thank them for their contributions</a:t>
            </a:r>
          </a:p>
          <a:p>
            <a:pPr lvl="2"/>
            <a:r>
              <a:rPr lang="en-US" dirty="0" smtClean="0"/>
              <a:t>Do NOT use  a form response.  Making it personal goes a long way toward encouraging future use.</a:t>
            </a:r>
          </a:p>
          <a:p>
            <a:pPr lvl="1"/>
            <a:r>
              <a:rPr lang="en-US" dirty="0" smtClean="0"/>
              <a:t>Respondents leaving comments  should have a return comment</a:t>
            </a:r>
          </a:p>
          <a:p>
            <a:pPr lvl="2"/>
            <a:r>
              <a:rPr lang="en-US" dirty="0" smtClean="0"/>
              <a:t>Again, do NOT use a form response.  Make it personal and friendly</a:t>
            </a:r>
          </a:p>
          <a:p>
            <a:pPr lvl="2"/>
            <a:r>
              <a:rPr lang="en-US" dirty="0" smtClean="0"/>
              <a:t>Comments have more visibility, so making a friendly and grateful reply can encourage others to contribute information, as well as the respondent.</a:t>
            </a:r>
          </a:p>
          <a:p>
            <a:r>
              <a:rPr lang="en-US" dirty="0" smtClean="0"/>
              <a:t>Designate someone to monitor emails and comments, but the responsibility for replies can be spread out to more than just one person</a:t>
            </a:r>
          </a:p>
          <a:p>
            <a:pPr lvl="1"/>
            <a:r>
              <a:rPr lang="en-US" dirty="0" smtClean="0"/>
              <a:t>Best if the person responsible for initially creating the metadata (or who knows the collection best) provides the response.</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Advertising</a:t>
            </a:r>
            <a:endParaRPr lang="en-US" dirty="0"/>
          </a:p>
        </p:txBody>
      </p:sp>
      <p:sp>
        <p:nvSpPr>
          <p:cNvPr id="4" name="TextBox 3"/>
          <p:cNvSpPr txBox="1"/>
          <p:nvPr/>
        </p:nvSpPr>
        <p:spPr>
          <a:xfrm>
            <a:off x="6553200" y="6324600"/>
            <a:ext cx="2362200" cy="369332"/>
          </a:xfrm>
          <a:prstGeom prst="rect">
            <a:avLst/>
          </a:prstGeom>
          <a:noFill/>
        </p:spPr>
        <p:txBody>
          <a:bodyPr wrap="square" rtlCol="0">
            <a:spAutoFit/>
          </a:bodyPr>
          <a:lstStyle/>
          <a:p>
            <a:pPr algn="r"/>
            <a:r>
              <a:rPr lang="en-US" dirty="0" smtClean="0">
                <a:solidFill>
                  <a:schemeClr val="bg1"/>
                </a:solidFill>
              </a:rPr>
              <a:t>By Andrea Payant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Getting Started</a:t>
            </a:r>
            <a:endParaRPr lang="en-US" sz="3600" dirty="0"/>
          </a:p>
        </p:txBody>
      </p:sp>
      <p:sp>
        <p:nvSpPr>
          <p:cNvPr id="3" name="Content Placeholder 2"/>
          <p:cNvSpPr>
            <a:spLocks noGrp="1"/>
          </p:cNvSpPr>
          <p:nvPr>
            <p:ph sz="quarter" idx="1"/>
          </p:nvPr>
        </p:nvSpPr>
        <p:spPr/>
        <p:txBody>
          <a:bodyPr/>
          <a:lstStyle/>
          <a:p>
            <a:pPr marL="0" indent="0">
              <a:buNone/>
            </a:pPr>
            <a:r>
              <a:rPr lang="en-US" sz="2600" b="1" dirty="0" smtClean="0">
                <a:latin typeface="+mj-lt"/>
              </a:rPr>
              <a:t>Recognize</a:t>
            </a:r>
            <a:r>
              <a:rPr lang="en-US" sz="2600" b="1" dirty="0">
                <a:latin typeface="+mj-lt"/>
              </a:rPr>
              <a:t>, create, </a:t>
            </a:r>
            <a:r>
              <a:rPr lang="en-US" sz="2600" b="1" dirty="0" smtClean="0">
                <a:latin typeface="+mj-lt"/>
              </a:rPr>
              <a:t>or </a:t>
            </a:r>
            <a:r>
              <a:rPr lang="en-US" sz="2600" b="1" dirty="0">
                <a:latin typeface="+mj-lt"/>
              </a:rPr>
              <a:t>act upon </a:t>
            </a:r>
            <a:r>
              <a:rPr lang="en-US" sz="2600" b="1" dirty="0" smtClean="0">
                <a:latin typeface="+mj-lt"/>
              </a:rPr>
              <a:t>opportunities </a:t>
            </a:r>
          </a:p>
          <a:p>
            <a:pPr marL="0" indent="0">
              <a:buNone/>
            </a:pPr>
            <a:endParaRPr lang="en-US" sz="800" b="1" dirty="0" smtClean="0">
              <a:latin typeface="+mj-lt"/>
            </a:endParaRPr>
          </a:p>
          <a:p>
            <a:pPr>
              <a:buFont typeface="Wingdings" pitchFamily="2" charset="2"/>
              <a:buChar char="v"/>
            </a:pPr>
            <a:r>
              <a:rPr lang="en-US" sz="2400" dirty="0">
                <a:latin typeface="Calibri" pitchFamily="34" charset="0"/>
              </a:rPr>
              <a:t> </a:t>
            </a:r>
            <a:r>
              <a:rPr lang="en-US" sz="2400" dirty="0" smtClean="0"/>
              <a:t>Take </a:t>
            </a:r>
            <a:r>
              <a:rPr lang="en-US" sz="2400" dirty="0"/>
              <a:t>advantage of </a:t>
            </a:r>
            <a:r>
              <a:rPr lang="en-US" sz="2400" dirty="0" smtClean="0"/>
              <a:t>established relationships </a:t>
            </a:r>
          </a:p>
          <a:p>
            <a:pPr>
              <a:buFont typeface="Wingdings" pitchFamily="2" charset="2"/>
              <a:buChar char="v"/>
            </a:pPr>
            <a:r>
              <a:rPr lang="en-US" sz="2400" dirty="0" smtClean="0"/>
              <a:t> Explore new networking options and make contact</a:t>
            </a:r>
          </a:p>
          <a:p>
            <a:pPr>
              <a:buFont typeface="Wingdings" pitchFamily="2" charset="2"/>
              <a:buChar char="v"/>
            </a:pPr>
            <a:r>
              <a:rPr lang="en-US" sz="2400" dirty="0"/>
              <a:t> </a:t>
            </a:r>
            <a:r>
              <a:rPr lang="en-US" sz="2400" dirty="0" smtClean="0"/>
              <a:t>Follow up</a:t>
            </a:r>
          </a:p>
          <a:p>
            <a:pPr marL="0" indent="0">
              <a:buNone/>
            </a:pPr>
            <a:endParaRPr lang="en-US" sz="2400" b="1" dirty="0">
              <a:latin typeface="+mj-lt"/>
            </a:endParaRPr>
          </a:p>
          <a:p>
            <a:pPr marL="0" indent="0">
              <a:buNone/>
            </a:pPr>
            <a:r>
              <a:rPr lang="en-US" sz="2600" b="1" dirty="0" smtClean="0">
                <a:latin typeface="+mj-lt"/>
              </a:rPr>
              <a:t>Consider potential advertising locations</a:t>
            </a:r>
          </a:p>
          <a:p>
            <a:pPr marL="0" indent="0">
              <a:buNone/>
            </a:pPr>
            <a:endParaRPr lang="en-US" sz="800" b="1" dirty="0" smtClean="0">
              <a:latin typeface="+mj-lt"/>
            </a:endParaRPr>
          </a:p>
          <a:p>
            <a:pPr>
              <a:buFont typeface="Wingdings" pitchFamily="2" charset="2"/>
              <a:buChar char="v"/>
            </a:pPr>
            <a:r>
              <a:rPr lang="en-US" sz="2400" b="1" dirty="0"/>
              <a:t> </a:t>
            </a:r>
            <a:r>
              <a:rPr lang="en-US" sz="2400" dirty="0" smtClean="0"/>
              <a:t>What local businesses/organizations will likely allow your advertising to be placed in their establishments?</a:t>
            </a:r>
            <a:endParaRPr lang="en-US" sz="2400" b="1" dirty="0" smtClean="0"/>
          </a:p>
          <a:p>
            <a:pPr>
              <a:buFont typeface="Wingdings" pitchFamily="2" charset="2"/>
              <a:buChar char="v"/>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Creating the Advertisements</a:t>
            </a:r>
            <a:endParaRPr lang="en-US" sz="3600" dirty="0"/>
          </a:p>
        </p:txBody>
      </p:sp>
      <p:sp>
        <p:nvSpPr>
          <p:cNvPr id="3" name="Content Placeholder 2"/>
          <p:cNvSpPr>
            <a:spLocks noGrp="1"/>
          </p:cNvSpPr>
          <p:nvPr>
            <p:ph sz="quarter" idx="1"/>
          </p:nvPr>
        </p:nvSpPr>
        <p:spPr/>
        <p:txBody>
          <a:bodyPr/>
          <a:lstStyle/>
          <a:p>
            <a:pPr marL="0" indent="0">
              <a:buNone/>
            </a:pPr>
            <a:r>
              <a:rPr lang="en-US" sz="2600" b="1" dirty="0" smtClean="0">
                <a:latin typeface="+mj-lt"/>
              </a:rPr>
              <a:t>Target audience</a:t>
            </a:r>
            <a:endParaRPr lang="en-US" sz="800" b="1" dirty="0" smtClean="0">
              <a:latin typeface="+mj-lt"/>
            </a:endParaRPr>
          </a:p>
          <a:p>
            <a:pPr>
              <a:buFont typeface="Wingdings" pitchFamily="2" charset="2"/>
              <a:buChar char="v"/>
            </a:pPr>
            <a:r>
              <a:rPr lang="en-US" sz="2400" dirty="0">
                <a:latin typeface="Calibri" pitchFamily="34" charset="0"/>
              </a:rPr>
              <a:t> </a:t>
            </a:r>
            <a:r>
              <a:rPr lang="en-US" sz="2400" dirty="0" smtClean="0"/>
              <a:t>Do you want to generate interest in a specific collection or are your advertising goals more broad?</a:t>
            </a:r>
          </a:p>
          <a:p>
            <a:pPr marL="0" indent="0">
              <a:buNone/>
            </a:pPr>
            <a:endParaRPr lang="en-US" sz="2400" b="1" dirty="0">
              <a:latin typeface="+mj-lt"/>
            </a:endParaRPr>
          </a:p>
          <a:p>
            <a:pPr marL="0" indent="0">
              <a:buNone/>
            </a:pPr>
            <a:r>
              <a:rPr lang="en-US" sz="2600" b="1" dirty="0" smtClean="0">
                <a:latin typeface="+mj-lt"/>
              </a:rPr>
              <a:t>What type of advertising is best?</a:t>
            </a:r>
          </a:p>
          <a:p>
            <a:pPr marL="0" indent="0">
              <a:buNone/>
            </a:pPr>
            <a:endParaRPr lang="en-US" sz="800" b="1" dirty="0" smtClean="0">
              <a:latin typeface="+mj-lt"/>
            </a:endParaRPr>
          </a:p>
          <a:p>
            <a:pPr>
              <a:buFont typeface="Wingdings" pitchFamily="2" charset="2"/>
              <a:buChar char="v"/>
            </a:pPr>
            <a:r>
              <a:rPr lang="en-US" sz="2400" b="1" dirty="0"/>
              <a:t> </a:t>
            </a:r>
            <a:r>
              <a:rPr lang="en-US" sz="2400" dirty="0" smtClean="0"/>
              <a:t>How do you want to communicate the information? Online ads or Physical ads?</a:t>
            </a:r>
          </a:p>
          <a:p>
            <a:pPr>
              <a:buFont typeface="Wingdings" pitchFamily="2" charset="2"/>
              <a:buChar char="v"/>
            </a:pPr>
            <a:r>
              <a:rPr lang="en-US" sz="2400" dirty="0"/>
              <a:t> </a:t>
            </a:r>
            <a:r>
              <a:rPr lang="en-US" sz="2400" dirty="0" smtClean="0"/>
              <a:t>Posters</a:t>
            </a:r>
            <a:r>
              <a:rPr lang="en-US" sz="2400" dirty="0"/>
              <a:t> </a:t>
            </a:r>
            <a:r>
              <a:rPr lang="en-US" sz="2400" dirty="0" smtClean="0"/>
              <a:t>– Flyers – Mailers </a:t>
            </a:r>
            <a:endParaRPr lang="en-US" sz="2800" dirty="0"/>
          </a:p>
        </p:txBody>
      </p:sp>
    </p:spTree>
    <p:extLst>
      <p:ext uri="{BB962C8B-B14F-4D97-AF65-F5344CB8AC3E}">
        <p14:creationId xmlns:p14="http://schemas.microsoft.com/office/powerpoint/2010/main" val="3781759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not enough to just upload a scanned photo…</a:t>
            </a:r>
            <a:endParaRPr lang="en-US" dirty="0"/>
          </a:p>
        </p:txBody>
      </p:sp>
      <p:sp>
        <p:nvSpPr>
          <p:cNvPr id="3" name="Content Placeholder 2"/>
          <p:cNvSpPr>
            <a:spLocks noGrp="1"/>
          </p:cNvSpPr>
          <p:nvPr>
            <p:ph sz="quarter" idx="1"/>
          </p:nvPr>
        </p:nvSpPr>
        <p:spPr/>
        <p:txBody>
          <a:bodyPr/>
          <a:lstStyle/>
          <a:p>
            <a:r>
              <a:rPr lang="en-US" dirty="0" smtClean="0"/>
              <a:t>The problem:</a:t>
            </a:r>
            <a:endParaRPr lang="en-US" dirty="0"/>
          </a:p>
        </p:txBody>
      </p:sp>
      <p:pic>
        <p:nvPicPr>
          <p:cNvPr id="1026" name="Picture 2" descr="http://digital.lib.usu.edu/utils/ajaxhelper/?CISOROOT=Mendon&amp;CISOPTR=3634&amp;action=2&amp;DMSCALE=15&amp;DMWIDTH=221&amp;DMHEIGHT=391&amp;DMX=0&amp;DMY=0&amp;DMTEXT=&amp;DMROTATE=0&amp;DMID=sessionZmaster%3EU5U2CKSKSKVYYAEWS48Y&amp;r_sess_id=a3gguejmjnfn4fgj1be4lgvtc1"/>
          <p:cNvPicPr>
            <a:picLocks noChangeAspect="1" noChangeArrowheads="1"/>
          </p:cNvPicPr>
          <p:nvPr/>
        </p:nvPicPr>
        <p:blipFill>
          <a:blip r:embed="rId3" cstate="print"/>
          <a:srcRect/>
          <a:stretch>
            <a:fillRect/>
          </a:stretch>
        </p:blipFill>
        <p:spPr bwMode="auto">
          <a:xfrm>
            <a:off x="838200" y="2133600"/>
            <a:ext cx="2105025" cy="3724276"/>
          </a:xfrm>
          <a:prstGeom prst="rect">
            <a:avLst/>
          </a:prstGeom>
          <a:noFill/>
        </p:spPr>
      </p:pic>
      <p:sp>
        <p:nvSpPr>
          <p:cNvPr id="5" name="TextBox 4"/>
          <p:cNvSpPr txBox="1"/>
          <p:nvPr/>
        </p:nvSpPr>
        <p:spPr>
          <a:xfrm>
            <a:off x="2971800" y="2133600"/>
            <a:ext cx="5562600" cy="369332"/>
          </a:xfrm>
          <a:prstGeom prst="rect">
            <a:avLst/>
          </a:prstGeom>
          <a:noFill/>
        </p:spPr>
        <p:txBody>
          <a:bodyPr wrap="square" rtlCol="0">
            <a:spAutoFit/>
          </a:bodyPr>
          <a:lstStyle/>
          <a:p>
            <a:r>
              <a:rPr lang="en-US" dirty="0" smtClean="0">
                <a:solidFill>
                  <a:schemeClr val="accent1"/>
                </a:solidFill>
              </a:rPr>
              <a:t>Title: Woman standing in weeds with boots on, 1942</a:t>
            </a:r>
          </a:p>
        </p:txBody>
      </p:sp>
      <p:sp>
        <p:nvSpPr>
          <p:cNvPr id="10" name="TextBox 9"/>
          <p:cNvSpPr txBox="1"/>
          <p:nvPr/>
        </p:nvSpPr>
        <p:spPr>
          <a:xfrm>
            <a:off x="3048000" y="3352800"/>
            <a:ext cx="1828800" cy="1477328"/>
          </a:xfrm>
          <a:prstGeom prst="rect">
            <a:avLst/>
          </a:prstGeom>
          <a:noFill/>
        </p:spPr>
        <p:txBody>
          <a:bodyPr wrap="square" rtlCol="0">
            <a:spAutoFit/>
          </a:bodyPr>
          <a:lstStyle/>
          <a:p>
            <a:pPr algn="r"/>
            <a:r>
              <a:rPr lang="en-US" dirty="0" smtClean="0">
                <a:solidFill>
                  <a:schemeClr val="accent1"/>
                </a:solidFill>
              </a:rPr>
              <a:t>Title: </a:t>
            </a:r>
          </a:p>
          <a:p>
            <a:pPr algn="r"/>
            <a:r>
              <a:rPr lang="en-US" dirty="0" smtClean="0">
                <a:solidFill>
                  <a:schemeClr val="accent1"/>
                </a:solidFill>
              </a:rPr>
              <a:t>Students outside of schoolhouse, 1930’s</a:t>
            </a:r>
            <a:endParaRPr lang="en-US" dirty="0">
              <a:solidFill>
                <a:schemeClr val="accent1"/>
              </a:solidFill>
            </a:endParaRPr>
          </a:p>
        </p:txBody>
      </p:sp>
      <p:pic>
        <p:nvPicPr>
          <p:cNvPr id="1037" name="Picture 13"/>
          <p:cNvPicPr>
            <a:picLocks noChangeAspect="1" noChangeArrowheads="1"/>
          </p:cNvPicPr>
          <p:nvPr/>
        </p:nvPicPr>
        <p:blipFill>
          <a:blip r:embed="rId4" cstate="print"/>
          <a:srcRect/>
          <a:stretch>
            <a:fillRect/>
          </a:stretch>
        </p:blipFill>
        <p:spPr bwMode="auto">
          <a:xfrm>
            <a:off x="4876800" y="3276600"/>
            <a:ext cx="3880700" cy="2590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3097" y="228600"/>
            <a:ext cx="4967804" cy="6430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92348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339" y="0"/>
            <a:ext cx="5315517"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4568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0"/>
            <a:ext cx="5303822"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6355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Lessons Learned</a:t>
            </a:r>
            <a:endParaRPr lang="en-US" sz="3600" dirty="0"/>
          </a:p>
        </p:txBody>
      </p:sp>
      <p:sp>
        <p:nvSpPr>
          <p:cNvPr id="3" name="Content Placeholder 2"/>
          <p:cNvSpPr>
            <a:spLocks noGrp="1"/>
          </p:cNvSpPr>
          <p:nvPr>
            <p:ph sz="quarter" idx="1"/>
          </p:nvPr>
        </p:nvSpPr>
        <p:spPr/>
        <p:txBody>
          <a:bodyPr/>
          <a:lstStyle/>
          <a:p>
            <a:pPr>
              <a:buFont typeface="Wingdings" pitchFamily="2" charset="2"/>
              <a:buChar char="v"/>
            </a:pPr>
            <a:r>
              <a:rPr lang="en-US" sz="2800" dirty="0" smtClean="0"/>
              <a:t> Consider all your options – you never know who will be interested</a:t>
            </a:r>
          </a:p>
          <a:p>
            <a:pPr marL="0" indent="0">
              <a:buNone/>
            </a:pPr>
            <a:endParaRPr lang="en-US" sz="2800" dirty="0" smtClean="0"/>
          </a:p>
          <a:p>
            <a:pPr>
              <a:buFont typeface="Wingdings" pitchFamily="2" charset="2"/>
              <a:buChar char="v"/>
            </a:pPr>
            <a:r>
              <a:rPr lang="en-US" sz="2800" dirty="0"/>
              <a:t> </a:t>
            </a:r>
            <a:r>
              <a:rPr lang="en-US" sz="2800" dirty="0" smtClean="0"/>
              <a:t>What may be seen as a lost opportunity </a:t>
            </a:r>
            <a:r>
              <a:rPr lang="en-US" sz="2800" smtClean="0"/>
              <a:t>may actually open </a:t>
            </a:r>
            <a:r>
              <a:rPr lang="en-US" sz="2800" dirty="0" smtClean="0"/>
              <a:t>up new possibilities </a:t>
            </a:r>
            <a:r>
              <a:rPr lang="en-US" sz="2800" dirty="0"/>
              <a:t>=</a:t>
            </a:r>
            <a:r>
              <a:rPr lang="en-US" sz="2800" dirty="0" smtClean="0"/>
              <a:t> referrals </a:t>
            </a:r>
          </a:p>
          <a:p>
            <a:pPr>
              <a:buFont typeface="Wingdings" pitchFamily="2" charset="2"/>
              <a:buChar char="v"/>
            </a:pPr>
            <a:endParaRPr lang="en-US" sz="2800" dirty="0"/>
          </a:p>
          <a:p>
            <a:pPr>
              <a:buFont typeface="Wingdings" pitchFamily="2" charset="2"/>
              <a:buChar char="v"/>
            </a:pPr>
            <a:r>
              <a:rPr lang="en-US" sz="2800" dirty="0" smtClean="0"/>
              <a:t> Generating interest on any level is progress</a:t>
            </a:r>
            <a:endParaRPr lang="en-US" sz="2800" dirty="0"/>
          </a:p>
        </p:txBody>
      </p:sp>
    </p:spTree>
    <p:extLst>
      <p:ext uri="{BB962C8B-B14F-4D97-AF65-F5344CB8AC3E}">
        <p14:creationId xmlns:p14="http://schemas.microsoft.com/office/powerpoint/2010/main" val="27952759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Plans for the future</a:t>
            </a:r>
            <a:endParaRPr lang="en-US" dirty="0"/>
          </a:p>
        </p:txBody>
      </p:sp>
      <p:sp>
        <p:nvSpPr>
          <p:cNvPr id="4" name="TextBox 3"/>
          <p:cNvSpPr txBox="1"/>
          <p:nvPr/>
        </p:nvSpPr>
        <p:spPr>
          <a:xfrm>
            <a:off x="6553200" y="6324600"/>
            <a:ext cx="2362200" cy="369332"/>
          </a:xfrm>
          <a:prstGeom prst="rect">
            <a:avLst/>
          </a:prstGeom>
          <a:noFill/>
        </p:spPr>
        <p:txBody>
          <a:bodyPr wrap="square" rtlCol="0">
            <a:spAutoFit/>
          </a:bodyPr>
          <a:lstStyle/>
          <a:p>
            <a:pPr algn="r"/>
            <a:r>
              <a:rPr lang="en-US" dirty="0" smtClean="0">
                <a:solidFill>
                  <a:schemeClr val="bg1"/>
                </a:solidFill>
              </a:rPr>
              <a:t>By Paul Daybell</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the future</a:t>
            </a:r>
            <a:endParaRPr lang="en-US" dirty="0"/>
          </a:p>
        </p:txBody>
      </p:sp>
      <p:sp>
        <p:nvSpPr>
          <p:cNvPr id="3" name="Content Placeholder 2"/>
          <p:cNvSpPr>
            <a:spLocks noGrp="1"/>
          </p:cNvSpPr>
          <p:nvPr>
            <p:ph sz="quarter" idx="1"/>
          </p:nvPr>
        </p:nvSpPr>
        <p:spPr/>
        <p:txBody>
          <a:bodyPr>
            <a:normAutofit/>
          </a:bodyPr>
          <a:lstStyle/>
          <a:p>
            <a:r>
              <a:rPr lang="en-US" dirty="0" smtClean="0"/>
              <a:t>Community wide event connected with traditional celebrations (ex. July 24</a:t>
            </a:r>
            <a:r>
              <a:rPr lang="en-US" baseline="30000" dirty="0" smtClean="0"/>
              <a:t>th</a:t>
            </a:r>
            <a:r>
              <a:rPr lang="en-US" dirty="0" smtClean="0"/>
              <a:t>)</a:t>
            </a:r>
          </a:p>
          <a:p>
            <a:pPr lvl="1"/>
            <a:r>
              <a:rPr lang="en-US" dirty="0" smtClean="0"/>
              <a:t>Provides forum for community discussion</a:t>
            </a:r>
          </a:p>
          <a:p>
            <a:pPr lvl="1"/>
            <a:r>
              <a:rPr lang="en-US" dirty="0" smtClean="0"/>
              <a:t>Promote the use of the digital collection</a:t>
            </a:r>
          </a:p>
          <a:p>
            <a:r>
              <a:rPr lang="en-US" dirty="0" smtClean="0"/>
              <a:t>Collaborate with new partners to advertise/promote crowd-sourced collections</a:t>
            </a:r>
          </a:p>
          <a:p>
            <a:pPr lvl="1"/>
            <a:r>
              <a:rPr lang="en-US" dirty="0" smtClean="0"/>
              <a:t>Newspapers</a:t>
            </a:r>
          </a:p>
          <a:p>
            <a:pPr lvl="1"/>
            <a:r>
              <a:rPr lang="en-US" dirty="0" smtClean="0"/>
              <a:t>Other libraries</a:t>
            </a:r>
          </a:p>
          <a:p>
            <a:r>
              <a:rPr lang="en-US" dirty="0" smtClean="0"/>
              <a:t>Implement this process into other new/existing collections in need of metadata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40298797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Crowdsourcing</a:t>
            </a:r>
            <a:r>
              <a:rPr lang="en-US" dirty="0" smtClean="0"/>
              <a:t> Strategy</a:t>
            </a:r>
            <a:endParaRPr lang="en-US" dirty="0"/>
          </a:p>
        </p:txBody>
      </p:sp>
      <p:sp>
        <p:nvSpPr>
          <p:cNvPr id="3" name="Content Placeholder 2"/>
          <p:cNvSpPr>
            <a:spLocks noGrp="1"/>
          </p:cNvSpPr>
          <p:nvPr>
            <p:ph sz="quarter" idx="1"/>
          </p:nvPr>
        </p:nvSpPr>
        <p:spPr/>
        <p:txBody>
          <a:bodyPr/>
          <a:lstStyle/>
          <a:p>
            <a:r>
              <a:rPr lang="en-US" dirty="0" smtClean="0"/>
              <a:t>2 point approach</a:t>
            </a:r>
          </a:p>
          <a:p>
            <a:pPr lvl="1"/>
            <a:r>
              <a:rPr lang="en-US" dirty="0" smtClean="0"/>
              <a:t>In-person</a:t>
            </a:r>
          </a:p>
          <a:p>
            <a:pPr lvl="2"/>
            <a:r>
              <a:rPr lang="en-US" dirty="0" smtClean="0"/>
              <a:t>Meetings with local groups</a:t>
            </a:r>
          </a:p>
          <a:p>
            <a:pPr lvl="2"/>
            <a:r>
              <a:rPr lang="en-US" dirty="0" smtClean="0"/>
              <a:t>Individual interviews</a:t>
            </a:r>
          </a:p>
          <a:p>
            <a:pPr lvl="1"/>
            <a:r>
              <a:rPr lang="en-US" dirty="0" smtClean="0"/>
              <a:t>On-line</a:t>
            </a:r>
          </a:p>
          <a:p>
            <a:pPr lvl="2"/>
            <a:r>
              <a:rPr lang="en-US" dirty="0" err="1" smtClean="0"/>
              <a:t>Webforms</a:t>
            </a:r>
            <a:endParaRPr lang="en-US" dirty="0" smtClean="0"/>
          </a:p>
          <a:p>
            <a:pPr lvl="2"/>
            <a:r>
              <a:rPr lang="en-US" dirty="0" smtClean="0"/>
              <a:t>Comments/Tagging</a:t>
            </a:r>
          </a:p>
          <a:p>
            <a:r>
              <a:rPr lang="en-US" dirty="0" smtClean="0"/>
              <a:t>Advertising</a:t>
            </a:r>
          </a:p>
          <a:p>
            <a:pPr lvl="1"/>
            <a:r>
              <a:rPr lang="en-US" dirty="0" smtClean="0"/>
              <a:t>Community outreach</a:t>
            </a:r>
          </a:p>
          <a:p>
            <a:pPr lvl="1"/>
            <a:r>
              <a:rPr lang="en-US" dirty="0" smtClean="0"/>
              <a:t>Partnering with other libraries</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Local Groups</a:t>
            </a:r>
            <a:endParaRPr lang="en-US" dirty="0"/>
          </a:p>
        </p:txBody>
      </p:sp>
      <p:sp>
        <p:nvSpPr>
          <p:cNvPr id="3" name="Title 2"/>
          <p:cNvSpPr>
            <a:spLocks noGrp="1"/>
          </p:cNvSpPr>
          <p:nvPr>
            <p:ph type="title"/>
          </p:nvPr>
        </p:nvSpPr>
        <p:spPr/>
        <p:txBody>
          <a:bodyPr/>
          <a:lstStyle/>
          <a:p>
            <a:r>
              <a:rPr lang="en-US" dirty="0" smtClean="0"/>
              <a:t>Strategy 1: In-Person</a:t>
            </a:r>
            <a:endParaRPr lang="en-US" dirty="0"/>
          </a:p>
        </p:txBody>
      </p:sp>
      <p:sp>
        <p:nvSpPr>
          <p:cNvPr id="4" name="TextBox 3"/>
          <p:cNvSpPr txBox="1"/>
          <p:nvPr/>
        </p:nvSpPr>
        <p:spPr>
          <a:xfrm>
            <a:off x="7010400" y="6324600"/>
            <a:ext cx="1905000" cy="369332"/>
          </a:xfrm>
          <a:prstGeom prst="rect">
            <a:avLst/>
          </a:prstGeom>
          <a:noFill/>
        </p:spPr>
        <p:txBody>
          <a:bodyPr wrap="square" rtlCol="0">
            <a:spAutoFit/>
          </a:bodyPr>
          <a:lstStyle/>
          <a:p>
            <a:pPr algn="r"/>
            <a:r>
              <a:rPr lang="en-US" dirty="0" smtClean="0">
                <a:solidFill>
                  <a:schemeClr val="bg1"/>
                </a:solidFill>
              </a:rPr>
              <a:t>By Paul Daybell</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Getting Started</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dirty="0" smtClean="0"/>
              <a:t>Find your partners</a:t>
            </a:r>
          </a:p>
          <a:p>
            <a:pPr lvl="1">
              <a:buFont typeface="Courier New" pitchFamily="49" charset="0"/>
              <a:buChar char="o"/>
            </a:pPr>
            <a:r>
              <a:rPr lang="en-US" sz="1400" dirty="0" smtClean="0"/>
              <a:t>Determine who the best people and organizations are in the community to help establish the project (i.e. local historical societies, historians, local leaders, etc.)</a:t>
            </a:r>
          </a:p>
          <a:p>
            <a:pPr marL="0" indent="0">
              <a:buNone/>
            </a:pPr>
            <a:endParaRPr lang="en-US" sz="1600" dirty="0" smtClean="0"/>
          </a:p>
          <a:p>
            <a:r>
              <a:rPr lang="en-US" dirty="0" smtClean="0"/>
              <a:t>Know your audience</a:t>
            </a:r>
          </a:p>
          <a:p>
            <a:pPr lvl="1">
              <a:buFont typeface="Courier New" pitchFamily="49" charset="0"/>
              <a:buChar char="o"/>
            </a:pPr>
            <a:r>
              <a:rPr lang="en-US" sz="1400" dirty="0" smtClean="0"/>
              <a:t>Who in the community will be the most likely to assist with your project?</a:t>
            </a:r>
          </a:p>
          <a:p>
            <a:pPr lvl="1">
              <a:buFont typeface="Courier New" pitchFamily="49" charset="0"/>
              <a:buChar char="o"/>
            </a:pPr>
            <a:r>
              <a:rPr lang="en-US" sz="1400" dirty="0" smtClean="0"/>
              <a:t>Who in the community is most likely to have the most information? </a:t>
            </a:r>
          </a:p>
          <a:p>
            <a:pPr>
              <a:buFont typeface="Wingdings" pitchFamily="2" charset="2"/>
              <a:buChar char="Ø"/>
            </a:pPr>
            <a:endParaRPr lang="en-US" sz="1600" dirty="0" smtClean="0"/>
          </a:p>
          <a:p>
            <a:r>
              <a:rPr lang="en-US" dirty="0" smtClean="0"/>
              <a:t>Target the locals</a:t>
            </a:r>
          </a:p>
          <a:p>
            <a:pPr lvl="1">
              <a:buFont typeface="Courier New" pitchFamily="49" charset="0"/>
              <a:buChar char="o"/>
            </a:pPr>
            <a:r>
              <a:rPr lang="en-US" sz="1400" dirty="0" smtClean="0"/>
              <a:t>Get a direct point person in the community to serve as your partner in crowdsourcing crime.</a:t>
            </a:r>
          </a:p>
          <a:p>
            <a:pPr lvl="1">
              <a:buFont typeface="Courier New" pitchFamily="49" charset="0"/>
              <a:buChar char="o"/>
            </a:pPr>
            <a:r>
              <a:rPr lang="en-US" sz="1400" dirty="0" smtClean="0"/>
              <a:t>Meet with community leadership first to sell the project and get advice as to how best to proceed.</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Meeting</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2400" dirty="0" smtClean="0"/>
              <a:t>Initially met with small group of local historical societies and interested community members. Examples:</a:t>
            </a:r>
          </a:p>
          <a:p>
            <a:pPr lvl="1">
              <a:buFont typeface="Courier New" pitchFamily="49" charset="0"/>
              <a:buChar char="o"/>
            </a:pPr>
            <a:r>
              <a:rPr lang="en-US" sz="1400" dirty="0" smtClean="0"/>
              <a:t>Daughters of the Utah Pioneers</a:t>
            </a:r>
          </a:p>
          <a:p>
            <a:pPr lvl="1">
              <a:buFont typeface="Courier New" pitchFamily="49" charset="0"/>
              <a:buChar char="o"/>
            </a:pPr>
            <a:r>
              <a:rPr lang="en-US" sz="1400" dirty="0" smtClean="0"/>
              <a:t>Local history photographer</a:t>
            </a:r>
          </a:p>
          <a:p>
            <a:pPr lvl="1">
              <a:buFont typeface="Courier New" pitchFamily="49" charset="0"/>
              <a:buChar char="o"/>
            </a:pPr>
            <a:r>
              <a:rPr lang="en-US" sz="1400" dirty="0" smtClean="0"/>
              <a:t>Cache Valley history collector</a:t>
            </a:r>
          </a:p>
          <a:p>
            <a:pPr lvl="1">
              <a:buFont typeface="Courier New" pitchFamily="49" charset="0"/>
              <a:buChar char="o"/>
            </a:pPr>
            <a:r>
              <a:rPr lang="en-US" sz="1400" dirty="0" smtClean="0"/>
              <a:t>Mendon library representatives</a:t>
            </a:r>
          </a:p>
          <a:p>
            <a:pPr lvl="1">
              <a:buFont typeface="Courier New" pitchFamily="49" charset="0"/>
              <a:buChar char="o"/>
            </a:pPr>
            <a:r>
              <a:rPr lang="en-US" sz="1400" dirty="0" smtClean="0"/>
              <a:t>Mendon city officials</a:t>
            </a:r>
          </a:p>
          <a:p>
            <a:r>
              <a:rPr lang="en-US" dirty="0" smtClean="0">
                <a:solidFill>
                  <a:schemeClr val="tx1">
                    <a:lumMod val="95000"/>
                    <a:lumOff val="5000"/>
                  </a:schemeClr>
                </a:solidFill>
              </a:rPr>
              <a:t>Gave a short presentation describing USU’s:</a:t>
            </a:r>
          </a:p>
          <a:p>
            <a:pPr lvl="1">
              <a:buFont typeface="Courier New" pitchFamily="49" charset="0"/>
              <a:buChar char="o"/>
            </a:pPr>
            <a:r>
              <a:rPr lang="en-US" sz="1400" dirty="0"/>
              <a:t>Digital Work</a:t>
            </a:r>
          </a:p>
          <a:p>
            <a:pPr lvl="1">
              <a:buFont typeface="Courier New" pitchFamily="49" charset="0"/>
              <a:buChar char="o"/>
            </a:pPr>
            <a:r>
              <a:rPr lang="en-US" sz="1400" dirty="0"/>
              <a:t>Tour of Digital Library webpage</a:t>
            </a:r>
          </a:p>
          <a:p>
            <a:pPr lvl="1">
              <a:buFont typeface="Courier New" pitchFamily="49" charset="0"/>
              <a:buChar char="o"/>
            </a:pPr>
            <a:r>
              <a:rPr lang="en-US" sz="1400" dirty="0"/>
              <a:t>Tour of current Mendon Collection with an emphasis on the photo collection</a:t>
            </a:r>
          </a:p>
          <a:p>
            <a:pPr lvl="1">
              <a:buFont typeface="Courier New" pitchFamily="49" charset="0"/>
              <a:buChar char="o"/>
            </a:pPr>
            <a:r>
              <a:rPr lang="en-US" sz="1400" dirty="0"/>
              <a:t>Examples of </a:t>
            </a:r>
            <a:r>
              <a:rPr lang="en-US" sz="1400" dirty="0" err="1"/>
              <a:t>webforms</a:t>
            </a:r>
            <a:r>
              <a:rPr lang="en-US" sz="1400" dirty="0"/>
              <a:t> and how visitors can offer content suggestions to be added to the metadata</a:t>
            </a:r>
            <a:r>
              <a:rPr lang="en-US" sz="1400" dirty="0" smtClean="0"/>
              <a:t>.</a:t>
            </a:r>
            <a:endParaRPr lang="en-US" dirty="0" smtClean="0"/>
          </a:p>
          <a:p>
            <a:pPr marL="274320" lvl="1">
              <a:buClr>
                <a:schemeClr val="accent1"/>
              </a:buClr>
              <a:buSzPct val="85000"/>
              <a:buFont typeface="Wingdings 2"/>
              <a:buChar char=""/>
            </a:pPr>
            <a:r>
              <a:rPr lang="en-US" sz="2400" dirty="0">
                <a:solidFill>
                  <a:schemeClr val="tx1">
                    <a:lumMod val="95000"/>
                    <a:lumOff val="5000"/>
                  </a:schemeClr>
                </a:solidFill>
              </a:rPr>
              <a:t>Offered a few photographs to show how the community’s collective memory could benefit the collection.</a:t>
            </a:r>
          </a:p>
          <a:p>
            <a:pPr marL="0" indent="0">
              <a:buNone/>
            </a:pPr>
            <a:endParaRPr lang="en-US" dirty="0" smtClean="0">
              <a:solidFill>
                <a:schemeClr val="tx1">
                  <a:lumMod val="95000"/>
                  <a:lumOff val="5000"/>
                </a:schemeClr>
              </a:solidFill>
            </a:endParaRPr>
          </a:p>
          <a:p>
            <a:pPr marL="274320" lvl="1" indent="0">
              <a:buClr>
                <a:schemeClr val="accent1"/>
              </a:buClr>
              <a:buNone/>
            </a:pPr>
            <a:endParaRPr lang="en-US" sz="1400" dirty="0" smtClean="0">
              <a:solidFill>
                <a:schemeClr val="tx1">
                  <a:lumMod val="95000"/>
                  <a:lumOff val="5000"/>
                </a:schemeClr>
              </a:solidFill>
            </a:endParaRPr>
          </a:p>
          <a:p>
            <a:pPr marL="0" indent="0">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6589408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4"/>
          </p:nvPr>
        </p:nvSpPr>
        <p:spPr/>
        <p:txBody>
          <a:bodyPr>
            <a:normAutofit fontScale="62500" lnSpcReduction="20000"/>
          </a:bodyPr>
          <a:lstStyle/>
          <a:p>
            <a:r>
              <a:rPr lang="en-US" sz="3300" dirty="0" smtClean="0"/>
              <a:t>Information Before:</a:t>
            </a:r>
          </a:p>
          <a:p>
            <a:pPr lvl="1">
              <a:buFont typeface="Courier New" pitchFamily="49" charset="0"/>
              <a:buChar char="o"/>
            </a:pPr>
            <a:r>
              <a:rPr lang="en-US" sz="2000" dirty="0" smtClean="0"/>
              <a:t>Title: Group of five men, 1970’s (Mendon72)</a:t>
            </a:r>
          </a:p>
          <a:p>
            <a:pPr lvl="1">
              <a:buFont typeface="Courier New" pitchFamily="49" charset="0"/>
              <a:buChar char="o"/>
            </a:pPr>
            <a:r>
              <a:rPr lang="en-US" sz="2000" dirty="0" smtClean="0"/>
              <a:t>Description: Group of five men, 1970’s</a:t>
            </a:r>
          </a:p>
          <a:p>
            <a:pPr>
              <a:buFontTx/>
              <a:buChar char="-"/>
            </a:pPr>
            <a:endParaRPr lang="en-US" sz="1400" dirty="0"/>
          </a:p>
          <a:p>
            <a:pPr>
              <a:buFont typeface="Arial" pitchFamily="34" charset="0"/>
              <a:buChar char="•"/>
            </a:pPr>
            <a:r>
              <a:rPr lang="en-US" sz="3300" dirty="0" smtClean="0"/>
              <a:t>Information After:</a:t>
            </a:r>
          </a:p>
          <a:p>
            <a:pPr lvl="1">
              <a:buFont typeface="Courier New" pitchFamily="49" charset="0"/>
              <a:buChar char="o"/>
            </a:pPr>
            <a:r>
              <a:rPr lang="en-US" sz="2000" dirty="0" smtClean="0"/>
              <a:t>Title: Past Bishops of Mendon Ward, 1973</a:t>
            </a:r>
          </a:p>
          <a:p>
            <a:pPr lvl="1">
              <a:buFont typeface="Courier New" pitchFamily="49" charset="0"/>
              <a:buChar char="o"/>
            </a:pPr>
            <a:r>
              <a:rPr lang="en-US" sz="2000" dirty="0" smtClean="0"/>
              <a:t>Description: Photograph </a:t>
            </a:r>
            <a:r>
              <a:rPr lang="en-US" sz="2000" dirty="0"/>
              <a:t>of past bishops of the Mendon Ward, Church of Jesus Christ of </a:t>
            </a:r>
            <a:r>
              <a:rPr lang="en-US" sz="2000" dirty="0" smtClean="0"/>
              <a:t>Latter-day </a:t>
            </a:r>
            <a:r>
              <a:rPr lang="en-US" sz="2000" dirty="0"/>
              <a:t>Saints, 1970s. Includes (top row, left to right) Zeno H. Andersen, Fred W. Sorensen, and Stan S. Barrett, (bottom row, left to right) John O. Hughes, and </a:t>
            </a:r>
            <a:r>
              <a:rPr lang="en-US" sz="2000" dirty="0" err="1"/>
              <a:t>Rulen</a:t>
            </a:r>
            <a:r>
              <a:rPr lang="en-US" sz="2000" dirty="0"/>
              <a:t> C. Ladle. John O. Hughes was Bishop from 1952-1956, </a:t>
            </a:r>
            <a:r>
              <a:rPr lang="en-US" sz="2000" dirty="0" err="1"/>
              <a:t>Rulen</a:t>
            </a:r>
            <a:r>
              <a:rPr lang="en-US" sz="2000" dirty="0"/>
              <a:t> C. Ladle was Bishop from 1956-1962, Fred W. Sorensen was Bishop from 1962-1967, Zeno H. Andersen was Bishop from 1967-1973, and Stan S. Barrett was Bishop from 1973-1978.</a:t>
            </a:r>
          </a:p>
          <a:p>
            <a:pPr>
              <a:buFontTx/>
              <a:buChar char="-"/>
            </a:pPr>
            <a:endParaRPr lang="en-US" dirty="0" smtClean="0"/>
          </a:p>
        </p:txBody>
      </p:sp>
      <p:sp>
        <p:nvSpPr>
          <p:cNvPr id="6" name="Title 5"/>
          <p:cNvSpPr>
            <a:spLocks noGrp="1"/>
          </p:cNvSpPr>
          <p:nvPr>
            <p:ph type="title"/>
          </p:nvPr>
        </p:nvSpPr>
        <p:spPr/>
        <p:txBody>
          <a:bodyPr/>
          <a:lstStyle/>
          <a:p>
            <a:r>
              <a:rPr lang="en-US" dirty="0" smtClean="0"/>
              <a:t>Example #1</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237" y="2590800"/>
            <a:ext cx="392264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888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p:txBody>
          <a:bodyPr>
            <a:normAutofit/>
          </a:bodyPr>
          <a:lstStyle/>
          <a:p>
            <a:r>
              <a:rPr lang="en-US" sz="2200" dirty="0" smtClean="0"/>
              <a:t>Information Before:</a:t>
            </a:r>
          </a:p>
          <a:p>
            <a:pPr lvl="1">
              <a:buFont typeface="Courier New" pitchFamily="49" charset="0"/>
              <a:buChar char="o"/>
            </a:pPr>
            <a:r>
              <a:rPr lang="en-US" sz="1200" dirty="0"/>
              <a:t>Title: Two boys and a wagon</a:t>
            </a:r>
          </a:p>
          <a:p>
            <a:pPr lvl="1">
              <a:buFont typeface="Courier New" pitchFamily="49" charset="0"/>
              <a:buChar char="o"/>
            </a:pPr>
            <a:r>
              <a:rPr lang="en-US" sz="1200" dirty="0"/>
              <a:t>Description: Two boys and a wagon during a parade, possibly for May Day or the July 24</a:t>
            </a:r>
            <a:r>
              <a:rPr lang="en-US" sz="1200" baseline="30000" dirty="0"/>
              <a:t>th</a:t>
            </a:r>
            <a:r>
              <a:rPr lang="en-US" sz="1200" dirty="0"/>
              <a:t> celebrations</a:t>
            </a:r>
            <a:r>
              <a:rPr lang="en-US" sz="1200" dirty="0" smtClean="0"/>
              <a:t>.</a:t>
            </a:r>
          </a:p>
          <a:p>
            <a:r>
              <a:rPr lang="en-US" sz="2200" dirty="0" smtClean="0"/>
              <a:t>Information After:</a:t>
            </a:r>
          </a:p>
          <a:p>
            <a:pPr lvl="1">
              <a:buFont typeface="Courier New" pitchFamily="49" charset="0"/>
              <a:buChar char="o"/>
            </a:pPr>
            <a:r>
              <a:rPr lang="en-US" sz="1200" dirty="0" smtClean="0"/>
              <a:t>Title: </a:t>
            </a:r>
            <a:r>
              <a:rPr lang="en-US" sz="1200" dirty="0"/>
              <a:t>Tony Buist (in </a:t>
            </a:r>
            <a:r>
              <a:rPr lang="en-US" sz="1200" dirty="0" smtClean="0"/>
              <a:t>wagon) </a:t>
            </a:r>
            <a:r>
              <a:rPr lang="en-US" sz="1200" dirty="0"/>
              <a:t>and another unidentified </a:t>
            </a:r>
            <a:r>
              <a:rPr lang="en-US" sz="1200" dirty="0" smtClean="0"/>
              <a:t>boy.</a:t>
            </a:r>
          </a:p>
          <a:p>
            <a:pPr lvl="1">
              <a:buFont typeface="Courier New" pitchFamily="49" charset="0"/>
              <a:buChar char="o"/>
            </a:pPr>
            <a:r>
              <a:rPr lang="en-US" sz="1200" dirty="0" smtClean="0"/>
              <a:t>Description: </a:t>
            </a:r>
            <a:r>
              <a:rPr lang="en-US" sz="1200" dirty="0"/>
              <a:t> </a:t>
            </a:r>
            <a:r>
              <a:rPr lang="en-US" sz="1200" dirty="0" smtClean="0"/>
              <a:t>Tony </a:t>
            </a:r>
            <a:r>
              <a:rPr lang="en-US" sz="1200" dirty="0" err="1"/>
              <a:t>Buist</a:t>
            </a:r>
            <a:r>
              <a:rPr lang="en-US" sz="1200" dirty="0"/>
              <a:t> (in wagon) and another unidentified boy. Sign reads “Flower Power.” The photograph was taken on Main Street in Mendon, Utah, looking west and slightly south across the town square. Identifying information for this photograph was generously provided by J. Watkins and Ed </a:t>
            </a:r>
            <a:r>
              <a:rPr lang="en-US" sz="1200" dirty="0" err="1"/>
              <a:t>Buist</a:t>
            </a:r>
            <a:r>
              <a:rPr lang="en-US" sz="1200" dirty="0"/>
              <a:t>.</a:t>
            </a:r>
          </a:p>
          <a:p>
            <a:pPr>
              <a:buFontTx/>
              <a:buChar char="-"/>
            </a:pPr>
            <a:endParaRPr lang="en-US" sz="1400" dirty="0" smtClean="0"/>
          </a:p>
          <a:p>
            <a:pPr>
              <a:buFontTx/>
              <a:buChar char="-"/>
            </a:pPr>
            <a:endParaRPr lang="en-US" sz="1400" dirty="0"/>
          </a:p>
          <a:p>
            <a:pPr marL="0" indent="0">
              <a:buNone/>
            </a:pPr>
            <a:endParaRPr lang="en-US" dirty="0"/>
          </a:p>
        </p:txBody>
      </p:sp>
      <p:sp>
        <p:nvSpPr>
          <p:cNvPr id="6" name="Title 5"/>
          <p:cNvSpPr>
            <a:spLocks noGrp="1"/>
          </p:cNvSpPr>
          <p:nvPr>
            <p:ph type="title"/>
          </p:nvPr>
        </p:nvSpPr>
        <p:spPr/>
        <p:txBody>
          <a:bodyPr/>
          <a:lstStyle/>
          <a:p>
            <a:r>
              <a:rPr lang="en-US" dirty="0" smtClean="0"/>
              <a:t>Example #2</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90800"/>
            <a:ext cx="377451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6398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505</TotalTime>
  <Words>2108</Words>
  <Application>Microsoft Macintosh PowerPoint</Application>
  <PresentationFormat>On-screen Show (4:3)</PresentationFormat>
  <Paragraphs>233</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Let’s Get Digital!</vt:lpstr>
      <vt:lpstr>Welcome to Mendon</vt:lpstr>
      <vt:lpstr>It’s not enough to just upload a scanned photo…</vt:lpstr>
      <vt:lpstr>Crowdsourcing Strategy</vt:lpstr>
      <vt:lpstr>Strategy 1: In-Person</vt:lpstr>
      <vt:lpstr>Getting Started</vt:lpstr>
      <vt:lpstr>The Meeting</vt:lpstr>
      <vt:lpstr>Example #1</vt:lpstr>
      <vt:lpstr>Example #2</vt:lpstr>
      <vt:lpstr>Initial Lessons Learned</vt:lpstr>
      <vt:lpstr>Strategy 1: In-Person</vt:lpstr>
      <vt:lpstr>Getting started</vt:lpstr>
      <vt:lpstr>The Interview</vt:lpstr>
      <vt:lpstr>Examples</vt:lpstr>
      <vt:lpstr>Interview in Progress</vt:lpstr>
      <vt:lpstr>Lessons Learned</vt:lpstr>
      <vt:lpstr>Strategy 2: On-line</vt:lpstr>
      <vt:lpstr>Getting Started</vt:lpstr>
      <vt:lpstr>Webforms</vt:lpstr>
      <vt:lpstr>Webforms</vt:lpstr>
      <vt:lpstr>Webforms</vt:lpstr>
      <vt:lpstr>Webforms</vt:lpstr>
      <vt:lpstr>Webforms</vt:lpstr>
      <vt:lpstr>Commenting</vt:lpstr>
      <vt:lpstr>Commenting</vt:lpstr>
      <vt:lpstr>Initial Lessons Learned</vt:lpstr>
      <vt:lpstr>Advertising</vt:lpstr>
      <vt:lpstr>Getting Started</vt:lpstr>
      <vt:lpstr>Creating the Advertisements</vt:lpstr>
      <vt:lpstr>PowerPoint Presentation</vt:lpstr>
      <vt:lpstr>PowerPoint Presentation</vt:lpstr>
      <vt:lpstr>PowerPoint Presentation</vt:lpstr>
      <vt:lpstr>Lessons Learned</vt:lpstr>
      <vt:lpstr>Plans for the future</vt:lpstr>
      <vt:lpstr>Plans for the future</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Digital!</dc:title>
  <dc:creator>Wooly</dc:creator>
  <cp:lastModifiedBy>Danielle Barandiaran</cp:lastModifiedBy>
  <cp:revision>65</cp:revision>
  <dcterms:created xsi:type="dcterms:W3CDTF">2013-04-20T01:03:55Z</dcterms:created>
  <dcterms:modified xsi:type="dcterms:W3CDTF">2014-04-28T16:34:40Z</dcterms:modified>
</cp:coreProperties>
</file>