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6" d="100"/>
          <a:sy n="136" d="100"/>
        </p:scale>
        <p:origin x="-112" y="-8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67922562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United_States_Board_on_Geographic_Names" TargetMode="External"/><Relationship Id="rId4" Type="http://schemas.openxmlformats.org/officeDocument/2006/relationships/hyperlink" Target="http://en.wikipedia.org/wiki/Ralph_Regula" TargetMode="External"/><Relationship Id="rId5" Type="http://schemas.openxmlformats.org/officeDocument/2006/relationships/hyperlink" Target="http://en.wikipedia.org/wiki/Canton,_Ohio" TargetMode="External"/><Relationship Id="rId6" Type="http://schemas.openxmlformats.org/officeDocument/2006/relationships/hyperlink" Target="http://en.wikipedia.org/wiki/Mount_McKinley%23cite_note-monmonier-22"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Liz</a:t>
            </a:r>
          </a:p>
          <a:p>
            <a:endParaRPr lang="en"/>
          </a:p>
          <a:p>
            <a:pPr lvl="0" rtl="0">
              <a:buNone/>
            </a:pPr>
            <a:r>
              <a:rPr lang="en"/>
              <a:t>What if you could search for photos in a visual interface?  </a:t>
            </a:r>
          </a:p>
          <a:p>
            <a:endParaRPr lang="en"/>
          </a:p>
          <a:p>
            <a:pPr lvl="0" rtl="0">
              <a:buNone/>
            </a:pPr>
            <a:r>
              <a:rPr lang="en"/>
              <a:t>This opens up the possiblities of searching  - using context, instead of text and seeing the relationship of photographs:</a:t>
            </a:r>
          </a:p>
          <a:p>
            <a:pPr lvl="0" rtl="0">
              <a:buNone/>
            </a:pPr>
            <a:r>
              <a:rPr lang="en"/>
              <a:t>-Distance/Nearness</a:t>
            </a:r>
          </a:p>
          <a:p>
            <a:pPr lvl="0" rtl="0">
              <a:buNone/>
            </a:pPr>
            <a:r>
              <a:rPr lang="en"/>
              <a:t>-Old/New (superimposed on each other)</a:t>
            </a:r>
          </a:p>
          <a:p>
            <a:endParaRPr lang="en"/>
          </a:p>
          <a:p>
            <a:pPr lvl="0" rtl="0">
              <a:buNone/>
            </a:pPr>
            <a:r>
              <a:rPr lang="en"/>
              <a:t>The advent of semantic web technologies, the “app” model of content delivery, and even the new rules for creating metadata or cataloging records are starting to look at the relationships between items, instead of focusing purely on description (for one each item).  Geospatial information is a easy way to connect related items.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Liz</a:t>
            </a:r>
          </a:p>
          <a:p>
            <a:pPr lvl="0" rtl="0">
              <a:buNone/>
            </a:pPr>
            <a:r>
              <a:rPr lang="en"/>
              <a:t>How do we record the geospatial information? </a:t>
            </a:r>
          </a:p>
          <a:p>
            <a:pPr lvl="0" rtl="0">
              <a:buNone/>
            </a:pPr>
            <a:r>
              <a:rPr lang="en"/>
              <a:t> - Coordinate data?</a:t>
            </a:r>
          </a:p>
          <a:p>
            <a:pPr lvl="0" rtl="0">
              <a:buNone/>
            </a:pPr>
            <a:r>
              <a:rPr lang="en"/>
              <a:t> - Controlled vocabulary?</a:t>
            </a:r>
          </a:p>
          <a:p>
            <a:endParaRPr lang="en"/>
          </a:p>
          <a:p>
            <a:pPr lvl="0" rtl="0">
              <a:buNone/>
            </a:pPr>
            <a:r>
              <a:rPr lang="en"/>
              <a:t>If so, which ones?</a:t>
            </a:r>
          </a:p>
          <a:p>
            <a:pPr lvl="0" rtl="0">
              <a:buNone/>
            </a:pPr>
            <a:r>
              <a:rPr lang="en"/>
              <a:t>How do we have interoperabilty if everyone is using a different standard?  What kind of cost and investment does this mean? How do we deal with legacy data and converting it to new formats?  Or simply just supplying it in the first place?</a:t>
            </a:r>
          </a:p>
          <a:p>
            <a:endParaRPr lang="en"/>
          </a:p>
          <a:p>
            <a:pPr>
              <a:buNone/>
            </a:pPr>
            <a:r>
              <a:rPr lang="en"/>
              <a:t>How do we balance the need for local control with interoperability?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Liz</a:t>
            </a:r>
          </a:p>
          <a:p>
            <a:endParaRPr lang="en"/>
          </a:p>
          <a:p>
            <a:pPr lvl="0" rtl="0">
              <a:buNone/>
            </a:pPr>
            <a:r>
              <a:rPr lang="en"/>
              <a:t>What level of specificity?  </a:t>
            </a:r>
          </a:p>
          <a:p>
            <a:pPr lvl="0" rtl="0">
              <a:buNone/>
            </a:pPr>
            <a:r>
              <a:rPr lang="en"/>
              <a:t> - “Salt Lake City, Utah”  when looking for Intermountain West?   (Example: water in the intermountain west)</a:t>
            </a:r>
          </a:p>
          <a:p>
            <a:pPr lvl="0" rtl="0">
              <a:buNone/>
            </a:pPr>
            <a:r>
              <a:rPr lang="en"/>
              <a:t>What if you are searching for regions or nicknames, not political subdivisions.</a:t>
            </a:r>
          </a:p>
          <a:p>
            <a:endParaRPr lang="en"/>
          </a:p>
          <a:p>
            <a:pPr lvl="0" rtl="0">
              <a:spcBef>
                <a:spcPts val="600"/>
              </a:spcBef>
              <a:buClr>
                <a:schemeClr val="dk1"/>
              </a:buClr>
              <a:buSzPct val="78571"/>
              <a:buFont typeface="Arial"/>
              <a:buNone/>
            </a:pPr>
            <a:r>
              <a:rPr lang="en" sz="1400">
                <a:solidFill>
                  <a:schemeClr val="dk1"/>
                </a:solidFill>
                <a:latin typeface="Georgia"/>
                <a:ea typeface="Georgia"/>
                <a:cs typeface="Georgia"/>
                <a:sym typeface="Georgia"/>
              </a:rPr>
              <a:t>Regions, not political divisions;  eg Pacific Rim vs. specific city </a:t>
            </a:r>
          </a:p>
          <a:p>
            <a:pPr lvl="0" rtl="0">
              <a:spcBef>
                <a:spcPts val="600"/>
              </a:spcBef>
              <a:buClr>
                <a:schemeClr val="dk1"/>
              </a:buClr>
              <a:buSzPct val="78571"/>
              <a:buFont typeface="Arial"/>
              <a:buNone/>
            </a:pPr>
            <a:r>
              <a:rPr lang="en" sz="1400">
                <a:solidFill>
                  <a:schemeClr val="dk1"/>
                </a:solidFill>
                <a:latin typeface="Georgia"/>
                <a:ea typeface="Georgia"/>
                <a:cs typeface="Georgia"/>
                <a:sym typeface="Georgia"/>
              </a:rPr>
              <a:t>What is users aren’t interested in a specific place, but rather in a geographic region - how do they search  for or find those types of materials?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Liz</a:t>
            </a:r>
          </a:p>
          <a:p>
            <a:endParaRPr lang="en"/>
          </a:p>
          <a:p>
            <a:pPr lvl="0" rtl="0">
              <a:buNone/>
            </a:pPr>
            <a:r>
              <a:rPr lang="en"/>
              <a:t>Here is an example of a dilemma that Silvia (from UNLV) brought up - what does the geospatial location refer to?</a:t>
            </a:r>
          </a:p>
          <a:p>
            <a:pPr lvl="0" rtl="0">
              <a:buNone/>
            </a:pPr>
            <a:r>
              <a:rPr lang="en"/>
              <a:t>Does it refer to the type of food/cuisine or to the location of the restaurant?</a:t>
            </a:r>
          </a:p>
          <a:p>
            <a:endParaRPr lang="en"/>
          </a:p>
          <a:p>
            <a:pPr lvl="0" rtl="0">
              <a:buNone/>
            </a:pPr>
            <a:r>
              <a:rPr lang="en"/>
              <a:t>Dublin core indicates that spatial coverage refers to the spatial charcteristics of the intellectual content of the item.  In this case, one might argue that if it is French cuisine, the spatial coverage should be France, but others might argue that the location of the restuarant that created the menu was just as important to the idea of the “intellectual content”.</a:t>
            </a:r>
          </a:p>
          <a:p>
            <a:endParaRPr lang="en"/>
          </a:p>
          <a:p>
            <a:pPr lvl="0" rtl="0">
              <a:buNone/>
            </a:pPr>
            <a:r>
              <a:rPr lang="en">
                <a:solidFill>
                  <a:schemeClr val="dk1"/>
                </a:solidFill>
              </a:rPr>
              <a:t>Collection of paintings, done by French impressionist painters, who painted Norwegian landscapes, that are now part of an exhibit in Florida.  The intellectual content could be “French impressionists” just as much as the “Norwegian landscapes”  and in a Fieldtrip app, the exibit location is key.</a:t>
            </a:r>
          </a:p>
          <a:p>
            <a:endParaRPr lang="en">
              <a:solidFill>
                <a:schemeClr val="dk1"/>
              </a:solidFill>
            </a:endParaRPr>
          </a:p>
          <a:p>
            <a:pPr lvl="0" rtl="0">
              <a:buNone/>
            </a:pPr>
            <a:r>
              <a:rPr lang="en">
                <a:solidFill>
                  <a:schemeClr val="dk1"/>
                </a:solidFill>
              </a:rPr>
              <a:t>What exactly is it that we are recording - and do our users understand that?  There is a lot of geospatial information relevant to the items that users need that doesn’t fit simply within the traditional Dublin Core definition of dcterms:spatial.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Liz</a:t>
            </a:r>
          </a:p>
          <a:p>
            <a:pPr lvl="0" rtl="0">
              <a:buNone/>
            </a:pPr>
            <a:r>
              <a:rPr lang="en"/>
              <a:t>How do we deal with disambiguation?  </a:t>
            </a:r>
          </a:p>
          <a:p>
            <a:endParaRPr lang="en"/>
          </a:p>
          <a:p>
            <a:pPr lvl="0" rtl="0">
              <a:buClr>
                <a:schemeClr val="dk1"/>
              </a:buClr>
              <a:buSzPct val="100000"/>
              <a:buFont typeface="Arial"/>
              <a:buNone/>
            </a:pPr>
            <a:r>
              <a:rPr lang="en">
                <a:solidFill>
                  <a:schemeClr val="dk1"/>
                </a:solidFill>
              </a:rPr>
              <a:t>Disambiguation - DPLA - Washington County / Washington State / Washington D.C. </a:t>
            </a:r>
          </a:p>
          <a:p>
            <a:endParaRPr lang="en">
              <a:solidFill>
                <a:schemeClr val="dk1"/>
              </a:solidFill>
            </a:endParaRPr>
          </a:p>
          <a:p>
            <a:pPr lvl="0" rtl="0">
              <a:buNone/>
            </a:pPr>
            <a:r>
              <a:rPr lang="en"/>
              <a:t>What if there are names that are the same?  What do we do when there are 31 Washington Counties (which there are) or 50 Greenville Cities? How do we differentiate?</a:t>
            </a:r>
          </a:p>
          <a:p>
            <a:endParaRPr lang="en"/>
          </a:p>
          <a:p>
            <a:pPr lvl="0" rtl="0">
              <a:buNone/>
            </a:pPr>
            <a:r>
              <a:rPr lang="en"/>
              <a:t>If we were to create a field labeled “County” and map it to dcterms:spatial and populate it with the term “Washington”, we lose the contextual information (the field label of “county”) when we harvest metadata.  If we were to even put in “Washington County”, which one of the 31 counties would it be referring to?  </a:t>
            </a:r>
          </a:p>
          <a:p>
            <a:endParaRPr lang="en"/>
          </a:p>
          <a:p>
            <a:pPr lvl="0" rtl="0">
              <a:buNone/>
            </a:pPr>
            <a:r>
              <a:rPr lang="en"/>
              <a:t>If conflicting or lacking information in our metadata, then it is difficult for consortias further up the chain (like MWDL or DPLA) to figure out which instance we are talking about - they have to default to algorithms, such as one that pairs the dcterms:spatial information with the location information of the contributing institution.  </a:t>
            </a:r>
          </a:p>
          <a:p>
            <a:endParaRPr lang="en"/>
          </a:p>
          <a:p>
            <a:pPr>
              <a:buNone/>
            </a:pPr>
            <a:r>
              <a:rPr lang="en"/>
              <a:t>If no geospatial metadata, then those items are excluded from whatever map-based discovery tool is being used.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Kristen</a:t>
            </a:r>
          </a:p>
          <a:p>
            <a:pPr>
              <a:buNone/>
            </a:pPr>
            <a:r>
              <a:rPr lang="en"/>
              <a:t>Addresses change - second west is now third west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Liz</a:t>
            </a:r>
          </a:p>
          <a:p>
            <a:pPr lvl="0" rtl="0">
              <a:buNone/>
            </a:pPr>
            <a:r>
              <a:rPr lang="en"/>
              <a:t>Place names changes, or have naming disputes?</a:t>
            </a:r>
          </a:p>
          <a:p>
            <a:pPr lvl="0" rtl="0">
              <a:buNone/>
            </a:pPr>
            <a:r>
              <a:rPr lang="en"/>
              <a:t>What do we do with places such as Mount McKinley which was known as Denali by indigenous populations and is recognized as Denali by the Alaska Board of Geographic Names, but is Mount McKinley to the U.S. Board on Geographic Names - mostly due to political disputes.</a:t>
            </a:r>
          </a:p>
          <a:p>
            <a:pPr lvl="0" rtl="0">
              <a:buNone/>
            </a:pPr>
            <a:r>
              <a:rPr lang="en"/>
              <a:t>Now known as Denali</a:t>
            </a:r>
          </a:p>
          <a:p>
            <a:pPr lvl="0" rtl="0">
              <a:buNone/>
            </a:pPr>
            <a:r>
              <a:rPr lang="en"/>
              <a:t>Squaw Peaks are gradually being renamed</a:t>
            </a:r>
          </a:p>
          <a:p>
            <a:endParaRPr lang="en"/>
          </a:p>
          <a:p>
            <a:pPr>
              <a:buNone/>
            </a:pPr>
            <a:r>
              <a:rPr lang="en" sz="1000">
                <a:solidFill>
                  <a:schemeClr val="dk1"/>
                </a:solidFill>
              </a:rPr>
              <a:t>“The Alaska Board of Geographic Names changed the name of the mountain to </a:t>
            </a:r>
            <a:r>
              <a:rPr lang="en" sz="1000" i="1">
                <a:solidFill>
                  <a:schemeClr val="dk1"/>
                </a:solidFill>
              </a:rPr>
              <a:t>Denali</a:t>
            </a:r>
            <a:r>
              <a:rPr lang="en" sz="1000">
                <a:solidFill>
                  <a:schemeClr val="dk1"/>
                </a:solidFill>
              </a:rPr>
              <a:t>, which is how it is referred to locally. However, a 1975 request by the Alaska state legislature to the </a:t>
            </a:r>
            <a:r>
              <a:rPr lang="en" sz="1000">
                <a:solidFill>
                  <a:srgbClr val="0B0080"/>
                </a:solidFill>
                <a:hlinkClick r:id="rId3"/>
              </a:rPr>
              <a:t>United States Board on Geographic Names</a:t>
            </a:r>
            <a:r>
              <a:rPr lang="en" sz="1000">
                <a:solidFill>
                  <a:schemeClr val="dk1"/>
                </a:solidFill>
              </a:rPr>
              <a:t> to do the same was blocked by Ohio congressman </a:t>
            </a:r>
            <a:r>
              <a:rPr lang="en" sz="1000">
                <a:solidFill>
                  <a:srgbClr val="0B0080"/>
                </a:solidFill>
                <a:hlinkClick r:id="rId4"/>
              </a:rPr>
              <a:t>Ralph Regula</a:t>
            </a:r>
            <a:r>
              <a:rPr lang="en" sz="1000">
                <a:solidFill>
                  <a:schemeClr val="dk1"/>
                </a:solidFill>
              </a:rPr>
              <a:t>, whose district includes McKinley's hometown of </a:t>
            </a:r>
            <a:r>
              <a:rPr lang="en" sz="1000">
                <a:solidFill>
                  <a:srgbClr val="0B0080"/>
                </a:solidFill>
                <a:hlinkClick r:id="rId5"/>
              </a:rPr>
              <a:t>Canton</a:t>
            </a:r>
            <a:r>
              <a:rPr lang="en" sz="1000">
                <a:solidFill>
                  <a:schemeClr val="dk1"/>
                </a:solidFill>
              </a:rPr>
              <a:t>.</a:t>
            </a:r>
            <a:r>
              <a:rPr lang="en" baseline="30000">
                <a:solidFill>
                  <a:srgbClr val="0B0080"/>
                </a:solidFill>
                <a:hlinkClick r:id="rId6"/>
              </a:rPr>
              <a:t>[22]</a:t>
            </a:r>
            <a:r>
              <a:rPr lang="en" sz="1000">
                <a:solidFill>
                  <a:schemeClr val="dk1"/>
                </a:solidFill>
              </a:rPr>
              <a:t> Members of the Ohio congressional delegation continue to protect the McKinley name, blocking attempts by the Alaska congressional delegation to get the Board of Geographic Names to change it to </a:t>
            </a:r>
            <a:r>
              <a:rPr lang="en" sz="1000" i="1">
                <a:solidFill>
                  <a:schemeClr val="dk1"/>
                </a:solidFill>
              </a:rPr>
              <a:t>Denali</a:t>
            </a:r>
            <a:r>
              <a:rPr lang="en" sz="1000">
                <a:solidFill>
                  <a:schemeClr val="dk1"/>
                </a:solidFill>
              </a:rPr>
              <a:t>. Thus, </a:t>
            </a:r>
            <a:r>
              <a:rPr lang="en" sz="1000" i="1">
                <a:solidFill>
                  <a:schemeClr val="dk1"/>
                </a:solidFill>
              </a:rPr>
              <a:t>Denali</a:t>
            </a:r>
            <a:r>
              <a:rPr lang="en" sz="1000">
                <a:solidFill>
                  <a:schemeClr val="dk1"/>
                </a:solidFill>
              </a:rPr>
              <a:t> is correct according to the Alaska state board, while </a:t>
            </a:r>
            <a:r>
              <a:rPr lang="en" sz="1000" i="1">
                <a:solidFill>
                  <a:schemeClr val="dk1"/>
                </a:solidFill>
              </a:rPr>
              <a:t>McKinley</a:t>
            </a:r>
            <a:r>
              <a:rPr lang="en" sz="1000">
                <a:solidFill>
                  <a:schemeClr val="dk1"/>
                </a:solidFill>
              </a:rPr>
              <a:t>is correct according to the national board.” - Wikipedia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Liz?</a:t>
            </a:r>
          </a:p>
          <a:p>
            <a:pPr lvl="0" rtl="0">
              <a:buNone/>
            </a:pPr>
            <a:r>
              <a:rPr lang="en"/>
              <a:t>Different types of items call for different types of geospatial data</a:t>
            </a:r>
          </a:p>
          <a:p>
            <a:pPr marL="457200" lvl="0" indent="-419100" rtl="0">
              <a:spcBef>
                <a:spcPts val="600"/>
              </a:spcBef>
              <a:buClr>
                <a:schemeClr val="dk1"/>
              </a:buClr>
              <a:buSzPct val="166666"/>
              <a:buFont typeface="Arial"/>
              <a:buChar char="•"/>
            </a:pPr>
            <a:r>
              <a:rPr lang="en" sz="3000">
                <a:solidFill>
                  <a:schemeClr val="dk1"/>
                </a:solidFill>
                <a:latin typeface="Georgia"/>
                <a:ea typeface="Georgia"/>
                <a:cs typeface="Georgia"/>
                <a:sym typeface="Georgia"/>
              </a:rPr>
              <a:t>not every item has geospatial data</a:t>
            </a:r>
          </a:p>
          <a:p>
            <a:pPr marL="457200" lvl="0" indent="-419100" rtl="0">
              <a:spcBef>
                <a:spcPts val="600"/>
              </a:spcBef>
              <a:buClr>
                <a:schemeClr val="dk1"/>
              </a:buClr>
              <a:buSzPct val="166666"/>
              <a:buFont typeface="Arial"/>
              <a:buChar char="•"/>
            </a:pPr>
            <a:r>
              <a:rPr lang="en" sz="3000">
                <a:solidFill>
                  <a:schemeClr val="dk1"/>
                </a:solidFill>
                <a:latin typeface="Georgia"/>
                <a:ea typeface="Georgia"/>
                <a:cs typeface="Georgia"/>
                <a:sym typeface="Georgia"/>
              </a:rPr>
              <a:t>not every location has a name</a:t>
            </a:r>
          </a:p>
          <a:p>
            <a:pPr marL="457200" lvl="0" indent="-419100">
              <a:spcBef>
                <a:spcPts val="600"/>
              </a:spcBef>
              <a:buClr>
                <a:schemeClr val="dk1"/>
              </a:buClr>
              <a:buSzPct val="166666"/>
              <a:buFont typeface="Arial"/>
              <a:buChar char="•"/>
            </a:pPr>
            <a:r>
              <a:rPr lang="en" sz="3000">
                <a:solidFill>
                  <a:schemeClr val="dk1"/>
                </a:solidFill>
                <a:latin typeface="Georgia"/>
                <a:ea typeface="Georgia"/>
                <a:cs typeface="Georgia"/>
                <a:sym typeface="Georgia"/>
              </a:rPr>
              <a:t>geospatial standards vary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Kristen</a:t>
            </a:r>
          </a:p>
          <a:p>
            <a:pPr lvl="0" rtl="0">
              <a:buNone/>
            </a:pPr>
            <a:r>
              <a:rPr lang="en"/>
              <a:t>Called for volunteers at spring UALC digitization committee meeting</a:t>
            </a:r>
          </a:p>
          <a:p>
            <a:endParaRPr lang="en"/>
          </a:p>
          <a:p>
            <a:pPr>
              <a:buNone/>
            </a:pPr>
            <a:r>
              <a:rPr lang="en"/>
              <a:t>skip to the charge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None/>
            </a:pPr>
            <a:r>
              <a:rPr lang="en" sz="1200">
                <a:solidFill>
                  <a:schemeClr val="dk1"/>
                </a:solidFill>
              </a:rPr>
              <a:t>
Kristen</a:t>
            </a:r>
          </a:p>
          <a:p>
            <a:pPr marL="914400" lvl="0" indent="-304800" rtl="0">
              <a:lnSpc>
                <a:spcPct val="115000"/>
              </a:lnSpc>
              <a:buClr>
                <a:schemeClr val="dk1"/>
              </a:buClr>
              <a:buSzPct val="100000"/>
              <a:buFont typeface="Arial"/>
              <a:buChar char="●"/>
            </a:pPr>
            <a:r>
              <a:rPr lang="en" sz="1200">
                <a:solidFill>
                  <a:schemeClr val="dk1"/>
                </a:solidFill>
              </a:rPr>
              <a:t>ID key issues and problems</a:t>
            </a:r>
          </a:p>
          <a:p>
            <a:pPr marL="914400" lvl="0" indent="-304800" rtl="0">
              <a:lnSpc>
                <a:spcPct val="115000"/>
              </a:lnSpc>
              <a:buClr>
                <a:schemeClr val="dk1"/>
              </a:buClr>
              <a:buSzPct val="100000"/>
              <a:buFont typeface="Arial"/>
              <a:buChar char="●"/>
            </a:pPr>
            <a:r>
              <a:rPr lang="en" sz="1200">
                <a:solidFill>
                  <a:schemeClr val="dk1"/>
                </a:solidFill>
              </a:rPr>
              <a:t>ID easily achievable practices that MWDL partners can implement in the interim before a final recommendation is made</a:t>
            </a:r>
          </a:p>
          <a:p>
            <a:pPr marL="914400" lvl="0" indent="-304800" rtl="0">
              <a:lnSpc>
                <a:spcPct val="115000"/>
              </a:lnSpc>
              <a:buClr>
                <a:schemeClr val="dk1"/>
              </a:buClr>
              <a:buSzPct val="100000"/>
              <a:buFont typeface="Arial"/>
              <a:buChar char="●"/>
            </a:pPr>
            <a:r>
              <a:rPr lang="en" sz="1200">
                <a:solidFill>
                  <a:schemeClr val="dk1"/>
                </a:solidFill>
              </a:rPr>
              <a:t>ID examples of map-based search Interfaces, successful and unsuccessful</a:t>
            </a:r>
          </a:p>
          <a:p>
            <a:endParaRPr lang="en" sz="1200">
              <a:solidFill>
                <a:schemeClr val="dk1"/>
              </a:solidFill>
            </a:endParaRPr>
          </a:p>
          <a:p>
            <a:pPr marL="457200" lvl="0" indent="-304800" rtl="0">
              <a:lnSpc>
                <a:spcPct val="115000"/>
              </a:lnSpc>
              <a:buClr>
                <a:schemeClr val="dk1"/>
              </a:buClr>
              <a:buSzPct val="100000"/>
              <a:buFont typeface="Arial"/>
              <a:buChar char="●"/>
            </a:pPr>
            <a:r>
              <a:rPr lang="en" sz="1200">
                <a:solidFill>
                  <a:schemeClr val="dk1"/>
                </a:solidFill>
              </a:rPr>
              <a:t>Suggest steps for addressing keys issues and problems </a:t>
            </a:r>
          </a:p>
          <a:p>
            <a:pPr marL="457200" lvl="0" indent="-304800">
              <a:lnSpc>
                <a:spcPct val="115000"/>
              </a:lnSpc>
              <a:buClr>
                <a:schemeClr val="dk1"/>
              </a:buClr>
              <a:buSzPct val="100000"/>
              <a:buFont typeface="Arial"/>
              <a:buChar char="●"/>
            </a:pPr>
            <a:r>
              <a:rPr lang="en" sz="1200">
                <a:solidFill>
                  <a:schemeClr val="dk1"/>
                </a:solidFill>
              </a:rPr>
              <a:t>Recommend revisions to the MWDL Dublin Core Application profile to accommodate geospatial metadata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Kristen</a:t>
            </a:r>
          </a:p>
          <a:p>
            <a:pPr lvl="0" rtl="0">
              <a:buNone/>
            </a:pPr>
            <a:r>
              <a:rPr lang="en"/>
              <a:t>So we can make maps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Kristen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Kristen</a:t>
            </a:r>
          </a:p>
          <a:p>
            <a:pPr lvl="0" rtl="0">
              <a:buNone/>
            </a:pPr>
            <a:r>
              <a:rPr lang="en"/>
              <a:t>Subgroups formed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a:solidFill>
                  <a:schemeClr val="dk1"/>
                </a:solidFill>
                <a:latin typeface="Georgia"/>
                <a:ea typeface="Georgia"/>
                <a:cs typeface="Georgia"/>
                <a:sym typeface="Georgia"/>
              </a:rPr>
              <a:t>Kristen</a:t>
            </a:r>
          </a:p>
          <a:p>
            <a:pPr>
              <a:buNone/>
            </a:pPr>
            <a:r>
              <a:rPr lang="en" sz="1200">
                <a:solidFill>
                  <a:schemeClr val="dk1"/>
                </a:solidFill>
                <a:latin typeface="Georgia"/>
                <a:ea typeface="Georgia"/>
                <a:cs typeface="Georgia"/>
                <a:sym typeface="Georgia"/>
              </a:rPr>
              <a:t>Subgroup 1:  Revised and updated recommendations based on the current environment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Kristen</a:t>
            </a:r>
          </a:p>
          <a:p>
            <a:pPr lvl="0" rtl="0">
              <a:buNone/>
            </a:pPr>
            <a:r>
              <a:rPr lang="en"/>
              <a:t>Subgroup 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Kristen</a:t>
            </a:r>
          </a:p>
          <a:p>
            <a:pPr lvl="0" rtl="0">
              <a:buNone/>
            </a:pPr>
            <a:r>
              <a:rPr lang="en"/>
              <a:t>Subgroup 3</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Kristen</a:t>
            </a:r>
          </a:p>
          <a:p>
            <a:pPr lvl="0" rtl="0">
              <a:buNone/>
            </a:pPr>
            <a:r>
              <a:rPr lang="en"/>
              <a:t>tell them about the interactive part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Liz</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Liz</a:t>
            </a:r>
          </a:p>
          <a:p>
            <a:pPr lvl="0" rtl="0">
              <a:buNone/>
            </a:pPr>
            <a:r>
              <a:rPr lang="en"/>
              <a:t>Invite participants in the subgroup</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Kristen</a:t>
            </a:r>
          </a:p>
          <a:p>
            <a:pPr lvl="0" rtl="0">
              <a:buNone/>
            </a:pPr>
            <a:r>
              <a:rPr lang="en"/>
              <a:t>Open conversation - scribe or add thoughts to the document.</a:t>
            </a:r>
          </a:p>
          <a:p>
            <a:pPr lvl="0" rtl="0">
              <a:buNone/>
            </a:pPr>
            <a:r>
              <a:rPr lang="en"/>
              <a:t>Guiding questions but add your thoughts free form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Kristen</a:t>
            </a:r>
          </a:p>
          <a:p>
            <a:pPr lvl="0" rtl="0">
              <a:buNone/>
            </a:pPr>
            <a:r>
              <a:rPr lang="en"/>
              <a:t>Two tabs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Kristen</a:t>
            </a:r>
          </a:p>
          <a:p>
            <a:pPr>
              <a:buNone/>
            </a:pPr>
            <a:r>
              <a:rPr lang="en"/>
              <a:t>More engaging.  Link historical accounts to these countries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Kristen and Liz</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Kristen</a:t>
            </a:r>
          </a:p>
          <a:p>
            <a:pPr>
              <a:buNone/>
            </a:pPr>
            <a:r>
              <a:rPr lang="en"/>
              <a:t>Context, evokes conversation - users give back info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Kristen</a:t>
            </a:r>
          </a:p>
          <a:p>
            <a:pPr>
              <a:buNone/>
            </a:pPr>
            <a:r>
              <a:rPr lang="en"/>
              <a:t>We could read a research paper about this.  Or we could link the data and supporting documentation to places.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a:solidFill>
                  <a:schemeClr val="dk1"/>
                </a:solidFill>
                <a:latin typeface="Georgia"/>
                <a:ea typeface="Georgia"/>
                <a:cs typeface="Georgia"/>
                <a:sym typeface="Georgia"/>
              </a:rPr>
              <a:t>Kristen</a:t>
            </a:r>
          </a:p>
          <a:p>
            <a:pPr lvl="0" rtl="0">
              <a:buNone/>
            </a:pPr>
            <a:r>
              <a:rPr lang="en" sz="1200">
                <a:solidFill>
                  <a:schemeClr val="dk1"/>
                </a:solidFill>
                <a:latin typeface="Georgia"/>
                <a:ea typeface="Georgia"/>
                <a:cs typeface="Georgia"/>
                <a:sym typeface="Georgia"/>
              </a:rPr>
              <a:t>Dynamic engagement with information</a:t>
            </a:r>
          </a:p>
          <a:p>
            <a:endParaRPr lang="en" sz="1200">
              <a:solidFill>
                <a:schemeClr val="dk1"/>
              </a:solidFill>
              <a:latin typeface="Georgia"/>
              <a:ea typeface="Georgia"/>
              <a:cs typeface="Georgia"/>
              <a:sym typeface="Georgia"/>
            </a:endParaRPr>
          </a:p>
          <a:p>
            <a:endParaRPr lang="en" sz="1200">
              <a:solidFill>
                <a:schemeClr val="dk1"/>
              </a:solidFill>
              <a:latin typeface="Georgia"/>
              <a:ea typeface="Georgia"/>
              <a:cs typeface="Georgia"/>
              <a:sym typeface="Georgia"/>
            </a:endParaRPr>
          </a:p>
          <a:p>
            <a:pPr lvl="0" rtl="0">
              <a:buNone/>
            </a:pPr>
            <a:r>
              <a:rPr lang="en" sz="1200">
                <a:solidFill>
                  <a:schemeClr val="dk1"/>
                </a:solidFill>
                <a:latin typeface="Georgia"/>
                <a:ea typeface="Georgia"/>
                <a:cs typeface="Georgia"/>
                <a:sym typeface="Georgia"/>
              </a:rPr>
              <a:t>National Geographic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a:t>Kristen</a:t>
            </a:r>
          </a:p>
          <a:p>
            <a:pPr lvl="0" rtl="0">
              <a:buNone/>
            </a:pPr>
            <a:r>
              <a:rPr lang="en" sz="1200"/>
              <a:t>Tech Crunch 2008</a:t>
            </a:r>
          </a:p>
          <a:p>
            <a:endParaRPr lang="en" sz="1200"/>
          </a:p>
          <a:p>
            <a:pPr lvl="0" rtl="0">
              <a:buNone/>
            </a:pPr>
            <a:r>
              <a:rPr lang="en" sz="1200"/>
              <a:t>lack context, relationships to other info</a:t>
            </a:r>
          </a:p>
          <a:p>
            <a:endParaRPr lang="en" sz="1200"/>
          </a:p>
          <a:p>
            <a:pPr lvl="0" rtl="0">
              <a:buNone/>
            </a:pPr>
            <a:r>
              <a:rPr lang="en" sz="1200"/>
              <a:t>Plug for the Linked Data Interest Group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Liz</a:t>
            </a:r>
          </a:p>
          <a:p>
            <a:pPr lvl="0" rtl="0">
              <a:buNone/>
            </a:pPr>
            <a:r>
              <a:rPr lang="en"/>
              <a:t>Flickr Nearby</a:t>
            </a:r>
          </a:p>
          <a:p>
            <a:endParaRPr lang="en"/>
          </a:p>
          <a:p>
            <a:pPr lvl="0" rtl="0">
              <a:buNone/>
            </a:pPr>
            <a:r>
              <a:rPr lang="en"/>
              <a:t>Let’s take a minute and switch roles - from the creators of content or curators of collections - and look at it from a user’s standpoint</a:t>
            </a:r>
          </a:p>
          <a:p>
            <a:endParaRPr lang="en"/>
          </a:p>
          <a:p>
            <a:pPr lvl="0" rtl="0">
              <a:buClr>
                <a:schemeClr val="dk1"/>
              </a:buClr>
              <a:buSzPct val="100000"/>
              <a:buFont typeface="Arial"/>
              <a:buNone/>
            </a:pPr>
            <a:r>
              <a:rPr lang="en"/>
              <a:t>Here’s an interesting user app - called Flickr Nearby - lets you see not just images that people have uploaded to Flickr, but images of things nearby you - something in relation to YOU as the user.</a:t>
            </a:r>
          </a:p>
          <a:p>
            <a:pPr lvl="0" rtl="0">
              <a:buClr>
                <a:schemeClr val="dk1"/>
              </a:buClr>
              <a:buSzPct val="100000"/>
              <a:buFont typeface="Arial"/>
              <a:buNone/>
            </a:pPr>
            <a:r>
              <a:rPr lang="en"/>
              <a:t> </a:t>
            </a:r>
          </a:p>
          <a:p>
            <a:pPr lvl="0" rtl="0">
              <a:buClr>
                <a:schemeClr val="dk1"/>
              </a:buClr>
              <a:buSzPct val="100000"/>
              <a:buFont typeface="Arial"/>
              <a:buNone/>
            </a:pPr>
            <a:r>
              <a:rPr lang="en"/>
              <a:t>What if you could….</a:t>
            </a:r>
          </a:p>
          <a:p>
            <a:pPr lvl="0" rtl="0">
              <a:buClr>
                <a:schemeClr val="dk1"/>
              </a:buClr>
              <a:buSzPct val="100000"/>
              <a:buFont typeface="Arial"/>
              <a:buNone/>
            </a:pPr>
            <a:r>
              <a:rPr lang="en"/>
              <a:t> See photos taken of places that were nearby you</a:t>
            </a:r>
          </a:p>
          <a:p>
            <a:endParaRPr lang="e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Liz</a:t>
            </a:r>
          </a:p>
          <a:p>
            <a:pPr lvl="0" rtl="0">
              <a:buNone/>
            </a:pPr>
            <a:r>
              <a:rPr lang="en"/>
              <a:t>Here is something similar - the Fieldtrip app.  Takes your GPS location and shows you interesting things near your location (historic places, interesting architecture, places to eat, etc.)</a:t>
            </a:r>
          </a:p>
          <a:p>
            <a:endParaRPr lang="en"/>
          </a:p>
          <a:p>
            <a:pPr lvl="0" rtl="0">
              <a:buNone/>
            </a:pPr>
            <a:r>
              <a:rPr lang="en"/>
              <a:t>Once again - bringing content to the user based on the USER’s information (not necessarily keywords or overtly supplied information - users just have to have GPS turned on in order to get results).</a:t>
            </a:r>
          </a:p>
          <a:p>
            <a:endParaRPr lang="en"/>
          </a:p>
          <a:p>
            <a:pPr lvl="0" rtl="0">
              <a:buClr>
                <a:schemeClr val="dk1"/>
              </a:buClr>
              <a:buSzPct val="100000"/>
              <a:buFont typeface="Arial"/>
              <a:buNone/>
            </a:pPr>
            <a:r>
              <a:rPr lang="en"/>
              <a:t>Maybe a walking tour of a historic places.</a:t>
            </a:r>
          </a:p>
          <a:p>
            <a:endParaRPr lang="e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rot="10800000" flipH="1">
            <a:off x="0" y="2984999"/>
            <a:ext cx="9144000" cy="2158500"/>
          </a:xfrm>
          <a:prstGeom prst="rect">
            <a:avLst/>
          </a:prstGeom>
          <a:solidFill>
            <a:schemeClr val="lt1"/>
          </a:solidFill>
          <a:ln>
            <a:noFill/>
          </a:ln>
        </p:spPr>
        <p:txBody>
          <a:bodyPr lIns="91425" tIns="45700" rIns="91425" bIns="45700" anchor="ctr" anchorCtr="0">
            <a:noAutofit/>
          </a:bodyPr>
          <a:lstStyle/>
          <a:p>
            <a:endParaRPr/>
          </a:p>
        </p:txBody>
      </p:sp>
      <p:sp>
        <p:nvSpPr>
          <p:cNvPr id="9" name="Shape 9"/>
          <p:cNvSpPr/>
          <p:nvPr/>
        </p:nvSpPr>
        <p:spPr>
          <a:xfrm>
            <a:off x="0" y="2393175"/>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10" name="Shape 10"/>
          <p:cNvSpPr/>
          <p:nvPr/>
        </p:nvSpPr>
        <p:spPr>
          <a:xfrm rot="10800000" flipH="1">
            <a:off x="0" y="2983958"/>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11" name="Shape 11"/>
          <p:cNvSpPr txBox="1">
            <a:spLocks noGrp="1"/>
          </p:cNvSpPr>
          <p:nvPr>
            <p:ph type="ctrTitle"/>
          </p:nvPr>
        </p:nvSpPr>
        <p:spPr>
          <a:xfrm>
            <a:off x="685800" y="1746892"/>
            <a:ext cx="7772400" cy="1238099"/>
          </a:xfrm>
          <a:prstGeom prst="rect">
            <a:avLst/>
          </a:prstGeom>
        </p:spPr>
        <p:txBody>
          <a:bodyPr lIns="91425" tIns="91425" rIns="91425" bIns="91425" anchor="b" anchorCtr="0"/>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endParaRPr/>
          </a:p>
        </p:txBody>
      </p:sp>
      <p:sp>
        <p:nvSpPr>
          <p:cNvPr id="12" name="Shape 12"/>
          <p:cNvSpPr txBox="1">
            <a:spLocks noGrp="1"/>
          </p:cNvSpPr>
          <p:nvPr>
            <p:ph type="subTitle" idx="1"/>
          </p:nvPr>
        </p:nvSpPr>
        <p:spPr>
          <a:xfrm>
            <a:off x="685800" y="3093357"/>
            <a:ext cx="7772400" cy="666600"/>
          </a:xfrm>
          <a:prstGeom prst="rect">
            <a:avLst/>
          </a:prstGeom>
        </p:spPr>
        <p:txBody>
          <a:bodyPr lIns="91425" tIns="91425" rIns="91425" bIns="91425" anchor="t" anchorCtr="0"/>
          <a:lstStyle>
            <a:lvl1pPr marL="0" indent="152400" algn="ctr">
              <a:spcBef>
                <a:spcPts val="0"/>
              </a:spcBef>
              <a:buClr>
                <a:schemeClr val="dk2"/>
              </a:buClr>
              <a:buSzPct val="100000"/>
              <a:buNone/>
              <a:defRPr sz="2400" i="1">
                <a:solidFill>
                  <a:schemeClr val="dk2"/>
                </a:solidFill>
              </a:defRPr>
            </a:lvl1pPr>
            <a:lvl2pPr marL="0" indent="152400" algn="ctr">
              <a:spcBef>
                <a:spcPts val="0"/>
              </a:spcBef>
              <a:buClr>
                <a:schemeClr val="dk2"/>
              </a:buClr>
              <a:buNone/>
              <a:defRPr i="1">
                <a:solidFill>
                  <a:schemeClr val="dk2"/>
                </a:solidFill>
              </a:defRPr>
            </a:lvl2pPr>
            <a:lvl3pPr marL="0" indent="152400" algn="ctr">
              <a:spcBef>
                <a:spcPts val="0"/>
              </a:spcBef>
              <a:buClr>
                <a:schemeClr val="dk2"/>
              </a:buClr>
              <a:buNone/>
              <a:defRPr i="1">
                <a:solidFill>
                  <a:schemeClr val="dk2"/>
                </a:solidFill>
              </a:defRPr>
            </a:lvl3pPr>
            <a:lvl4pPr marL="0" indent="152400" algn="ctr">
              <a:spcBef>
                <a:spcPts val="0"/>
              </a:spcBef>
              <a:buClr>
                <a:schemeClr val="dk2"/>
              </a:buClr>
              <a:buSzPct val="100000"/>
              <a:buNone/>
              <a:defRPr sz="2400" i="1">
                <a:solidFill>
                  <a:schemeClr val="dk2"/>
                </a:solidFill>
              </a:defRPr>
            </a:lvl4pPr>
            <a:lvl5pPr marL="0" indent="152400" algn="ctr">
              <a:spcBef>
                <a:spcPts val="0"/>
              </a:spcBef>
              <a:buClr>
                <a:schemeClr val="dk2"/>
              </a:buClr>
              <a:buSzPct val="100000"/>
              <a:buNone/>
              <a:defRPr sz="2400" i="1">
                <a:solidFill>
                  <a:schemeClr val="dk2"/>
                </a:solidFill>
              </a:defRPr>
            </a:lvl5pPr>
            <a:lvl6pPr marL="0" indent="152400" algn="ctr">
              <a:spcBef>
                <a:spcPts val="0"/>
              </a:spcBef>
              <a:buClr>
                <a:schemeClr val="dk2"/>
              </a:buClr>
              <a:buSzPct val="100000"/>
              <a:buNone/>
              <a:defRPr sz="2400" i="1">
                <a:solidFill>
                  <a:schemeClr val="dk2"/>
                </a:solidFill>
              </a:defRPr>
            </a:lvl6pPr>
            <a:lvl7pPr marL="0" indent="152400" algn="ctr">
              <a:spcBef>
                <a:spcPts val="0"/>
              </a:spcBef>
              <a:buClr>
                <a:schemeClr val="dk2"/>
              </a:buClr>
              <a:buSzPct val="100000"/>
              <a:buNone/>
              <a:defRPr sz="2400" i="1">
                <a:solidFill>
                  <a:schemeClr val="dk2"/>
                </a:solidFill>
              </a:defRPr>
            </a:lvl7pPr>
            <a:lvl8pPr marL="0" indent="152400" algn="ctr">
              <a:spcBef>
                <a:spcPts val="0"/>
              </a:spcBef>
              <a:buClr>
                <a:schemeClr val="dk2"/>
              </a:buClr>
              <a:buSzPct val="100000"/>
              <a:buNone/>
              <a:defRPr sz="2400" i="1">
                <a:solidFill>
                  <a:schemeClr val="dk2"/>
                </a:solidFill>
              </a:defRPr>
            </a:lvl8pPr>
            <a:lvl9pPr marL="0" indent="152400" algn="ctr">
              <a:spcBef>
                <a:spcPts val="0"/>
              </a:spcBef>
              <a:buClr>
                <a:schemeClr val="dk2"/>
              </a:buClr>
              <a:buSzPct val="100000"/>
              <a:buNone/>
              <a:defRPr sz="2400" i="1">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15" name="Shape 15"/>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16" name="Shape 16"/>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21" name="Shape 21"/>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3" name="Shape 23"/>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4" name="Shape 24"/>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28" name="Shape 28"/>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29" name="Shape 29"/>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0" name="Shape 30"/>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1"/>
        <p:cNvGrpSpPr/>
        <p:nvPr/>
      </p:nvGrpSpPr>
      <p:grpSpPr>
        <a:xfrm>
          <a:off x="0" y="0"/>
          <a:ext cx="0" cy="0"/>
          <a:chOff x="0" y="0"/>
          <a:chExt cx="0" cy="0"/>
        </a:xfrm>
      </p:grpSpPr>
      <p:sp>
        <p:nvSpPr>
          <p:cNvPr id="32" name="Shape 32"/>
          <p:cNvSpPr/>
          <p:nvPr/>
        </p:nvSpPr>
        <p:spPr>
          <a:xfrm rot="10800000" flipH="1">
            <a:off x="0" y="4412699"/>
            <a:ext cx="9144000" cy="730799"/>
          </a:xfrm>
          <a:prstGeom prst="rect">
            <a:avLst/>
          </a:prstGeom>
          <a:solidFill>
            <a:schemeClr val="lt1"/>
          </a:solidFill>
          <a:ln>
            <a:noFill/>
          </a:ln>
        </p:spPr>
        <p:txBody>
          <a:bodyPr lIns="91425" tIns="45700" rIns="91425" bIns="45700" anchor="ctr" anchorCtr="0">
            <a:noAutofit/>
          </a:bodyPr>
          <a:lstStyle/>
          <a:p>
            <a:endParaRPr/>
          </a:p>
        </p:txBody>
      </p:sp>
      <p:sp>
        <p:nvSpPr>
          <p:cNvPr id="33" name="Shape 33"/>
          <p:cNvSpPr/>
          <p:nvPr/>
        </p:nvSpPr>
        <p:spPr>
          <a:xfrm flipH="1">
            <a:off x="4526627" y="3820834"/>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34" name="Shape 34"/>
          <p:cNvSpPr/>
          <p:nvPr/>
        </p:nvSpPr>
        <p:spPr>
          <a:xfrm rot="10800000">
            <a:off x="4526627" y="4411617"/>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35" name="Shape 35"/>
          <p:cNvSpPr txBox="1">
            <a:spLocks noGrp="1"/>
          </p:cNvSpPr>
          <p:nvPr>
            <p:ph type="body" idx="1"/>
          </p:nvPr>
        </p:nvSpPr>
        <p:spPr>
          <a:xfrm>
            <a:off x="457200" y="4421726"/>
            <a:ext cx="8229600" cy="505200"/>
          </a:xfrm>
          <a:prstGeom prst="rect">
            <a:avLst/>
          </a:prstGeom>
        </p:spPr>
        <p:txBody>
          <a:bodyPr lIns="91425" tIns="91425" rIns="91425" bIns="91425" anchor="ctr" anchorCtr="0"/>
          <a:lstStyle>
            <a:lvl1pPr indent="152400">
              <a:spcBef>
                <a:spcPts val="0"/>
              </a:spcBef>
              <a:buClr>
                <a:schemeClr val="dk2"/>
              </a:buClr>
              <a:buSzPct val="100000"/>
              <a:buNone/>
              <a:defRPr sz="2400" i="1">
                <a:solidFill>
                  <a:schemeClr val="dk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p:nvPr/>
        </p:nvSpPr>
        <p:spPr>
          <a:xfrm>
            <a:off x="6676" y="76256"/>
            <a:ext cx="9134130" cy="505479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ctr" anchorCtr="0"/>
          <a:lstStyle>
            <a:lvl1pPr marL="0" indent="304800">
              <a:buClr>
                <a:schemeClr val="lt1"/>
              </a:buClr>
              <a:buSzPct val="100000"/>
              <a:buFont typeface="Georgia"/>
              <a:buNone/>
              <a:defRPr sz="4800">
                <a:solidFill>
                  <a:schemeClr val="lt1"/>
                </a:solidFill>
                <a:latin typeface="Georgia"/>
                <a:ea typeface="Georgia"/>
                <a:cs typeface="Georgia"/>
                <a:sym typeface="Georgia"/>
              </a:defRPr>
            </a:lvl1pPr>
            <a:lvl2pPr marL="0" indent="304800">
              <a:buClr>
                <a:schemeClr val="lt1"/>
              </a:buClr>
              <a:buSzPct val="100000"/>
              <a:buFont typeface="Georgia"/>
              <a:buNone/>
              <a:defRPr sz="4800">
                <a:solidFill>
                  <a:schemeClr val="lt1"/>
                </a:solidFill>
                <a:latin typeface="Georgia"/>
                <a:ea typeface="Georgia"/>
                <a:cs typeface="Georgia"/>
                <a:sym typeface="Georgia"/>
              </a:defRPr>
            </a:lvl2pPr>
            <a:lvl3pPr marL="0" indent="304800">
              <a:buClr>
                <a:schemeClr val="lt1"/>
              </a:buClr>
              <a:buSzPct val="100000"/>
              <a:buFont typeface="Georgia"/>
              <a:buNone/>
              <a:defRPr sz="4800">
                <a:solidFill>
                  <a:schemeClr val="lt1"/>
                </a:solidFill>
                <a:latin typeface="Georgia"/>
                <a:ea typeface="Georgia"/>
                <a:cs typeface="Georgia"/>
                <a:sym typeface="Georgia"/>
              </a:defRPr>
            </a:lvl3pPr>
            <a:lvl4pPr marL="0" indent="304800">
              <a:buClr>
                <a:schemeClr val="lt1"/>
              </a:buClr>
              <a:buSzPct val="100000"/>
              <a:buFont typeface="Georgia"/>
              <a:buNone/>
              <a:defRPr sz="4800">
                <a:solidFill>
                  <a:schemeClr val="lt1"/>
                </a:solidFill>
                <a:latin typeface="Georgia"/>
                <a:ea typeface="Georgia"/>
                <a:cs typeface="Georgia"/>
                <a:sym typeface="Georgia"/>
              </a:defRPr>
            </a:lvl4pPr>
            <a:lvl5pPr marL="0" indent="304800">
              <a:buClr>
                <a:schemeClr val="lt1"/>
              </a:buClr>
              <a:buSzPct val="100000"/>
              <a:buFont typeface="Georgia"/>
              <a:buNone/>
              <a:defRPr sz="4800">
                <a:solidFill>
                  <a:schemeClr val="lt1"/>
                </a:solidFill>
                <a:latin typeface="Georgia"/>
                <a:ea typeface="Georgia"/>
                <a:cs typeface="Georgia"/>
                <a:sym typeface="Georgia"/>
              </a:defRPr>
            </a:lvl5pPr>
            <a:lvl6pPr marL="0" indent="304800">
              <a:buClr>
                <a:schemeClr val="lt1"/>
              </a:buClr>
              <a:buSzPct val="100000"/>
              <a:buFont typeface="Georgia"/>
              <a:buNone/>
              <a:defRPr sz="4800">
                <a:solidFill>
                  <a:schemeClr val="lt1"/>
                </a:solidFill>
                <a:latin typeface="Georgia"/>
                <a:ea typeface="Georgia"/>
                <a:cs typeface="Georgia"/>
                <a:sym typeface="Georgia"/>
              </a:defRPr>
            </a:lvl6pPr>
            <a:lvl7pPr marL="0" indent="304800">
              <a:buClr>
                <a:schemeClr val="lt1"/>
              </a:buClr>
              <a:buSzPct val="100000"/>
              <a:buFont typeface="Georgia"/>
              <a:buNone/>
              <a:defRPr sz="4800">
                <a:solidFill>
                  <a:schemeClr val="lt1"/>
                </a:solidFill>
                <a:latin typeface="Georgia"/>
                <a:ea typeface="Georgia"/>
                <a:cs typeface="Georgia"/>
                <a:sym typeface="Georgia"/>
              </a:defRPr>
            </a:lvl7pPr>
            <a:lvl8pPr marL="0" indent="304800">
              <a:buClr>
                <a:schemeClr val="lt1"/>
              </a:buClr>
              <a:buSzPct val="100000"/>
              <a:buFont typeface="Georgia"/>
              <a:buNone/>
              <a:defRPr sz="4800">
                <a:solidFill>
                  <a:schemeClr val="lt1"/>
                </a:solidFill>
                <a:latin typeface="Georgia"/>
                <a:ea typeface="Georgia"/>
                <a:cs typeface="Georgia"/>
                <a:sym typeface="Georgia"/>
              </a:defRPr>
            </a:lvl8pPr>
            <a:lvl9pPr marL="0" indent="304800">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buFont typeface="Georgia"/>
              <a:defRPr sz="3000">
                <a:solidFill>
                  <a:schemeClr val="dk1"/>
                </a:solidFill>
                <a:latin typeface="Georgia"/>
                <a:ea typeface="Georgia"/>
                <a:cs typeface="Georgia"/>
                <a:sym typeface="Georgia"/>
              </a:defRPr>
            </a:lvl1pPr>
            <a:lvl2pPr marL="742950" indent="-133350">
              <a:spcBef>
                <a:spcPts val="480"/>
              </a:spcBef>
              <a:buClr>
                <a:schemeClr val="dk1"/>
              </a:buClr>
              <a:buSzPct val="100000"/>
              <a:buFont typeface="Georgia"/>
              <a:defRPr sz="2400">
                <a:solidFill>
                  <a:schemeClr val="dk1"/>
                </a:solidFill>
                <a:latin typeface="Georgia"/>
                <a:ea typeface="Georgia"/>
                <a:cs typeface="Georgia"/>
                <a:sym typeface="Georgia"/>
              </a:defRPr>
            </a:lvl2pPr>
            <a:lvl3pPr marL="1143000" indent="-76200">
              <a:spcBef>
                <a:spcPts val="480"/>
              </a:spcBef>
              <a:buClr>
                <a:schemeClr val="dk1"/>
              </a:buClr>
              <a:buSzPct val="100000"/>
              <a:buFont typeface="Georgia"/>
              <a:defRPr sz="2400">
                <a:solidFill>
                  <a:schemeClr val="dk1"/>
                </a:solidFill>
                <a:latin typeface="Georgia"/>
                <a:ea typeface="Georgia"/>
                <a:cs typeface="Georgia"/>
                <a:sym typeface="Georgia"/>
              </a:defRPr>
            </a:lvl3pPr>
            <a:lvl4pPr marL="1600200" indent="-114300">
              <a:spcBef>
                <a:spcPts val="360"/>
              </a:spcBef>
              <a:buClr>
                <a:schemeClr val="dk1"/>
              </a:buClr>
              <a:buSzPct val="100000"/>
              <a:buFont typeface="Georgia"/>
              <a:defRPr sz="1800">
                <a:solidFill>
                  <a:schemeClr val="dk1"/>
                </a:solidFill>
                <a:latin typeface="Georgia"/>
                <a:ea typeface="Georgia"/>
                <a:cs typeface="Georgia"/>
                <a:sym typeface="Georgia"/>
              </a:defRPr>
            </a:lvl4pPr>
            <a:lvl5pPr marL="2057400" indent="-114300">
              <a:spcBef>
                <a:spcPts val="360"/>
              </a:spcBef>
              <a:buClr>
                <a:schemeClr val="dk1"/>
              </a:buClr>
              <a:buSzPct val="100000"/>
              <a:buFont typeface="Georgia"/>
              <a:defRPr sz="1800">
                <a:solidFill>
                  <a:schemeClr val="dk1"/>
                </a:solidFill>
                <a:latin typeface="Georgia"/>
                <a:ea typeface="Georgia"/>
                <a:cs typeface="Georgia"/>
                <a:sym typeface="Georgia"/>
              </a:defRPr>
            </a:lvl5pPr>
            <a:lvl6pPr marL="2514600" indent="-114300">
              <a:spcBef>
                <a:spcPts val="360"/>
              </a:spcBef>
              <a:buClr>
                <a:schemeClr val="dk1"/>
              </a:buClr>
              <a:buSzPct val="100000"/>
              <a:buFont typeface="Georgia"/>
              <a:defRPr sz="1800">
                <a:solidFill>
                  <a:schemeClr val="dk1"/>
                </a:solidFill>
                <a:latin typeface="Georgia"/>
                <a:ea typeface="Georgia"/>
                <a:cs typeface="Georgia"/>
                <a:sym typeface="Georgia"/>
              </a:defRPr>
            </a:lvl6pPr>
            <a:lvl7pPr marL="2971800" indent="-114300">
              <a:spcBef>
                <a:spcPts val="360"/>
              </a:spcBef>
              <a:buClr>
                <a:schemeClr val="dk1"/>
              </a:buClr>
              <a:buSzPct val="100000"/>
              <a:buFont typeface="Georgia"/>
              <a:defRPr sz="1800">
                <a:solidFill>
                  <a:schemeClr val="dk1"/>
                </a:solidFill>
                <a:latin typeface="Georgia"/>
                <a:ea typeface="Georgia"/>
                <a:cs typeface="Georgia"/>
                <a:sym typeface="Georgia"/>
              </a:defRPr>
            </a:lvl7pPr>
            <a:lvl8pPr marL="3429000" indent="-114300">
              <a:spcBef>
                <a:spcPts val="360"/>
              </a:spcBef>
              <a:buClr>
                <a:schemeClr val="dk1"/>
              </a:buClr>
              <a:buSzPct val="100000"/>
              <a:buFont typeface="Georgia"/>
              <a:defRPr sz="1800">
                <a:solidFill>
                  <a:schemeClr val="dk1"/>
                </a:solidFill>
                <a:latin typeface="Georgia"/>
                <a:ea typeface="Georgia"/>
                <a:cs typeface="Georgia"/>
                <a:sym typeface="Georgia"/>
              </a:defRPr>
            </a:lvl8pPr>
            <a:lvl9pPr marL="3886200" indent="-114300">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ccc?key=0ApGiHImOVW6pdFp5dVZIMnVsSHcwSTBYWlJaN0JFMEE&amp;usp=sharing%23gid=0"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s://sites.google.com/site/mwdlgeospatial/"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spreadsheet/ccc?key=0ApGiHImOVW6pdFp5dVZIMnVsSHcwSTBYWlJaN0JFMEE&amp;usp=sharing%23gid=5"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spreadsheet/ccc?key=0ApGiHImOVW6pdFp5dVZIMnVsSHcwSTBYWlJaN0JFMEE&amp;usp=sharing%23gid=2"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spreadsheet/ccc?key=0ApGiHImOVW6pdFp5dVZIMnVsSHcwSTBYWlJaN0JFMEE&amp;usp=sharing%23gid=7"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spreadsheet/ccc?key=0ApGiHImOVW6pdFp5dVZIMnVsSHcwSTBYWlJaN0JFMEE&amp;usp=sharing%23gid=3"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mailto:liz.woolcott@usu.edu" TargetMode="External"/><Relationship Id="rId4" Type="http://schemas.openxmlformats.org/officeDocument/2006/relationships/hyperlink" Target="mailto:kjensen@utah.gov" TargetMode="External"/><Relationship Id="rId5" Type="http://schemas.openxmlformats.org/officeDocument/2006/relationships/hyperlink" Target="https://docs.google.com/spreadsheet/ccc?key=0ApGiHImOVW6pdFp5dVZIMnVsSHcwSTBYWlJaN0JFMEE&amp;usp=sharing%23gid=1" TargetMode="External"/><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1746892"/>
            <a:ext cx="7772400" cy="1238099"/>
          </a:xfrm>
          <a:prstGeom prst="rect">
            <a:avLst/>
          </a:prstGeom>
        </p:spPr>
        <p:txBody>
          <a:bodyPr lIns="91425" tIns="91425" rIns="91425" bIns="91425" anchor="b" anchorCtr="0">
            <a:noAutofit/>
          </a:bodyPr>
          <a:lstStyle/>
          <a:p>
            <a:pPr>
              <a:buNone/>
            </a:pPr>
            <a:r>
              <a:rPr lang="en"/>
              <a:t>Geospatial Metadata</a:t>
            </a:r>
          </a:p>
        </p:txBody>
      </p:sp>
      <p:sp>
        <p:nvSpPr>
          <p:cNvPr id="40" name="Shape 40"/>
          <p:cNvSpPr txBox="1">
            <a:spLocks noGrp="1"/>
          </p:cNvSpPr>
          <p:nvPr>
            <p:ph type="subTitle" idx="1"/>
          </p:nvPr>
        </p:nvSpPr>
        <p:spPr>
          <a:xfrm>
            <a:off x="685800" y="3093357"/>
            <a:ext cx="7772400" cy="666600"/>
          </a:xfrm>
          <a:prstGeom prst="rect">
            <a:avLst/>
          </a:prstGeom>
        </p:spPr>
        <p:txBody>
          <a:bodyPr lIns="91425" tIns="91425" rIns="91425" bIns="91425" anchor="t" anchorCtr="0">
            <a:noAutofit/>
          </a:bodyPr>
          <a:lstStyle/>
          <a:p>
            <a:pPr>
              <a:buNone/>
            </a:pPr>
            <a:r>
              <a:rPr lang="en"/>
              <a:t>How maps can help you find stuff</a:t>
            </a:r>
          </a:p>
        </p:txBody>
      </p:sp>
      <p:sp>
        <p:nvSpPr>
          <p:cNvPr id="4" name="TextBox 3"/>
          <p:cNvSpPr txBox="1"/>
          <p:nvPr/>
        </p:nvSpPr>
        <p:spPr>
          <a:xfrm>
            <a:off x="5694412" y="4416888"/>
            <a:ext cx="3198387" cy="523220"/>
          </a:xfrm>
          <a:prstGeom prst="rect">
            <a:avLst/>
          </a:prstGeom>
          <a:noFill/>
        </p:spPr>
        <p:txBody>
          <a:bodyPr wrap="none" rtlCol="0">
            <a:spAutoFit/>
          </a:bodyPr>
          <a:lstStyle/>
          <a:p>
            <a:pPr algn="r"/>
            <a:r>
              <a:rPr lang="en-US" b="1" dirty="0" smtClean="0"/>
              <a:t>Kristen Jensen </a:t>
            </a:r>
          </a:p>
          <a:p>
            <a:r>
              <a:rPr lang="en-US" dirty="0" smtClean="0"/>
              <a:t>Utah Department of Heritage and Arts</a:t>
            </a:r>
            <a:endParaRPr lang="en-US" dirty="0"/>
          </a:p>
        </p:txBody>
      </p:sp>
      <p:sp>
        <p:nvSpPr>
          <p:cNvPr id="5" name="TextBox 4"/>
          <p:cNvSpPr txBox="1"/>
          <p:nvPr/>
        </p:nvSpPr>
        <p:spPr>
          <a:xfrm>
            <a:off x="214721" y="4364367"/>
            <a:ext cx="1877437" cy="523220"/>
          </a:xfrm>
          <a:prstGeom prst="rect">
            <a:avLst/>
          </a:prstGeom>
          <a:noFill/>
        </p:spPr>
        <p:txBody>
          <a:bodyPr wrap="none" rtlCol="0">
            <a:spAutoFit/>
          </a:bodyPr>
          <a:lstStyle/>
          <a:p>
            <a:r>
              <a:rPr lang="en-US" b="1" dirty="0" smtClean="0"/>
              <a:t>Liz </a:t>
            </a:r>
            <a:r>
              <a:rPr lang="en-US" b="1" dirty="0" err="1" smtClean="0"/>
              <a:t>Woolcott</a:t>
            </a:r>
            <a:endParaRPr lang="en-US" b="1" dirty="0" smtClean="0"/>
          </a:p>
          <a:p>
            <a:pPr algn="r"/>
            <a:r>
              <a:rPr lang="en-US" dirty="0" smtClean="0"/>
              <a:t>Utah State University</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What if you could ...</a:t>
            </a:r>
          </a:p>
        </p:txBody>
      </p:sp>
      <p:sp>
        <p:nvSpPr>
          <p:cNvPr id="98" name="Shape 9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a:t>
</a:t>
            </a:r>
          </a:p>
        </p:txBody>
      </p:sp>
      <p:pic>
        <p:nvPicPr>
          <p:cNvPr id="99" name="Shape 99"/>
          <p:cNvPicPr preferRelativeResize="0"/>
          <p:nvPr/>
        </p:nvPicPr>
        <p:blipFill>
          <a:blip r:embed="rId3"/>
          <a:stretch>
            <a:fillRect/>
          </a:stretch>
        </p:blipFill>
        <p:spPr>
          <a:xfrm>
            <a:off x="624293" y="1292300"/>
            <a:ext cx="4531053" cy="3725700"/>
          </a:xfrm>
          <a:prstGeom prst="rect">
            <a:avLst/>
          </a:prstGeom>
        </p:spPr>
      </p:pic>
      <p:pic>
        <p:nvPicPr>
          <p:cNvPr id="100" name="Shape 100"/>
          <p:cNvPicPr preferRelativeResize="0"/>
          <p:nvPr/>
        </p:nvPicPr>
        <p:blipFill>
          <a:blip r:embed="rId4"/>
          <a:stretch>
            <a:fillRect/>
          </a:stretch>
        </p:blipFill>
        <p:spPr>
          <a:xfrm>
            <a:off x="4562750" y="1513925"/>
            <a:ext cx="3152474" cy="2374874"/>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Why haven’t we done that?!!</a:t>
            </a:r>
          </a:p>
        </p:txBody>
      </p:sp>
      <p:sp>
        <p:nvSpPr>
          <p:cNvPr id="106" name="Shape 10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buNone/>
            </a:pPr>
            <a:r>
              <a:rPr lang="en"/>
              <a:t>Lots of standards/vocabularies to choose from</a:t>
            </a:r>
          </a:p>
        </p:txBody>
      </p:sp>
      <p:pic>
        <p:nvPicPr>
          <p:cNvPr id="107" name="Shape 107"/>
          <p:cNvPicPr preferRelativeResize="0"/>
          <p:nvPr/>
        </p:nvPicPr>
        <p:blipFill>
          <a:blip r:embed="rId3"/>
          <a:stretch>
            <a:fillRect/>
          </a:stretch>
        </p:blipFill>
        <p:spPr>
          <a:xfrm>
            <a:off x="304125" y="1847850"/>
            <a:ext cx="2095500" cy="1447800"/>
          </a:xfrm>
          <a:prstGeom prst="rect">
            <a:avLst/>
          </a:prstGeom>
        </p:spPr>
      </p:pic>
      <p:pic>
        <p:nvPicPr>
          <p:cNvPr id="108" name="Shape 108"/>
          <p:cNvPicPr preferRelativeResize="0"/>
          <p:nvPr/>
        </p:nvPicPr>
        <p:blipFill>
          <a:blip r:embed="rId4"/>
          <a:stretch>
            <a:fillRect/>
          </a:stretch>
        </p:blipFill>
        <p:spPr>
          <a:xfrm>
            <a:off x="5312775" y="1985875"/>
            <a:ext cx="1447800" cy="990600"/>
          </a:xfrm>
          <a:prstGeom prst="rect">
            <a:avLst/>
          </a:prstGeom>
        </p:spPr>
      </p:pic>
      <p:pic>
        <p:nvPicPr>
          <p:cNvPr id="109" name="Shape 109"/>
          <p:cNvPicPr preferRelativeResize="0"/>
          <p:nvPr/>
        </p:nvPicPr>
        <p:blipFill>
          <a:blip r:embed="rId5"/>
          <a:stretch>
            <a:fillRect/>
          </a:stretch>
        </p:blipFill>
        <p:spPr>
          <a:xfrm>
            <a:off x="2526825" y="2976462"/>
            <a:ext cx="2543175" cy="1800225"/>
          </a:xfrm>
          <a:prstGeom prst="rect">
            <a:avLst/>
          </a:prstGeom>
        </p:spPr>
      </p:pic>
      <p:pic>
        <p:nvPicPr>
          <p:cNvPr id="110" name="Shape 110"/>
          <p:cNvPicPr preferRelativeResize="0"/>
          <p:nvPr/>
        </p:nvPicPr>
        <p:blipFill>
          <a:blip r:embed="rId6"/>
          <a:stretch>
            <a:fillRect/>
          </a:stretch>
        </p:blipFill>
        <p:spPr>
          <a:xfrm>
            <a:off x="5553825" y="3295650"/>
            <a:ext cx="3048000" cy="638175"/>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Why haven’t we done that?!!</a:t>
            </a:r>
          </a:p>
        </p:txBody>
      </p:sp>
      <p:pic>
        <p:nvPicPr>
          <p:cNvPr id="116" name="Shape 116"/>
          <p:cNvPicPr preferRelativeResize="0"/>
          <p:nvPr/>
        </p:nvPicPr>
        <p:blipFill>
          <a:blip r:embed="rId3"/>
          <a:stretch>
            <a:fillRect/>
          </a:stretch>
        </p:blipFill>
        <p:spPr>
          <a:xfrm>
            <a:off x="2126050" y="1390025"/>
            <a:ext cx="4536750" cy="3402574"/>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The location of what?</a:t>
            </a:r>
          </a:p>
        </p:txBody>
      </p:sp>
      <p:pic>
        <p:nvPicPr>
          <p:cNvPr id="122" name="Shape 122"/>
          <p:cNvPicPr preferRelativeResize="0"/>
          <p:nvPr/>
        </p:nvPicPr>
        <p:blipFill>
          <a:blip r:embed="rId3"/>
          <a:stretch>
            <a:fillRect/>
          </a:stretch>
        </p:blipFill>
        <p:spPr>
          <a:xfrm>
            <a:off x="1793700" y="1441500"/>
            <a:ext cx="5783075" cy="3520649"/>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Which Washington?</a:t>
            </a:r>
          </a:p>
        </p:txBody>
      </p:sp>
      <p:pic>
        <p:nvPicPr>
          <p:cNvPr id="128" name="Shape 128"/>
          <p:cNvPicPr preferRelativeResize="0"/>
          <p:nvPr/>
        </p:nvPicPr>
        <p:blipFill>
          <a:blip r:embed="rId3"/>
          <a:stretch>
            <a:fillRect/>
          </a:stretch>
        </p:blipFill>
        <p:spPr>
          <a:xfrm>
            <a:off x="1810750" y="1200153"/>
            <a:ext cx="5424524" cy="3596800"/>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They moved the hospital?</a:t>
            </a:r>
          </a:p>
        </p:txBody>
      </p:sp>
      <p:pic>
        <p:nvPicPr>
          <p:cNvPr id="134" name="Shape 134"/>
          <p:cNvPicPr preferRelativeResize="0"/>
          <p:nvPr/>
        </p:nvPicPr>
        <p:blipFill>
          <a:blip r:embed="rId3"/>
          <a:stretch>
            <a:fillRect/>
          </a:stretch>
        </p:blipFill>
        <p:spPr>
          <a:xfrm>
            <a:off x="1744150" y="1442075"/>
            <a:ext cx="5291650" cy="3222249"/>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Where is Mount McKinley?</a:t>
            </a:r>
          </a:p>
        </p:txBody>
      </p:sp>
      <p:pic>
        <p:nvPicPr>
          <p:cNvPr id="140" name="Shape 140"/>
          <p:cNvPicPr preferRelativeResize="0"/>
          <p:nvPr/>
        </p:nvPicPr>
        <p:blipFill>
          <a:blip r:embed="rId3"/>
          <a:stretch>
            <a:fillRect/>
          </a:stretch>
        </p:blipFill>
        <p:spPr>
          <a:xfrm>
            <a:off x="1791650" y="1335150"/>
            <a:ext cx="5327700" cy="3549574"/>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“Challenges”</a:t>
            </a:r>
          </a:p>
        </p:txBody>
      </p:sp>
      <p:sp>
        <p:nvSpPr>
          <p:cNvPr id="146" name="Shape 1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dirty="0"/>
              <a:t>Difficult to create </a:t>
            </a:r>
            <a:r>
              <a:rPr lang="en" b="1" dirty="0"/>
              <a:t>map interfaces</a:t>
            </a:r>
            <a:r>
              <a:rPr lang="en" dirty="0"/>
              <a:t> when:</a:t>
            </a:r>
          </a:p>
          <a:p>
            <a:pPr marL="457200" lvl="0" indent="-393700" rtl="0">
              <a:buClr>
                <a:schemeClr val="dk1"/>
              </a:buClr>
              <a:buSzPct val="166666"/>
              <a:buFont typeface="Arial"/>
              <a:buChar char="•"/>
            </a:pPr>
            <a:r>
              <a:rPr lang="en" sz="2600" dirty="0"/>
              <a:t>Geospatial standards/vocabularies vary</a:t>
            </a:r>
          </a:p>
          <a:p>
            <a:pPr marL="457200" lvl="0" indent="-393700" rtl="0">
              <a:buClr>
                <a:schemeClr val="dk1"/>
              </a:buClr>
              <a:buSzPct val="166666"/>
              <a:buFont typeface="Arial"/>
              <a:buChar char="•"/>
            </a:pPr>
            <a:r>
              <a:rPr lang="en" sz="2600" dirty="0"/>
              <a:t>Inconsistent metadata</a:t>
            </a:r>
          </a:p>
          <a:p>
            <a:pPr marL="457200" lvl="0" indent="-393700" rtl="0">
              <a:buClr>
                <a:schemeClr val="dk1"/>
              </a:buClr>
              <a:buSzPct val="166666"/>
              <a:buFont typeface="Arial"/>
              <a:buChar char="•"/>
            </a:pPr>
            <a:r>
              <a:rPr lang="en" sz="2600" dirty="0"/>
              <a:t>Metadata is “keyword” dependent</a:t>
            </a:r>
          </a:p>
          <a:p>
            <a:pPr marL="914400" lvl="1" indent="-368300" rtl="0">
              <a:buClr>
                <a:schemeClr val="dk1"/>
              </a:buClr>
              <a:buSzPct val="100000"/>
              <a:buFont typeface="Courier New"/>
              <a:buChar char="o"/>
            </a:pPr>
            <a:r>
              <a:rPr lang="en" sz="2200" dirty="0"/>
              <a:t>How do we reflect changing names?</a:t>
            </a:r>
          </a:p>
          <a:p>
            <a:pPr marL="914400" lvl="1" indent="-368300" rtl="0">
              <a:buClr>
                <a:schemeClr val="dk1"/>
              </a:buClr>
              <a:buSzPct val="100000"/>
              <a:buFont typeface="Courier New"/>
              <a:buChar char="o"/>
            </a:pPr>
            <a:r>
              <a:rPr lang="en" sz="2200" dirty="0"/>
              <a:t>How do we accommodate regional information/non-political divisions?</a:t>
            </a:r>
          </a:p>
          <a:p>
            <a:pPr marL="2286000" indent="457200">
              <a:buNone/>
            </a:pPr>
            <a:r>
              <a:rPr lang="en" i="1" dirty="0"/>
              <a:t>What do you think? </a:t>
            </a:r>
          </a:p>
        </p:txBody>
      </p:sp>
      <p:pic>
        <p:nvPicPr>
          <p:cNvPr id="147" name="Shape 147">
            <a:hlinkClick r:id="rId3"/>
          </p:cNvPr>
          <p:cNvPicPr preferRelativeResize="0"/>
          <p:nvPr/>
        </p:nvPicPr>
        <p:blipFill>
          <a:blip r:embed="rId4"/>
          <a:stretch>
            <a:fillRect/>
          </a:stretch>
        </p:blipFill>
        <p:spPr>
          <a:xfrm>
            <a:off x="6871893" y="4068450"/>
            <a:ext cx="1060700" cy="857399"/>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Task Force Timeline</a:t>
            </a:r>
          </a:p>
        </p:txBody>
      </p:sp>
      <p:sp>
        <p:nvSpPr>
          <p:cNvPr id="153" name="Shape 153"/>
          <p:cNvSpPr txBox="1">
            <a:spLocks noGrp="1"/>
          </p:cNvSpPr>
          <p:nvPr>
            <p:ph type="body" idx="1"/>
          </p:nvPr>
        </p:nvSpPr>
        <p:spPr>
          <a:xfrm>
            <a:off x="457200" y="3896900"/>
            <a:ext cx="8229600" cy="1028999"/>
          </a:xfrm>
          <a:prstGeom prst="rect">
            <a:avLst/>
          </a:prstGeom>
        </p:spPr>
        <p:txBody>
          <a:bodyPr lIns="91425" tIns="91425" rIns="91425" bIns="91425" anchor="t" anchorCtr="0">
            <a:noAutofit/>
          </a:bodyPr>
          <a:lstStyle/>
          <a:p>
            <a:pPr lvl="0" rtl="0">
              <a:buNone/>
            </a:pPr>
            <a:r>
              <a:rPr lang="en"/>
              <a:t>
</a:t>
            </a:r>
          </a:p>
          <a:p>
            <a:endParaRPr lang="en"/>
          </a:p>
          <a:p>
            <a:endParaRPr lang="en"/>
          </a:p>
          <a:p>
            <a:endParaRPr lang="en"/>
          </a:p>
          <a:p>
            <a:endParaRPr lang="en"/>
          </a:p>
        </p:txBody>
      </p:sp>
      <p:pic>
        <p:nvPicPr>
          <p:cNvPr id="154" name="Shape 154"/>
          <p:cNvPicPr preferRelativeResize="0"/>
          <p:nvPr/>
        </p:nvPicPr>
        <p:blipFill>
          <a:blip r:embed="rId3"/>
          <a:stretch>
            <a:fillRect/>
          </a:stretch>
        </p:blipFill>
        <p:spPr>
          <a:xfrm>
            <a:off x="7150775" y="59600"/>
            <a:ext cx="1030750" cy="1099449"/>
          </a:xfrm>
          <a:prstGeom prst="rect">
            <a:avLst/>
          </a:prstGeom>
        </p:spPr>
      </p:pic>
      <p:pic>
        <p:nvPicPr>
          <p:cNvPr id="155" name="Shape 155"/>
          <p:cNvPicPr preferRelativeResize="0"/>
          <p:nvPr/>
        </p:nvPicPr>
        <p:blipFill>
          <a:blip r:embed="rId4"/>
          <a:stretch>
            <a:fillRect/>
          </a:stretch>
        </p:blipFill>
        <p:spPr>
          <a:xfrm>
            <a:off x="47125" y="1549543"/>
            <a:ext cx="9143998" cy="3593961"/>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Task Force Charge</a:t>
            </a:r>
          </a:p>
        </p:txBody>
      </p:sp>
      <p:sp>
        <p:nvSpPr>
          <p:cNvPr id="161" name="Shape 161"/>
          <p:cNvSpPr txBox="1">
            <a:spLocks noGrp="1"/>
          </p:cNvSpPr>
          <p:nvPr>
            <p:ph type="body" idx="1"/>
          </p:nvPr>
        </p:nvSpPr>
        <p:spPr>
          <a:xfrm>
            <a:off x="407950" y="1602725"/>
            <a:ext cx="7794600" cy="2114700"/>
          </a:xfrm>
          <a:prstGeom prst="rect">
            <a:avLst/>
          </a:prstGeom>
        </p:spPr>
        <p:txBody>
          <a:bodyPr lIns="91425" tIns="91425" rIns="91425" bIns="91425" anchor="t" anchorCtr="0">
            <a:noAutofit/>
          </a:bodyPr>
          <a:lstStyle/>
          <a:p>
            <a:pPr marL="457200" lvl="0" indent="0" rtl="0">
              <a:lnSpc>
                <a:spcPct val="115000"/>
              </a:lnSpc>
              <a:spcBef>
                <a:spcPts val="0"/>
              </a:spcBef>
              <a:buClr>
                <a:schemeClr val="dk1"/>
              </a:buClr>
              <a:buSzPct val="45833"/>
              <a:buFont typeface="Arial"/>
              <a:buNone/>
            </a:pPr>
            <a:r>
              <a:rPr lang="en" sz="2400"/>
              <a:t>1. </a:t>
            </a:r>
            <a:r>
              <a:rPr lang="en" sz="2400" b="1"/>
              <a:t>Identify existing</a:t>
            </a:r>
            <a:r>
              <a:rPr lang="en" sz="2400"/>
              <a:t> geospatial metadata practices</a:t>
            </a:r>
          </a:p>
          <a:p>
            <a:pPr marL="457200" lvl="0" indent="0" rtl="0">
              <a:lnSpc>
                <a:spcPct val="115000"/>
              </a:lnSpc>
              <a:spcBef>
                <a:spcPts val="0"/>
              </a:spcBef>
              <a:buClr>
                <a:schemeClr val="dk1"/>
              </a:buClr>
              <a:buSzPct val="45833"/>
              <a:buFont typeface="Arial"/>
              <a:buNone/>
            </a:pPr>
            <a:r>
              <a:rPr lang="en" sz="2400"/>
              <a:t>2. </a:t>
            </a:r>
            <a:r>
              <a:rPr lang="en" sz="2400" b="1"/>
              <a:t>Develop guidelines </a:t>
            </a:r>
            <a:r>
              <a:rPr lang="en" sz="2400"/>
              <a:t>for standardizing</a:t>
            </a:r>
          </a:p>
          <a:p>
            <a:pPr marL="457200" lvl="0" indent="0" rtl="0">
              <a:lnSpc>
                <a:spcPct val="115000"/>
              </a:lnSpc>
              <a:spcBef>
                <a:spcPts val="0"/>
              </a:spcBef>
              <a:buClr>
                <a:schemeClr val="dk1"/>
              </a:buClr>
              <a:buSzPct val="45833"/>
              <a:buFont typeface="Arial"/>
              <a:buNone/>
            </a:pPr>
            <a:r>
              <a:rPr lang="en" sz="2400"/>
              <a:t>3. </a:t>
            </a:r>
            <a:r>
              <a:rPr lang="en" sz="2400" b="1"/>
              <a:t>Creating map-based search interfaces</a:t>
            </a:r>
          </a:p>
          <a:p>
            <a:pPr marL="457200" lvl="0" indent="0" rtl="0">
              <a:lnSpc>
                <a:spcPct val="115000"/>
              </a:lnSpc>
              <a:spcBef>
                <a:spcPts val="0"/>
              </a:spcBef>
              <a:buClr>
                <a:schemeClr val="dk1"/>
              </a:buClr>
              <a:buSzPct val="45833"/>
              <a:buFont typeface="Arial"/>
              <a:buNone/>
            </a:pPr>
            <a:r>
              <a:rPr lang="en" sz="2400"/>
              <a:t>4.</a:t>
            </a:r>
            <a:r>
              <a:rPr lang="en" sz="2400" b="1"/>
              <a:t> Identify and share tools</a:t>
            </a:r>
            <a:r>
              <a:rPr lang="en" sz="2400"/>
              <a:t> </a:t>
            </a:r>
          </a:p>
        </p:txBody>
      </p:sp>
      <p:pic>
        <p:nvPicPr>
          <p:cNvPr id="162" name="Shape 162"/>
          <p:cNvPicPr preferRelativeResize="0"/>
          <p:nvPr/>
        </p:nvPicPr>
        <p:blipFill>
          <a:blip r:embed="rId3"/>
          <a:stretch>
            <a:fillRect/>
          </a:stretch>
        </p:blipFill>
        <p:spPr>
          <a:xfrm>
            <a:off x="7150775" y="59600"/>
            <a:ext cx="1030750" cy="1099449"/>
          </a:xfrm>
          <a:prstGeom prst="rect">
            <a:avLst/>
          </a:prstGeom>
        </p:spPr>
      </p:pic>
      <p:sp>
        <p:nvSpPr>
          <p:cNvPr id="163" name="Shape 163"/>
          <p:cNvSpPr txBox="1"/>
          <p:nvPr/>
        </p:nvSpPr>
        <p:spPr>
          <a:xfrm>
            <a:off x="355650" y="3291500"/>
            <a:ext cx="8432699" cy="1099499"/>
          </a:xfrm>
          <a:prstGeom prst="rect">
            <a:avLst/>
          </a:prstGeom>
        </p:spPr>
        <p:txBody>
          <a:bodyPr lIns="91425" tIns="91425" rIns="91425" bIns="91425" anchor="ctr" anchorCtr="0">
            <a:noAutofit/>
          </a:bodyPr>
          <a:lstStyle/>
          <a:p>
            <a:pPr lvl="0" rtl="0">
              <a:spcBef>
                <a:spcPts val="600"/>
              </a:spcBef>
              <a:buNone/>
            </a:pPr>
            <a:r>
              <a:rPr lang="en" sz="3000" u="sng">
                <a:solidFill>
                  <a:schemeClr val="hlink"/>
                </a:solidFill>
                <a:latin typeface="Georgia"/>
                <a:ea typeface="Georgia"/>
                <a:cs typeface="Georgia"/>
                <a:sym typeface="Georgia"/>
                <a:hlinkClick r:id="rId4"/>
              </a:rPr>
              <a:t>https://sites.google.com/site/mwdlgeospatial/</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sz="3600"/>
              <a:t>Why do we need geospatial metadata?</a:t>
            </a:r>
          </a:p>
        </p:txBody>
      </p:sp>
      <p:sp>
        <p:nvSpPr>
          <p:cNvPr id="46" name="Shape 46"/>
          <p:cNvSpPr txBox="1"/>
          <p:nvPr/>
        </p:nvSpPr>
        <p:spPr>
          <a:xfrm>
            <a:off x="1282700" y="1865900"/>
            <a:ext cx="1719599" cy="2057699"/>
          </a:xfrm>
          <a:prstGeom prst="rect">
            <a:avLst/>
          </a:prstGeom>
        </p:spPr>
        <p:txBody>
          <a:bodyPr lIns="91425" tIns="91425" rIns="91425" bIns="91425" anchor="t" anchorCtr="0">
            <a:noAutofit/>
          </a:bodyPr>
          <a:lstStyle/>
          <a:p>
            <a:pPr lvl="0" rtl="0">
              <a:buClr>
                <a:schemeClr val="dk1"/>
              </a:buClr>
              <a:buSzPct val="100000"/>
              <a:buFont typeface="Arial"/>
              <a:buNone/>
            </a:pPr>
            <a:r>
              <a:rPr lang="en" sz="1100">
                <a:solidFill>
                  <a:srgbClr val="333333"/>
                </a:solidFill>
                <a:latin typeface="Georgia"/>
                <a:ea typeface="Georgia"/>
                <a:cs typeface="Georgia"/>
                <a:sym typeface="Georgia"/>
              </a:rPr>
              <a:t>Andorra</a:t>
            </a:r>
          </a:p>
          <a:p>
            <a:pPr lvl="0" rtl="0">
              <a:buClr>
                <a:schemeClr val="dk1"/>
              </a:buClr>
              <a:buSzPct val="100000"/>
              <a:buFont typeface="Arial"/>
              <a:buNone/>
            </a:pPr>
            <a:r>
              <a:rPr lang="en" sz="1100">
                <a:solidFill>
                  <a:srgbClr val="333333"/>
                </a:solidFill>
                <a:latin typeface="Georgia"/>
                <a:ea typeface="Georgia"/>
                <a:cs typeface="Georgia"/>
                <a:sym typeface="Georgia"/>
              </a:rPr>
              <a:t>Belarus</a:t>
            </a:r>
          </a:p>
          <a:p>
            <a:pPr lvl="0" rtl="0">
              <a:buClr>
                <a:schemeClr val="dk1"/>
              </a:buClr>
              <a:buSzPct val="100000"/>
              <a:buFont typeface="Arial"/>
              <a:buNone/>
            </a:pPr>
            <a:r>
              <a:rPr lang="en" sz="1100">
                <a:solidFill>
                  <a:srgbClr val="333333"/>
                </a:solidFill>
                <a:latin typeface="Georgia"/>
                <a:ea typeface="Georgia"/>
                <a:cs typeface="Georgia"/>
                <a:sym typeface="Georgia"/>
              </a:rPr>
              <a:t>Bolivia</a:t>
            </a:r>
          </a:p>
          <a:p>
            <a:pPr lvl="0" rtl="0">
              <a:buClr>
                <a:schemeClr val="dk1"/>
              </a:buClr>
              <a:buSzPct val="100000"/>
              <a:buFont typeface="Arial"/>
              <a:buNone/>
            </a:pPr>
            <a:r>
              <a:rPr lang="en" sz="1100">
                <a:solidFill>
                  <a:srgbClr val="333333"/>
                </a:solidFill>
                <a:latin typeface="Georgia"/>
                <a:ea typeface="Georgia"/>
                <a:cs typeface="Georgia"/>
                <a:sym typeface="Georgia"/>
              </a:rPr>
              <a:t>Burundi</a:t>
            </a:r>
          </a:p>
          <a:p>
            <a:pPr lvl="0" rtl="0">
              <a:buClr>
                <a:schemeClr val="dk1"/>
              </a:buClr>
              <a:buSzPct val="100000"/>
              <a:buFont typeface="Arial"/>
              <a:buNone/>
            </a:pPr>
            <a:r>
              <a:rPr lang="en" sz="1100">
                <a:solidFill>
                  <a:srgbClr val="333333"/>
                </a:solidFill>
                <a:latin typeface="Georgia"/>
                <a:ea typeface="Georgia"/>
                <a:cs typeface="Georgia"/>
                <a:sym typeface="Georgia"/>
              </a:rPr>
              <a:t>Central African Republic</a:t>
            </a:r>
          </a:p>
          <a:p>
            <a:pPr lvl="0" rtl="0">
              <a:buClr>
                <a:schemeClr val="dk1"/>
              </a:buClr>
              <a:buSzPct val="100000"/>
              <a:buFont typeface="Arial"/>
              <a:buNone/>
            </a:pPr>
            <a:r>
              <a:rPr lang="en" sz="1100">
                <a:solidFill>
                  <a:srgbClr val="333333"/>
                </a:solidFill>
                <a:latin typeface="Georgia"/>
                <a:ea typeface="Georgia"/>
                <a:cs typeface="Georgia"/>
                <a:sym typeface="Georgia"/>
              </a:rPr>
              <a:t>Chad</a:t>
            </a:r>
          </a:p>
          <a:p>
            <a:pPr lvl="0" rtl="0">
              <a:buClr>
                <a:schemeClr val="dk1"/>
              </a:buClr>
              <a:buSzPct val="100000"/>
              <a:buFont typeface="Arial"/>
              <a:buNone/>
            </a:pPr>
            <a:r>
              <a:rPr lang="en" sz="1100">
                <a:solidFill>
                  <a:srgbClr val="333333"/>
                </a:solidFill>
                <a:latin typeface="Georgia"/>
                <a:ea typeface="Georgia"/>
                <a:cs typeface="Georgia"/>
                <a:sym typeface="Georgia"/>
              </a:rPr>
              <a:t>Congo, Republic of</a:t>
            </a:r>
          </a:p>
          <a:p>
            <a:pPr lvl="0" rtl="0">
              <a:buClr>
                <a:schemeClr val="dk1"/>
              </a:buClr>
              <a:buSzPct val="100000"/>
              <a:buFont typeface="Arial"/>
              <a:buNone/>
            </a:pPr>
            <a:r>
              <a:rPr lang="en" sz="1100">
                <a:solidFill>
                  <a:srgbClr val="333333"/>
                </a:solidFill>
                <a:latin typeface="Georgia"/>
                <a:ea typeface="Georgia"/>
                <a:cs typeface="Georgia"/>
                <a:sym typeface="Georgia"/>
              </a:rPr>
              <a:t>Guatemala</a:t>
            </a:r>
          </a:p>
          <a:p>
            <a:pPr lvl="0" rtl="0">
              <a:buClr>
                <a:schemeClr val="dk1"/>
              </a:buClr>
              <a:buSzPct val="100000"/>
              <a:buFont typeface="Arial"/>
              <a:buNone/>
            </a:pPr>
            <a:r>
              <a:rPr lang="en" sz="1100">
                <a:solidFill>
                  <a:srgbClr val="333333"/>
                </a:solidFill>
                <a:latin typeface="Georgia"/>
                <a:ea typeface="Georgia"/>
                <a:cs typeface="Georgia"/>
                <a:sym typeface="Georgia"/>
              </a:rPr>
              <a:t>Ivory Coast</a:t>
            </a:r>
          </a:p>
          <a:p>
            <a:pPr lvl="0" rtl="0">
              <a:buClr>
                <a:schemeClr val="dk1"/>
              </a:buClr>
              <a:buSzPct val="100000"/>
              <a:buFont typeface="Arial"/>
              <a:buNone/>
            </a:pPr>
            <a:r>
              <a:rPr lang="en" sz="1100">
                <a:solidFill>
                  <a:srgbClr val="333333"/>
                </a:solidFill>
                <a:latin typeface="Georgia"/>
                <a:ea typeface="Georgia"/>
                <a:cs typeface="Georgia"/>
                <a:sym typeface="Georgia"/>
              </a:rPr>
              <a:t>Kyrgyzstan</a:t>
            </a:r>
          </a:p>
          <a:p>
            <a:pPr lvl="0" rtl="0">
              <a:buClr>
                <a:schemeClr val="dk1"/>
              </a:buClr>
              <a:buSzPct val="100000"/>
              <a:buFont typeface="Arial"/>
              <a:buNone/>
            </a:pPr>
            <a:r>
              <a:rPr lang="en" sz="1100">
                <a:solidFill>
                  <a:srgbClr val="333333"/>
                </a:solidFill>
                <a:latin typeface="Georgia"/>
                <a:ea typeface="Georgia"/>
                <a:cs typeface="Georgia"/>
                <a:sym typeface="Georgia"/>
              </a:rPr>
              <a:t>Liechtenstein</a:t>
            </a:r>
          </a:p>
          <a:p>
            <a:endParaRPr lang="en" sz="1100">
              <a:solidFill>
                <a:srgbClr val="333333"/>
              </a:solidFill>
              <a:latin typeface="Georgia"/>
              <a:ea typeface="Georgia"/>
              <a:cs typeface="Georgia"/>
              <a:sym typeface="Georgia"/>
            </a:endParaRPr>
          </a:p>
          <a:p>
            <a:endParaRPr lang="en" sz="1100">
              <a:solidFill>
                <a:srgbClr val="333333"/>
              </a:solidFill>
              <a:latin typeface="Georgia"/>
              <a:ea typeface="Georgia"/>
              <a:cs typeface="Georgia"/>
              <a:sym typeface="Georgia"/>
            </a:endParaRPr>
          </a:p>
        </p:txBody>
      </p:sp>
      <p:sp>
        <p:nvSpPr>
          <p:cNvPr id="47" name="Shape 47"/>
          <p:cNvSpPr txBox="1"/>
          <p:nvPr/>
        </p:nvSpPr>
        <p:spPr>
          <a:xfrm>
            <a:off x="367925" y="1362150"/>
            <a:ext cx="8063700" cy="457200"/>
          </a:xfrm>
          <a:prstGeom prst="rect">
            <a:avLst/>
          </a:prstGeom>
        </p:spPr>
        <p:txBody>
          <a:bodyPr lIns="91425" tIns="91425" rIns="91425" bIns="91425" anchor="t" anchorCtr="0">
            <a:noAutofit/>
          </a:bodyPr>
          <a:lstStyle/>
          <a:p>
            <a:pPr lvl="0" rtl="0">
              <a:buNone/>
            </a:pPr>
            <a:r>
              <a:rPr lang="en" sz="2000">
                <a:latin typeface="Georgia"/>
                <a:ea typeface="Georgia"/>
                <a:cs typeface="Georgia"/>
                <a:sym typeface="Georgia"/>
              </a:rPr>
              <a:t>The Only 22 Countries In The World that Britain Has Not Invaded</a:t>
            </a:r>
          </a:p>
        </p:txBody>
      </p:sp>
      <p:sp>
        <p:nvSpPr>
          <p:cNvPr id="48" name="Shape 48"/>
          <p:cNvSpPr txBox="1"/>
          <p:nvPr/>
        </p:nvSpPr>
        <p:spPr>
          <a:xfrm>
            <a:off x="5106400" y="3650475"/>
            <a:ext cx="2386799" cy="457200"/>
          </a:xfrm>
          <a:prstGeom prst="rect">
            <a:avLst/>
          </a:prstGeom>
        </p:spPr>
        <p:txBody>
          <a:bodyPr lIns="91425" tIns="91425" rIns="91425" bIns="91425" anchor="t" anchorCtr="0">
            <a:noAutofit/>
          </a:bodyPr>
          <a:lstStyle/>
          <a:p>
            <a:pPr>
              <a:buNone/>
            </a:pPr>
            <a:r>
              <a:rPr lang="en" sz="1800" i="1">
                <a:latin typeface="Georgia"/>
                <a:ea typeface="Georgia"/>
                <a:cs typeface="Georgia"/>
                <a:sym typeface="Georgia"/>
              </a:rPr>
              <a:t>blah blah blah ...</a:t>
            </a:r>
          </a:p>
        </p:txBody>
      </p:sp>
      <p:sp>
        <p:nvSpPr>
          <p:cNvPr id="49" name="Shape 49"/>
          <p:cNvSpPr txBox="1"/>
          <p:nvPr/>
        </p:nvSpPr>
        <p:spPr>
          <a:xfrm>
            <a:off x="3421225" y="1859525"/>
            <a:ext cx="1873499" cy="1987799"/>
          </a:xfrm>
          <a:prstGeom prst="rect">
            <a:avLst/>
          </a:prstGeom>
        </p:spPr>
        <p:txBody>
          <a:bodyPr lIns="91425" tIns="91425" rIns="91425" bIns="91425" anchor="t" anchorCtr="0">
            <a:noAutofit/>
          </a:bodyPr>
          <a:lstStyle/>
          <a:p>
            <a:pPr lvl="0" rtl="0">
              <a:buClr>
                <a:schemeClr val="dk1"/>
              </a:buClr>
              <a:buSzPct val="100000"/>
              <a:buFont typeface="Arial"/>
              <a:buNone/>
            </a:pPr>
            <a:r>
              <a:rPr lang="en" sz="1100">
                <a:solidFill>
                  <a:srgbClr val="333333"/>
                </a:solidFill>
                <a:latin typeface="Georgia"/>
                <a:ea typeface="Georgia"/>
                <a:cs typeface="Georgia"/>
                <a:sym typeface="Georgia"/>
              </a:rPr>
              <a:t>Luxembourg</a:t>
            </a:r>
          </a:p>
          <a:p>
            <a:pPr lvl="0" rtl="0">
              <a:buClr>
                <a:schemeClr val="dk1"/>
              </a:buClr>
              <a:buSzPct val="100000"/>
              <a:buFont typeface="Arial"/>
              <a:buNone/>
            </a:pPr>
            <a:r>
              <a:rPr lang="en" sz="1100">
                <a:solidFill>
                  <a:srgbClr val="333333"/>
                </a:solidFill>
                <a:latin typeface="Georgia"/>
                <a:ea typeface="Georgia"/>
                <a:cs typeface="Georgia"/>
                <a:sym typeface="Georgia"/>
              </a:rPr>
              <a:t>Mali</a:t>
            </a:r>
          </a:p>
          <a:p>
            <a:pPr lvl="0" rtl="0">
              <a:buClr>
                <a:schemeClr val="dk1"/>
              </a:buClr>
              <a:buSzPct val="100000"/>
              <a:buFont typeface="Arial"/>
              <a:buNone/>
            </a:pPr>
            <a:r>
              <a:rPr lang="en" sz="1100">
                <a:solidFill>
                  <a:srgbClr val="333333"/>
                </a:solidFill>
                <a:latin typeface="Georgia"/>
                <a:ea typeface="Georgia"/>
                <a:cs typeface="Georgia"/>
                <a:sym typeface="Georgia"/>
              </a:rPr>
              <a:t>Marshall Islands</a:t>
            </a:r>
          </a:p>
          <a:p>
            <a:pPr lvl="0" rtl="0">
              <a:buClr>
                <a:schemeClr val="dk1"/>
              </a:buClr>
              <a:buSzPct val="100000"/>
              <a:buFont typeface="Arial"/>
              <a:buNone/>
            </a:pPr>
            <a:r>
              <a:rPr lang="en" sz="1100">
                <a:solidFill>
                  <a:srgbClr val="333333"/>
                </a:solidFill>
                <a:latin typeface="Georgia"/>
                <a:ea typeface="Georgia"/>
                <a:cs typeface="Georgia"/>
                <a:sym typeface="Georgia"/>
              </a:rPr>
              <a:t>Monaco</a:t>
            </a:r>
          </a:p>
          <a:p>
            <a:pPr lvl="0" rtl="0">
              <a:buClr>
                <a:schemeClr val="dk1"/>
              </a:buClr>
              <a:buSzPct val="100000"/>
              <a:buFont typeface="Arial"/>
              <a:buNone/>
            </a:pPr>
            <a:r>
              <a:rPr lang="en" sz="1100">
                <a:solidFill>
                  <a:srgbClr val="333333"/>
                </a:solidFill>
                <a:latin typeface="Georgia"/>
                <a:ea typeface="Georgia"/>
                <a:cs typeface="Georgia"/>
                <a:sym typeface="Georgia"/>
              </a:rPr>
              <a:t>Mongolia</a:t>
            </a:r>
          </a:p>
          <a:p>
            <a:pPr lvl="0" rtl="0">
              <a:buClr>
                <a:schemeClr val="dk1"/>
              </a:buClr>
              <a:buSzPct val="100000"/>
              <a:buFont typeface="Arial"/>
              <a:buNone/>
            </a:pPr>
            <a:r>
              <a:rPr lang="en" sz="1100">
                <a:solidFill>
                  <a:srgbClr val="333333"/>
                </a:solidFill>
                <a:latin typeface="Georgia"/>
                <a:ea typeface="Georgia"/>
                <a:cs typeface="Georgia"/>
                <a:sym typeface="Georgia"/>
              </a:rPr>
              <a:t>Paraguay</a:t>
            </a:r>
          </a:p>
          <a:p>
            <a:pPr lvl="0" rtl="0">
              <a:buClr>
                <a:schemeClr val="dk1"/>
              </a:buClr>
              <a:buSzPct val="100000"/>
              <a:buFont typeface="Arial"/>
              <a:buNone/>
            </a:pPr>
            <a:r>
              <a:rPr lang="en" sz="1100">
                <a:solidFill>
                  <a:srgbClr val="333333"/>
                </a:solidFill>
                <a:latin typeface="Georgia"/>
                <a:ea typeface="Georgia"/>
                <a:cs typeface="Georgia"/>
                <a:sym typeface="Georgia"/>
              </a:rPr>
              <a:t>Sao Tome and Principe</a:t>
            </a:r>
          </a:p>
          <a:p>
            <a:pPr lvl="0" rtl="0">
              <a:buClr>
                <a:schemeClr val="dk1"/>
              </a:buClr>
              <a:buSzPct val="100000"/>
              <a:buFont typeface="Arial"/>
              <a:buNone/>
            </a:pPr>
            <a:r>
              <a:rPr lang="en" sz="1100">
                <a:solidFill>
                  <a:srgbClr val="333333"/>
                </a:solidFill>
                <a:latin typeface="Georgia"/>
                <a:ea typeface="Georgia"/>
                <a:cs typeface="Georgia"/>
                <a:sym typeface="Georgia"/>
              </a:rPr>
              <a:t>Sweden</a:t>
            </a:r>
          </a:p>
          <a:p>
            <a:pPr lvl="0" rtl="0">
              <a:buClr>
                <a:schemeClr val="dk1"/>
              </a:buClr>
              <a:buSzPct val="100000"/>
              <a:buFont typeface="Arial"/>
              <a:buNone/>
            </a:pPr>
            <a:r>
              <a:rPr lang="en" sz="1100">
                <a:solidFill>
                  <a:srgbClr val="333333"/>
                </a:solidFill>
                <a:latin typeface="Georgia"/>
                <a:ea typeface="Georgia"/>
                <a:cs typeface="Georgia"/>
                <a:sym typeface="Georgia"/>
              </a:rPr>
              <a:t>Tajikistan</a:t>
            </a:r>
          </a:p>
          <a:p>
            <a:pPr lvl="0" rtl="0">
              <a:buClr>
                <a:schemeClr val="dk1"/>
              </a:buClr>
              <a:buSzPct val="100000"/>
              <a:buFont typeface="Arial"/>
              <a:buNone/>
            </a:pPr>
            <a:r>
              <a:rPr lang="en" sz="1100">
                <a:solidFill>
                  <a:srgbClr val="333333"/>
                </a:solidFill>
                <a:latin typeface="Georgia"/>
                <a:ea typeface="Georgia"/>
                <a:cs typeface="Georgia"/>
                <a:sym typeface="Georgia"/>
              </a:rPr>
              <a:t>Uzbekistan</a:t>
            </a:r>
          </a:p>
          <a:p>
            <a:pPr lvl="0" rtl="0">
              <a:buClr>
                <a:schemeClr val="dk1"/>
              </a:buClr>
              <a:buSzPct val="100000"/>
              <a:buFont typeface="Arial"/>
              <a:buNone/>
            </a:pPr>
            <a:r>
              <a:rPr lang="en" sz="1100">
                <a:solidFill>
                  <a:srgbClr val="333333"/>
                </a:solidFill>
                <a:latin typeface="Georgia"/>
                <a:ea typeface="Georgia"/>
                <a:cs typeface="Georgia"/>
                <a:sym typeface="Georgia"/>
              </a:rPr>
              <a:t>Vatican City</a:t>
            </a:r>
          </a:p>
          <a:p>
            <a:endParaRPr lang="en" sz="1100">
              <a:solidFill>
                <a:srgbClr val="333333"/>
              </a:solidFill>
              <a:latin typeface="Georgia"/>
              <a:ea typeface="Georgia"/>
              <a:cs typeface="Georgia"/>
              <a:sym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Task Force Deliverables</a:t>
            </a:r>
          </a:p>
        </p:txBody>
      </p:sp>
      <p:sp>
        <p:nvSpPr>
          <p:cNvPr id="169" name="Shape 169"/>
          <p:cNvSpPr txBox="1">
            <a:spLocks noGrp="1"/>
          </p:cNvSpPr>
          <p:nvPr>
            <p:ph type="body" idx="1"/>
          </p:nvPr>
        </p:nvSpPr>
        <p:spPr>
          <a:xfrm>
            <a:off x="457200" y="1482675"/>
            <a:ext cx="8229600" cy="3443099"/>
          </a:xfrm>
          <a:prstGeom prst="rect">
            <a:avLst/>
          </a:prstGeom>
        </p:spPr>
        <p:txBody>
          <a:bodyPr lIns="91425" tIns="91425" rIns="91425" bIns="91425" anchor="t" anchorCtr="0">
            <a:noAutofit/>
          </a:bodyPr>
          <a:lstStyle/>
          <a:p>
            <a:pPr marL="914400" lvl="1" indent="-381000" rtl="0">
              <a:lnSpc>
                <a:spcPct val="115000"/>
              </a:lnSpc>
              <a:spcBef>
                <a:spcPts val="0"/>
              </a:spcBef>
              <a:buClr>
                <a:schemeClr val="dk1"/>
              </a:buClr>
              <a:buSzPct val="100000"/>
              <a:buFont typeface="Georgia"/>
              <a:buChar char="○"/>
            </a:pPr>
            <a:r>
              <a:rPr lang="en" sz="2400"/>
              <a:t>
</a:t>
            </a:r>
            <a:r>
              <a:rPr lang="en"/>
              <a:t>An online bibliography of resources</a:t>
            </a:r>
          </a:p>
          <a:p>
            <a:pPr marL="914400" lvl="1" indent="-381000" rtl="0">
              <a:lnSpc>
                <a:spcPct val="115000"/>
              </a:lnSpc>
              <a:spcBef>
                <a:spcPts val="0"/>
              </a:spcBef>
              <a:buClr>
                <a:schemeClr val="dk1"/>
              </a:buClr>
              <a:buSzPct val="80000"/>
              <a:buFont typeface="Georgia"/>
              <a:buChar char="○"/>
            </a:pPr>
            <a:r>
              <a:rPr lang="en"/>
              <a:t>Guidelines for MWDL geospatial metadata practices</a:t>
            </a:r>
          </a:p>
          <a:p>
            <a:pPr marL="914400" lvl="1" indent="-381000" rtl="0">
              <a:lnSpc>
                <a:spcPct val="115000"/>
              </a:lnSpc>
              <a:spcBef>
                <a:spcPts val="0"/>
              </a:spcBef>
              <a:buClr>
                <a:schemeClr val="dk1"/>
              </a:buClr>
              <a:buSzPct val="80000"/>
              <a:buFont typeface="Georgia"/>
              <a:buChar char="○"/>
            </a:pPr>
            <a:r>
              <a:rPr lang="en"/>
              <a:t>Recommendations &amp; instructions for creating map-based search interfaces or search functionality</a:t>
            </a:r>
          </a:p>
          <a:p>
            <a:pPr marL="914400" lvl="1" indent="-381000" rtl="0">
              <a:lnSpc>
                <a:spcPct val="115000"/>
              </a:lnSpc>
              <a:spcBef>
                <a:spcPts val="0"/>
              </a:spcBef>
              <a:buClr>
                <a:schemeClr val="dk1"/>
              </a:buClr>
              <a:buSzPct val="80000"/>
              <a:buFont typeface="Georgia"/>
              <a:buChar char="○"/>
            </a:pPr>
            <a:r>
              <a:rPr lang="en"/>
              <a:t>Final report on the task force’s activities, findings, and recommendations.  </a:t>
            </a:r>
          </a:p>
        </p:txBody>
      </p:sp>
      <p:pic>
        <p:nvPicPr>
          <p:cNvPr id="170" name="Shape 170"/>
          <p:cNvPicPr preferRelativeResize="0"/>
          <p:nvPr/>
        </p:nvPicPr>
        <p:blipFill>
          <a:blip r:embed="rId3"/>
          <a:stretch>
            <a:fillRect/>
          </a:stretch>
        </p:blipFill>
        <p:spPr>
          <a:xfrm>
            <a:off x="7150775" y="59600"/>
            <a:ext cx="1030750" cy="1099449"/>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Task Force Timeline</a:t>
            </a:r>
          </a:p>
        </p:txBody>
      </p:sp>
      <p:sp>
        <p:nvSpPr>
          <p:cNvPr id="176" name="Shape 176"/>
          <p:cNvSpPr txBox="1">
            <a:spLocks noGrp="1"/>
          </p:cNvSpPr>
          <p:nvPr>
            <p:ph type="body" idx="1"/>
          </p:nvPr>
        </p:nvSpPr>
        <p:spPr>
          <a:xfrm>
            <a:off x="457200" y="3896900"/>
            <a:ext cx="8229600" cy="1028999"/>
          </a:xfrm>
          <a:prstGeom prst="rect">
            <a:avLst/>
          </a:prstGeom>
        </p:spPr>
        <p:txBody>
          <a:bodyPr lIns="91425" tIns="91425" rIns="91425" bIns="91425" anchor="t" anchorCtr="0">
            <a:noAutofit/>
          </a:bodyPr>
          <a:lstStyle/>
          <a:p>
            <a:pPr lvl="0" rtl="0">
              <a:buNone/>
            </a:pPr>
            <a:r>
              <a:rPr lang="en"/>
              <a:t>
</a:t>
            </a:r>
          </a:p>
          <a:p>
            <a:endParaRPr lang="en"/>
          </a:p>
          <a:p>
            <a:endParaRPr lang="en"/>
          </a:p>
          <a:p>
            <a:endParaRPr lang="en"/>
          </a:p>
          <a:p>
            <a:endParaRPr lang="en"/>
          </a:p>
        </p:txBody>
      </p:sp>
      <p:pic>
        <p:nvPicPr>
          <p:cNvPr id="177" name="Shape 177"/>
          <p:cNvPicPr preferRelativeResize="0"/>
          <p:nvPr/>
        </p:nvPicPr>
        <p:blipFill>
          <a:blip r:embed="rId3"/>
          <a:stretch>
            <a:fillRect/>
          </a:stretch>
        </p:blipFill>
        <p:spPr>
          <a:xfrm>
            <a:off x="7150775" y="59600"/>
            <a:ext cx="1030750" cy="1099449"/>
          </a:xfrm>
          <a:prstGeom prst="rect">
            <a:avLst/>
          </a:prstGeom>
        </p:spPr>
      </p:pic>
      <p:pic>
        <p:nvPicPr>
          <p:cNvPr id="178" name="Shape 178"/>
          <p:cNvPicPr preferRelativeResize="0"/>
          <p:nvPr/>
        </p:nvPicPr>
        <p:blipFill>
          <a:blip r:embed="rId4"/>
          <a:stretch>
            <a:fillRect/>
          </a:stretch>
        </p:blipFill>
        <p:spPr>
          <a:xfrm>
            <a:off x="47125" y="1549543"/>
            <a:ext cx="9143998" cy="3593961"/>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What we think we know </a:t>
            </a:r>
          </a:p>
        </p:txBody>
      </p:sp>
      <p:sp>
        <p:nvSpPr>
          <p:cNvPr id="184" name="Shape 18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0" rtl="0">
              <a:buNone/>
            </a:pPr>
            <a:r>
              <a:rPr lang="en" sz="900">
                <a:latin typeface="Arial"/>
                <a:ea typeface="Arial"/>
                <a:cs typeface="Arial"/>
                <a:sym typeface="Arial"/>
              </a:rPr>
              <a:t>
</a:t>
            </a:r>
            <a:r>
              <a:rPr lang="en" sz="2400"/>
              <a:t>“Recommendations for Geospatial Standards for Digital Collections in the Mountain West Digital Library” </a:t>
            </a:r>
          </a:p>
          <a:p>
            <a:pPr marL="914400" lvl="0" indent="0" rtl="0">
              <a:buNone/>
            </a:pPr>
            <a:r>
              <a:rPr lang="en" sz="2400"/>
              <a:t>by Dorotea Szkolar</a:t>
            </a:r>
          </a:p>
          <a:p>
            <a:endParaRPr lang="en" sz="2400"/>
          </a:p>
          <a:p>
            <a:pPr marL="457200" lvl="0" indent="0" rtl="0">
              <a:spcBef>
                <a:spcPts val="0"/>
              </a:spcBef>
              <a:buNone/>
            </a:pPr>
            <a:r>
              <a:rPr lang="en" sz="1800"/>
              <a:t>Participants</a:t>
            </a:r>
            <a:r>
              <a:rPr lang="en" sz="2400"/>
              <a:t>:  </a:t>
            </a:r>
            <a:r>
              <a:rPr lang="en" sz="2400" i="1"/>
              <a:t>THANK YOU!</a:t>
            </a:r>
          </a:p>
          <a:p>
            <a:pPr marL="1828800" lvl="1" indent="-228600" rtl="0">
              <a:buFont typeface="Arial"/>
              <a:buNone/>
            </a:pPr>
            <a:r>
              <a:rPr lang="en" sz="1400"/>
              <a:t>Anna Neatrour (team lead)</a:t>
            </a:r>
          </a:p>
          <a:p>
            <a:pPr marL="1828800" lvl="1" indent="-228600" rtl="0">
              <a:buFont typeface="Arial"/>
              <a:buNone/>
            </a:pPr>
            <a:r>
              <a:rPr lang="en" sz="1400"/>
              <a:t>Kristen Jensen  </a:t>
            </a:r>
          </a:p>
          <a:p>
            <a:pPr marL="1828800" lvl="1" indent="-228600" rtl="0">
              <a:buFont typeface="Arial"/>
              <a:buNone/>
            </a:pPr>
            <a:r>
              <a:rPr lang="en" sz="1400"/>
              <a:t>Silvia Southwick </a:t>
            </a:r>
          </a:p>
          <a:p>
            <a:pPr marL="1828800" lvl="1" indent="-228600" rtl="0">
              <a:buFont typeface="Arial"/>
              <a:buNone/>
            </a:pPr>
            <a:r>
              <a:rPr lang="en" sz="1400"/>
              <a:t>Jeremy Myntti </a:t>
            </a:r>
          </a:p>
          <a:p>
            <a:endParaRPr lang="en" sz="1400"/>
          </a:p>
          <a:p>
            <a:endParaRPr lang="en" sz="140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Low-hanging fruit	</a:t>
            </a:r>
          </a:p>
        </p:txBody>
      </p:sp>
      <p:sp>
        <p:nvSpPr>
          <p:cNvPr id="190" name="Shape 19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chemeClr val="dk1"/>
              </a:buClr>
              <a:buSzPct val="222222"/>
              <a:buFont typeface="Arial"/>
              <a:buChar char="•"/>
            </a:pPr>
            <a:r>
              <a:rPr lang="en" sz="1800" dirty="0">
                <a:latin typeface="Arial"/>
                <a:ea typeface="Arial"/>
                <a:cs typeface="Arial"/>
                <a:sym typeface="Arial"/>
              </a:rPr>
              <a:t>
</a:t>
            </a:r>
            <a:r>
              <a:rPr lang="en" sz="2400" dirty="0"/>
              <a:t>Identify strategies for short-term gain</a:t>
            </a:r>
          </a:p>
          <a:p>
            <a:pPr marL="457200" lvl="0" indent="-381000" rtl="0">
              <a:buClr>
                <a:schemeClr val="dk1"/>
              </a:buClr>
              <a:buSzPct val="166666"/>
              <a:buFont typeface="Arial"/>
              <a:buChar char="•"/>
            </a:pPr>
            <a:r>
              <a:rPr lang="en" sz="2400" dirty="0"/>
              <a:t>Recommendations for next phase of Task Force</a:t>
            </a:r>
          </a:p>
          <a:p>
            <a:endParaRPr lang="en" sz="2400" dirty="0"/>
          </a:p>
          <a:p>
            <a:pPr marL="457200" lvl="0" indent="0" rtl="0">
              <a:buNone/>
            </a:pPr>
            <a:r>
              <a:rPr lang="en" sz="1800" dirty="0"/>
              <a:t>Participants</a:t>
            </a:r>
            <a:r>
              <a:rPr lang="en" sz="2400" dirty="0"/>
              <a:t>:  </a:t>
            </a:r>
            <a:r>
              <a:rPr lang="en" sz="2400" i="1" dirty="0"/>
              <a:t>THANK YOU!</a:t>
            </a:r>
          </a:p>
          <a:p>
            <a:pPr marL="1828800" lvl="1" indent="-228600" rtl="0">
              <a:buFont typeface="Arial"/>
              <a:buNone/>
            </a:pPr>
            <a:endParaRPr lang="en-US" sz="1400" dirty="0" smtClean="0"/>
          </a:p>
          <a:p>
            <a:pPr marL="1828800" lvl="1" indent="-228600" rtl="0">
              <a:buFont typeface="Arial"/>
              <a:buNone/>
            </a:pPr>
            <a:r>
              <a:rPr lang="en" sz="1400" dirty="0" smtClean="0"/>
              <a:t>Liz </a:t>
            </a:r>
            <a:r>
              <a:rPr lang="en" sz="1400" dirty="0"/>
              <a:t>Woolcott  (team lead)      	Jeremy Myntti</a:t>
            </a:r>
          </a:p>
          <a:p>
            <a:pPr marL="1828800" lvl="1" indent="-228600" rtl="0">
              <a:buFont typeface="Arial"/>
              <a:buNone/>
            </a:pPr>
            <a:r>
              <a:rPr lang="en" sz="1400" dirty="0"/>
              <a:t>Greta Bahnemann		</a:t>
            </a:r>
            <a:r>
              <a:rPr lang="en" sz="1400" dirty="0" smtClean="0"/>
              <a:t>Sowmya </a:t>
            </a:r>
            <a:r>
              <a:rPr lang="en" sz="1400" dirty="0"/>
              <a:t>Athithan</a:t>
            </a:r>
          </a:p>
          <a:p>
            <a:pPr marL="1828800" lvl="1" indent="-228600" rtl="0">
              <a:buFont typeface="Arial"/>
              <a:buNone/>
            </a:pPr>
            <a:r>
              <a:rPr lang="en" sz="1400" dirty="0"/>
              <a:t>Sandra McIntyre</a:t>
            </a:r>
          </a:p>
          <a:p>
            <a:endParaRPr lang="en" sz="1400" dirty="0"/>
          </a:p>
          <a:p>
            <a:endParaRPr lang="en" sz="1400" dirty="0"/>
          </a:p>
          <a:p>
            <a:endParaRPr lang="en" sz="14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dirty="0"/>
              <a:t>Some map-based </a:t>
            </a:r>
            <a:r>
              <a:rPr lang="en" dirty="0" smtClean="0"/>
              <a:t>interfaces</a:t>
            </a:r>
            <a:endParaRPr lang="en" dirty="0"/>
          </a:p>
        </p:txBody>
      </p:sp>
      <p:sp>
        <p:nvSpPr>
          <p:cNvPr id="196" name="Shape 196"/>
          <p:cNvSpPr txBox="1">
            <a:spLocks noGrp="1"/>
          </p:cNvSpPr>
          <p:nvPr>
            <p:ph type="body" idx="1"/>
          </p:nvPr>
        </p:nvSpPr>
        <p:spPr>
          <a:xfrm>
            <a:off x="986375" y="1139575"/>
            <a:ext cx="6711600" cy="3725699"/>
          </a:xfrm>
          <a:prstGeom prst="rect">
            <a:avLst/>
          </a:prstGeom>
        </p:spPr>
        <p:txBody>
          <a:bodyPr lIns="91425" tIns="91425" rIns="91425" bIns="91425" anchor="t" anchorCtr="0">
            <a:noAutofit/>
          </a:bodyPr>
          <a:lstStyle/>
          <a:p>
            <a:pPr lvl="0" rtl="0">
              <a:buNone/>
            </a:pPr>
            <a:r>
              <a:rPr lang="en" sz="2400" dirty="0"/>
              <a:t>Webinar on March 18, 2014 @ 11:00 AM </a:t>
            </a:r>
            <a:r>
              <a:rPr lang="en" sz="2400" dirty="0" smtClean="0"/>
              <a:t>MST</a:t>
            </a:r>
            <a:endParaRPr lang="en" sz="2400" dirty="0"/>
          </a:p>
          <a:p>
            <a:pPr lvl="0" rtl="0">
              <a:buNone/>
            </a:pPr>
            <a:r>
              <a:rPr lang="en" dirty="0"/>
              <a:t>“Geospatial Interfaces:  How to Use Good Metadata Once We Have It”</a:t>
            </a:r>
          </a:p>
          <a:p>
            <a:pPr lvl="0" rtl="0">
              <a:buClr>
                <a:schemeClr val="dk1"/>
              </a:buClr>
              <a:buSzPct val="61111"/>
              <a:buFont typeface="Arial"/>
              <a:buNone/>
            </a:pPr>
            <a:endParaRPr lang="en-US" sz="1800" dirty="0" smtClean="0"/>
          </a:p>
          <a:p>
            <a:pPr lvl="0" rtl="0">
              <a:buClr>
                <a:schemeClr val="dk1"/>
              </a:buClr>
              <a:buSzPct val="61111"/>
              <a:buFont typeface="Arial"/>
              <a:buNone/>
            </a:pPr>
            <a:r>
              <a:rPr lang="en" sz="1800" dirty="0" smtClean="0"/>
              <a:t>Participants</a:t>
            </a:r>
            <a:r>
              <a:rPr lang="en" sz="2400" dirty="0"/>
              <a:t>:  </a:t>
            </a:r>
            <a:r>
              <a:rPr lang="en" sz="2400" i="1" dirty="0"/>
              <a:t>THANK YOU!</a:t>
            </a:r>
          </a:p>
          <a:p>
            <a:pPr marL="1371600" lvl="0" indent="0" rtl="0">
              <a:spcBef>
                <a:spcPts val="480"/>
              </a:spcBef>
              <a:buClr>
                <a:schemeClr val="dk1"/>
              </a:buClr>
              <a:buSzPct val="91666"/>
              <a:buFont typeface="Arial"/>
              <a:buNone/>
            </a:pPr>
            <a:endParaRPr lang="en-US" sz="1200" dirty="0" smtClean="0"/>
          </a:p>
          <a:p>
            <a:pPr marL="1371600" lvl="0" indent="0" rtl="0">
              <a:spcBef>
                <a:spcPts val="480"/>
              </a:spcBef>
              <a:buClr>
                <a:schemeClr val="dk1"/>
              </a:buClr>
              <a:buSzPct val="91666"/>
              <a:buFont typeface="Arial"/>
              <a:buNone/>
            </a:pPr>
            <a:r>
              <a:rPr lang="en" sz="1200" dirty="0" smtClean="0"/>
              <a:t>Michelle Olsen     (team lead)	Paula Mitchell</a:t>
            </a:r>
          </a:p>
          <a:p>
            <a:pPr marL="1371600" lvl="0" indent="0" rtl="0">
              <a:spcBef>
                <a:spcPts val="480"/>
              </a:spcBef>
              <a:buClr>
                <a:schemeClr val="dk1"/>
              </a:buClr>
              <a:buSzPct val="91666"/>
              <a:buFont typeface="Arial"/>
              <a:buNone/>
            </a:pPr>
            <a:r>
              <a:rPr lang="en" sz="1200" dirty="0" smtClean="0"/>
              <a:t>Robyn </a:t>
            </a:r>
            <a:r>
              <a:rPr lang="en" sz="1200" dirty="0"/>
              <a:t>Krohn </a:t>
            </a:r>
            <a:r>
              <a:rPr lang="en" sz="1200" dirty="0" smtClean="0"/>
              <a:t>Keeling</a:t>
            </a:r>
            <a:r>
              <a:rPr lang="en-US" sz="1200" dirty="0" smtClean="0"/>
              <a:t>	Christian </a:t>
            </a:r>
            <a:r>
              <a:rPr lang="en-US" sz="1200" dirty="0" err="1" smtClean="0"/>
              <a:t>Sarason</a:t>
            </a:r>
            <a:endParaRPr lang="en-US" sz="1200" dirty="0"/>
          </a:p>
          <a:p>
            <a:pPr marL="1371600" lvl="0" indent="0" rtl="0">
              <a:spcBef>
                <a:spcPts val="480"/>
              </a:spcBef>
              <a:buClr>
                <a:schemeClr val="dk1"/>
              </a:buClr>
              <a:buSzPct val="91666"/>
              <a:buFont typeface="Arial"/>
              <a:buNone/>
            </a:pPr>
            <a:r>
              <a:rPr lang="en" sz="1200" dirty="0" smtClean="0"/>
              <a:t>Bert Granberg</a:t>
            </a:r>
            <a:r>
              <a:rPr lang="en-US" sz="1200" dirty="0" smtClean="0"/>
              <a:t>		Ken Rockwell</a:t>
            </a:r>
            <a:endParaRPr lang="en" sz="1200" dirty="0"/>
          </a:p>
          <a:p>
            <a:pPr marL="1371600" lvl="0" indent="0" rtl="0">
              <a:spcBef>
                <a:spcPts val="480"/>
              </a:spcBef>
              <a:buClr>
                <a:schemeClr val="dk1"/>
              </a:buClr>
              <a:buSzPct val="91666"/>
              <a:buFont typeface="Arial"/>
              <a:buNone/>
            </a:pPr>
            <a:r>
              <a:rPr lang="en" sz="1200" dirty="0"/>
              <a:t>Devin Becker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“I [we] recommend …”</a:t>
            </a:r>
          </a:p>
        </p:txBody>
      </p:sp>
      <p:sp>
        <p:nvSpPr>
          <p:cNvPr id="202" name="Shape 20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chemeClr val="dk1"/>
              </a:buClr>
              <a:buSzPct val="100000"/>
              <a:buFont typeface="Georgia"/>
              <a:buAutoNum type="arabicPeriod"/>
            </a:pPr>
            <a:r>
              <a:rPr lang="en" sz="2400"/>
              <a:t>Include dcterms:spatial in new records (if applicable)</a:t>
            </a:r>
          </a:p>
          <a:p>
            <a:pPr marL="457200" lvl="0" indent="-381000" rtl="0">
              <a:buClr>
                <a:schemeClr val="dk1"/>
              </a:buClr>
              <a:buSzPct val="100000"/>
              <a:buFont typeface="Georgia"/>
              <a:buAutoNum type="arabicPeriod"/>
            </a:pPr>
            <a:r>
              <a:rPr lang="en" sz="2400"/>
              <a:t>Map existing geospatial metadata field(s) to the Dublin Core spatial refinement of coverage (dcterms:spatial)</a:t>
            </a:r>
          </a:p>
          <a:p>
            <a:pPr marL="457200" lvl="0" indent="-381000" rtl="0">
              <a:buClr>
                <a:schemeClr val="dk1"/>
              </a:buClr>
              <a:buSzPct val="100000"/>
              <a:buFont typeface="Georgia"/>
              <a:buAutoNum type="arabicPeriod"/>
            </a:pPr>
            <a:r>
              <a:rPr lang="en" sz="2400"/>
              <a:t>Explicit hierarchy e.g. City; County; State; Country</a:t>
            </a:r>
          </a:p>
          <a:p>
            <a:pPr marL="457200" lvl="0" indent="-381000" rtl="0">
              <a:buClr>
                <a:schemeClr val="dk1"/>
              </a:buClr>
              <a:buSzPct val="100000"/>
              <a:buFont typeface="Georgia"/>
              <a:buAutoNum type="arabicPeriod"/>
            </a:pPr>
            <a:r>
              <a:rPr lang="en" sz="2400"/>
              <a:t>If you’re going to abbreviate, be consistent!</a:t>
            </a:r>
          </a:p>
          <a:p>
            <a:endParaRPr lang="en" sz="2400"/>
          </a:p>
          <a:p>
            <a:endParaRPr lang="en" sz="2400"/>
          </a:p>
          <a:p>
            <a:endParaRPr lang="en" sz="2400"/>
          </a:p>
          <a:p>
            <a:endParaRPr lang="en" sz="2400"/>
          </a:p>
        </p:txBody>
      </p:sp>
      <p:pic>
        <p:nvPicPr>
          <p:cNvPr id="203" name="Shape 203">
            <a:hlinkClick r:id="rId3"/>
          </p:cNvPr>
          <p:cNvPicPr preferRelativeResize="0"/>
          <p:nvPr/>
        </p:nvPicPr>
        <p:blipFill>
          <a:blip r:embed="rId4"/>
          <a:stretch>
            <a:fillRect/>
          </a:stretch>
        </p:blipFill>
        <p:spPr>
          <a:xfrm>
            <a:off x="6173473" y="3577250"/>
            <a:ext cx="1060700" cy="857399"/>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Next Step</a:t>
            </a:r>
          </a:p>
        </p:txBody>
      </p:sp>
      <p:sp>
        <p:nvSpPr>
          <p:cNvPr id="209" name="Shape 20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dirty="0"/>
              <a:t>Form 3 more subgroups to </a:t>
            </a:r>
          </a:p>
          <a:p>
            <a:endParaRPr lang="en" sz="2400" dirty="0"/>
          </a:p>
          <a:p>
            <a:pPr lvl="0" rtl="0">
              <a:buNone/>
            </a:pPr>
            <a:r>
              <a:rPr lang="en" sz="2400" dirty="0"/>
              <a:t>1.  Evaluate Controlled vocabularies</a:t>
            </a:r>
          </a:p>
          <a:p>
            <a:pPr lvl="0" rtl="0">
              <a:buNone/>
            </a:pPr>
            <a:r>
              <a:rPr lang="en" sz="2400" dirty="0"/>
              <a:t>2.  How to convey coordinate data</a:t>
            </a:r>
          </a:p>
          <a:p>
            <a:pPr marL="647700" lvl="0" indent="-457200" rtl="0">
              <a:buAutoNum type="arabicPeriod" startAt="3"/>
            </a:pPr>
            <a:r>
              <a:rPr lang="en" sz="2400" dirty="0" smtClean="0"/>
              <a:t>Assess </a:t>
            </a:r>
            <a:r>
              <a:rPr lang="en" sz="2400" dirty="0"/>
              <a:t>requirements of successful map-based </a:t>
            </a:r>
            <a:r>
              <a:rPr lang="en" sz="2400" dirty="0" smtClean="0"/>
              <a:t>interfaces</a:t>
            </a:r>
            <a:endParaRPr lang="en-US" sz="2400" dirty="0" smtClean="0"/>
          </a:p>
          <a:p>
            <a:pPr marL="1047750" lvl="1" indent="-457200">
              <a:buFont typeface="+mj-lt"/>
              <a:buAutoNum type="alphaLcParenR"/>
            </a:pPr>
            <a:r>
              <a:rPr lang="en" sz="1800" dirty="0" smtClean="0"/>
              <a:t>User-stories</a:t>
            </a:r>
            <a:endParaRPr lang="en" sz="1800" dirty="0"/>
          </a:p>
          <a:p>
            <a:pPr lvl="0" rtl="0">
              <a:buNone/>
            </a:pPr>
            <a:r>
              <a:rPr lang="en" sz="2400" dirty="0"/>
              <a:t>	</a:t>
            </a:r>
          </a:p>
          <a:p>
            <a:endParaRPr lang="en" sz="2400" dirty="0"/>
          </a:p>
          <a:p>
            <a:endParaRPr lang="en" sz="2400" dirty="0"/>
          </a:p>
          <a:p>
            <a:endParaRPr lang="en" sz="24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“Controlled Vocabs”</a:t>
            </a:r>
          </a:p>
        </p:txBody>
      </p:sp>
      <p:sp>
        <p:nvSpPr>
          <p:cNvPr id="215" name="Shape 215"/>
          <p:cNvSpPr txBox="1">
            <a:spLocks noGrp="1"/>
          </p:cNvSpPr>
          <p:nvPr>
            <p:ph type="body" idx="1"/>
          </p:nvPr>
        </p:nvSpPr>
        <p:spPr>
          <a:xfrm>
            <a:off x="376975" y="1521000"/>
            <a:ext cx="8229600" cy="3273599"/>
          </a:xfrm>
          <a:prstGeom prst="rect">
            <a:avLst/>
          </a:prstGeom>
        </p:spPr>
        <p:txBody>
          <a:bodyPr lIns="91425" tIns="91425" rIns="91425" bIns="91425" anchor="t" anchorCtr="0">
            <a:noAutofit/>
          </a:bodyPr>
          <a:lstStyle/>
          <a:p>
            <a:pPr lvl="0" rtl="0">
              <a:buNone/>
            </a:pPr>
            <a:r>
              <a:rPr lang="en" sz="2400" i="1">
                <a:latin typeface="Arial"/>
                <a:ea typeface="Arial"/>
                <a:cs typeface="Arial"/>
                <a:sym typeface="Arial"/>
              </a:rPr>
              <a:t>
</a:t>
            </a:r>
            <a:r>
              <a:rPr lang="en" sz="2400"/>
              <a:t>What do you think about …?</a:t>
            </a:r>
          </a:p>
          <a:p>
            <a:pPr marL="914400" lvl="0" indent="-381000" rtl="0">
              <a:buClr>
                <a:schemeClr val="dk1"/>
              </a:buClr>
              <a:buSzPct val="166666"/>
              <a:buFont typeface="Arial"/>
              <a:buChar char="•"/>
            </a:pPr>
            <a:r>
              <a:rPr lang="en" sz="2400"/>
              <a:t>Geonames.org</a:t>
            </a:r>
          </a:p>
          <a:p>
            <a:pPr marL="914400" lvl="0" indent="-381000" rtl="0">
              <a:buClr>
                <a:schemeClr val="dk1"/>
              </a:buClr>
              <a:buSzPct val="166666"/>
              <a:buFont typeface="Arial"/>
              <a:buChar char="•"/>
            </a:pPr>
            <a:r>
              <a:rPr lang="en" sz="2400"/>
              <a:t>LCSH</a:t>
            </a:r>
          </a:p>
          <a:p>
            <a:pPr marL="914400" lvl="0" indent="-381000" rtl="0">
              <a:buClr>
                <a:schemeClr val="dk1"/>
              </a:buClr>
              <a:buSzPct val="166666"/>
              <a:buFont typeface="Arial"/>
              <a:buChar char="•"/>
            </a:pPr>
            <a:r>
              <a:rPr lang="en" sz="2400"/>
              <a:t>Getty TGN</a:t>
            </a:r>
          </a:p>
          <a:p>
            <a:pPr marL="914400" lvl="0" indent="-381000" rtl="0">
              <a:buClr>
                <a:schemeClr val="dk1"/>
              </a:buClr>
              <a:buSzPct val="166666"/>
              <a:buFont typeface="Arial"/>
              <a:buChar char="•"/>
            </a:pPr>
            <a:r>
              <a:rPr lang="en" sz="2400"/>
              <a:t>Others?</a:t>
            </a:r>
          </a:p>
          <a:p>
            <a:endParaRPr lang="en" sz="2400"/>
          </a:p>
          <a:p>
            <a:endParaRPr lang="en" sz="2400"/>
          </a:p>
        </p:txBody>
      </p:sp>
      <p:pic>
        <p:nvPicPr>
          <p:cNvPr id="216" name="Shape 216">
            <a:hlinkClick r:id="rId3"/>
          </p:cNvPr>
          <p:cNvPicPr preferRelativeResize="0"/>
          <p:nvPr/>
        </p:nvPicPr>
        <p:blipFill>
          <a:blip r:embed="rId4"/>
          <a:stretch>
            <a:fillRect/>
          </a:stretch>
        </p:blipFill>
        <p:spPr>
          <a:xfrm>
            <a:off x="6095148" y="3648550"/>
            <a:ext cx="1060700" cy="857399"/>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“x,y ???”</a:t>
            </a:r>
          </a:p>
        </p:txBody>
      </p:sp>
      <p:sp>
        <p:nvSpPr>
          <p:cNvPr id="222" name="Shape 22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a:t>Evaluate options for conveying coordinate data or other standards in traditional GIS</a:t>
            </a:r>
          </a:p>
          <a:p>
            <a:pPr marL="914400" lvl="0" indent="-419100" rtl="0">
              <a:buClr>
                <a:schemeClr val="dk1"/>
              </a:buClr>
              <a:buSzPct val="166666"/>
              <a:buFont typeface="Arial"/>
              <a:buChar char="•"/>
            </a:pPr>
            <a:r>
              <a:rPr lang="en"/>
              <a:t>Address data</a:t>
            </a:r>
          </a:p>
          <a:p>
            <a:pPr marL="914400" lvl="0" indent="-419100" rtl="0">
              <a:buClr>
                <a:schemeClr val="dk1"/>
              </a:buClr>
              <a:buSzPct val="166666"/>
              <a:buFont typeface="Arial"/>
              <a:buChar char="•"/>
            </a:pPr>
            <a:r>
              <a:rPr lang="en"/>
              <a:t>Polygons</a:t>
            </a:r>
          </a:p>
          <a:p>
            <a:pPr marL="914400" lvl="0" indent="-419100" rtl="0">
              <a:buClr>
                <a:schemeClr val="dk1"/>
              </a:buClr>
              <a:buSzPct val="166666"/>
              <a:buFont typeface="Arial"/>
              <a:buChar char="•"/>
            </a:pPr>
            <a:r>
              <a:rPr lang="en"/>
              <a:t>Lat long</a:t>
            </a:r>
          </a:p>
          <a:p>
            <a:pPr marL="914400" lvl="0" indent="-419100" rtl="0">
              <a:buClr>
                <a:schemeClr val="dk1"/>
              </a:buClr>
              <a:buSzPct val="166666"/>
              <a:buFont typeface="Arial"/>
              <a:buChar char="•"/>
            </a:pPr>
            <a:r>
              <a:rPr lang="en"/>
              <a:t>GeoJSON</a:t>
            </a:r>
          </a:p>
        </p:txBody>
      </p:sp>
      <p:pic>
        <p:nvPicPr>
          <p:cNvPr id="223" name="Shape 223">
            <a:hlinkClick r:id="rId3"/>
          </p:cNvPr>
          <p:cNvPicPr preferRelativeResize="0"/>
          <p:nvPr/>
        </p:nvPicPr>
        <p:blipFill>
          <a:blip r:embed="rId4"/>
          <a:stretch>
            <a:fillRect/>
          </a:stretch>
        </p:blipFill>
        <p:spPr>
          <a:xfrm>
            <a:off x="5988848" y="3529750"/>
            <a:ext cx="1060700" cy="857399"/>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dirty="0"/>
              <a:t>“</a:t>
            </a:r>
            <a:r>
              <a:rPr lang="en" sz="4700" dirty="0"/>
              <a:t>User Stories” &amp; “Cool maps”</a:t>
            </a:r>
          </a:p>
        </p:txBody>
      </p:sp>
      <p:sp>
        <p:nvSpPr>
          <p:cNvPr id="229" name="Shape 22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dirty="0"/>
              <a:t>How people might use geospatial metadata, to guide how we develop map-based interfaces.</a:t>
            </a:r>
          </a:p>
          <a:p>
            <a:endParaRPr lang="en" dirty="0"/>
          </a:p>
          <a:p>
            <a:pPr lvl="0" rtl="0">
              <a:buNone/>
            </a:pPr>
            <a:r>
              <a:rPr lang="en" sz="2600" i="1" dirty="0"/>
              <a:t>As a </a:t>
            </a:r>
            <a:r>
              <a:rPr lang="en" sz="2600" i="1" u="sng" dirty="0"/>
              <a:t>Tourist</a:t>
            </a:r>
            <a:r>
              <a:rPr lang="en" sz="2600" i="1" dirty="0"/>
              <a:t>, I want </a:t>
            </a:r>
            <a:r>
              <a:rPr lang="en" sz="2600" i="1" u="sng" dirty="0"/>
              <a:t>to be alerted to nearby attractions</a:t>
            </a:r>
            <a:r>
              <a:rPr lang="en" sz="2600" i="1" dirty="0"/>
              <a:t>, so that I can </a:t>
            </a:r>
            <a:r>
              <a:rPr lang="en" sz="2600" i="1" u="sng" dirty="0"/>
              <a:t>visit them</a:t>
            </a:r>
            <a:r>
              <a:rPr lang="en" sz="2600" i="1" dirty="0"/>
              <a:t>. </a:t>
            </a:r>
          </a:p>
          <a:p>
            <a:pPr lvl="0" rtl="0">
              <a:buNone/>
            </a:pPr>
            <a:r>
              <a:rPr lang="en" sz="2600" i="1" dirty="0"/>
              <a:t>Please.</a:t>
            </a:r>
          </a:p>
          <a:p>
            <a:endParaRPr lang="en" sz="2600" i="1" dirty="0"/>
          </a:p>
          <a:p>
            <a:endParaRPr lang="en" sz="2600" i="1" dirty="0"/>
          </a:p>
        </p:txBody>
      </p:sp>
      <p:pic>
        <p:nvPicPr>
          <p:cNvPr id="230" name="Shape 230">
            <a:hlinkClick r:id="rId3"/>
          </p:cNvPr>
          <p:cNvPicPr preferRelativeResize="0"/>
          <p:nvPr/>
        </p:nvPicPr>
        <p:blipFill>
          <a:blip r:embed="rId4"/>
          <a:stretch>
            <a:fillRect/>
          </a:stretch>
        </p:blipFill>
        <p:spPr>
          <a:xfrm>
            <a:off x="6608749" y="3591525"/>
            <a:ext cx="1060700" cy="857399"/>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Why do we need maps?</a:t>
            </a:r>
          </a:p>
        </p:txBody>
      </p:sp>
      <p:pic>
        <p:nvPicPr>
          <p:cNvPr id="55" name="Shape 55"/>
          <p:cNvPicPr preferRelativeResize="0"/>
          <p:nvPr/>
        </p:nvPicPr>
        <p:blipFill>
          <a:blip r:embed="rId3"/>
          <a:stretch>
            <a:fillRect/>
          </a:stretch>
        </p:blipFill>
        <p:spPr>
          <a:xfrm>
            <a:off x="2003448" y="1200150"/>
            <a:ext cx="5352451" cy="3676524"/>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“Your turn!”</a:t>
            </a:r>
          </a:p>
        </p:txBody>
      </p:sp>
      <p:sp>
        <p:nvSpPr>
          <p:cNvPr id="236" name="Shape 23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dirty="0"/>
              <a:t>If you want to help, contact </a:t>
            </a:r>
          </a:p>
          <a:p>
            <a:endParaRPr lang="en" dirty="0"/>
          </a:p>
          <a:p>
            <a:pPr lvl="0" rtl="0">
              <a:buNone/>
            </a:pPr>
            <a:r>
              <a:rPr lang="en" sz="1800" dirty="0"/>
              <a:t>Liz Woolcott			</a:t>
            </a:r>
            <a:r>
              <a:rPr lang="en" sz="1800" dirty="0" smtClean="0"/>
              <a:t>Kristen </a:t>
            </a:r>
            <a:r>
              <a:rPr lang="en" sz="1800" dirty="0"/>
              <a:t>Jensen</a:t>
            </a:r>
          </a:p>
          <a:p>
            <a:pPr lvl="0" rtl="0">
              <a:buNone/>
            </a:pPr>
            <a:r>
              <a:rPr lang="en" sz="1800" u="sng" dirty="0">
                <a:solidFill>
                  <a:schemeClr val="hlink"/>
                </a:solidFill>
                <a:hlinkClick r:id="rId3"/>
              </a:rPr>
              <a:t>liz.woolcott@usu.edu</a:t>
            </a:r>
            <a:r>
              <a:rPr lang="en" sz="1800" dirty="0"/>
              <a:t>		</a:t>
            </a:r>
            <a:r>
              <a:rPr lang="en" sz="1800" u="sng" dirty="0" smtClean="0">
                <a:solidFill>
                  <a:schemeClr val="hlink"/>
                </a:solidFill>
                <a:hlinkClick r:id="rId4"/>
              </a:rPr>
              <a:t>kjensen@utah.gov</a:t>
            </a:r>
            <a:endParaRPr lang="en" sz="1800" u="sng" dirty="0">
              <a:solidFill>
                <a:schemeClr val="hlink"/>
              </a:solidFill>
              <a:hlinkClick r:id="rId4"/>
            </a:endParaRPr>
          </a:p>
          <a:p>
            <a:pPr lvl="0" rtl="0">
              <a:buNone/>
            </a:pPr>
            <a:r>
              <a:rPr lang="en" sz="1800" dirty="0"/>
              <a:t>435-797-9458			</a:t>
            </a:r>
            <a:r>
              <a:rPr lang="en" sz="1800" dirty="0" smtClean="0"/>
              <a:t>801-245-7243</a:t>
            </a:r>
            <a:endParaRPr lang="en" sz="1800" dirty="0"/>
          </a:p>
          <a:p>
            <a:endParaRPr lang="en" sz="1800" dirty="0"/>
          </a:p>
          <a:p>
            <a:endParaRPr lang="en" sz="1800" dirty="0"/>
          </a:p>
          <a:p>
            <a:endParaRPr lang="en" sz="1800" dirty="0"/>
          </a:p>
        </p:txBody>
      </p:sp>
      <p:pic>
        <p:nvPicPr>
          <p:cNvPr id="237" name="Shape 237">
            <a:hlinkClick r:id="rId5"/>
          </p:cNvPr>
          <p:cNvPicPr preferRelativeResize="0"/>
          <p:nvPr/>
        </p:nvPicPr>
        <p:blipFill>
          <a:blip r:embed="rId6"/>
          <a:stretch>
            <a:fillRect/>
          </a:stretch>
        </p:blipFill>
        <p:spPr>
          <a:xfrm>
            <a:off x="7075698" y="2703125"/>
            <a:ext cx="1060700" cy="857399"/>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Why do we need maps?</a:t>
            </a:r>
          </a:p>
        </p:txBody>
      </p:sp>
      <p:pic>
        <p:nvPicPr>
          <p:cNvPr id="61" name="Shape 61"/>
          <p:cNvPicPr preferRelativeResize="0"/>
          <p:nvPr/>
        </p:nvPicPr>
        <p:blipFill>
          <a:blip r:embed="rId3"/>
          <a:stretch>
            <a:fillRect/>
          </a:stretch>
        </p:blipFill>
        <p:spPr>
          <a:xfrm>
            <a:off x="1362225" y="1185437"/>
            <a:ext cx="6279701" cy="3755125"/>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Tell stories</a:t>
            </a:r>
          </a:p>
        </p:txBody>
      </p:sp>
      <p:pic>
        <p:nvPicPr>
          <p:cNvPr id="67" name="Shape 67"/>
          <p:cNvPicPr preferRelativeResize="0"/>
          <p:nvPr/>
        </p:nvPicPr>
        <p:blipFill>
          <a:blip r:embed="rId3"/>
          <a:stretch>
            <a:fillRect/>
          </a:stretch>
        </p:blipFill>
        <p:spPr>
          <a:xfrm>
            <a:off x="2446550" y="1320425"/>
            <a:ext cx="4414949" cy="3563699"/>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Interaction</a:t>
            </a:r>
          </a:p>
        </p:txBody>
      </p:sp>
      <p:pic>
        <p:nvPicPr>
          <p:cNvPr id="73" name="Shape 73"/>
          <p:cNvPicPr preferRelativeResize="0"/>
          <p:nvPr/>
        </p:nvPicPr>
        <p:blipFill>
          <a:blip r:embed="rId3"/>
          <a:stretch>
            <a:fillRect/>
          </a:stretch>
        </p:blipFill>
        <p:spPr>
          <a:xfrm>
            <a:off x="646590" y="1258699"/>
            <a:ext cx="8040210" cy="3650081"/>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sz="3600"/>
              <a:t>Keyword searches are so last century</a:t>
            </a:r>
          </a:p>
        </p:txBody>
      </p:sp>
      <p:sp>
        <p:nvSpPr>
          <p:cNvPr id="79" name="Shape 79"/>
          <p:cNvSpPr txBox="1"/>
          <p:nvPr/>
        </p:nvSpPr>
        <p:spPr>
          <a:xfrm>
            <a:off x="902775" y="1845950"/>
            <a:ext cx="6830399" cy="2744099"/>
          </a:xfrm>
          <a:prstGeom prst="rect">
            <a:avLst/>
          </a:prstGeom>
        </p:spPr>
        <p:txBody>
          <a:bodyPr lIns="91425" tIns="91425" rIns="91425" bIns="91425" anchor="t" anchorCtr="0">
            <a:noAutofit/>
          </a:bodyPr>
          <a:lstStyle/>
          <a:p>
            <a:endParaRPr/>
          </a:p>
        </p:txBody>
      </p:sp>
      <p:pic>
        <p:nvPicPr>
          <p:cNvPr id="80" name="Shape 80"/>
          <p:cNvPicPr preferRelativeResize="0"/>
          <p:nvPr/>
        </p:nvPicPr>
        <p:blipFill>
          <a:blip r:embed="rId3"/>
          <a:stretch>
            <a:fillRect/>
          </a:stretch>
        </p:blipFill>
        <p:spPr>
          <a:xfrm>
            <a:off x="2516275" y="1642437"/>
            <a:ext cx="3770000" cy="2839825"/>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What if you could ...</a:t>
            </a:r>
          </a:p>
        </p:txBody>
      </p:sp>
      <p:pic>
        <p:nvPicPr>
          <p:cNvPr id="86" name="Shape 86"/>
          <p:cNvPicPr preferRelativeResize="0"/>
          <p:nvPr/>
        </p:nvPicPr>
        <p:blipFill>
          <a:blip r:embed="rId3"/>
          <a:stretch>
            <a:fillRect/>
          </a:stretch>
        </p:blipFill>
        <p:spPr>
          <a:xfrm>
            <a:off x="2045275" y="1212875"/>
            <a:ext cx="2121025" cy="37648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What if you could ...</a:t>
            </a:r>
          </a:p>
        </p:txBody>
      </p:sp>
      <p:pic>
        <p:nvPicPr>
          <p:cNvPr id="92" name="Shape 92"/>
          <p:cNvPicPr preferRelativeResize="0"/>
          <p:nvPr/>
        </p:nvPicPr>
        <p:blipFill>
          <a:blip r:embed="rId3"/>
          <a:stretch>
            <a:fillRect/>
          </a:stretch>
        </p:blipFill>
        <p:spPr>
          <a:xfrm>
            <a:off x="1619250" y="1444100"/>
            <a:ext cx="5905500" cy="3390900"/>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1663</Words>
  <Application>Microsoft Macintosh PowerPoint</Application>
  <PresentationFormat>On-screen Show (16:9)</PresentationFormat>
  <Paragraphs>270</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paper-plane</vt:lpstr>
      <vt:lpstr>Geospatial Metadata</vt:lpstr>
      <vt:lpstr>Why do we need geospatial metadata?</vt:lpstr>
      <vt:lpstr>Why do we need maps?</vt:lpstr>
      <vt:lpstr>Why do we need maps?</vt:lpstr>
      <vt:lpstr>Tell stories</vt:lpstr>
      <vt:lpstr>Interaction</vt:lpstr>
      <vt:lpstr>Keyword searches are so last century</vt:lpstr>
      <vt:lpstr>What if you could ...</vt:lpstr>
      <vt:lpstr>What if you could ...</vt:lpstr>
      <vt:lpstr>What if you could ...</vt:lpstr>
      <vt:lpstr>Why haven’t we done that?!!</vt:lpstr>
      <vt:lpstr>Why haven’t we done that?!!</vt:lpstr>
      <vt:lpstr>The location of what?</vt:lpstr>
      <vt:lpstr>Which Washington?</vt:lpstr>
      <vt:lpstr>They moved the hospital?</vt:lpstr>
      <vt:lpstr>Where is Mount McKinley?</vt:lpstr>
      <vt:lpstr>“Challenges”</vt:lpstr>
      <vt:lpstr>Task Force Timeline</vt:lpstr>
      <vt:lpstr>Task Force Charge</vt:lpstr>
      <vt:lpstr>Task Force Deliverables</vt:lpstr>
      <vt:lpstr>Task Force Timeline</vt:lpstr>
      <vt:lpstr>What we think we know </vt:lpstr>
      <vt:lpstr>Low-hanging fruit </vt:lpstr>
      <vt:lpstr>Some map-based interfaces</vt:lpstr>
      <vt:lpstr>“I [we] recommend …”</vt:lpstr>
      <vt:lpstr>Next Step</vt:lpstr>
      <vt:lpstr>“Controlled Vocabs”</vt:lpstr>
      <vt:lpstr>“x,y ???”</vt:lpstr>
      <vt:lpstr>“User Stories” &amp; “Cool maps”</vt:lpstr>
      <vt:lpstr>“Your turn!”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Geospatial Metadata</dc:title>
  <cp:lastModifiedBy>Danielle Barandiaran</cp:lastModifiedBy>
  <cp:revision>3</cp:revision>
  <dcterms:modified xsi:type="dcterms:W3CDTF">2014-04-28T16:35:14Z</dcterms:modified>
</cp:coreProperties>
</file>