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6" r:id="rId5"/>
    <p:sldId id="272" r:id="rId6"/>
    <p:sldId id="267" r:id="rId7"/>
    <p:sldId id="268" r:id="rId8"/>
    <p:sldId id="269" r:id="rId9"/>
    <p:sldId id="270" r:id="rId10"/>
    <p:sldId id="259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6C9"/>
    <a:srgbClr val="2A2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0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77CD-A0FC-5840-94B2-01254807C54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88D1-CB62-DE4C-99F2-09FFC002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88D1-CB62-DE4C-99F2-09FFC002E7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cited one research study or source per paragraph;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(utilization of large block quotes or irrelevant quotes)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88D1-CB62-DE4C-99F2-09FFC002E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9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/>
              <a:t>This slide allows for a direct comparison side-by-side, with an opportunity to elicit characteristics or attributes of synthesis. The examples of non-synthesis allow students to extrapolate characteristics such as the fact that using multiple sources is not sufficient.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795947-3BE1-9B45-95E2-481989962BD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Kacy – 1010</a:t>
            </a:r>
            <a:r>
              <a:rPr lang="en-US" baseline="0" dirty="0" smtClean="0"/>
              <a:t> Cluster example (Small post-it = label)</a:t>
            </a:r>
          </a:p>
          <a:p>
            <a:r>
              <a:rPr lang="en-US" baseline="0" dirty="0" smtClean="0"/>
              <a:t>Conversations that grow out of this:  Outliers, too much of one color, Reconfiguring groups, relabeling, digging back into the research</a:t>
            </a:r>
          </a:p>
          <a:p>
            <a:r>
              <a:rPr lang="en-US" baseline="0" dirty="0" smtClean="0"/>
              <a:t>Crop this photo</a:t>
            </a:r>
          </a:p>
          <a:p>
            <a:r>
              <a:rPr lang="en-US" baseline="0" dirty="0" smtClean="0"/>
              <a:t>Maybe hold off on questions until this point?  </a:t>
            </a:r>
          </a:p>
          <a:p>
            <a:r>
              <a:rPr lang="en-US" baseline="0" dirty="0" smtClean="0"/>
              <a:t>Possible Discussion Points:</a:t>
            </a:r>
          </a:p>
          <a:p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Challenges and benefits we’ve seen in practice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Why/how librarians can be helpful in teaching this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Results of Anne and I’s rubric analysis showing that the lesson plan helped improve student’s ability to identify conversations among sources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Adaptations, next steps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88D1-CB62-DE4C-99F2-09FFC002E7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88D1-CB62-DE4C-99F2-09FFC002E7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Kacy – Allows them to apply the process to</a:t>
            </a:r>
            <a:r>
              <a:rPr lang="en-US" baseline="0" dirty="0" smtClean="0"/>
              <a:t> their own research in a simpler form (but with a better understanding of what’s involved in the process)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88D1-CB62-DE4C-99F2-09FFC002E7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38800" y="61722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2967FE0-B389-B54C-997C-1C6351307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8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8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A675-A262-E342-931C-09A5784A6151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0A69-A0DD-024D-99DC-CF65F509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usu.edu/synthesis_U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Information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Utah State University</a:t>
            </a:r>
          </a:p>
          <a:p>
            <a:r>
              <a:rPr lang="en-US" dirty="0" smtClean="0"/>
              <a:t>Anne </a:t>
            </a:r>
            <a:r>
              <a:rPr lang="en-US" dirty="0" err="1" smtClean="0"/>
              <a:t>Diekema</a:t>
            </a:r>
            <a:endParaRPr lang="en-US" dirty="0" smtClean="0"/>
          </a:p>
          <a:p>
            <a:r>
              <a:rPr lang="en-US" dirty="0" smtClean="0"/>
              <a:t>Kacy Lundstrom</a:t>
            </a:r>
          </a:p>
          <a:p>
            <a:r>
              <a:rPr lang="en-US" dirty="0" smtClean="0"/>
              <a:t>Connie </a:t>
            </a:r>
            <a:r>
              <a:rPr lang="en-US" dirty="0" err="1" smtClean="0"/>
              <a:t>Woxland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1010 Graphic Example</a:t>
            </a:r>
            <a:endParaRPr lang="en-US" dirty="0"/>
          </a:p>
        </p:txBody>
      </p:sp>
      <p:pic>
        <p:nvPicPr>
          <p:cNvPr id="8" name="Content Placeholder 7" descr="group25A cop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300421" y="1"/>
            <a:ext cx="9544613" cy="6858000"/>
          </a:xfrm>
        </p:spPr>
      </p:pic>
    </p:spTree>
    <p:extLst>
      <p:ext uri="{BB962C8B-B14F-4D97-AF65-F5344CB8AC3E}">
        <p14:creationId xmlns:p14="http://schemas.microsoft.com/office/powerpoint/2010/main" val="6462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minutes vs. 75 minutes</a:t>
            </a:r>
          </a:p>
          <a:p>
            <a:r>
              <a:rPr lang="en-US" dirty="0" smtClean="0"/>
              <a:t>ENGL1010 vs. ENGL2010</a:t>
            </a:r>
          </a:p>
          <a:p>
            <a:r>
              <a:rPr lang="en-US" dirty="0" smtClean="0"/>
              <a:t>Superbugs vs. Hipsters</a:t>
            </a:r>
          </a:p>
          <a:p>
            <a:r>
              <a:rPr lang="en-US" dirty="0" smtClean="0"/>
              <a:t>Large </a:t>
            </a:r>
            <a:r>
              <a:rPr lang="en-US" dirty="0" smtClean="0"/>
              <a:t>Paper </a:t>
            </a:r>
            <a:r>
              <a:rPr lang="en-US" dirty="0" smtClean="0"/>
              <a:t>vs. </a:t>
            </a:r>
            <a:r>
              <a:rPr lang="en-US" dirty="0" smtClean="0"/>
              <a:t>Wall vs. Whiteboard</a:t>
            </a:r>
            <a:endParaRPr lang="en-US" dirty="0" smtClean="0"/>
          </a:p>
          <a:p>
            <a:r>
              <a:rPr lang="en-US" dirty="0" smtClean="0"/>
              <a:t>Librarians vs. Writing Instructors</a:t>
            </a:r>
          </a:p>
          <a:p>
            <a:r>
              <a:rPr lang="en-US" dirty="0" smtClean="0"/>
              <a:t>PowerPoint vs. Winging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Small Group vs. Stadium Seating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Matrix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6" y="1109910"/>
            <a:ext cx="6562725" cy="492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0636" y="6114553"/>
            <a:ext cx="6178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 NC State University Writing and Speaking Tutorial Service, </a:t>
            </a:r>
            <a:r>
              <a:rPr lang="en-US" sz="1000" i="1" dirty="0"/>
              <a:t>Writing A Literature Review and</a:t>
            </a:r>
            <a:endParaRPr lang="en-US" sz="1000" dirty="0"/>
          </a:p>
          <a:p>
            <a:r>
              <a:rPr lang="en-US" sz="1000" i="1" dirty="0"/>
              <a:t>Using a Synthesis Matrix. </a:t>
            </a:r>
            <a:r>
              <a:rPr lang="en-US" sz="1000" dirty="0"/>
              <a:t>2006.  Retrieved June 26, 2013 from http://www.ncsu.edu/tutorial_center/writespeak/download/Synthesis.pdf</a:t>
            </a:r>
          </a:p>
          <a:p>
            <a:endParaRPr lang="en-US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16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ULA </a:t>
            </a:r>
            <a:r>
              <a:rPr lang="en-US" dirty="0" err="1" smtClean="0"/>
              <a:t>Libguide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effectLst/>
                <a:hlinkClick r:id="rId2"/>
              </a:rPr>
              <a:t>http://libguides.usu.edu/synthesis_ULA</a:t>
            </a:r>
            <a:r>
              <a:rPr lang="en-US" dirty="0" smtClean="0">
                <a:effectLst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of analyzing and evaluating information from various sources</a:t>
            </a:r>
          </a:p>
          <a:p>
            <a:r>
              <a:rPr lang="en-US" dirty="0" smtClean="0"/>
              <a:t>Identifying conversations among information from different sources</a:t>
            </a:r>
          </a:p>
          <a:p>
            <a:r>
              <a:rPr lang="en-US" dirty="0" smtClean="0"/>
              <a:t>Making connections between the information found</a:t>
            </a:r>
          </a:p>
          <a:p>
            <a:r>
              <a:rPr lang="en-US" dirty="0" smtClean="0"/>
              <a:t>Organizing and presenting this information in a useful 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us to derive </a:t>
            </a:r>
            <a:r>
              <a:rPr lang="en-US" dirty="0"/>
              <a:t>new knowledge </a:t>
            </a:r>
            <a:r>
              <a:rPr lang="en-US" dirty="0" smtClean="0"/>
              <a:t>from </a:t>
            </a:r>
            <a:r>
              <a:rPr lang="en-US" dirty="0"/>
              <a:t>large amounts of data </a:t>
            </a:r>
            <a:endParaRPr lang="en-US" dirty="0" smtClean="0"/>
          </a:p>
          <a:p>
            <a:r>
              <a:rPr lang="en-US" dirty="0" smtClean="0"/>
              <a:t>Assimilate information to make decisions</a:t>
            </a:r>
          </a:p>
          <a:p>
            <a:r>
              <a:rPr lang="en-US" dirty="0"/>
              <a:t>V</a:t>
            </a:r>
            <a:r>
              <a:rPr lang="en-US" dirty="0" smtClean="0"/>
              <a:t>ital </a:t>
            </a:r>
            <a:r>
              <a:rPr lang="en-US" dirty="0"/>
              <a:t>in developing effective writing and </a:t>
            </a:r>
            <a:r>
              <a:rPr lang="en-US" dirty="0" smtClean="0"/>
              <a:t>communication skills to share new knowledge</a:t>
            </a:r>
          </a:p>
          <a:p>
            <a:r>
              <a:rPr lang="en-US" dirty="0" smtClean="0"/>
              <a:t>Required </a:t>
            </a:r>
            <a:r>
              <a:rPr lang="en-US" dirty="0"/>
              <a:t>to productively participate in and contribute to our information-rich </a:t>
            </a:r>
            <a:r>
              <a:rPr lang="en-US" dirty="0" smtClean="0"/>
              <a:t>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struggle with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neglect </a:t>
            </a:r>
            <a:r>
              <a:rPr lang="en-US" dirty="0"/>
              <a:t>to make connections between </a:t>
            </a:r>
            <a:r>
              <a:rPr lang="en-US" dirty="0" smtClean="0"/>
              <a:t>sources </a:t>
            </a:r>
            <a:r>
              <a:rPr lang="en-US" dirty="0"/>
              <a:t>cited</a:t>
            </a:r>
          </a:p>
          <a:p>
            <a:r>
              <a:rPr lang="en-US" dirty="0" smtClean="0"/>
              <a:t>summarized </a:t>
            </a:r>
            <a:r>
              <a:rPr lang="en-US" dirty="0"/>
              <a:t>general information </a:t>
            </a:r>
            <a:r>
              <a:rPr lang="en-US" dirty="0" smtClean="0"/>
              <a:t>about topic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rganize paper </a:t>
            </a:r>
            <a:r>
              <a:rPr lang="en-US" dirty="0"/>
              <a:t>by source rather than </a:t>
            </a:r>
            <a:r>
              <a:rPr lang="en-US" dirty="0" smtClean="0"/>
              <a:t>idea</a:t>
            </a:r>
          </a:p>
          <a:p>
            <a:r>
              <a:rPr lang="en-US" dirty="0"/>
              <a:t>did not add their own voice to the </a:t>
            </a:r>
            <a:r>
              <a:rPr lang="en-US" dirty="0" smtClean="0"/>
              <a:t>conversation</a:t>
            </a:r>
          </a:p>
          <a:p>
            <a:r>
              <a:rPr lang="en-US" dirty="0" smtClean="0"/>
              <a:t>organize </a:t>
            </a:r>
            <a:r>
              <a:rPr lang="en-US" dirty="0"/>
              <a:t>information </a:t>
            </a:r>
            <a:r>
              <a:rPr lang="en-US" dirty="0" smtClean="0"/>
              <a:t>poorly, </a:t>
            </a:r>
            <a:r>
              <a:rPr lang="en-US" dirty="0"/>
              <a:t>resulting in fragmented text</a:t>
            </a:r>
          </a:p>
          <a:p>
            <a:r>
              <a:rPr lang="en-US" dirty="0" smtClean="0"/>
              <a:t>base </a:t>
            </a:r>
            <a:r>
              <a:rPr lang="en-US" dirty="0"/>
              <a:t>entire papers on information taken from only one or two sources</a:t>
            </a:r>
          </a:p>
        </p:txBody>
      </p:sp>
    </p:spTree>
    <p:extLst>
      <p:ext uri="{BB962C8B-B14F-4D97-AF65-F5344CB8AC3E}">
        <p14:creationId xmlns:p14="http://schemas.microsoft.com/office/powerpoint/2010/main" val="33415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3revmo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114800"/>
            <a:ext cx="1852613" cy="2193925"/>
          </a:xfrm>
          <a:noFill/>
        </p:spPr>
      </p:pic>
      <p:graphicFrame>
        <p:nvGraphicFramePr>
          <p:cNvPr id="23607" name="Group 5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07695422"/>
              </p:ext>
            </p:extLst>
          </p:nvPr>
        </p:nvGraphicFramePr>
        <p:xfrm>
          <a:off x="2057400" y="720582"/>
          <a:ext cx="5410200" cy="5715000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</a:tblGrid>
              <a:tr h="308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4" name="Picture 26" descr="p2mo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205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7" descr="p4m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36"/>
          <p:cNvSpPr txBox="1">
            <a:spLocks noChangeArrowheads="1"/>
          </p:cNvSpPr>
          <p:nvPr/>
        </p:nvSpPr>
        <p:spPr bwMode="auto">
          <a:xfrm>
            <a:off x="609600" y="9906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Student A</a:t>
            </a:r>
          </a:p>
        </p:txBody>
      </p:sp>
      <p:sp>
        <p:nvSpPr>
          <p:cNvPr id="15377" name="Text Box 37"/>
          <p:cNvSpPr txBox="1">
            <a:spLocks noChangeArrowheads="1"/>
          </p:cNvSpPr>
          <p:nvPr/>
        </p:nvSpPr>
        <p:spPr bwMode="auto">
          <a:xfrm>
            <a:off x="7620000" y="9906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Student B</a:t>
            </a:r>
          </a:p>
        </p:txBody>
      </p:sp>
      <p:sp>
        <p:nvSpPr>
          <p:cNvPr id="15378" name="Text Box 38"/>
          <p:cNvSpPr txBox="1">
            <a:spLocks noChangeArrowheads="1"/>
          </p:cNvSpPr>
          <p:nvPr/>
        </p:nvSpPr>
        <p:spPr bwMode="auto">
          <a:xfrm>
            <a:off x="533400" y="4267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Student C</a:t>
            </a:r>
          </a:p>
        </p:txBody>
      </p:sp>
      <p:sp>
        <p:nvSpPr>
          <p:cNvPr id="15379" name="Text Box 39"/>
          <p:cNvSpPr txBox="1">
            <a:spLocks noChangeArrowheads="1"/>
          </p:cNvSpPr>
          <p:nvPr/>
        </p:nvSpPr>
        <p:spPr bwMode="auto">
          <a:xfrm>
            <a:off x="7696200" y="4267200"/>
            <a:ext cx="103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Student</a:t>
            </a:r>
          </a:p>
          <a:p>
            <a:pPr algn="ctr" eaLnBrk="1" hangingPunct="1"/>
            <a:r>
              <a:rPr lang="en-US" b="1"/>
              <a:t> D</a:t>
            </a:r>
          </a:p>
        </p:txBody>
      </p:sp>
      <p:sp>
        <p:nvSpPr>
          <p:cNvPr id="15380" name="Line 40"/>
          <p:cNvSpPr>
            <a:spLocks noChangeShapeType="1"/>
          </p:cNvSpPr>
          <p:nvPr/>
        </p:nvSpPr>
        <p:spPr bwMode="auto">
          <a:xfrm>
            <a:off x="1371600" y="1447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41"/>
          <p:cNvSpPr>
            <a:spLocks noChangeShapeType="1"/>
          </p:cNvSpPr>
          <p:nvPr/>
        </p:nvSpPr>
        <p:spPr bwMode="auto">
          <a:xfrm>
            <a:off x="1371600" y="4724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42"/>
          <p:cNvSpPr>
            <a:spLocks noChangeShapeType="1"/>
          </p:cNvSpPr>
          <p:nvPr/>
        </p:nvSpPr>
        <p:spPr bwMode="auto">
          <a:xfrm flipH="1">
            <a:off x="7620000" y="1447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43"/>
          <p:cNvSpPr>
            <a:spLocks noChangeShapeType="1"/>
          </p:cNvSpPr>
          <p:nvPr/>
        </p:nvSpPr>
        <p:spPr bwMode="auto">
          <a:xfrm flipH="1">
            <a:off x="7620000" y="4724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Text Box 44"/>
          <p:cNvSpPr txBox="1">
            <a:spLocks noChangeArrowheads="1"/>
          </p:cNvSpPr>
          <p:nvPr/>
        </p:nvSpPr>
        <p:spPr bwMode="auto">
          <a:xfrm>
            <a:off x="6324600" y="6477000"/>
            <a:ext cx="2514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© Joy McGregor 2004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15386" name="Picture 16" descr="p5m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33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McGregor, J. (2011). A Visual Approach: Teaching Synthesis. </a:t>
            </a:r>
            <a:r>
              <a:rPr lang="en-US" b="1" i="1" dirty="0"/>
              <a:t>School Library Monthly, 32</a:t>
            </a:r>
            <a:r>
              <a:rPr lang="en-US" b="1" dirty="0"/>
              <a:t>(8), 5-7. </a:t>
            </a:r>
          </a:p>
        </p:txBody>
      </p:sp>
    </p:spTree>
    <p:extLst>
      <p:ext uri="{BB962C8B-B14F-4D97-AF65-F5344CB8AC3E}">
        <p14:creationId xmlns:p14="http://schemas.microsoft.com/office/powerpoint/2010/main" val="6067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information literacy learning goals</a:t>
            </a:r>
          </a:p>
          <a:p>
            <a:r>
              <a:rPr lang="en-US" dirty="0" smtClean="0"/>
              <a:t>Highlight skills students struggle with</a:t>
            </a:r>
          </a:p>
          <a:p>
            <a:r>
              <a:rPr lang="en-US" dirty="0" smtClean="0"/>
              <a:t>Develop new lesson plans to teach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/>
          </a:bodyPr>
          <a:lstStyle/>
          <a:p>
            <a:r>
              <a:rPr lang="en-US" u="sng" dirty="0" smtClean="0"/>
              <a:t>In Class Activity</a:t>
            </a:r>
            <a:r>
              <a:rPr lang="en-US" u="sng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984625" y="2512220"/>
            <a:ext cx="1206500" cy="1230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776" y="2111376"/>
            <a:ext cx="777875" cy="80168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8937" y="5018088"/>
            <a:ext cx="777875" cy="80168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80188" y="2099469"/>
            <a:ext cx="777875" cy="80168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2786061" y="2099469"/>
            <a:ext cx="944563" cy="976313"/>
          </a:xfrm>
          <a:prstGeom prst="sun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5310186" y="2099469"/>
            <a:ext cx="944563" cy="976313"/>
          </a:xfrm>
          <a:prstGeom prst="sun">
            <a:avLst/>
          </a:prstGeom>
          <a:solidFill>
            <a:srgbClr val="2A2FF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4103687" y="3810001"/>
            <a:ext cx="944563" cy="976313"/>
          </a:xfrm>
          <a:prstGeom prst="sun">
            <a:avLst/>
          </a:prstGeom>
          <a:solidFill>
            <a:srgbClr val="F716C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95625" y="2432844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30549" y="2656681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9462" y="2513806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05463" y="2432844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76900" y="2656681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9775" y="2442369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75150" y="4315619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46587" y="4077494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06924" y="4244181"/>
            <a:ext cx="142875" cy="14287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0624" y="3742533"/>
            <a:ext cx="16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– It Activity 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457200" y="2143125"/>
            <a:ext cx="3000375" cy="2960688"/>
          </a:xfrm>
          <a:prstGeom prst="sun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33813" y="1785938"/>
            <a:ext cx="1706562" cy="539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54500" y="3222626"/>
            <a:ext cx="2127250" cy="666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86213" y="5103813"/>
            <a:ext cx="1706562" cy="539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81750" y="1325563"/>
            <a:ext cx="1397000" cy="1246187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3962" y="4811713"/>
            <a:ext cx="1397000" cy="1246187"/>
          </a:xfrm>
          <a:prstGeom prst="rect">
            <a:avLst/>
          </a:prstGeom>
          <a:solidFill>
            <a:srgbClr val="F7964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89800" y="2987675"/>
            <a:ext cx="1397000" cy="1246187"/>
          </a:xfrm>
          <a:prstGeom prst="rect">
            <a:avLst/>
          </a:prstGeom>
          <a:solidFill>
            <a:srgbClr val="F7964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61125" y="1508125"/>
            <a:ext cx="123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Beauty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89813" y="3222626"/>
            <a:ext cx="121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Violence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81750" y="500856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Family 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6" name="Content Placeholder 5" descr="ULA pic with titl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r="-229"/>
          <a:stretch/>
        </p:blipFill>
        <p:spPr>
          <a:xfrm>
            <a:off x="1781273" y="1600200"/>
            <a:ext cx="5591440" cy="4525963"/>
          </a:xfrm>
          <a:prstGeom prst="rect">
            <a:avLst/>
          </a:prstGeom>
          <a:ln w="1270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8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443</Words>
  <Application>Microsoft Office PowerPoint</Application>
  <PresentationFormat>On-screen Show (4:3)</PresentationFormat>
  <Paragraphs>76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Teaching Information Synthesis</vt:lpstr>
      <vt:lpstr>Introduction to Synthesis</vt:lpstr>
      <vt:lpstr>Importance of synthesis</vt:lpstr>
      <vt:lpstr>Students struggle with synthesis</vt:lpstr>
      <vt:lpstr>PowerPoint Presentation</vt:lpstr>
      <vt:lpstr>Now what?</vt:lpstr>
      <vt:lpstr>In Class Activity </vt:lpstr>
      <vt:lpstr>Post – It Activity </vt:lpstr>
      <vt:lpstr>Final Product</vt:lpstr>
      <vt:lpstr>1010 Graphic Example</vt:lpstr>
      <vt:lpstr>Adaptations</vt:lpstr>
      <vt:lpstr>Synthesis Matrix</vt:lpstr>
      <vt:lpstr>Questions </vt:lpstr>
    </vt:vector>
  </TitlesOfParts>
  <Company>USU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ULA Title Proposal</dc:title>
  <dc:creator>Kacy Lundstrom</dc:creator>
  <cp:lastModifiedBy>Staff</cp:lastModifiedBy>
  <cp:revision>27</cp:revision>
  <dcterms:created xsi:type="dcterms:W3CDTF">2014-04-16T20:02:28Z</dcterms:created>
  <dcterms:modified xsi:type="dcterms:W3CDTF">2014-04-28T22:01:33Z</dcterms:modified>
</cp:coreProperties>
</file>