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4097" r:id="rId1"/>
  </p:sldMasterIdLst>
  <p:notesMasterIdLst>
    <p:notesMasterId r:id="rId30"/>
  </p:notesMasterIdLst>
  <p:sldIdLst>
    <p:sldId id="302" r:id="rId2"/>
    <p:sldId id="259" r:id="rId3"/>
    <p:sldId id="288" r:id="rId4"/>
    <p:sldId id="287" r:id="rId5"/>
    <p:sldId id="279" r:id="rId6"/>
    <p:sldId id="338" r:id="rId7"/>
    <p:sldId id="307" r:id="rId8"/>
    <p:sldId id="308" r:id="rId9"/>
    <p:sldId id="309" r:id="rId10"/>
    <p:sldId id="310" r:id="rId11"/>
    <p:sldId id="312" r:id="rId12"/>
    <p:sldId id="314" r:id="rId13"/>
    <p:sldId id="315" r:id="rId14"/>
    <p:sldId id="318" r:id="rId15"/>
    <p:sldId id="319" r:id="rId16"/>
    <p:sldId id="321" r:id="rId17"/>
    <p:sldId id="320" r:id="rId18"/>
    <p:sldId id="324" r:id="rId19"/>
    <p:sldId id="329" r:id="rId20"/>
    <p:sldId id="326" r:id="rId21"/>
    <p:sldId id="337" r:id="rId22"/>
    <p:sldId id="330" r:id="rId23"/>
    <p:sldId id="331" r:id="rId24"/>
    <p:sldId id="332" r:id="rId25"/>
    <p:sldId id="333" r:id="rId26"/>
    <p:sldId id="339" r:id="rId27"/>
    <p:sldId id="335" r:id="rId28"/>
    <p:sldId id="336"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16" autoAdjust="0"/>
    <p:restoredTop sz="69111" autoAdjust="0"/>
  </p:normalViewPr>
  <p:slideViewPr>
    <p:cSldViewPr>
      <p:cViewPr varScale="1">
        <p:scale>
          <a:sx n="87" d="100"/>
          <a:sy n="87" d="100"/>
        </p:scale>
        <p:origin x="2261" y="8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0FE861C-486B-4E18-A0E9-A790238A915C}" type="datetimeFigureOut">
              <a:rPr lang="en-US" smtClean="0"/>
              <a:pPr/>
              <a:t>5/12/2016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811066-0135-4CAA-8AD4-89A97190AC00}" type="slidenum">
              <a:rPr lang="en-US" smtClean="0"/>
              <a:pPr/>
              <a:t>‹#›</a:t>
            </a:fld>
            <a:endParaRPr lang="en-US"/>
          </a:p>
        </p:txBody>
      </p:sp>
    </p:spTree>
    <p:extLst>
      <p:ext uri="{BB962C8B-B14F-4D97-AF65-F5344CB8AC3E}">
        <p14:creationId xmlns:p14="http://schemas.microsoft.com/office/powerpoint/2010/main" val="25732610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F811066-0135-4CAA-8AD4-89A97190AC00}"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We pasted the </a:t>
            </a:r>
            <a:r>
              <a:rPr lang="en-US" dirty="0" smtClean="0"/>
              <a:t>html table-formatted container</a:t>
            </a:r>
            <a:r>
              <a:rPr lang="en-US" baseline="0" dirty="0" smtClean="0"/>
              <a:t> list into a </a:t>
            </a:r>
            <a:r>
              <a:rPr lang="en-US" baseline="0" dirty="0"/>
              <a:t>blank spreadsheet, which we titled “Raw HTML Copy”. </a:t>
            </a:r>
            <a:r>
              <a:rPr lang="en-US" sz="1200" b="0" dirty="0">
                <a:solidFill>
                  <a:schemeClr val="accent1">
                    <a:lumMod val="75000"/>
                  </a:schemeClr>
                </a:solidFill>
              </a:rPr>
              <a:t>We want to separate out the identifying numbers in Column B</a:t>
            </a:r>
            <a:r>
              <a:rPr lang="en-US" sz="1200" b="0" baseline="0" dirty="0">
                <a:solidFill>
                  <a:schemeClr val="accent1">
                    <a:lumMod val="75000"/>
                  </a:schemeClr>
                </a:solidFill>
              </a:rPr>
              <a:t> – the 01:01: and so forth, </a:t>
            </a:r>
            <a:r>
              <a:rPr lang="en-US" sz="1200" b="0" dirty="0">
                <a:solidFill>
                  <a:schemeClr val="accent1">
                    <a:lumMod val="75000"/>
                  </a:schemeClr>
                </a:solidFill>
              </a:rPr>
              <a:t>from the title and place the data into its own column.</a:t>
            </a:r>
          </a:p>
        </p:txBody>
      </p:sp>
      <p:sp>
        <p:nvSpPr>
          <p:cNvPr id="4" name="Slide Number Placeholder 3"/>
          <p:cNvSpPr>
            <a:spLocks noGrp="1"/>
          </p:cNvSpPr>
          <p:nvPr>
            <p:ph type="sldNum" sz="quarter" idx="10"/>
          </p:nvPr>
        </p:nvSpPr>
        <p:spPr/>
        <p:txBody>
          <a:bodyPr/>
          <a:lstStyle/>
          <a:p>
            <a:fld id="{847E2CD6-4905-4C96-9065-F43B78C6E048}" type="slidenum">
              <a:rPr lang="en-US" smtClean="0"/>
              <a:pPr/>
              <a:t>11</a:t>
            </a:fld>
            <a:endParaRPr lang="en-US"/>
          </a:p>
        </p:txBody>
      </p:sp>
    </p:spTree>
    <p:extLst>
      <p:ext uri="{BB962C8B-B14F-4D97-AF65-F5344CB8AC3E}">
        <p14:creationId xmlns:p14="http://schemas.microsoft.com/office/powerpoint/2010/main" val="27671203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We accomplish this by inserting a column, enter our formula =RIGHT(C1,</a:t>
            </a:r>
            <a:r>
              <a:rPr lang="en-US" sz="1200" baseline="0" dirty="0">
                <a:solidFill>
                  <a:schemeClr val="tx1"/>
                </a:solidFill>
              </a:rPr>
              <a:t> LEN(C1)-7</a:t>
            </a:r>
            <a:r>
              <a:rPr lang="en-US" sz="1200" dirty="0">
                <a:solidFill>
                  <a:schemeClr val="tx1"/>
                </a:solidFill>
              </a:rPr>
              <a:t>, with </a:t>
            </a:r>
            <a:r>
              <a:rPr lang="en-US" sz="1200" b="0" dirty="0">
                <a:solidFill>
                  <a:schemeClr val="tx1"/>
                </a:solidFill>
              </a:rPr>
              <a:t>7 </a:t>
            </a:r>
            <a:r>
              <a:rPr lang="en-US" sz="1200" b="0" dirty="0" smtClean="0">
                <a:solidFill>
                  <a:schemeClr val="tx1"/>
                </a:solidFill>
              </a:rPr>
              <a:t>representing the </a:t>
            </a:r>
            <a:r>
              <a:rPr lang="en-US" sz="1200" b="0" dirty="0">
                <a:solidFill>
                  <a:schemeClr val="tx1"/>
                </a:solidFill>
              </a:rPr>
              <a:t>number of characters you want removed from the cell.</a:t>
            </a:r>
          </a:p>
          <a:p>
            <a:r>
              <a:rPr lang="en-US" baseline="0" dirty="0"/>
              <a:t> </a:t>
            </a:r>
            <a:endParaRPr lang="en-US" dirty="0"/>
          </a:p>
        </p:txBody>
      </p:sp>
      <p:sp>
        <p:nvSpPr>
          <p:cNvPr id="4" name="Slide Number Placeholder 3"/>
          <p:cNvSpPr>
            <a:spLocks noGrp="1"/>
          </p:cNvSpPr>
          <p:nvPr>
            <p:ph type="sldNum" sz="quarter" idx="10"/>
          </p:nvPr>
        </p:nvSpPr>
        <p:spPr/>
        <p:txBody>
          <a:bodyPr/>
          <a:lstStyle/>
          <a:p>
            <a:fld id="{847E2CD6-4905-4C96-9065-F43B78C6E048}" type="slidenum">
              <a:rPr lang="en-US" smtClean="0"/>
              <a:pPr/>
              <a:t>12</a:t>
            </a:fld>
            <a:endParaRPr lang="en-US"/>
          </a:p>
        </p:txBody>
      </p:sp>
    </p:spTree>
    <p:extLst>
      <p:ext uri="{BB962C8B-B14F-4D97-AF65-F5344CB8AC3E}">
        <p14:creationId xmlns:p14="http://schemas.microsoft.com/office/powerpoint/2010/main" val="31334012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We now have the title isolated</a:t>
            </a:r>
            <a:r>
              <a:rPr lang="en-US" baseline="0" dirty="0"/>
              <a:t> into its own cell.</a:t>
            </a:r>
            <a:endParaRPr lang="en-US" dirty="0"/>
          </a:p>
        </p:txBody>
      </p:sp>
      <p:sp>
        <p:nvSpPr>
          <p:cNvPr id="4" name="Slide Number Placeholder 3"/>
          <p:cNvSpPr>
            <a:spLocks noGrp="1"/>
          </p:cNvSpPr>
          <p:nvPr>
            <p:ph type="sldNum" sz="quarter" idx="10"/>
          </p:nvPr>
        </p:nvSpPr>
        <p:spPr/>
        <p:txBody>
          <a:bodyPr/>
          <a:lstStyle/>
          <a:p>
            <a:fld id="{847E2CD6-4905-4C96-9065-F43B78C6E048}" type="slidenum">
              <a:rPr lang="en-US" smtClean="0"/>
              <a:pPr/>
              <a:t>13</a:t>
            </a:fld>
            <a:endParaRPr lang="en-US"/>
          </a:p>
        </p:txBody>
      </p:sp>
    </p:spTree>
    <p:extLst>
      <p:ext uri="{BB962C8B-B14F-4D97-AF65-F5344CB8AC3E}">
        <p14:creationId xmlns:p14="http://schemas.microsoft.com/office/powerpoint/2010/main" val="23665454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Step 3: </a:t>
            </a:r>
            <a:r>
              <a:rPr lang="en-US" dirty="0" smtClean="0"/>
              <a:t>Insert another</a:t>
            </a:r>
            <a:r>
              <a:rPr lang="en-US" baseline="0" dirty="0" smtClean="0"/>
              <a:t> </a:t>
            </a:r>
            <a:r>
              <a:rPr lang="en-US" baseline="0" dirty="0"/>
              <a:t>column </a:t>
            </a:r>
            <a:r>
              <a:rPr lang="en-US" baseline="0" dirty="0" smtClean="0"/>
              <a:t>to include </a:t>
            </a:r>
            <a:r>
              <a:rPr lang="en-US" baseline="0" dirty="0"/>
              <a:t>our identifiers.  Type in the first three identifiers: 1:01, 1:02, 1:03, highlight the </a:t>
            </a:r>
            <a:r>
              <a:rPr lang="en-US" baseline="0" dirty="0" smtClean="0"/>
              <a:t>first three </a:t>
            </a:r>
            <a:r>
              <a:rPr lang="en-US" baseline="0" dirty="0"/>
              <a:t>rows and grab the black square at the bottom and drag down to your last item to autofill the cells with consecutive numbers.</a:t>
            </a:r>
            <a:endParaRPr lang="en-US" dirty="0"/>
          </a:p>
        </p:txBody>
      </p:sp>
      <p:sp>
        <p:nvSpPr>
          <p:cNvPr id="4" name="Slide Number Placeholder 3"/>
          <p:cNvSpPr>
            <a:spLocks noGrp="1"/>
          </p:cNvSpPr>
          <p:nvPr>
            <p:ph type="sldNum" sz="quarter" idx="10"/>
          </p:nvPr>
        </p:nvSpPr>
        <p:spPr/>
        <p:txBody>
          <a:bodyPr/>
          <a:lstStyle/>
          <a:p>
            <a:fld id="{847E2CD6-4905-4C96-9065-F43B78C6E048}" type="slidenum">
              <a:rPr lang="en-US" smtClean="0"/>
              <a:pPr/>
              <a:t>14</a:t>
            </a:fld>
            <a:endParaRPr lang="en-US"/>
          </a:p>
        </p:txBody>
      </p:sp>
    </p:spTree>
    <p:extLst>
      <p:ext uri="{BB962C8B-B14F-4D97-AF65-F5344CB8AC3E}">
        <p14:creationId xmlns:p14="http://schemas.microsoft.com/office/powerpoint/2010/main" val="19354968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identifiers have now been</a:t>
            </a:r>
            <a:r>
              <a:rPr lang="en-US" baseline="0" dirty="0"/>
              <a:t> separated from the title into their own column.</a:t>
            </a:r>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pPr/>
              <a:t>15</a:t>
            </a:fld>
            <a:endParaRPr lang="en-US"/>
          </a:p>
        </p:txBody>
      </p:sp>
    </p:spTree>
    <p:extLst>
      <p:ext uri="{BB962C8B-B14F-4D97-AF65-F5344CB8AC3E}">
        <p14:creationId xmlns:p14="http://schemas.microsoft.com/office/powerpoint/2010/main" val="7239934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Step 4: Copy corresponding columns from the</a:t>
            </a:r>
            <a:r>
              <a:rPr lang="en-US" baseline="0" dirty="0"/>
              <a:t> Raw HTML sheet into the EAD sheet. But beware: make sure you select Paste Special when copying instead of just Paste </a:t>
            </a:r>
            <a:r>
              <a:rPr lang="en-US" baseline="0" dirty="0" smtClean="0"/>
              <a:t>to make sure only </a:t>
            </a:r>
            <a:r>
              <a:rPr lang="en-US" baseline="0" dirty="0"/>
              <a:t>the data is </a:t>
            </a:r>
            <a:r>
              <a:rPr lang="en-US" baseline="0" dirty="0" smtClean="0"/>
              <a:t>exported </a:t>
            </a:r>
            <a:r>
              <a:rPr lang="en-US" baseline="0" dirty="0"/>
              <a:t>over and NOT the </a:t>
            </a:r>
            <a:r>
              <a:rPr lang="en-US" baseline="0" dirty="0" smtClean="0"/>
              <a:t>formulas otherwise </a:t>
            </a:r>
            <a:r>
              <a:rPr lang="en-US" baseline="0" dirty="0"/>
              <a:t>your data </a:t>
            </a:r>
            <a:r>
              <a:rPr lang="en-US" baseline="0" dirty="0" smtClean="0"/>
              <a:t>fields will not export correctly and will display hashtags.</a:t>
            </a:r>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pPr/>
              <a:t>16</a:t>
            </a:fld>
            <a:endParaRPr lang="en-US"/>
          </a:p>
        </p:txBody>
      </p:sp>
    </p:spTree>
    <p:extLst>
      <p:ext uri="{BB962C8B-B14F-4D97-AF65-F5344CB8AC3E}">
        <p14:creationId xmlns:p14="http://schemas.microsoft.com/office/powerpoint/2010/main" val="20295957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Step</a:t>
            </a:r>
            <a:r>
              <a:rPr lang="en-US" baseline="0" dirty="0"/>
              <a:t> 5: Insert the collection name, Herald Journal Photograph Collection; Collection Number, P0001 &amp; Collection URL into the first three rows.</a:t>
            </a:r>
            <a:endParaRPr lang="en-US" dirty="0"/>
          </a:p>
        </p:txBody>
      </p:sp>
      <p:sp>
        <p:nvSpPr>
          <p:cNvPr id="4" name="Slide Number Placeholder 3"/>
          <p:cNvSpPr>
            <a:spLocks noGrp="1"/>
          </p:cNvSpPr>
          <p:nvPr>
            <p:ph type="sldNum" sz="quarter" idx="10"/>
          </p:nvPr>
        </p:nvSpPr>
        <p:spPr/>
        <p:txBody>
          <a:bodyPr/>
          <a:lstStyle/>
          <a:p>
            <a:fld id="{847E2CD6-4905-4C96-9065-F43B78C6E048}" type="slidenum">
              <a:rPr lang="en-US" smtClean="0"/>
              <a:pPr/>
              <a:t>17</a:t>
            </a:fld>
            <a:endParaRPr lang="en-US"/>
          </a:p>
        </p:txBody>
      </p:sp>
    </p:spTree>
    <p:extLst>
      <p:ext uri="{BB962C8B-B14F-4D97-AF65-F5344CB8AC3E}">
        <p14:creationId xmlns:p14="http://schemas.microsoft.com/office/powerpoint/2010/main" val="42004052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chemeClr val="accent1">
                    <a:lumMod val="75000"/>
                  </a:schemeClr>
                </a:solidFill>
              </a:rPr>
              <a:t>Through the use of embedded Excel formulas, collection information is then effortlessly exported over to the Dublin Core sheet from the EAD sheet</a:t>
            </a:r>
            <a:r>
              <a:rPr lang="en-US" baseline="0" dirty="0">
                <a:solidFill>
                  <a:schemeClr val="accent1">
                    <a:lumMod val="75000"/>
                  </a:schemeClr>
                </a:solidFill>
              </a:rPr>
              <a:t> into Source, Physical Collection Name, </a:t>
            </a:r>
            <a:endParaRPr lang="en-US" dirty="0"/>
          </a:p>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pPr/>
              <a:t>18</a:t>
            </a:fld>
            <a:endParaRPr lang="en-US"/>
          </a:p>
        </p:txBody>
      </p:sp>
    </p:spTree>
    <p:extLst>
      <p:ext uri="{BB962C8B-B14F-4D97-AF65-F5344CB8AC3E}">
        <p14:creationId xmlns:p14="http://schemas.microsoft.com/office/powerpoint/2010/main" val="3702076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Physical Collection Number, Box, Item, Call Number, &amp; Collection Inventory</a:t>
            </a:r>
            <a:r>
              <a:rPr lang="en-US" baseline="0" dirty="0"/>
              <a:t> URL for each item. </a:t>
            </a:r>
            <a:r>
              <a:rPr lang="en-US" baseline="0" dirty="0" smtClean="0"/>
              <a:t>Review the Dublin Core sheet for complete exportation and clean up the sheet to remove empty columns. For instance, this collection did not have folder information so the sheet exported zeros for folder information. Those will need to </a:t>
            </a:r>
            <a:r>
              <a:rPr lang="en-US" baseline="0" smtClean="0"/>
              <a:t>be re</a:t>
            </a:r>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pPr/>
              <a:t>19</a:t>
            </a:fld>
            <a:endParaRPr lang="en-US"/>
          </a:p>
        </p:txBody>
      </p:sp>
    </p:spTree>
    <p:extLst>
      <p:ext uri="{BB962C8B-B14F-4D97-AF65-F5344CB8AC3E}">
        <p14:creationId xmlns:p14="http://schemas.microsoft.com/office/powerpoint/2010/main" val="35332850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Step 6:</a:t>
            </a:r>
            <a:r>
              <a:rPr lang="en-US" baseline="0" dirty="0"/>
              <a:t> Insert filenames provided by our Digital Initiatives staff</a:t>
            </a:r>
          </a:p>
          <a:p>
            <a:r>
              <a:rPr lang="en-US" baseline="0" dirty="0"/>
              <a:t>Step 7: Save spreadsheet as a tab delimited file</a:t>
            </a:r>
          </a:p>
          <a:p>
            <a:r>
              <a:rPr lang="en-US" baseline="0" dirty="0"/>
              <a:t>Step 8: </a:t>
            </a:r>
            <a:r>
              <a:rPr lang="en-US" baseline="0" dirty="0" smtClean="0"/>
              <a:t>Open the file </a:t>
            </a:r>
            <a:r>
              <a:rPr lang="en-US" baseline="0" dirty="0"/>
              <a:t>in a text editor such as Notepad, delete any trailing spaces, and save the file again for batch uploading into </a:t>
            </a:r>
            <a:r>
              <a:rPr lang="en-US" baseline="0" dirty="0" err="1"/>
              <a:t>CONTENTdm</a:t>
            </a:r>
            <a:r>
              <a:rPr lang="en-US" baseline="0" dirty="0" smtClean="0"/>
              <a:t>. And now Andrea will explain the batch linking </a:t>
            </a:r>
            <a:r>
              <a:rPr lang="en-US" baseline="0" smtClean="0"/>
              <a:t>digital content.</a:t>
            </a:r>
            <a:endParaRPr lang="en-US" dirty="0"/>
          </a:p>
        </p:txBody>
      </p:sp>
      <p:sp>
        <p:nvSpPr>
          <p:cNvPr id="4" name="Slide Number Placeholder 3"/>
          <p:cNvSpPr>
            <a:spLocks noGrp="1"/>
          </p:cNvSpPr>
          <p:nvPr>
            <p:ph type="sldNum" sz="quarter" idx="10"/>
          </p:nvPr>
        </p:nvSpPr>
        <p:spPr/>
        <p:txBody>
          <a:bodyPr/>
          <a:lstStyle/>
          <a:p>
            <a:fld id="{847E2CD6-4905-4C96-9065-F43B78C6E048}" type="slidenum">
              <a:rPr lang="en-US" smtClean="0"/>
              <a:pPr/>
              <a:t>20</a:t>
            </a:fld>
            <a:endParaRPr lang="en-US"/>
          </a:p>
        </p:txBody>
      </p:sp>
    </p:spTree>
    <p:extLst>
      <p:ext uri="{BB962C8B-B14F-4D97-AF65-F5344CB8AC3E}">
        <p14:creationId xmlns:p14="http://schemas.microsoft.com/office/powerpoint/2010/main" val="38629508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811066-0135-4CAA-8AD4-89A97190AC00}" type="slidenum">
              <a:rPr lang="en-US" smtClean="0"/>
              <a:pPr/>
              <a:t>2</a:t>
            </a:fld>
            <a:endParaRPr lang="en-US"/>
          </a:p>
        </p:txBody>
      </p:sp>
    </p:spTree>
    <p:extLst>
      <p:ext uri="{BB962C8B-B14F-4D97-AF65-F5344CB8AC3E}">
        <p14:creationId xmlns:p14="http://schemas.microsoft.com/office/powerpoint/2010/main" val="8031456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Overview</a:t>
            </a:r>
          </a:p>
          <a:p>
            <a:r>
              <a:rPr lang="en-US" dirty="0"/>
              <a:t>This</a:t>
            </a:r>
            <a:r>
              <a:rPr lang="en-US" baseline="0" dirty="0"/>
              <a:t> is a brief outline of the procedures involved in the workflow we have created to batch upload and embed links to digital content in EAD finding aids (this process works best when an entire collection has been digitized).  The 3 main processes include </a:t>
            </a:r>
            <a:r>
              <a:rPr lang="en-US" b="1" baseline="0" dirty="0"/>
              <a:t>first</a:t>
            </a:r>
            <a:r>
              <a:rPr lang="en-US" baseline="0" dirty="0"/>
              <a:t>, the exporting of digital collection metadata into a tab delimited file then editing that metadata in order to repurpose it for linking. </a:t>
            </a:r>
            <a:r>
              <a:rPr lang="en-US" b="1" baseline="0" dirty="0">
                <a:solidFill>
                  <a:srgbClr val="FF0000"/>
                </a:solidFill>
              </a:rPr>
              <a:t>Second</a:t>
            </a:r>
            <a:r>
              <a:rPr lang="en-US" baseline="0" dirty="0"/>
              <a:t>, we then use the mail merge function in Microsoft Word to automatically create an xml format container list that can be copied then pasted directly into the xml document for the EAD finding aid.  </a:t>
            </a:r>
            <a:r>
              <a:rPr lang="en-US" b="1" baseline="0" dirty="0">
                <a:solidFill>
                  <a:srgbClr val="FF0000"/>
                </a:solidFill>
              </a:rPr>
              <a:t>Finally</a:t>
            </a:r>
            <a:r>
              <a:rPr lang="en-US" baseline="0" dirty="0"/>
              <a:t>, you perform quality control on the xml document then upload the content to Archives West.</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DF811066-0135-4CAA-8AD4-89A97190AC00}" type="slidenum">
              <a:rPr lang="en-US" smtClean="0"/>
              <a:pPr/>
              <a:t>22</a:t>
            </a:fld>
            <a:endParaRPr lang="en-US"/>
          </a:p>
        </p:txBody>
      </p:sp>
    </p:spTree>
    <p:extLst>
      <p:ext uri="{BB962C8B-B14F-4D97-AF65-F5344CB8AC3E}">
        <p14:creationId xmlns:p14="http://schemas.microsoft.com/office/powerpoint/2010/main" val="20798070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a:t>
            </a:r>
            <a:r>
              <a:rPr lang="en-US" baseline="0" dirty="0"/>
              <a:t> is a more detailed look at the process</a:t>
            </a:r>
          </a:p>
          <a:p>
            <a:r>
              <a:rPr lang="en-US" baseline="0" dirty="0"/>
              <a:t>The </a:t>
            </a:r>
            <a:r>
              <a:rPr lang="en-US" b="1" baseline="0" dirty="0"/>
              <a:t>first step </a:t>
            </a:r>
            <a:r>
              <a:rPr lang="en-US" baseline="0" dirty="0"/>
              <a:t>is to export metadata from your digital asset management system – in our case the system is CONTENTdm and the process is pretty simple.</a:t>
            </a:r>
          </a:p>
          <a:p>
            <a:endParaRPr lang="en-US" dirty="0"/>
          </a:p>
          <a:p>
            <a:r>
              <a:rPr lang="en-US" b="1" dirty="0"/>
              <a:t>In</a:t>
            </a:r>
            <a:r>
              <a:rPr lang="en-US" b="1" baseline="0" dirty="0"/>
              <a:t> CONTENTdm </a:t>
            </a:r>
            <a:r>
              <a:rPr lang="en-US" baseline="0" dirty="0"/>
              <a:t>administration you select the collections tab and then go to the export option from the menu – you make the appropriate selections for the metadata export – then CONTENTdm creates</a:t>
            </a:r>
          </a:p>
          <a:p>
            <a:r>
              <a:rPr lang="en-US" baseline="0" dirty="0"/>
              <a:t>a tab-delimited text file &gt; you right click on the file to “Save Link As” and save it to your computer.  This text file can now be </a:t>
            </a:r>
            <a:r>
              <a:rPr lang="en-US" b="1" baseline="0" dirty="0"/>
              <a:t>opened in Microsoft Excel</a:t>
            </a:r>
            <a:r>
              <a:rPr lang="en-US" b="0" baseline="0" dirty="0"/>
              <a:t>. You </a:t>
            </a:r>
            <a:r>
              <a:rPr lang="en-US" b="1" baseline="0" dirty="0"/>
              <a:t>click through </a:t>
            </a:r>
            <a:r>
              <a:rPr lang="en-US" b="0" baseline="0" dirty="0"/>
              <a:t>the text import wizard until the process is finished. </a:t>
            </a:r>
          </a:p>
          <a:p>
            <a:endParaRPr lang="en-US" b="0" baseline="0" dirty="0"/>
          </a:p>
          <a:p>
            <a:r>
              <a:rPr lang="en-US" b="0" baseline="0" dirty="0"/>
              <a:t>The </a:t>
            </a:r>
            <a:r>
              <a:rPr lang="en-US" b="1" baseline="0" dirty="0"/>
              <a:t>result</a:t>
            </a:r>
            <a:r>
              <a:rPr lang="en-US" b="0" baseline="0" dirty="0"/>
              <a:t> should be a spreadsheet that looks something like this with a lot of fields for the collection metadata</a:t>
            </a:r>
          </a:p>
          <a:p>
            <a:endParaRPr lang="en-US" b="0" baseline="0" dirty="0"/>
          </a:p>
          <a:p>
            <a:r>
              <a:rPr lang="en-US" b="0" baseline="0" dirty="0"/>
              <a:t>Which you will then </a:t>
            </a:r>
            <a:r>
              <a:rPr lang="en-US" b="1" baseline="0" dirty="0"/>
              <a:t>edit </a:t>
            </a:r>
            <a:r>
              <a:rPr lang="en-US" b="0" baseline="0" dirty="0"/>
              <a:t>to only include information needed to create an EAD container list with the necessary elements for the xml document including component numbers, component levels, and any necessary hierarchical containers for box, folder, or item, and title, format, date, and the ARK URLs for linking the digital content. </a:t>
            </a:r>
            <a:endParaRPr lang="en-US" b="0" dirty="0"/>
          </a:p>
        </p:txBody>
      </p:sp>
      <p:sp>
        <p:nvSpPr>
          <p:cNvPr id="4" name="Slide Number Placeholder 3"/>
          <p:cNvSpPr>
            <a:spLocks noGrp="1"/>
          </p:cNvSpPr>
          <p:nvPr>
            <p:ph type="sldNum" sz="quarter" idx="10"/>
          </p:nvPr>
        </p:nvSpPr>
        <p:spPr/>
        <p:txBody>
          <a:bodyPr/>
          <a:lstStyle/>
          <a:p>
            <a:fld id="{DF811066-0135-4CAA-8AD4-89A97190AC00}" type="slidenum">
              <a:rPr lang="en-US" smtClean="0"/>
              <a:pPr/>
              <a:t>23</a:t>
            </a:fld>
            <a:endParaRPr lang="en-US"/>
          </a:p>
        </p:txBody>
      </p:sp>
    </p:spTree>
    <p:extLst>
      <p:ext uri="{BB962C8B-B14F-4D97-AF65-F5344CB8AC3E}">
        <p14:creationId xmlns:p14="http://schemas.microsoft.com/office/powerpoint/2010/main" val="36646517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dirty="0"/>
              <a:t>Once you</a:t>
            </a:r>
            <a:r>
              <a:rPr lang="en-US" sz="1200" baseline="0" dirty="0"/>
              <a:t> have finished making the necessary edits to your spreadsheet you can move on to the next step which is to utilize the mail merge function in Microsoft Word to create </a:t>
            </a:r>
            <a:r>
              <a:rPr lang="en-US" sz="1200" dirty="0"/>
              <a:t>a new</a:t>
            </a:r>
            <a:r>
              <a:rPr lang="en-US" sz="1200" baseline="0" dirty="0"/>
              <a:t> </a:t>
            </a:r>
            <a:r>
              <a:rPr lang="en-US" sz="1200" b="1" baseline="0" dirty="0"/>
              <a:t>xml container </a:t>
            </a:r>
            <a:r>
              <a:rPr lang="en-US" sz="1200" baseline="0" dirty="0"/>
              <a:t>list for EAD with links to</a:t>
            </a:r>
            <a:r>
              <a:rPr lang="en-US" sz="1200" dirty="0"/>
              <a:t> digital content embedded</a:t>
            </a:r>
            <a:r>
              <a:rPr lang="en-US" sz="1200" baseline="0" dirty="0"/>
              <a:t>.  To begin you will need to</a:t>
            </a:r>
            <a:r>
              <a:rPr lang="en-US" sz="1200" b="1" baseline="0" dirty="0"/>
              <a:t> use a template</a:t>
            </a:r>
            <a:r>
              <a:rPr lang="en-US" sz="1200" baseline="0" dirty="0"/>
              <a:t> like the one you see here</a:t>
            </a:r>
          </a:p>
          <a:p>
            <a:endParaRPr lang="en-US" sz="1200" b="1" dirty="0"/>
          </a:p>
          <a:p>
            <a:r>
              <a:rPr lang="en-US" sz="1200" baseline="0" dirty="0"/>
              <a:t>This template should represent the xml </a:t>
            </a:r>
            <a:r>
              <a:rPr lang="en-US" sz="1200" dirty="0"/>
              <a:t>coding needed for a single item in your EAD finding aid</a:t>
            </a:r>
            <a:r>
              <a:rPr lang="en-US" sz="1200" baseline="0" dirty="0"/>
              <a:t> and you want to be sure to include the digital access object and </a:t>
            </a:r>
            <a:r>
              <a:rPr lang="en-US" sz="1200" baseline="0" dirty="0" err="1"/>
              <a:t>xlink</a:t>
            </a:r>
            <a:r>
              <a:rPr lang="en-US" sz="1200" baseline="0" dirty="0"/>
              <a:t> tagging (which are necessary for the content linking to operate effectively).  </a:t>
            </a:r>
          </a:p>
          <a:p>
            <a:endParaRPr lang="en-US" sz="1200" dirty="0"/>
          </a:p>
          <a:p>
            <a:r>
              <a:rPr lang="en-US" sz="1200" baseline="0" dirty="0"/>
              <a:t>The parts of the xml template that are </a:t>
            </a:r>
            <a:r>
              <a:rPr lang="en-US" sz="1200" b="1" baseline="0" dirty="0"/>
              <a:t>highlighted</a:t>
            </a:r>
            <a:r>
              <a:rPr lang="en-US" sz="1200" baseline="0" dirty="0"/>
              <a:t> here in the angle brackets</a:t>
            </a:r>
            <a:r>
              <a:rPr lang="en-US" sz="1200" dirty="0"/>
              <a:t> are variable while the rest of the text is constant, or fixed.</a:t>
            </a:r>
          </a:p>
          <a:p>
            <a:r>
              <a:rPr lang="en-US" sz="1200" dirty="0"/>
              <a:t> </a:t>
            </a:r>
          </a:p>
          <a:p>
            <a:r>
              <a:rPr lang="en-US" sz="1200" dirty="0"/>
              <a:t>Mail merge will use each row of data in your spreadsheet to populate these variable fields and duplicate this template for each item in your collection.</a:t>
            </a:r>
            <a:r>
              <a:rPr lang="en-US" sz="1200" baseline="0" dirty="0"/>
              <a:t>  </a:t>
            </a:r>
          </a:p>
          <a:p>
            <a:endParaRPr lang="en-US" sz="1200" baseline="0" dirty="0"/>
          </a:p>
          <a:p>
            <a:r>
              <a:rPr lang="en-US" sz="1200" baseline="0" dirty="0"/>
              <a:t>To perform the mail merge you </a:t>
            </a:r>
            <a:r>
              <a:rPr lang="en-US" sz="1200" b="1" baseline="0" dirty="0"/>
              <a:t>first </a:t>
            </a:r>
            <a:r>
              <a:rPr lang="en-US" sz="1200" b="0" baseline="0" dirty="0"/>
              <a:t>go to the mailings tab in Word and click “Start Mail Merge” and then make sure “Normal Word Document” is selected. </a:t>
            </a:r>
          </a:p>
          <a:p>
            <a:endParaRPr lang="en-US" sz="1200" b="0" baseline="0" dirty="0"/>
          </a:p>
          <a:p>
            <a:r>
              <a:rPr lang="en-US" sz="1200" b="1" baseline="0" dirty="0"/>
              <a:t>Second</a:t>
            </a:r>
            <a:r>
              <a:rPr lang="en-US" sz="1200" b="0" baseline="0" dirty="0"/>
              <a:t>, you click “Select Recipients” and choose “Use Existing List”, a </a:t>
            </a:r>
            <a:r>
              <a:rPr lang="en-US" sz="1200" b="1" baseline="0" dirty="0"/>
              <a:t>new window opens </a:t>
            </a:r>
            <a:r>
              <a:rPr lang="en-US" sz="1200" b="0" baseline="0" dirty="0"/>
              <a:t>to select a table &gt; you select your spreadsheet </a:t>
            </a:r>
            <a:r>
              <a:rPr lang="en-US" sz="1200" b="1" baseline="0" dirty="0"/>
              <a:t>then</a:t>
            </a:r>
            <a:r>
              <a:rPr lang="en-US" sz="1200" b="0" baseline="0" dirty="0"/>
              <a:t> another new window opens for you to select your spreadsheet again as the data source for the merge.  </a:t>
            </a:r>
          </a:p>
          <a:p>
            <a:endParaRPr lang="en-US" sz="1200" b="0" baseline="0" dirty="0"/>
          </a:p>
          <a:p>
            <a:r>
              <a:rPr lang="en-US" sz="1200" b="1" baseline="0" dirty="0"/>
              <a:t>Next</a:t>
            </a:r>
            <a:r>
              <a:rPr lang="en-US" sz="1200" b="0" baseline="0" dirty="0"/>
              <a:t>, you will assign fields from your spreadsheet to the corresponding EAD elements in the xml template.  You begin by highlighting the first EAD element, then you go to “Insert Merge Field” then select the matching field from the drop down list of data source options.  You repeat the same process for each of the EAD elements in your template.  </a:t>
            </a:r>
          </a:p>
          <a:p>
            <a:endParaRPr lang="en-US" sz="1200" b="0" baseline="0" dirty="0"/>
          </a:p>
          <a:p>
            <a:r>
              <a:rPr lang="en-US" sz="1200" b="0" baseline="0" dirty="0"/>
              <a:t>Once you have finished, you </a:t>
            </a:r>
            <a:r>
              <a:rPr lang="en-US" sz="1200" b="1" baseline="0" dirty="0"/>
              <a:t>complete the merge </a:t>
            </a:r>
            <a:r>
              <a:rPr lang="en-US" sz="1200" b="0" baseline="0" dirty="0"/>
              <a:t>by selecting “Finish &amp; Merge,” </a:t>
            </a:r>
            <a:r>
              <a:rPr lang="en-US" sz="1200" b="1" baseline="0" dirty="0"/>
              <a:t>then</a:t>
            </a:r>
            <a:r>
              <a:rPr lang="en-US" sz="1200" b="0" baseline="0" dirty="0"/>
              <a:t> you select “Edit Individual Document” then you choose “All”</a:t>
            </a:r>
          </a:p>
          <a:p>
            <a:endParaRPr lang="en-US" sz="1200" b="0" baseline="0" dirty="0"/>
          </a:p>
          <a:p>
            <a:r>
              <a:rPr lang="en-US" sz="1200" b="0" baseline="0" dirty="0"/>
              <a:t>You will now have a </a:t>
            </a:r>
            <a:r>
              <a:rPr lang="en-US" sz="1200" b="1" baseline="0" dirty="0"/>
              <a:t>new word document </a:t>
            </a:r>
            <a:r>
              <a:rPr lang="en-US" sz="1200" b="0" baseline="0" dirty="0"/>
              <a:t>that should look like this.  You should see xml for individual items in your collection on each page with information inserted from your spreadsheet. </a:t>
            </a:r>
          </a:p>
          <a:p>
            <a:endParaRPr lang="en-US" sz="1200" b="0" baseline="0" dirty="0"/>
          </a:p>
          <a:p>
            <a:r>
              <a:rPr lang="en-US" sz="1200" b="0" baseline="0" dirty="0"/>
              <a:t>You will then want to make any </a:t>
            </a:r>
            <a:r>
              <a:rPr lang="en-US" sz="1200" b="1" baseline="0" dirty="0"/>
              <a:t>necessary edits </a:t>
            </a:r>
            <a:r>
              <a:rPr lang="en-US" sz="1200" b="0" baseline="0" dirty="0"/>
              <a:t>to the xml (like removing empty tags or getting rid of all the extra white space).  </a:t>
            </a:r>
          </a:p>
        </p:txBody>
      </p:sp>
      <p:sp>
        <p:nvSpPr>
          <p:cNvPr id="4" name="Slide Number Placeholder 3"/>
          <p:cNvSpPr>
            <a:spLocks noGrp="1"/>
          </p:cNvSpPr>
          <p:nvPr>
            <p:ph type="sldNum" sz="quarter" idx="10"/>
          </p:nvPr>
        </p:nvSpPr>
        <p:spPr/>
        <p:txBody>
          <a:bodyPr/>
          <a:lstStyle/>
          <a:p>
            <a:fld id="{DF811066-0135-4CAA-8AD4-89A97190AC00}" type="slidenum">
              <a:rPr lang="en-US" smtClean="0"/>
              <a:pPr/>
              <a:t>24</a:t>
            </a:fld>
            <a:endParaRPr lang="en-US"/>
          </a:p>
        </p:txBody>
      </p:sp>
    </p:spTree>
    <p:extLst>
      <p:ext uri="{BB962C8B-B14F-4D97-AF65-F5344CB8AC3E}">
        <p14:creationId xmlns:p14="http://schemas.microsoft.com/office/powerpoint/2010/main" val="14777224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Then for</a:t>
            </a:r>
            <a:r>
              <a:rPr lang="en-US" baseline="0" dirty="0"/>
              <a:t> the final phase of the process </a:t>
            </a:r>
            <a:r>
              <a:rPr lang="en-US" b="1" baseline="0" dirty="0"/>
              <a:t>you</a:t>
            </a:r>
            <a:r>
              <a:rPr lang="en-US" baseline="0" dirty="0"/>
              <a:t> </a:t>
            </a:r>
            <a:r>
              <a:rPr lang="en-US" b="1" baseline="0" dirty="0"/>
              <a:t>copy</a:t>
            </a:r>
            <a:r>
              <a:rPr lang="en-US" baseline="0" dirty="0"/>
              <a:t> the entire container list in Word and </a:t>
            </a:r>
            <a:r>
              <a:rPr lang="en-US" b="1" baseline="0" dirty="0"/>
              <a:t>paste it into the &lt;</a:t>
            </a:r>
            <a:r>
              <a:rPr lang="en-US" b="1" baseline="0" dirty="0" err="1"/>
              <a:t>dsc</a:t>
            </a:r>
            <a:r>
              <a:rPr lang="en-US" b="1" baseline="0" dirty="0"/>
              <a:t>&gt; section </a:t>
            </a:r>
            <a:r>
              <a:rPr lang="en-US" baseline="0" dirty="0"/>
              <a:t>of your master xml file for your collection’s EAD finding aid.  You can then perform quality control on the xml, once finished you can </a:t>
            </a:r>
            <a:r>
              <a:rPr lang="en-US" b="1" baseline="0" dirty="0"/>
              <a:t>upload</a:t>
            </a:r>
            <a:r>
              <a:rPr lang="en-US" baseline="0" dirty="0"/>
              <a:t> your new EAD finding aid complete with links to the digital objects</a:t>
            </a:r>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pPr/>
              <a:t>25</a:t>
            </a:fld>
            <a:endParaRPr lang="en-US"/>
          </a:p>
        </p:txBody>
      </p:sp>
    </p:spTree>
    <p:extLst>
      <p:ext uri="{BB962C8B-B14F-4D97-AF65-F5344CB8AC3E}">
        <p14:creationId xmlns:p14="http://schemas.microsoft.com/office/powerpoint/2010/main" val="5833037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a:t>Throughout</a:t>
            </a:r>
            <a:r>
              <a:rPr lang="en-US" baseline="0" dirty="0"/>
              <a:t> the creation of this workflow we have learned a few things and we can make some suggestions of things to keep in mind for anyone seeking to implement this process:</a:t>
            </a:r>
          </a:p>
          <a:p>
            <a:endParaRPr lang="en-US" baseline="0" dirty="0"/>
          </a:p>
          <a:p>
            <a:r>
              <a:rPr lang="en-US" b="1" baseline="0" dirty="0"/>
              <a:t>First</a:t>
            </a:r>
            <a:r>
              <a:rPr lang="en-US" baseline="0" dirty="0"/>
              <a:t>, there will most likely be a training needs - </a:t>
            </a:r>
            <a:r>
              <a:rPr lang="en-US" b="1" baseline="0" dirty="0"/>
              <a:t>you</a:t>
            </a:r>
            <a:r>
              <a:rPr lang="en-US" baseline="0" dirty="0"/>
              <a:t> will need be prepared to teach and re-teach as necessary, </a:t>
            </a:r>
            <a:r>
              <a:rPr lang="en-US" b="1" baseline="0" dirty="0"/>
              <a:t>also</a:t>
            </a:r>
            <a:r>
              <a:rPr lang="en-US" baseline="0" dirty="0"/>
              <a:t> make sure those involved in the process understand the overall purpose and benefits from the results of their work – for example </a:t>
            </a:r>
            <a:r>
              <a:rPr lang="en-US" b="1" baseline="0" dirty="0"/>
              <a:t>teach</a:t>
            </a:r>
            <a:r>
              <a:rPr lang="en-US" baseline="0" dirty="0"/>
              <a:t> about how users are accessing material and also what the description differences are in each system</a:t>
            </a:r>
          </a:p>
          <a:p>
            <a:endParaRPr lang="en-US" baseline="0" dirty="0"/>
          </a:p>
          <a:p>
            <a:r>
              <a:rPr lang="en-US" b="1" baseline="0" dirty="0"/>
              <a:t>You</a:t>
            </a:r>
            <a:r>
              <a:rPr lang="en-US" baseline="0" dirty="0"/>
              <a:t> will also need to be sure that everyone is aware of and using best practices and standards for your institution to ensure consistency from all parties involved in the process </a:t>
            </a:r>
          </a:p>
          <a:p>
            <a:endParaRPr lang="en-US" dirty="0"/>
          </a:p>
          <a:p>
            <a:r>
              <a:rPr lang="en-US" b="1" dirty="0"/>
              <a:t>This</a:t>
            </a:r>
            <a:r>
              <a:rPr lang="en-US" dirty="0"/>
              <a:t> workflow involves the use of Excel quite a bit – so there needs to be a certain level of fluency with the program – for example: formatting cells in the spreadsheet can be tricky especially when working with dates for your collection</a:t>
            </a:r>
            <a:endParaRPr lang="en-US" baseline="0" dirty="0"/>
          </a:p>
          <a:p>
            <a:endParaRPr lang="en-US" baseline="0" dirty="0"/>
          </a:p>
          <a:p>
            <a:r>
              <a:rPr lang="en-US" b="1" baseline="0" dirty="0"/>
              <a:t>You</a:t>
            </a:r>
            <a:r>
              <a:rPr lang="en-US" baseline="0" dirty="0"/>
              <a:t> will need to also make sure that there is compliance across multiple standards – for example, DACS allows “circa” dates but ISO standards do not - you will need to keep in mind that there is an overall need for the information to be machine readable as well as human readable</a:t>
            </a:r>
          </a:p>
          <a:p>
            <a:endParaRPr lang="en-US" baseline="0" dirty="0"/>
          </a:p>
          <a:p>
            <a:r>
              <a:rPr lang="en-US" b="1" baseline="0" dirty="0"/>
              <a:t>Finally</a:t>
            </a:r>
            <a:r>
              <a:rPr lang="en-US" baseline="0" dirty="0"/>
              <a:t> – be aware of and consider the future applications for the process (for example we anticipate adopting Archives Space at some point  and we will no doubt have to adapt our </a:t>
            </a:r>
            <a:r>
              <a:rPr lang="en-US" baseline="0"/>
              <a:t>workflows for that) </a:t>
            </a:r>
            <a:endParaRPr lang="en-US" baseline="0" dirty="0"/>
          </a:p>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pPr/>
              <a:t>26</a:t>
            </a:fld>
            <a:endParaRPr lang="en-US"/>
          </a:p>
        </p:txBody>
      </p:sp>
    </p:spTree>
    <p:extLst>
      <p:ext uri="{BB962C8B-B14F-4D97-AF65-F5344CB8AC3E}">
        <p14:creationId xmlns:p14="http://schemas.microsoft.com/office/powerpoint/2010/main" val="9972849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would like to try out the process</a:t>
            </a:r>
            <a:r>
              <a:rPr lang="en-US" baseline="0" dirty="0"/>
              <a:t> you can access our detailed workflows as well and the slides from this presentation today at these sites.  </a:t>
            </a:r>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pPr/>
              <a:t>27</a:t>
            </a:fld>
            <a:endParaRPr lang="en-US"/>
          </a:p>
        </p:txBody>
      </p:sp>
    </p:spTree>
    <p:extLst>
      <p:ext uri="{BB962C8B-B14F-4D97-AF65-F5344CB8AC3E}">
        <p14:creationId xmlns:p14="http://schemas.microsoft.com/office/powerpoint/2010/main" val="8373069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are</a:t>
            </a:r>
            <a:r>
              <a:rPr lang="en-US" baseline="0" dirty="0"/>
              <a:t> also welcome to contact any of </a:t>
            </a:r>
            <a:r>
              <a:rPr lang="en-US" baseline="0"/>
              <a:t>us if you have </a:t>
            </a:r>
            <a:r>
              <a:rPr lang="en-US" baseline="0" dirty="0"/>
              <a:t>further questions</a:t>
            </a:r>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pPr/>
              <a:t>28</a:t>
            </a:fld>
            <a:endParaRPr lang="en-US"/>
          </a:p>
        </p:txBody>
      </p:sp>
    </p:spTree>
    <p:extLst>
      <p:ext uri="{BB962C8B-B14F-4D97-AF65-F5344CB8AC3E}">
        <p14:creationId xmlns:p14="http://schemas.microsoft.com/office/powerpoint/2010/main" val="8328301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2000" dirty="0">
                <a:solidFill>
                  <a:schemeClr val="accent4">
                    <a:lumMod val="75000"/>
                  </a:schemeClr>
                </a:solidFill>
                <a:latin typeface="Calibri" panose="020F0502020204030204" pitchFamily="34" charset="0"/>
              </a:rPr>
              <a:t>No </a:t>
            </a:r>
            <a:r>
              <a:rPr lang="en-US" sz="2000" dirty="0" err="1">
                <a:solidFill>
                  <a:schemeClr val="accent4">
                    <a:lumMod val="75000"/>
                  </a:schemeClr>
                </a:solidFill>
                <a:latin typeface="Calibri" panose="020F0502020204030204" pitchFamily="34" charset="0"/>
              </a:rPr>
              <a:t>ArchivesSpace</a:t>
            </a:r>
            <a:endParaRPr lang="en-US" sz="2000" dirty="0">
              <a:solidFill>
                <a:schemeClr val="accent4">
                  <a:lumMod val="75000"/>
                </a:schemeClr>
              </a:solidFill>
              <a:latin typeface="Calibri" panose="020F0502020204030204" pitchFamily="34" charset="0"/>
            </a:endParaRPr>
          </a:p>
          <a:p>
            <a:pPr lvl="1">
              <a:buFont typeface="Arial" pitchFamily="34" charset="0"/>
              <a:buChar char="•"/>
            </a:pPr>
            <a:r>
              <a:rPr lang="en-US" sz="2000" dirty="0">
                <a:solidFill>
                  <a:schemeClr val="accent4">
                    <a:lumMod val="75000"/>
                  </a:schemeClr>
                </a:solidFill>
                <a:latin typeface="Calibri" panose="020F0502020204030204" pitchFamily="34" charset="0"/>
              </a:rPr>
              <a:t>Hand code EAD (or use template)</a:t>
            </a:r>
          </a:p>
          <a:p>
            <a:pPr>
              <a:buFont typeface="Arial" pitchFamily="34" charset="0"/>
              <a:buChar char="•"/>
            </a:pPr>
            <a:r>
              <a:rPr lang="en-US" sz="2000" dirty="0">
                <a:solidFill>
                  <a:schemeClr val="accent4">
                    <a:lumMod val="75000"/>
                  </a:schemeClr>
                </a:solidFill>
                <a:latin typeface="Calibri" panose="020F0502020204030204" pitchFamily="34" charset="0"/>
              </a:rPr>
              <a:t>Used </a:t>
            </a:r>
            <a:r>
              <a:rPr lang="en-US" sz="2000" dirty="0" err="1">
                <a:solidFill>
                  <a:schemeClr val="accent4">
                    <a:lumMod val="75000"/>
                  </a:schemeClr>
                </a:solidFill>
                <a:latin typeface="Calibri" panose="020F0502020204030204" pitchFamily="34" charset="0"/>
              </a:rPr>
              <a:t>CONTENTdm</a:t>
            </a:r>
            <a:r>
              <a:rPr lang="en-US" sz="2000" dirty="0">
                <a:solidFill>
                  <a:schemeClr val="accent4">
                    <a:lumMod val="75000"/>
                  </a:schemeClr>
                </a:solidFill>
                <a:latin typeface="Calibri" panose="020F0502020204030204" pitchFamily="34" charset="0"/>
              </a:rPr>
              <a:t> as digital repository</a:t>
            </a:r>
          </a:p>
          <a:p>
            <a:pPr>
              <a:buFont typeface="Arial" pitchFamily="34" charset="0"/>
              <a:buChar char="•"/>
            </a:pPr>
            <a:r>
              <a:rPr lang="en-US" sz="2000" dirty="0">
                <a:solidFill>
                  <a:schemeClr val="accent4">
                    <a:lumMod val="75000"/>
                  </a:schemeClr>
                </a:solidFill>
                <a:latin typeface="Calibri" panose="020F0502020204030204" pitchFamily="34" charset="0"/>
              </a:rPr>
              <a:t> Contributor to two consortiums, need to meet both standards</a:t>
            </a:r>
          </a:p>
          <a:p>
            <a:pPr lvl="1">
              <a:buFont typeface="Arial" pitchFamily="34" charset="0"/>
              <a:buChar char="•"/>
            </a:pPr>
            <a:r>
              <a:rPr lang="en-US" sz="2000" dirty="0">
                <a:solidFill>
                  <a:schemeClr val="accent4">
                    <a:lumMod val="75000"/>
                  </a:schemeClr>
                </a:solidFill>
                <a:latin typeface="Calibri" panose="020F0502020204030204" pitchFamily="34" charset="0"/>
              </a:rPr>
              <a:t> </a:t>
            </a:r>
            <a:r>
              <a:rPr lang="en-US" sz="2000" dirty="0" err="1">
                <a:solidFill>
                  <a:schemeClr val="accent4">
                    <a:lumMod val="75000"/>
                  </a:schemeClr>
                </a:solidFill>
                <a:latin typeface="Calibri" panose="020F0502020204030204" pitchFamily="34" charset="0"/>
              </a:rPr>
              <a:t>ArchivesWest</a:t>
            </a:r>
            <a:r>
              <a:rPr lang="en-US" sz="2000" dirty="0">
                <a:solidFill>
                  <a:schemeClr val="accent4">
                    <a:lumMod val="75000"/>
                  </a:schemeClr>
                </a:solidFill>
                <a:latin typeface="Calibri" panose="020F0502020204030204" pitchFamily="34" charset="0"/>
              </a:rPr>
              <a:t> (for EADs)</a:t>
            </a:r>
          </a:p>
          <a:p>
            <a:pPr lvl="1">
              <a:buFont typeface="Arial" pitchFamily="34" charset="0"/>
              <a:buChar char="•"/>
            </a:pPr>
            <a:r>
              <a:rPr lang="en-US" sz="2000" dirty="0">
                <a:solidFill>
                  <a:schemeClr val="accent4">
                    <a:lumMod val="75000"/>
                  </a:schemeClr>
                </a:solidFill>
                <a:latin typeface="Calibri" panose="020F0502020204030204" pitchFamily="34" charset="0"/>
              </a:rPr>
              <a:t> MWDL (for digital content)</a:t>
            </a:r>
          </a:p>
          <a:p>
            <a:pPr>
              <a:buFont typeface="Arial" pitchFamily="34" charset="0"/>
              <a:buChar char="•"/>
            </a:pPr>
            <a:r>
              <a:rPr lang="en-US" sz="2000" dirty="0">
                <a:solidFill>
                  <a:schemeClr val="accent4">
                    <a:lumMod val="75000"/>
                  </a:schemeClr>
                </a:solidFill>
                <a:latin typeface="Calibri" panose="020F0502020204030204" pitchFamily="34" charset="0"/>
              </a:rPr>
              <a:t>Some batch loading of digital content</a:t>
            </a:r>
          </a:p>
          <a:p>
            <a:pPr lvl="1">
              <a:buFont typeface="Arial" pitchFamily="34" charset="0"/>
              <a:buChar char="•"/>
            </a:pPr>
            <a:r>
              <a:rPr lang="en-US" sz="2000" dirty="0">
                <a:solidFill>
                  <a:schemeClr val="accent4">
                    <a:lumMod val="75000"/>
                  </a:schemeClr>
                </a:solidFill>
                <a:latin typeface="Calibri" panose="020F0502020204030204" pitchFamily="34" charset="0"/>
              </a:rPr>
              <a:t>Relied on spreadsheets populated row by row</a:t>
            </a:r>
          </a:p>
          <a:p>
            <a:endParaRPr lang="en-US" dirty="0"/>
          </a:p>
        </p:txBody>
      </p:sp>
      <p:sp>
        <p:nvSpPr>
          <p:cNvPr id="4" name="Slide Number Placeholder 3"/>
          <p:cNvSpPr>
            <a:spLocks noGrp="1"/>
          </p:cNvSpPr>
          <p:nvPr>
            <p:ph type="sldNum" sz="quarter" idx="10"/>
          </p:nvPr>
        </p:nvSpPr>
        <p:spPr/>
        <p:txBody>
          <a:bodyPr/>
          <a:lstStyle/>
          <a:p>
            <a:fld id="{847E2CD6-4905-4C96-9065-F43B78C6E048}" type="slidenum">
              <a:rPr lang="en-US" smtClean="0"/>
              <a:pPr/>
              <a:t>3</a:t>
            </a:fld>
            <a:endParaRPr lang="en-US"/>
          </a:p>
        </p:txBody>
      </p:sp>
    </p:spTree>
    <p:extLst>
      <p:ext uri="{BB962C8B-B14F-4D97-AF65-F5344CB8AC3E}">
        <p14:creationId xmlns:p14="http://schemas.microsoft.com/office/powerpoint/2010/main" val="32932249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47E2CD6-4905-4C96-9065-F43B78C6E048}" type="slidenum">
              <a:rPr lang="en-US" smtClean="0"/>
              <a:pPr/>
              <a:t>4</a:t>
            </a:fld>
            <a:endParaRPr lang="en-US"/>
          </a:p>
        </p:txBody>
      </p:sp>
    </p:spTree>
    <p:extLst>
      <p:ext uri="{BB962C8B-B14F-4D97-AF65-F5344CB8AC3E}">
        <p14:creationId xmlns:p14="http://schemas.microsoft.com/office/powerpoint/2010/main" val="32932249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47E2CD6-4905-4C96-9065-F43B78C6E048}" type="slidenum">
              <a:rPr lang="en-US" smtClean="0"/>
              <a:pPr/>
              <a:t>5</a:t>
            </a:fld>
            <a:endParaRPr lang="en-US"/>
          </a:p>
        </p:txBody>
      </p:sp>
    </p:spTree>
    <p:extLst>
      <p:ext uri="{BB962C8B-B14F-4D97-AF65-F5344CB8AC3E}">
        <p14:creationId xmlns:p14="http://schemas.microsoft.com/office/powerpoint/2010/main" val="32932249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Sara and Andrea will be demonstrating two processes – converting HTML</a:t>
            </a:r>
            <a:r>
              <a:rPr lang="en-US" baseline="0" dirty="0"/>
              <a:t> finding aid inventories into Dublin Core metadata and Digital Content Linking.  All the step-by-step procedures are available at the links above, if you want to try them out later.  We will also show these links at the end of the presentation.</a:t>
            </a:r>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pPr/>
              <a:t>6</a:t>
            </a:fld>
            <a:endParaRPr lang="en-US"/>
          </a:p>
        </p:txBody>
      </p:sp>
    </p:spTree>
    <p:extLst>
      <p:ext uri="{BB962C8B-B14F-4D97-AF65-F5344CB8AC3E}">
        <p14:creationId xmlns:p14="http://schemas.microsoft.com/office/powerpoint/2010/main" val="8373069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latin typeface="Calibri" panose="020F0502020204030204" pitchFamily="34" charset="0"/>
              </a:rPr>
              <a:t>In the days before standardization, finding aid formats were as unique as the people creating them.  This made legacy finding aids difficult to convert into spreadsheets. In addition, we also found that XML </a:t>
            </a:r>
            <a:r>
              <a:rPr lang="en-US" sz="1200" b="0" dirty="0" err="1">
                <a:solidFill>
                  <a:schemeClr val="tx1"/>
                </a:solidFill>
                <a:latin typeface="Calibri" panose="020F0502020204030204" pitchFamily="34" charset="0"/>
              </a:rPr>
              <a:t>stylesheets</a:t>
            </a:r>
            <a:r>
              <a:rPr lang="en-US" sz="1200" b="0" dirty="0">
                <a:solidFill>
                  <a:schemeClr val="tx1"/>
                </a:solidFill>
                <a:latin typeface="Calibri" panose="020F0502020204030204" pitchFamily="34" charset="0"/>
              </a:rPr>
              <a:t> vary with each collection.  We needed a simple, low tech option to convert our legacy finding aids into Dublin Core compliant data for digitization. After</a:t>
            </a:r>
            <a:r>
              <a:rPr lang="en-US" sz="1200" b="0" baseline="0" dirty="0">
                <a:solidFill>
                  <a:schemeClr val="tx1"/>
                </a:solidFill>
                <a:latin typeface="Calibri" panose="020F0502020204030204" pitchFamily="34" charset="0"/>
              </a:rPr>
              <a:t> extensive research, we opted for the copy/paste method process because it was by far the easiest  method to develop and teach.  Everybody can copy the html table-formatted container list and paste it into an Excel spreadsheet.  We also wanted to utilize the tools we already had on hand – Excel, Oxygen, </a:t>
            </a:r>
            <a:r>
              <a:rPr lang="en-US" sz="1200" b="0" baseline="0" dirty="0" err="1">
                <a:solidFill>
                  <a:schemeClr val="tx1"/>
                </a:solidFill>
                <a:latin typeface="Calibri" panose="020F0502020204030204" pitchFamily="34" charset="0"/>
              </a:rPr>
              <a:t>CONTENTdm</a:t>
            </a:r>
            <a:r>
              <a:rPr lang="en-US" sz="1200" b="0" baseline="0" dirty="0">
                <a:solidFill>
                  <a:schemeClr val="tx1"/>
                </a:solidFill>
                <a:latin typeface="Calibri" panose="020F0502020204030204" pitchFamily="34" charset="0"/>
              </a:rPr>
              <a:t>.  We did not want to purchase or design new software- since such an approach would </a:t>
            </a:r>
            <a:r>
              <a:rPr lang="en-US" sz="1200" b="0" baseline="0" dirty="0" smtClean="0">
                <a:solidFill>
                  <a:schemeClr val="tx1"/>
                </a:solidFill>
                <a:latin typeface="Calibri" panose="020F0502020204030204" pitchFamily="34" charset="0"/>
              </a:rPr>
              <a:t>have been </a:t>
            </a:r>
            <a:r>
              <a:rPr lang="en-US" sz="1200" b="0" baseline="0" dirty="0">
                <a:solidFill>
                  <a:schemeClr val="tx1"/>
                </a:solidFill>
                <a:latin typeface="Calibri" panose="020F0502020204030204" pitchFamily="34" charset="0"/>
              </a:rPr>
              <a:t>counterproductive to our goal of </a:t>
            </a:r>
            <a:r>
              <a:rPr lang="en-US" sz="1200" b="0" baseline="0" dirty="0" smtClean="0">
                <a:solidFill>
                  <a:schemeClr val="tx1"/>
                </a:solidFill>
                <a:latin typeface="Calibri" panose="020F0502020204030204" pitchFamily="34" charset="0"/>
              </a:rPr>
              <a:t>maintaining </a:t>
            </a:r>
            <a:r>
              <a:rPr lang="en-US" sz="1200" b="0" baseline="0" dirty="0">
                <a:solidFill>
                  <a:schemeClr val="tx1"/>
                </a:solidFill>
                <a:latin typeface="Calibri" panose="020F0502020204030204" pitchFamily="34" charset="0"/>
              </a:rPr>
              <a:t>a low technological bar.  So by developing a strategy that involves less than 10 steps, we adjusted data using common spreadsheet formulas and an XML Editor to batch import the data into the digital collection management system</a:t>
            </a:r>
            <a:r>
              <a:rPr lang="en-US" sz="1200" b="0" baseline="0" dirty="0" smtClean="0">
                <a:solidFill>
                  <a:schemeClr val="tx1"/>
                </a:solidFill>
                <a:latin typeface="Calibri" panose="020F0502020204030204" pitchFamily="34" charset="0"/>
              </a:rPr>
              <a:t>.</a:t>
            </a:r>
            <a:endParaRPr lang="en-US" sz="1200" b="0" dirty="0">
              <a:solidFill>
                <a:schemeClr val="tx1"/>
              </a:solidFill>
              <a:latin typeface="Calibri" panose="020F0502020204030204" pitchFamily="34" charset="0"/>
            </a:endParaRPr>
          </a:p>
          <a:p>
            <a:endParaRPr lang="en-US" dirty="0">
              <a:solidFill>
                <a:schemeClr val="tx1"/>
              </a:solidFill>
            </a:endParaRPr>
          </a:p>
          <a:p>
            <a:endParaRPr lang="en-US" dirty="0"/>
          </a:p>
        </p:txBody>
      </p:sp>
      <p:sp>
        <p:nvSpPr>
          <p:cNvPr id="4" name="Slide Number Placeholder 3"/>
          <p:cNvSpPr>
            <a:spLocks noGrp="1"/>
          </p:cNvSpPr>
          <p:nvPr>
            <p:ph type="sldNum" sz="quarter" idx="10"/>
          </p:nvPr>
        </p:nvSpPr>
        <p:spPr/>
        <p:txBody>
          <a:bodyPr/>
          <a:lstStyle/>
          <a:p>
            <a:fld id="{847E2CD6-4905-4C96-9065-F43B78C6E048}" type="slidenum">
              <a:rPr lang="en-US" smtClean="0"/>
              <a:pPr/>
              <a:t>8</a:t>
            </a:fld>
            <a:endParaRPr lang="en-US"/>
          </a:p>
        </p:txBody>
      </p:sp>
    </p:spTree>
    <p:extLst>
      <p:ext uri="{BB962C8B-B14F-4D97-AF65-F5344CB8AC3E}">
        <p14:creationId xmlns:p14="http://schemas.microsoft.com/office/powerpoint/2010/main" val="19763966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Step</a:t>
            </a:r>
            <a:r>
              <a:rPr lang="en-US" baseline="0" dirty="0"/>
              <a:t> 1: We copied the </a:t>
            </a:r>
            <a:r>
              <a:rPr lang="en-US" baseline="0" dirty="0" smtClean="0"/>
              <a:t>table formatted container list from </a:t>
            </a:r>
            <a:r>
              <a:rPr lang="en-US" baseline="0" dirty="0"/>
              <a:t>the online finding aid</a:t>
            </a:r>
            <a:endParaRPr lang="en-US" dirty="0"/>
          </a:p>
        </p:txBody>
      </p:sp>
      <p:sp>
        <p:nvSpPr>
          <p:cNvPr id="4" name="Slide Number Placeholder 3"/>
          <p:cNvSpPr>
            <a:spLocks noGrp="1"/>
          </p:cNvSpPr>
          <p:nvPr>
            <p:ph type="sldNum" sz="quarter" idx="10"/>
          </p:nvPr>
        </p:nvSpPr>
        <p:spPr/>
        <p:txBody>
          <a:bodyPr/>
          <a:lstStyle/>
          <a:p>
            <a:fld id="{847E2CD6-4905-4C96-9065-F43B78C6E048}" type="slidenum">
              <a:rPr lang="en-US" smtClean="0"/>
              <a:pPr/>
              <a:t>9</a:t>
            </a:fld>
            <a:endParaRPr lang="en-US"/>
          </a:p>
        </p:txBody>
      </p:sp>
    </p:spTree>
    <p:extLst>
      <p:ext uri="{BB962C8B-B14F-4D97-AF65-F5344CB8AC3E}">
        <p14:creationId xmlns:p14="http://schemas.microsoft.com/office/powerpoint/2010/main" val="17150701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We then</a:t>
            </a:r>
            <a:r>
              <a:rPr lang="en-US" baseline="0" dirty="0"/>
              <a:t> o</a:t>
            </a:r>
            <a:r>
              <a:rPr lang="en-US" dirty="0"/>
              <a:t>pen our plain,</a:t>
            </a:r>
            <a:r>
              <a:rPr lang="en-US" baseline="0" dirty="0"/>
              <a:t> old, run-of-the mill spreadsheet.  Or is it?</a:t>
            </a:r>
            <a:endParaRPr lang="en-US" dirty="0"/>
          </a:p>
        </p:txBody>
      </p:sp>
      <p:sp>
        <p:nvSpPr>
          <p:cNvPr id="4" name="Slide Number Placeholder 3"/>
          <p:cNvSpPr>
            <a:spLocks noGrp="1"/>
          </p:cNvSpPr>
          <p:nvPr>
            <p:ph type="sldNum" sz="quarter" idx="10"/>
          </p:nvPr>
        </p:nvSpPr>
        <p:spPr/>
        <p:txBody>
          <a:bodyPr/>
          <a:lstStyle/>
          <a:p>
            <a:fld id="{847E2CD6-4905-4C96-9065-F43B78C6E048}" type="slidenum">
              <a:rPr lang="en-US" smtClean="0"/>
              <a:pPr/>
              <a:t>10</a:t>
            </a:fld>
            <a:endParaRPr lang="en-US"/>
          </a:p>
        </p:txBody>
      </p:sp>
    </p:spTree>
    <p:extLst>
      <p:ext uri="{BB962C8B-B14F-4D97-AF65-F5344CB8AC3E}">
        <p14:creationId xmlns:p14="http://schemas.microsoft.com/office/powerpoint/2010/main" val="2662258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2628" y="770467"/>
            <a:ext cx="8086725" cy="3352800"/>
          </a:xfrm>
        </p:spPr>
        <p:txBody>
          <a:bodyPr anchor="b">
            <a:noAutofit/>
          </a:bodyPr>
          <a:lstStyle>
            <a:lvl1pPr algn="l">
              <a:lnSpc>
                <a:spcPct val="80000"/>
              </a:lnSpc>
              <a:defRPr sz="8000" spc="-12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500634" y="4198409"/>
            <a:ext cx="6921151" cy="1645920"/>
          </a:xfrm>
        </p:spPr>
        <p:txBody>
          <a:bodyPr>
            <a:normAutofit/>
          </a:bodyPr>
          <a:lstStyle>
            <a:lvl1pPr marL="0" indent="0" algn="l">
              <a:buNone/>
              <a:defRPr sz="28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75000"/>
                  </a:srgbClr>
                </a:solidFill>
              </a:defRPr>
            </a:lvl1pPr>
          </a:lstStyle>
          <a:p>
            <a:fld id="{8102BAB4-8B8D-41DD-85C7-81A0CA962007}" type="datetimeFigureOut">
              <a:rPr lang="en-US" smtClean="0"/>
              <a:pPr/>
              <a:t>5/12/2016</a:t>
            </a:fld>
            <a:endParaRPr lang="en-US"/>
          </a:p>
        </p:txBody>
      </p:sp>
      <p:sp>
        <p:nvSpPr>
          <p:cNvPr id="8" name="Footer Placeholder 7"/>
          <p:cNvSpPr>
            <a:spLocks noGrp="1"/>
          </p:cNvSpPr>
          <p:nvPr>
            <p:ph type="ftr" sz="quarter" idx="11"/>
          </p:nvPr>
        </p:nvSpPr>
        <p:spPr/>
        <p:txBody>
          <a:bodyPr/>
          <a:lstStyle>
            <a:lvl1pPr>
              <a:defRPr>
                <a:solidFill>
                  <a:srgbClr val="FFFFFF">
                    <a:alpha val="75000"/>
                  </a:srgbClr>
                </a:solidFill>
              </a:defRPr>
            </a:lvl1pPr>
          </a:lstStyle>
          <a:p>
            <a:endParaRPr lang="en-US"/>
          </a:p>
        </p:txBody>
      </p:sp>
      <p:sp>
        <p:nvSpPr>
          <p:cNvPr id="9" name="Slide Number Placeholder 8"/>
          <p:cNvSpPr>
            <a:spLocks noGrp="1"/>
          </p:cNvSpPr>
          <p:nvPr>
            <p:ph type="sldNum" sz="quarter" idx="12"/>
          </p:nvPr>
        </p:nvSpPr>
        <p:spPr/>
        <p:txBody>
          <a:bodyPr/>
          <a:lstStyle>
            <a:lvl1pPr>
              <a:defRPr>
                <a:solidFill>
                  <a:srgbClr val="FFFFFF">
                    <a:alpha val="20000"/>
                  </a:srgbClr>
                </a:solidFill>
              </a:defRPr>
            </a:lvl1pPr>
          </a:lstStyle>
          <a:p>
            <a:fld id="{1AD20DFC-E2D5-4BD6-B744-D8DEEAB5F7C2}" type="slidenum">
              <a:rPr lang="en-US" smtClean="0"/>
              <a:pPr/>
              <a:t>‹#›</a:t>
            </a:fld>
            <a:endParaRPr lang="en-US" dirty="0"/>
          </a:p>
        </p:txBody>
      </p:sp>
    </p:spTree>
    <p:extLst>
      <p:ext uri="{BB962C8B-B14F-4D97-AF65-F5344CB8AC3E}">
        <p14:creationId xmlns:p14="http://schemas.microsoft.com/office/powerpoint/2010/main" val="6584582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02BAB4-8B8D-41DD-85C7-81A0CA962007}" type="datetimeFigureOut">
              <a:rPr lang="en-US" smtClean="0"/>
              <a:pPr/>
              <a:t>5/12/2016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4824F-EBE0-443F-8A8F-F64816AF04DC}" type="slidenum">
              <a:rPr lang="en-US" smtClean="0"/>
              <a:pPr/>
              <a:t>‹#›</a:t>
            </a:fld>
            <a:endParaRPr lang="en-US"/>
          </a:p>
        </p:txBody>
      </p:sp>
    </p:spTree>
    <p:extLst>
      <p:ext uri="{BB962C8B-B14F-4D97-AF65-F5344CB8AC3E}">
        <p14:creationId xmlns:p14="http://schemas.microsoft.com/office/powerpoint/2010/main" val="2038256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7963" y="695325"/>
            <a:ext cx="1971675"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78644" y="714376"/>
            <a:ext cx="5800725" cy="54006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02BAB4-8B8D-41DD-85C7-81A0CA962007}" type="datetimeFigureOut">
              <a:rPr lang="en-US" smtClean="0"/>
              <a:pPr/>
              <a:t>5/12/2016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4824F-EBE0-443F-8A8F-F64816AF04DC}" type="slidenum">
              <a:rPr lang="en-US" smtClean="0"/>
              <a:pPr/>
              <a:t>‹#›</a:t>
            </a:fld>
            <a:endParaRPr lang="en-US"/>
          </a:p>
        </p:txBody>
      </p:sp>
    </p:spTree>
    <p:extLst>
      <p:ext uri="{BB962C8B-B14F-4D97-AF65-F5344CB8AC3E}">
        <p14:creationId xmlns:p14="http://schemas.microsoft.com/office/powerpoint/2010/main" val="32785353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0_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pic>
        <p:nvPicPr>
          <p:cNvPr id="11" name="Picture 10" descr="Merrill-Cazier Library Wordmark.eps"/>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241475" y="6119110"/>
            <a:ext cx="1706057" cy="298971"/>
          </a:xfrm>
          <a:prstGeom prst="rect">
            <a:avLst/>
          </a:prstGeom>
        </p:spPr>
      </p:pic>
      <p:pic>
        <p:nvPicPr>
          <p:cNvPr id="12" name="Picture 2" descr="F:\Marketing\DW Logos\for Word, PPT, XLS\DW logo medium_white.emf"/>
          <p:cNvPicPr>
            <a:picLocks noChangeAspect="1" noChangeArrowheads="1"/>
          </p:cNvPicPr>
          <p:nvPr userDrawn="1"/>
        </p:nvPicPr>
        <p:blipFill>
          <a:blip r:embed="rId3" cstate="print"/>
          <a:srcRect/>
          <a:stretch>
            <a:fillRect/>
          </a:stretch>
        </p:blipFill>
        <p:spPr bwMode="auto">
          <a:xfrm>
            <a:off x="7273459" y="6496634"/>
            <a:ext cx="1618988" cy="147600"/>
          </a:xfrm>
          <a:prstGeom prst="rect">
            <a:avLst/>
          </a:prstGeom>
          <a:noFill/>
        </p:spPr>
      </p:pic>
      <p:sp>
        <p:nvSpPr>
          <p:cNvPr id="13" name="Text Placeholder 1"/>
          <p:cNvSpPr>
            <a:spLocks noGrp="1"/>
          </p:cNvSpPr>
          <p:nvPr userDrawn="1">
            <p:ph type="body" idx="1"/>
          </p:nvPr>
        </p:nvSpPr>
        <p:spPr>
          <a:xfrm>
            <a:off x="1368426" y="2743200"/>
            <a:ext cx="6480174" cy="831273"/>
          </a:xfrm>
        </p:spPr>
        <p:txBody>
          <a:bodyPr/>
          <a:lstStyle/>
          <a:p>
            <a:endParaRPr lang="en-US" dirty="0"/>
          </a:p>
        </p:txBody>
      </p:sp>
      <p:sp>
        <p:nvSpPr>
          <p:cNvPr id="14" name="Title 2"/>
          <p:cNvSpPr>
            <a:spLocks noGrp="1"/>
          </p:cNvSpPr>
          <p:nvPr userDrawn="1">
            <p:ph type="title"/>
          </p:nvPr>
        </p:nvSpPr>
        <p:spPr>
          <a:xfrm>
            <a:off x="722313" y="533400"/>
            <a:ext cx="7772400" cy="1524000"/>
          </a:xfrm>
        </p:spPr>
        <p:txBody>
          <a:bodyPr/>
          <a:lstStyle/>
          <a:p>
            <a:endParaRPr lang="en-US" dirty="0"/>
          </a:p>
        </p:txBody>
      </p:sp>
    </p:spTree>
    <p:extLst>
      <p:ext uri="{BB962C8B-B14F-4D97-AF65-F5344CB8AC3E}">
        <p14:creationId xmlns:p14="http://schemas.microsoft.com/office/powerpoint/2010/main" val="2712465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02BAB4-8B8D-41DD-85C7-81A0CA962007}" type="datetimeFigureOut">
              <a:rPr lang="en-US" smtClean="0"/>
              <a:pPr/>
              <a:t>5/12/2016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4824F-EBE0-443F-8A8F-F64816AF04DC}" type="slidenum">
              <a:rPr lang="en-US" smtClean="0"/>
              <a:pPr/>
              <a:t>‹#›</a:t>
            </a:fld>
            <a:endParaRPr lang="en-US"/>
          </a:p>
        </p:txBody>
      </p:sp>
    </p:spTree>
    <p:extLst>
      <p:ext uri="{BB962C8B-B14F-4D97-AF65-F5344CB8AC3E}">
        <p14:creationId xmlns:p14="http://schemas.microsoft.com/office/powerpoint/2010/main" val="2254052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2628" y="767419"/>
            <a:ext cx="8085582" cy="3355848"/>
          </a:xfrm>
        </p:spPr>
        <p:txBody>
          <a:bodyPr anchor="b">
            <a:normAutofit/>
          </a:bodyPr>
          <a:lstStyle>
            <a:lvl1pPr>
              <a:lnSpc>
                <a:spcPct val="80000"/>
              </a:lnSpc>
              <a:defRPr sz="8000" b="0"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00634" y="4187275"/>
            <a:ext cx="6919722" cy="1645920"/>
          </a:xfrm>
        </p:spPr>
        <p:txBody>
          <a:bodyPr anchor="t">
            <a:normAutofit/>
          </a:bodyPr>
          <a:lstStyle>
            <a:lvl1pPr marL="0" indent="0">
              <a:buNone/>
              <a:defRPr sz="28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102BAB4-8B8D-41DD-85C7-81A0CA962007}" type="datetimeFigureOut">
              <a:rPr lang="en-US" smtClean="0"/>
              <a:pPr/>
              <a:t>5/12/2016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4824F-EBE0-443F-8A8F-F64816AF04DC}" type="slidenum">
              <a:rPr lang="en-US" smtClean="0"/>
              <a:pPr/>
              <a:t>‹#›</a:t>
            </a:fld>
            <a:endParaRPr lang="en-US"/>
          </a:p>
        </p:txBody>
      </p:sp>
    </p:spTree>
    <p:extLst>
      <p:ext uri="{BB962C8B-B14F-4D97-AF65-F5344CB8AC3E}">
        <p14:creationId xmlns:p14="http://schemas.microsoft.com/office/powerpoint/2010/main" val="1955045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7492" y="1993392"/>
            <a:ext cx="3806190" cy="3767328"/>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7738" y="1993392"/>
            <a:ext cx="3806190" cy="3767328"/>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102BAB4-8B8D-41DD-85C7-81A0CA962007}" type="datetimeFigureOut">
              <a:rPr lang="en-US" smtClean="0"/>
              <a:pPr/>
              <a:t>5/12/2016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44824F-EBE0-443F-8A8F-F64816AF04DC}" type="slidenum">
              <a:rPr lang="en-US" smtClean="0"/>
              <a:pPr/>
              <a:t>‹#›</a:t>
            </a:fld>
            <a:endParaRPr lang="en-US"/>
          </a:p>
        </p:txBody>
      </p:sp>
    </p:spTree>
    <p:extLst>
      <p:ext uri="{BB962C8B-B14F-4D97-AF65-F5344CB8AC3E}">
        <p14:creationId xmlns:p14="http://schemas.microsoft.com/office/powerpoint/2010/main" val="2053491910"/>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07492" y="2032000"/>
            <a:ext cx="3806190" cy="723400"/>
          </a:xfrm>
        </p:spPr>
        <p:txBody>
          <a:bodyPr anchor="ctr">
            <a:normAutofit/>
          </a:bodyPr>
          <a:lstStyle>
            <a:lvl1pPr marL="0" indent="0">
              <a:spcBef>
                <a:spcPts val="0"/>
              </a:spcBef>
              <a:buNone/>
              <a:defRPr sz="20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07492" y="2736150"/>
            <a:ext cx="3806190" cy="3200400"/>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66310" y="2029968"/>
            <a:ext cx="3806190" cy="722376"/>
          </a:xfrm>
        </p:spPr>
        <p:txBody>
          <a:bodyPr anchor="ctr">
            <a:normAutofit/>
          </a:bodyPr>
          <a:lstStyle>
            <a:lvl1pPr marL="0" indent="0">
              <a:spcBef>
                <a:spcPts val="0"/>
              </a:spcBef>
              <a:buNone/>
              <a:defRPr sz="2000" b="0"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766310" y="2734056"/>
            <a:ext cx="3806190" cy="3200400"/>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102BAB4-8B8D-41DD-85C7-81A0CA962007}" type="datetimeFigureOut">
              <a:rPr lang="en-US" smtClean="0"/>
              <a:pPr/>
              <a:t>5/12/2016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44824F-EBE0-443F-8A8F-F64816AF04DC}" type="slidenum">
              <a:rPr lang="en-US" smtClean="0"/>
              <a:pPr/>
              <a:t>‹#›</a:t>
            </a:fld>
            <a:endParaRPr lang="en-US"/>
          </a:p>
        </p:txBody>
      </p:sp>
    </p:spTree>
    <p:extLst>
      <p:ext uri="{BB962C8B-B14F-4D97-AF65-F5344CB8AC3E}">
        <p14:creationId xmlns:p14="http://schemas.microsoft.com/office/powerpoint/2010/main" val="213810004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102BAB4-8B8D-41DD-85C7-81A0CA962007}" type="datetimeFigureOut">
              <a:rPr lang="en-US" smtClean="0"/>
              <a:pPr/>
              <a:t>5/12/2016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44824F-EBE0-443F-8A8F-F64816AF04DC}" type="slidenum">
              <a:rPr lang="en-US" smtClean="0"/>
              <a:pPr/>
              <a:t>‹#›</a:t>
            </a:fld>
            <a:endParaRPr lang="en-US"/>
          </a:p>
        </p:txBody>
      </p:sp>
    </p:spTree>
    <p:extLst>
      <p:ext uri="{BB962C8B-B14F-4D97-AF65-F5344CB8AC3E}">
        <p14:creationId xmlns:p14="http://schemas.microsoft.com/office/powerpoint/2010/main" val="3434038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02BAB4-8B8D-41DD-85C7-81A0CA962007}" type="datetimeFigureOut">
              <a:rPr lang="en-US" smtClean="0"/>
              <a:pPr/>
              <a:t>5/12/2016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44824F-EBE0-443F-8A8F-F64816AF04DC}" type="slidenum">
              <a:rPr lang="en-US" smtClean="0"/>
              <a:pPr/>
              <a:t>‹#›</a:t>
            </a:fld>
            <a:endParaRPr lang="en-US"/>
          </a:p>
        </p:txBody>
      </p:sp>
    </p:spTree>
    <p:extLst>
      <p:ext uri="{BB962C8B-B14F-4D97-AF65-F5344CB8AC3E}">
        <p14:creationId xmlns:p14="http://schemas.microsoft.com/office/powerpoint/2010/main" val="1824225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5715000" y="0"/>
            <a:ext cx="3429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6196053" y="542282"/>
            <a:ext cx="2537460" cy="1920240"/>
          </a:xfrm>
        </p:spPr>
        <p:txBody>
          <a:bodyPr anchor="b">
            <a:noAutofit/>
          </a:bodyPr>
          <a:lstStyle>
            <a:lvl1pPr>
              <a:lnSpc>
                <a:spcPct val="85000"/>
              </a:lnSpc>
              <a:defRPr sz="36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71500" y="762000"/>
            <a:ext cx="4572000" cy="4572000"/>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06987" y="2511813"/>
            <a:ext cx="254889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5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Edit Master text styles</a:t>
            </a:r>
          </a:p>
        </p:txBody>
      </p:sp>
      <p:sp>
        <p:nvSpPr>
          <p:cNvPr id="5" name="Date Placeholder 4"/>
          <p:cNvSpPr>
            <a:spLocks noGrp="1"/>
          </p:cNvSpPr>
          <p:nvPr>
            <p:ph type="dt" sz="half" idx="10"/>
          </p:nvPr>
        </p:nvSpPr>
        <p:spPr/>
        <p:txBody>
          <a:bodyPr/>
          <a:lstStyle/>
          <a:p>
            <a:fld id="{8102BAB4-8B8D-41DD-85C7-81A0CA962007}" type="datetimeFigureOut">
              <a:rPr lang="en-US" smtClean="0"/>
              <a:pPr/>
              <a:t>5/12/2016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1AD20DFC-E2D5-4BD6-B744-D8DEEAB5F7C2}" type="slidenum">
              <a:rPr lang="en-US" smtClean="0"/>
              <a:pPr/>
              <a:t>‹#›</a:t>
            </a:fld>
            <a:endParaRPr lang="en-US" dirty="0"/>
          </a:p>
        </p:txBody>
      </p:sp>
    </p:spTree>
    <p:extLst>
      <p:ext uri="{BB962C8B-B14F-4D97-AF65-F5344CB8AC3E}">
        <p14:creationId xmlns:p14="http://schemas.microsoft.com/office/powerpoint/2010/main" val="2691081264"/>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6918" y="5418668"/>
            <a:ext cx="8085582" cy="613283"/>
          </a:xfrm>
        </p:spPr>
        <p:txBody>
          <a:bodyPr anchor="b">
            <a:normAutofit/>
          </a:bodyPr>
          <a:lstStyle>
            <a:lvl1pPr>
              <a:lnSpc>
                <a:spcPct val="85000"/>
              </a:lnSpc>
              <a:defRPr sz="28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9144000" cy="5330952"/>
          </a:xfrm>
          <a:solidFill>
            <a:schemeClr val="accent1">
              <a:lumMod val="40000"/>
              <a:lumOff val="60000"/>
            </a:schemeClr>
          </a:solidFill>
        </p:spPr>
        <p:txBody>
          <a:bodyPr anchor="t"/>
          <a:lstStyle>
            <a:lvl1pPr marL="0" indent="0" algn="ctr">
              <a:spcBef>
                <a:spcPts val="800"/>
              </a:spcBef>
              <a:buNone/>
              <a:defRPr sz="3200">
                <a:solidFill>
                  <a:srgbClr val="4D4D4D"/>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07492" y="5909735"/>
            <a:ext cx="6922008" cy="533400"/>
          </a:xfrm>
        </p:spPr>
        <p:txBody>
          <a:bodyPr>
            <a:normAutofit/>
          </a:bodyPr>
          <a:lstStyle>
            <a:lvl1pPr marL="0" indent="0">
              <a:lnSpc>
                <a:spcPct val="90000"/>
              </a:lnSpc>
              <a:spcBef>
                <a:spcPts val="1200"/>
              </a:spcBef>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rgbClr val="FFFFFF">
                    <a:alpha val="75000"/>
                  </a:srgbClr>
                </a:solidFill>
              </a:defRPr>
            </a:lvl1pPr>
          </a:lstStyle>
          <a:p>
            <a:fld id="{8102BAB4-8B8D-41DD-85C7-81A0CA962007}" type="datetimeFigureOut">
              <a:rPr lang="en-US" smtClean="0"/>
              <a:pPr/>
              <a:t>5/12/2016</a:t>
            </a:fld>
            <a:endParaRPr lang="en-US"/>
          </a:p>
        </p:txBody>
      </p:sp>
      <p:sp>
        <p:nvSpPr>
          <p:cNvPr id="6" name="Footer Placeholder 5"/>
          <p:cNvSpPr>
            <a:spLocks noGrp="1"/>
          </p:cNvSpPr>
          <p:nvPr>
            <p:ph type="ftr" sz="quarter" idx="11"/>
          </p:nvPr>
        </p:nvSpPr>
        <p:spPr/>
        <p:txBody>
          <a:bodyPr/>
          <a:lstStyle>
            <a:lvl1pPr>
              <a:defRPr>
                <a:solidFill>
                  <a:srgbClr val="FFFFFF">
                    <a:alpha val="75000"/>
                  </a:srgb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B044824F-EBE0-443F-8A8F-F64816AF04DC}" type="slidenum">
              <a:rPr lang="en-US" smtClean="0"/>
              <a:pPr/>
              <a:t>‹#›</a:t>
            </a:fld>
            <a:endParaRPr lang="en-US"/>
          </a:p>
        </p:txBody>
      </p:sp>
    </p:spTree>
    <p:extLst>
      <p:ext uri="{BB962C8B-B14F-4D97-AF65-F5344CB8AC3E}">
        <p14:creationId xmlns:p14="http://schemas.microsoft.com/office/powerpoint/2010/main" val="1689955767"/>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2919" y="499533"/>
            <a:ext cx="8079581" cy="165819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07206" y="1993393"/>
            <a:ext cx="8065294" cy="376618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14350" y="6412447"/>
            <a:ext cx="3086100" cy="228600"/>
          </a:xfrm>
          <a:prstGeom prst="rect">
            <a:avLst/>
          </a:prstGeom>
        </p:spPr>
        <p:txBody>
          <a:bodyPr vert="horz" lIns="91440" tIns="45720" rIns="91440" bIns="45720" rtlCol="0" anchor="ctr"/>
          <a:lstStyle>
            <a:lvl1pPr algn="l">
              <a:defRPr sz="950">
                <a:solidFill>
                  <a:schemeClr val="tx1">
                    <a:alpha val="75000"/>
                  </a:schemeClr>
                </a:solidFill>
              </a:defRPr>
            </a:lvl1pPr>
          </a:lstStyle>
          <a:p>
            <a:fld id="{8102BAB4-8B8D-41DD-85C7-81A0CA962007}" type="datetimeFigureOut">
              <a:rPr lang="en-US" smtClean="0"/>
              <a:pPr/>
              <a:t>5/12/2016</a:t>
            </a:fld>
            <a:endParaRPr lang="en-US"/>
          </a:p>
        </p:txBody>
      </p:sp>
      <p:sp>
        <p:nvSpPr>
          <p:cNvPr id="5" name="Footer Placeholder 4"/>
          <p:cNvSpPr>
            <a:spLocks noGrp="1"/>
          </p:cNvSpPr>
          <p:nvPr>
            <p:ph type="ftr" sz="quarter" idx="3"/>
          </p:nvPr>
        </p:nvSpPr>
        <p:spPr>
          <a:xfrm>
            <a:off x="514350" y="6554697"/>
            <a:ext cx="3771900" cy="228600"/>
          </a:xfrm>
          <a:prstGeom prst="rect">
            <a:avLst/>
          </a:prstGeom>
        </p:spPr>
        <p:txBody>
          <a:bodyPr vert="horz" lIns="91440" tIns="45720" rIns="91440" bIns="45720" rtlCol="0" anchor="ctr"/>
          <a:lstStyle>
            <a:lvl1pPr algn="l">
              <a:defRPr sz="950" cap="all" baseline="0">
                <a:solidFill>
                  <a:schemeClr val="tx1">
                    <a:alpha val="75000"/>
                  </a:schemeClr>
                </a:solidFill>
              </a:defRPr>
            </a:lvl1pPr>
          </a:lstStyle>
          <a:p>
            <a:endParaRPr lang="en-US"/>
          </a:p>
        </p:txBody>
      </p:sp>
      <p:sp>
        <p:nvSpPr>
          <p:cNvPr id="6" name="Slide Number Placeholder 5"/>
          <p:cNvSpPr>
            <a:spLocks noGrp="1"/>
          </p:cNvSpPr>
          <p:nvPr>
            <p:ph type="sldNum" sz="quarter" idx="4"/>
          </p:nvPr>
        </p:nvSpPr>
        <p:spPr>
          <a:xfrm>
            <a:off x="6541193" y="5829748"/>
            <a:ext cx="2194560" cy="1397039"/>
          </a:xfrm>
          <a:prstGeom prst="rect">
            <a:avLst/>
          </a:prstGeom>
        </p:spPr>
        <p:txBody>
          <a:bodyPr vert="horz" lIns="91440" tIns="45720" rIns="91440" bIns="45720" rtlCol="0" anchor="b"/>
          <a:lstStyle>
            <a:lvl1pPr algn="r">
              <a:defRPr sz="9000" b="0">
                <a:ln>
                  <a:noFill/>
                </a:ln>
                <a:solidFill>
                  <a:schemeClr val="accent1">
                    <a:alpha val="20000"/>
                  </a:schemeClr>
                </a:solidFill>
                <a:latin typeface="+mj-lt"/>
              </a:defRPr>
            </a:lvl1pPr>
          </a:lstStyle>
          <a:p>
            <a:fld id="{B044824F-EBE0-443F-8A8F-F64816AF04DC}" type="slidenum">
              <a:rPr lang="en-US" smtClean="0"/>
              <a:pPr/>
              <a:t>‹#›</a:t>
            </a:fld>
            <a:endParaRPr lang="en-US"/>
          </a:p>
        </p:txBody>
      </p:sp>
    </p:spTree>
    <p:extLst>
      <p:ext uri="{BB962C8B-B14F-4D97-AF65-F5344CB8AC3E}">
        <p14:creationId xmlns:p14="http://schemas.microsoft.com/office/powerpoint/2010/main" val="2574110469"/>
      </p:ext>
    </p:extLst>
  </p:cSld>
  <p:clrMap bg1="lt1" tx1="dk1" bg2="lt2" tx2="dk2" accent1="accent1" accent2="accent2" accent3="accent3" accent4="accent4" accent5="accent5" accent6="accent6" hlink="hlink" folHlink="folHlink"/>
  <p:sldLayoutIdLst>
    <p:sldLayoutId id="2147484098" r:id="rId1"/>
    <p:sldLayoutId id="2147484099" r:id="rId2"/>
    <p:sldLayoutId id="2147484100" r:id="rId3"/>
    <p:sldLayoutId id="2147484101" r:id="rId4"/>
    <p:sldLayoutId id="2147484102" r:id="rId5"/>
    <p:sldLayoutId id="2147484103" r:id="rId6"/>
    <p:sldLayoutId id="2147484104" r:id="rId7"/>
    <p:sldLayoutId id="2147484105" r:id="rId8"/>
    <p:sldLayoutId id="2147484106" r:id="rId9"/>
    <p:sldLayoutId id="2147484107" r:id="rId10"/>
    <p:sldLayoutId id="2147484108" r:id="rId11"/>
    <p:sldLayoutId id="2147484109" r:id="rId12"/>
  </p:sldLayoutIdLst>
  <p:txStyles>
    <p:titleStyle>
      <a:lvl1pPr algn="l" defTabSz="914400" rtl="0" eaLnBrk="1" latinLnBrk="0" hangingPunct="1">
        <a:lnSpc>
          <a:spcPct val="90000"/>
        </a:lnSpc>
        <a:spcBef>
          <a:spcPct val="0"/>
        </a:spcBef>
        <a:buNone/>
        <a:defRPr sz="48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2.xml"/><Relationship Id="rId5" Type="http://schemas.openxmlformats.org/officeDocument/2006/relationships/image" Target="../media/image20.jpe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24.xml.rels><?xml version="1.0" encoding="UTF-8" standalone="yes"?>
<Relationships xmlns="http://schemas.openxmlformats.org/package/2006/relationships"><Relationship Id="rId8" Type="http://schemas.openxmlformats.org/officeDocument/2006/relationships/image" Target="../media/image35.jpeg"/><Relationship Id="rId13" Type="http://schemas.openxmlformats.org/officeDocument/2006/relationships/image" Target="../media/image40.jpeg"/><Relationship Id="rId3" Type="http://schemas.openxmlformats.org/officeDocument/2006/relationships/image" Target="../media/image30.jpeg"/><Relationship Id="rId7" Type="http://schemas.openxmlformats.org/officeDocument/2006/relationships/image" Target="../media/image34.jpeg"/><Relationship Id="rId12" Type="http://schemas.openxmlformats.org/officeDocument/2006/relationships/image" Target="../media/image39.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3.jpeg"/><Relationship Id="rId11" Type="http://schemas.openxmlformats.org/officeDocument/2006/relationships/image" Target="../media/image38.jpeg"/><Relationship Id="rId5" Type="http://schemas.openxmlformats.org/officeDocument/2006/relationships/image" Target="../media/image32.jpeg"/><Relationship Id="rId10" Type="http://schemas.openxmlformats.org/officeDocument/2006/relationships/image" Target="../media/image37.jpeg"/><Relationship Id="rId4" Type="http://schemas.openxmlformats.org/officeDocument/2006/relationships/image" Target="../media/image31.jpeg"/><Relationship Id="rId9" Type="http://schemas.openxmlformats.org/officeDocument/2006/relationships/image" Target="../media/image36.jpeg"/></Relationships>
</file>

<file path=ppt/slides/_rels/slide2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3.xml"/><Relationship Id="rId1" Type="http://schemas.openxmlformats.org/officeDocument/2006/relationships/slideLayout" Target="../slideLayouts/slideLayout6.xml"/><Relationship Id="rId5" Type="http://schemas.openxmlformats.org/officeDocument/2006/relationships/image" Target="../media/image43.jpeg"/><Relationship Id="rId4" Type="http://schemas.openxmlformats.org/officeDocument/2006/relationships/image" Target="../media/image42.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orkflowy.com/s/Ekz41aSze2"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hyperlink" Target="http://usucataloging.wix.com/usucatalogers" TargetMode="External"/><Relationship Id="rId4" Type="http://schemas.openxmlformats.org/officeDocument/2006/relationships/hyperlink" Target="https://workflowy.com/s/mRrejmDAtj"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hyperlink" Target="https://usu.box.com/s/fqyn5usd9b4wf6pcg7466bwt3oeam4q6"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hyperlink" Target="https://workflowy.com/s/mRrejmDAtj"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workflowy.com/s/Ekz41aSze2"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normAutofit fontScale="90000"/>
          </a:bodyPr>
          <a:lstStyle/>
          <a:p>
            <a:r>
              <a:rPr lang="en-US" dirty="0"/>
              <a:t>Create It Once, Use It Again…</a:t>
            </a:r>
            <a:r>
              <a:rPr lang="en-US" sz="4900" dirty="0"/>
              <a:t>and Again…</a:t>
            </a:r>
            <a:r>
              <a:rPr lang="en-US" sz="2200" dirty="0"/>
              <a:t>and Again…</a:t>
            </a:r>
          </a:p>
        </p:txBody>
      </p:sp>
      <p:sp>
        <p:nvSpPr>
          <p:cNvPr id="3" name="Subtitle 2"/>
          <p:cNvSpPr>
            <a:spLocks noGrp="1"/>
          </p:cNvSpPr>
          <p:nvPr>
            <p:ph type="subTitle" idx="1"/>
          </p:nvPr>
        </p:nvSpPr>
        <p:spPr>
          <a:xfrm>
            <a:off x="1409700" y="3407923"/>
            <a:ext cx="6400800" cy="1752600"/>
          </a:xfrm>
        </p:spPr>
        <p:txBody>
          <a:bodyPr/>
          <a:lstStyle/>
          <a:p>
            <a:r>
              <a:rPr lang="en-US" dirty="0">
                <a:solidFill>
                  <a:schemeClr val="accent5"/>
                </a:solidFill>
              </a:rPr>
              <a:t>Cross-platform Repurposing of Archival Metadata</a:t>
            </a:r>
          </a:p>
        </p:txBody>
      </p:sp>
      <p:cxnSp>
        <p:nvCxnSpPr>
          <p:cNvPr id="5" name="Straight Connector 4"/>
          <p:cNvCxnSpPr/>
          <p:nvPr/>
        </p:nvCxnSpPr>
        <p:spPr>
          <a:xfrm>
            <a:off x="1600200" y="2895600"/>
            <a:ext cx="6019800" cy="0"/>
          </a:xfrm>
          <a:prstGeom prst="line">
            <a:avLst/>
          </a:prstGeom>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381000" y="5181600"/>
            <a:ext cx="2179428" cy="1477328"/>
          </a:xfrm>
          <a:prstGeom prst="rect">
            <a:avLst/>
          </a:prstGeom>
          <a:noFill/>
        </p:spPr>
        <p:txBody>
          <a:bodyPr wrap="none" rtlCol="0">
            <a:spAutoFit/>
          </a:bodyPr>
          <a:lstStyle/>
          <a:p>
            <a:pPr algn="ctr"/>
            <a:r>
              <a:rPr lang="en-US" dirty="0"/>
              <a:t>Andrea </a:t>
            </a:r>
            <a:r>
              <a:rPr lang="en-US" dirty="0" err="1"/>
              <a:t>Payant</a:t>
            </a:r>
            <a:endParaRPr lang="en-US" dirty="0"/>
          </a:p>
          <a:p>
            <a:pPr algn="ctr"/>
            <a:r>
              <a:rPr lang="en-US" dirty="0"/>
              <a:t>Sara </a:t>
            </a:r>
            <a:r>
              <a:rPr lang="en-US" dirty="0" err="1"/>
              <a:t>Skindelien</a:t>
            </a:r>
            <a:endParaRPr lang="en-US" dirty="0"/>
          </a:p>
          <a:p>
            <a:pPr algn="ctr"/>
            <a:r>
              <a:rPr lang="en-US" dirty="0"/>
              <a:t>Liz Woolcott</a:t>
            </a:r>
          </a:p>
          <a:p>
            <a:pPr algn="ctr"/>
            <a:endParaRPr lang="en-US" dirty="0"/>
          </a:p>
          <a:p>
            <a:pPr algn="ctr"/>
            <a:r>
              <a:rPr lang="en-US" dirty="0">
                <a:solidFill>
                  <a:schemeClr val="accent5"/>
                </a:solidFill>
              </a:rPr>
              <a:t>Utah State University</a:t>
            </a:r>
          </a:p>
        </p:txBody>
      </p:sp>
      <p:sp>
        <p:nvSpPr>
          <p:cNvPr id="8" name="TextBox 7"/>
          <p:cNvSpPr txBox="1"/>
          <p:nvPr/>
        </p:nvSpPr>
        <p:spPr>
          <a:xfrm>
            <a:off x="2971800" y="5486400"/>
            <a:ext cx="3153928" cy="1200329"/>
          </a:xfrm>
          <a:prstGeom prst="rect">
            <a:avLst/>
          </a:prstGeom>
          <a:noFill/>
        </p:spPr>
        <p:txBody>
          <a:bodyPr wrap="none" rtlCol="0">
            <a:spAutoFit/>
          </a:bodyPr>
          <a:lstStyle/>
          <a:p>
            <a:pPr algn="ctr"/>
            <a:r>
              <a:rPr lang="en-US" dirty="0"/>
              <a:t>Carol </a:t>
            </a:r>
            <a:r>
              <a:rPr lang="en-US" dirty="0" err="1"/>
              <a:t>Ou</a:t>
            </a:r>
            <a:endParaRPr lang="en-US" dirty="0"/>
          </a:p>
          <a:p>
            <a:pPr algn="ctr"/>
            <a:r>
              <a:rPr lang="en-US" dirty="0"/>
              <a:t>Katherine Rankin</a:t>
            </a:r>
          </a:p>
          <a:p>
            <a:pPr algn="ctr"/>
            <a:endParaRPr lang="en-US" dirty="0"/>
          </a:p>
          <a:p>
            <a:pPr algn="ctr"/>
            <a:r>
              <a:rPr lang="en-US" dirty="0">
                <a:solidFill>
                  <a:schemeClr val="accent5"/>
                </a:solidFill>
              </a:rPr>
              <a:t>University of Nevada, Las Vegas</a:t>
            </a:r>
          </a:p>
        </p:txBody>
      </p:sp>
      <p:sp>
        <p:nvSpPr>
          <p:cNvPr id="9" name="TextBox 8"/>
          <p:cNvSpPr txBox="1"/>
          <p:nvPr/>
        </p:nvSpPr>
        <p:spPr>
          <a:xfrm>
            <a:off x="6324600" y="5715000"/>
            <a:ext cx="2608406" cy="923330"/>
          </a:xfrm>
          <a:prstGeom prst="rect">
            <a:avLst/>
          </a:prstGeom>
          <a:noFill/>
        </p:spPr>
        <p:txBody>
          <a:bodyPr wrap="none" rtlCol="0">
            <a:spAutoFit/>
          </a:bodyPr>
          <a:lstStyle/>
          <a:p>
            <a:pPr algn="ctr"/>
            <a:r>
              <a:rPr lang="en-US" dirty="0"/>
              <a:t>Cory </a:t>
            </a:r>
            <a:r>
              <a:rPr lang="en-US" dirty="0" err="1"/>
              <a:t>Nimer</a:t>
            </a:r>
            <a:endParaRPr lang="en-US" dirty="0"/>
          </a:p>
          <a:p>
            <a:pPr algn="ctr"/>
            <a:endParaRPr lang="en-US" dirty="0"/>
          </a:p>
          <a:p>
            <a:pPr algn="ctr"/>
            <a:r>
              <a:rPr lang="en-US" dirty="0">
                <a:solidFill>
                  <a:schemeClr val="accent5"/>
                </a:solidFill>
              </a:rPr>
              <a:t>Brigham Young University</a:t>
            </a:r>
          </a:p>
        </p:txBody>
      </p:sp>
      <p:cxnSp>
        <p:nvCxnSpPr>
          <p:cNvPr id="10" name="Straight Connector 9"/>
          <p:cNvCxnSpPr/>
          <p:nvPr/>
        </p:nvCxnSpPr>
        <p:spPr>
          <a:xfrm>
            <a:off x="304800" y="6248400"/>
            <a:ext cx="853440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735550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AD2DublinCoreTemplate-CDM - Excel"/>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457200"/>
            <a:ext cx="7620000" cy="5523623"/>
          </a:xfrm>
          <a:prstGeom prst="rect">
            <a:avLst/>
          </a:prstGeom>
        </p:spPr>
      </p:pic>
      <p:sp>
        <p:nvSpPr>
          <p:cNvPr id="3" name="TextBox 2"/>
          <p:cNvSpPr txBox="1"/>
          <p:nvPr/>
        </p:nvSpPr>
        <p:spPr>
          <a:xfrm>
            <a:off x="4038600" y="4114800"/>
            <a:ext cx="2209800" cy="381000"/>
          </a:xfrm>
          <a:prstGeom prst="rect">
            <a:avLst/>
          </a:prstGeom>
          <a:solidFill>
            <a:schemeClr val="accent5">
              <a:lumMod val="40000"/>
              <a:lumOff val="60000"/>
            </a:schemeClr>
          </a:solidFill>
        </p:spPr>
        <p:txBody>
          <a:bodyPr wrap="square" rtlCol="0">
            <a:spAutoFit/>
          </a:bodyPr>
          <a:lstStyle/>
          <a:p>
            <a:pPr algn="ctr"/>
            <a:r>
              <a:rPr lang="en-US" dirty="0"/>
              <a:t>Or is it?</a:t>
            </a:r>
          </a:p>
        </p:txBody>
      </p:sp>
      <p:sp>
        <p:nvSpPr>
          <p:cNvPr id="2" name="TextBox 1"/>
          <p:cNvSpPr txBox="1"/>
          <p:nvPr/>
        </p:nvSpPr>
        <p:spPr>
          <a:xfrm>
            <a:off x="4191000" y="2743200"/>
            <a:ext cx="2438400" cy="646331"/>
          </a:xfrm>
          <a:prstGeom prst="rect">
            <a:avLst/>
          </a:prstGeom>
          <a:solidFill>
            <a:schemeClr val="accent5">
              <a:lumMod val="40000"/>
              <a:lumOff val="60000"/>
            </a:schemeClr>
          </a:solidFill>
        </p:spPr>
        <p:txBody>
          <a:bodyPr wrap="square" rtlCol="0">
            <a:spAutoFit/>
          </a:bodyPr>
          <a:lstStyle/>
          <a:p>
            <a:r>
              <a:rPr lang="en-US" dirty="0"/>
              <a:t>Just a plain old, run-of-the mill spreadsheet.  </a:t>
            </a:r>
          </a:p>
        </p:txBody>
      </p:sp>
    </p:spTree>
    <p:extLst>
      <p:ext uri="{BB962C8B-B14F-4D97-AF65-F5344CB8AC3E}">
        <p14:creationId xmlns:p14="http://schemas.microsoft.com/office/powerpoint/2010/main" val="2334920598"/>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800" y="457200"/>
            <a:ext cx="6552039" cy="3591426"/>
          </a:xfrm>
          <a:prstGeom prst="rect">
            <a:avLst/>
          </a:prstGeom>
          <a:ln w="57150">
            <a:solidFill>
              <a:srgbClr val="00B050"/>
            </a:solidFill>
          </a:ln>
        </p:spPr>
      </p:pic>
      <p:sp>
        <p:nvSpPr>
          <p:cNvPr id="7" name="Up Arrow 6"/>
          <p:cNvSpPr/>
          <p:nvPr/>
        </p:nvSpPr>
        <p:spPr>
          <a:xfrm>
            <a:off x="2514600" y="4184173"/>
            <a:ext cx="91439" cy="342900"/>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p:cNvSpPr txBox="1"/>
          <p:nvPr/>
        </p:nvSpPr>
        <p:spPr>
          <a:xfrm>
            <a:off x="2743200" y="4508023"/>
            <a:ext cx="5867400" cy="507831"/>
          </a:xfrm>
          <a:prstGeom prst="rect">
            <a:avLst/>
          </a:prstGeom>
          <a:noFill/>
        </p:spPr>
        <p:txBody>
          <a:bodyPr wrap="square" rtlCol="0">
            <a:spAutoFit/>
          </a:bodyPr>
          <a:lstStyle/>
          <a:p>
            <a:r>
              <a:rPr lang="en-US" sz="1350" b="1" dirty="0">
                <a:solidFill>
                  <a:schemeClr val="accent1">
                    <a:lumMod val="75000"/>
                  </a:schemeClr>
                </a:solidFill>
              </a:rPr>
              <a:t>The copied inventory from the finding aid pasted into our Excel spreadsheet template under the Raw HTML sheet. </a:t>
            </a:r>
          </a:p>
        </p:txBody>
      </p:sp>
    </p:spTree>
    <p:extLst>
      <p:ext uri="{BB962C8B-B14F-4D97-AF65-F5344CB8AC3E}">
        <p14:creationId xmlns:p14="http://schemas.microsoft.com/office/powerpoint/2010/main" val="139758942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AD2DublinCoreTemplate-CDM - Excel"/>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400" y="0"/>
            <a:ext cx="9144000" cy="5929590"/>
          </a:xfrm>
          <a:prstGeom prst="rect">
            <a:avLst/>
          </a:prstGeom>
        </p:spPr>
      </p:pic>
      <p:sp>
        <p:nvSpPr>
          <p:cNvPr id="4" name="TextBox 3"/>
          <p:cNvSpPr txBox="1"/>
          <p:nvPr/>
        </p:nvSpPr>
        <p:spPr>
          <a:xfrm>
            <a:off x="3353122" y="2582328"/>
            <a:ext cx="5336004" cy="1785104"/>
          </a:xfrm>
          <a:prstGeom prst="rect">
            <a:avLst/>
          </a:prstGeom>
          <a:solidFill>
            <a:schemeClr val="accent5">
              <a:lumMod val="40000"/>
              <a:lumOff val="60000"/>
            </a:schemeClr>
          </a:solidFill>
        </p:spPr>
        <p:txBody>
          <a:bodyPr wrap="square" rtlCol="0">
            <a:spAutoFit/>
          </a:bodyPr>
          <a:lstStyle/>
          <a:p>
            <a:pPr lvl="0"/>
            <a:r>
              <a:rPr lang="en-US" sz="2000" b="1" dirty="0">
                <a:solidFill>
                  <a:schemeClr val="accent1">
                    <a:lumMod val="75000"/>
                  </a:schemeClr>
                </a:solidFill>
              </a:rPr>
              <a:t>Step 2: Isolate the title from the identifier:</a:t>
            </a:r>
          </a:p>
          <a:p>
            <a:pPr marL="214313" indent="-214313">
              <a:lnSpc>
                <a:spcPct val="150000"/>
              </a:lnSpc>
              <a:buFont typeface="Wingdings" panose="05000000000000000000" pitchFamily="2" charset="2"/>
              <a:buChar char="Ø"/>
            </a:pPr>
            <a:r>
              <a:rPr lang="en-US" sz="2000" b="1" dirty="0">
                <a:solidFill>
                  <a:schemeClr val="accent1">
                    <a:lumMod val="75000"/>
                  </a:schemeClr>
                </a:solidFill>
              </a:rPr>
              <a:t>Insert a column</a:t>
            </a:r>
          </a:p>
          <a:p>
            <a:pPr marL="214313" indent="-214313">
              <a:lnSpc>
                <a:spcPct val="150000"/>
              </a:lnSpc>
              <a:buFont typeface="Wingdings" panose="05000000000000000000" pitchFamily="2" charset="2"/>
              <a:buChar char="Ø"/>
            </a:pPr>
            <a:r>
              <a:rPr lang="en-US" sz="2000" b="1" dirty="0">
                <a:solidFill>
                  <a:schemeClr val="accent1">
                    <a:lumMod val="75000"/>
                  </a:schemeClr>
                </a:solidFill>
              </a:rPr>
              <a:t>Enter formula =RIGHT(</a:t>
            </a:r>
            <a:r>
              <a:rPr lang="en-US" sz="2000" b="1" dirty="0" err="1">
                <a:solidFill>
                  <a:schemeClr val="accent1">
                    <a:lumMod val="75000"/>
                  </a:schemeClr>
                </a:solidFill>
              </a:rPr>
              <a:t>ColumnRow</a:t>
            </a:r>
            <a:r>
              <a:rPr lang="en-US" sz="2000" b="1" dirty="0">
                <a:solidFill>
                  <a:schemeClr val="accent1">
                    <a:lumMod val="75000"/>
                  </a:schemeClr>
                </a:solidFill>
              </a:rPr>
              <a:t>, LEN(</a:t>
            </a:r>
            <a:r>
              <a:rPr lang="en-US" sz="2000" b="1" dirty="0" err="1">
                <a:solidFill>
                  <a:schemeClr val="accent1">
                    <a:lumMod val="75000"/>
                  </a:schemeClr>
                </a:solidFill>
              </a:rPr>
              <a:t>ColumnRow</a:t>
            </a:r>
            <a:r>
              <a:rPr lang="en-US" sz="2000" b="1" dirty="0">
                <a:solidFill>
                  <a:schemeClr val="accent1">
                    <a:lumMod val="75000"/>
                  </a:schemeClr>
                </a:solidFill>
              </a:rPr>
              <a:t>)-7) </a:t>
            </a:r>
          </a:p>
        </p:txBody>
      </p:sp>
    </p:spTree>
    <p:extLst>
      <p:ext uri="{BB962C8B-B14F-4D97-AF65-F5344CB8AC3E}">
        <p14:creationId xmlns:p14="http://schemas.microsoft.com/office/powerpoint/2010/main" val="1513011904"/>
      </p:ext>
    </p:extLst>
  </p:cSld>
  <p:clrMapOvr>
    <a:masterClrMapping/>
  </p:clrMapOvr>
  <p:transition spd="slow">
    <p:push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AD2DublinCoreTemplate-CDM - Excel"/>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928411"/>
            <a:ext cx="9144000" cy="5001179"/>
          </a:xfrm>
          <a:prstGeom prst="rect">
            <a:avLst/>
          </a:prstGeom>
        </p:spPr>
      </p:pic>
      <p:sp>
        <p:nvSpPr>
          <p:cNvPr id="2" name="TextBox 1"/>
          <p:cNvSpPr txBox="1"/>
          <p:nvPr/>
        </p:nvSpPr>
        <p:spPr>
          <a:xfrm>
            <a:off x="304800" y="2057400"/>
            <a:ext cx="990600" cy="1295400"/>
          </a:xfrm>
          <a:prstGeom prst="rect">
            <a:avLst/>
          </a:prstGeom>
          <a:noFill/>
          <a:ln w="28575">
            <a:solidFill>
              <a:srgbClr val="FF0000"/>
            </a:solidFill>
          </a:ln>
        </p:spPr>
        <p:txBody>
          <a:bodyPr wrap="square" rtlCol="0">
            <a:spAutoFit/>
          </a:bodyPr>
          <a:lstStyle/>
          <a:p>
            <a:endParaRPr lang="en-US" dirty="0"/>
          </a:p>
        </p:txBody>
      </p:sp>
    </p:spTree>
    <p:extLst>
      <p:ext uri="{BB962C8B-B14F-4D97-AF65-F5344CB8AC3E}">
        <p14:creationId xmlns:p14="http://schemas.microsoft.com/office/powerpoint/2010/main" val="12417749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a:xfrm>
            <a:off x="291515" y="1281113"/>
            <a:ext cx="6172200" cy="400050"/>
          </a:xfrm>
        </p:spPr>
        <p:txBody>
          <a:bodyPr>
            <a:normAutofit fontScale="90000"/>
          </a:bodyPr>
          <a:lstStyle/>
          <a:p>
            <a:r>
              <a:rPr lang="en-US" sz="1650" u="sng" dirty="0">
                <a:solidFill>
                  <a:schemeClr val="accent1">
                    <a:lumMod val="75000"/>
                  </a:schemeClr>
                </a:solidFill>
              </a:rPr>
              <a:t>Pilot Project </a:t>
            </a:r>
            <a:r>
              <a:rPr lang="en-US" sz="2025" u="sng" dirty="0">
                <a:solidFill>
                  <a:srgbClr val="93A299"/>
                </a:solidFill>
              </a:rPr>
              <a:t/>
            </a:r>
            <a:br>
              <a:rPr lang="en-US" sz="2025" u="sng" dirty="0">
                <a:solidFill>
                  <a:srgbClr val="93A299"/>
                </a:solidFill>
              </a:rPr>
            </a:br>
            <a:r>
              <a:rPr lang="en-US" sz="2025" dirty="0">
                <a:solidFill>
                  <a:schemeClr val="accent1">
                    <a:lumMod val="75000"/>
                  </a:schemeClr>
                </a:solidFill>
              </a:rPr>
              <a:t>Edit Columns to separate Box, Folder Item information from Title</a:t>
            </a:r>
            <a:br>
              <a:rPr lang="en-US" sz="2025" dirty="0">
                <a:solidFill>
                  <a:schemeClr val="accent1">
                    <a:lumMod val="75000"/>
                  </a:schemeClr>
                </a:solidFill>
              </a:rPr>
            </a:br>
            <a:r>
              <a:rPr lang="en-US" sz="2025" dirty="0">
                <a:solidFill>
                  <a:schemeClr val="accent1">
                    <a:lumMod val="75000"/>
                  </a:schemeClr>
                </a:solidFill>
              </a:rPr>
              <a:t/>
            </a:r>
            <a:br>
              <a:rPr lang="en-US" sz="2025" dirty="0">
                <a:solidFill>
                  <a:schemeClr val="accent1">
                    <a:lumMod val="75000"/>
                  </a:schemeClr>
                </a:solidFill>
              </a:rPr>
            </a:br>
            <a:endParaRPr lang="en-US" sz="2400" dirty="0">
              <a:solidFill>
                <a:schemeClr val="accent1">
                  <a:lumMod val="75000"/>
                </a:schemeClr>
              </a:solidFill>
            </a:endParaRPr>
          </a:p>
        </p:txBody>
      </p:sp>
      <p:pic>
        <p:nvPicPr>
          <p:cNvPr id="8" name="Picture 7" descr="EAD2DublinCoreTemplate-CDM - Excel"/>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88900"/>
            <a:ext cx="9144000" cy="5715000"/>
          </a:xfrm>
          <a:prstGeom prst="rect">
            <a:avLst/>
          </a:prstGeom>
          <a:solidFill>
            <a:schemeClr val="tx1"/>
          </a:solidFill>
          <a:ln>
            <a:solidFill>
              <a:schemeClr val="accent6">
                <a:lumMod val="60000"/>
                <a:lumOff val="40000"/>
              </a:schemeClr>
            </a:solidFill>
          </a:ln>
        </p:spPr>
      </p:pic>
      <p:sp>
        <p:nvSpPr>
          <p:cNvPr id="13" name="Up Arrow 12"/>
          <p:cNvSpPr/>
          <p:nvPr/>
        </p:nvSpPr>
        <p:spPr>
          <a:xfrm>
            <a:off x="1089459" y="1911350"/>
            <a:ext cx="98952" cy="572153"/>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3" name="TextBox 2"/>
          <p:cNvSpPr txBox="1"/>
          <p:nvPr/>
        </p:nvSpPr>
        <p:spPr>
          <a:xfrm>
            <a:off x="3048000" y="3200400"/>
            <a:ext cx="5410200" cy="2031325"/>
          </a:xfrm>
          <a:prstGeom prst="rect">
            <a:avLst/>
          </a:prstGeom>
          <a:solidFill>
            <a:schemeClr val="accent5">
              <a:lumMod val="40000"/>
              <a:lumOff val="60000"/>
            </a:schemeClr>
          </a:solidFill>
        </p:spPr>
        <p:txBody>
          <a:bodyPr wrap="square" rtlCol="0">
            <a:spAutoFit/>
          </a:bodyPr>
          <a:lstStyle/>
          <a:p>
            <a:pPr>
              <a:lnSpc>
                <a:spcPct val="150000"/>
              </a:lnSpc>
            </a:pPr>
            <a:r>
              <a:rPr lang="en-US" dirty="0">
                <a:solidFill>
                  <a:schemeClr val="accent1">
                    <a:lumMod val="75000"/>
                  </a:schemeClr>
                </a:solidFill>
              </a:rPr>
              <a:t>Step 3: Create another column for identifiers. Highlight the first three rows &amp; grab the black square in row 3 and drag down to the last line of text to autofill consecutive numbers.</a:t>
            </a:r>
          </a:p>
          <a:p>
            <a:endParaRPr lang="en-US" dirty="0"/>
          </a:p>
        </p:txBody>
      </p:sp>
      <p:sp>
        <p:nvSpPr>
          <p:cNvPr id="7" name="TextBox 6"/>
          <p:cNvSpPr txBox="1"/>
          <p:nvPr/>
        </p:nvSpPr>
        <p:spPr>
          <a:xfrm>
            <a:off x="381000" y="1362808"/>
            <a:ext cx="776985" cy="432842"/>
          </a:xfrm>
          <a:prstGeom prst="rect">
            <a:avLst/>
          </a:prstGeom>
          <a:noFill/>
          <a:ln w="28575">
            <a:solidFill>
              <a:srgbClr val="00B050"/>
            </a:solidFill>
          </a:ln>
        </p:spPr>
        <p:txBody>
          <a:bodyPr wrap="square" rtlCol="0">
            <a:spAutoFit/>
          </a:bodyPr>
          <a:lstStyle/>
          <a:p>
            <a:endParaRPr lang="en-US" dirty="0"/>
          </a:p>
        </p:txBody>
      </p:sp>
      <p:sp>
        <p:nvSpPr>
          <p:cNvPr id="12" name="Rectangle 11"/>
          <p:cNvSpPr/>
          <p:nvPr/>
        </p:nvSpPr>
        <p:spPr>
          <a:xfrm>
            <a:off x="1140841" y="1805321"/>
            <a:ext cx="34289" cy="3428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Tree>
    <p:extLst>
      <p:ext uri="{BB962C8B-B14F-4D97-AF65-F5344CB8AC3E}">
        <p14:creationId xmlns:p14="http://schemas.microsoft.com/office/powerpoint/2010/main" val="3678851013"/>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1000" fill="hold"/>
                                        <p:tgtEl>
                                          <p:spTgt spid="12"/>
                                        </p:tgtEl>
                                        <p:attrNameLst>
                                          <p:attrName>ppt_w</p:attrName>
                                        </p:attrNameLst>
                                      </p:cBhvr>
                                      <p:tavLst>
                                        <p:tav tm="0">
                                          <p:val>
                                            <p:fltVal val="0"/>
                                          </p:val>
                                        </p:tav>
                                        <p:tav tm="100000">
                                          <p:val>
                                            <p:strVal val="#ppt_w"/>
                                          </p:val>
                                        </p:tav>
                                      </p:tavLst>
                                    </p:anim>
                                    <p:anim calcmode="lin" valueType="num">
                                      <p:cBhvr>
                                        <p:cTn id="20" dur="1000" fill="hold"/>
                                        <p:tgtEl>
                                          <p:spTgt spid="12"/>
                                        </p:tgtEl>
                                        <p:attrNameLst>
                                          <p:attrName>ppt_h</p:attrName>
                                        </p:attrNameLst>
                                      </p:cBhvr>
                                      <p:tavLst>
                                        <p:tav tm="0">
                                          <p:val>
                                            <p:fltVal val="0"/>
                                          </p:val>
                                        </p:tav>
                                        <p:tav tm="100000">
                                          <p:val>
                                            <p:strVal val="#ppt_h"/>
                                          </p:val>
                                        </p:tav>
                                      </p:tavLst>
                                    </p:anim>
                                    <p:anim calcmode="lin" valueType="num">
                                      <p:cBhvr>
                                        <p:cTn id="21" dur="1000" fill="hold"/>
                                        <p:tgtEl>
                                          <p:spTgt spid="12"/>
                                        </p:tgtEl>
                                        <p:attrNameLst>
                                          <p:attrName>style.rotation</p:attrName>
                                        </p:attrNameLst>
                                      </p:cBhvr>
                                      <p:tavLst>
                                        <p:tav tm="0">
                                          <p:val>
                                            <p:fltVal val="90"/>
                                          </p:val>
                                        </p:tav>
                                        <p:tav tm="100000">
                                          <p:val>
                                            <p:fltVal val="0"/>
                                          </p:val>
                                        </p:tav>
                                      </p:tavLst>
                                    </p:anim>
                                    <p:animEffect transition="in" filter="fade">
                                      <p:cBhvr>
                                        <p:cTn id="22" dur="10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3" grpId="0" animBg="1"/>
      <p:bldP spid="7"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AD2DublinCoreTemplate-CDM - Excel"/>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304800"/>
            <a:ext cx="8839200" cy="5610779"/>
          </a:xfrm>
          <a:prstGeom prst="rect">
            <a:avLst/>
          </a:prstGeom>
        </p:spPr>
      </p:pic>
      <p:sp>
        <p:nvSpPr>
          <p:cNvPr id="2" name="TextBox 1"/>
          <p:cNvSpPr txBox="1"/>
          <p:nvPr/>
        </p:nvSpPr>
        <p:spPr>
          <a:xfrm>
            <a:off x="457200" y="1524000"/>
            <a:ext cx="762000" cy="1524000"/>
          </a:xfrm>
          <a:prstGeom prst="rect">
            <a:avLst/>
          </a:prstGeom>
          <a:noFill/>
          <a:ln w="57150">
            <a:solidFill>
              <a:srgbClr val="FF0000"/>
            </a:solidFill>
          </a:ln>
        </p:spPr>
        <p:txBody>
          <a:bodyPr wrap="square" rtlCol="0">
            <a:spAutoFit/>
          </a:bodyPr>
          <a:lstStyle/>
          <a:p>
            <a:endParaRPr lang="en-US" dirty="0"/>
          </a:p>
        </p:txBody>
      </p:sp>
      <p:sp>
        <p:nvSpPr>
          <p:cNvPr id="3" name="TextBox 2"/>
          <p:cNvSpPr txBox="1"/>
          <p:nvPr/>
        </p:nvSpPr>
        <p:spPr>
          <a:xfrm>
            <a:off x="4724400" y="3200400"/>
            <a:ext cx="2362200" cy="1200329"/>
          </a:xfrm>
          <a:prstGeom prst="rect">
            <a:avLst/>
          </a:prstGeom>
          <a:solidFill>
            <a:schemeClr val="accent5">
              <a:lumMod val="40000"/>
              <a:lumOff val="60000"/>
            </a:schemeClr>
          </a:solidFill>
        </p:spPr>
        <p:txBody>
          <a:bodyPr wrap="square" rtlCol="0">
            <a:spAutoFit/>
          </a:bodyPr>
          <a:lstStyle/>
          <a:p>
            <a:r>
              <a:rPr lang="en-US" dirty="0"/>
              <a:t>The identifiers have now been separated from the title into their own column.</a:t>
            </a:r>
          </a:p>
        </p:txBody>
      </p:sp>
    </p:spTree>
    <p:extLst>
      <p:ext uri="{BB962C8B-B14F-4D97-AF65-F5344CB8AC3E}">
        <p14:creationId xmlns:p14="http://schemas.microsoft.com/office/powerpoint/2010/main" val="130575698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AD2DublinCoreTemplate-CDM - Excel"/>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928411"/>
            <a:ext cx="9144000" cy="5001179"/>
          </a:xfrm>
          <a:prstGeom prst="rect">
            <a:avLst/>
          </a:prstGeom>
        </p:spPr>
      </p:pic>
      <p:pic>
        <p:nvPicPr>
          <p:cNvPr id="5" name="Picture 4" descr="Paste Special"/>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59389" y="3082319"/>
            <a:ext cx="2754869" cy="2486240"/>
          </a:xfrm>
          <a:prstGeom prst="rect">
            <a:avLst/>
          </a:prstGeom>
        </p:spPr>
      </p:pic>
      <p:sp>
        <p:nvSpPr>
          <p:cNvPr id="6" name="Title 2"/>
          <p:cNvSpPr>
            <a:spLocks noGrp="1"/>
          </p:cNvSpPr>
          <p:nvPr>
            <p:ph type="title"/>
          </p:nvPr>
        </p:nvSpPr>
        <p:spPr>
          <a:xfrm>
            <a:off x="457200" y="241300"/>
            <a:ext cx="8153400" cy="400050"/>
          </a:xfrm>
        </p:spPr>
        <p:txBody>
          <a:bodyPr>
            <a:normAutofit fontScale="90000"/>
          </a:bodyPr>
          <a:lstStyle/>
          <a:p>
            <a:r>
              <a:rPr lang="en-US" sz="2025" u="sng" dirty="0">
                <a:solidFill>
                  <a:srgbClr val="93A299"/>
                </a:solidFill>
              </a:rPr>
              <a:t/>
            </a:r>
            <a:br>
              <a:rPr lang="en-US" sz="2025" u="sng" dirty="0">
                <a:solidFill>
                  <a:srgbClr val="93A299"/>
                </a:solidFill>
              </a:rPr>
            </a:br>
            <a:r>
              <a:rPr lang="en-US" sz="3100" dirty="0">
                <a:solidFill>
                  <a:schemeClr val="accent1">
                    <a:lumMod val="75000"/>
                  </a:schemeClr>
                </a:solidFill>
              </a:rPr>
              <a:t>Step 4: </a:t>
            </a:r>
            <a:r>
              <a:rPr lang="en-US" sz="2700" dirty="0">
                <a:solidFill>
                  <a:schemeClr val="accent1">
                    <a:lumMod val="75000"/>
                  </a:schemeClr>
                </a:solidFill>
              </a:rPr>
              <a:t>Copy corresponding columns from HTML sheet to the EAD sheet </a:t>
            </a:r>
          </a:p>
        </p:txBody>
      </p:sp>
      <p:sp>
        <p:nvSpPr>
          <p:cNvPr id="2" name="TextBox 1"/>
          <p:cNvSpPr txBox="1"/>
          <p:nvPr/>
        </p:nvSpPr>
        <p:spPr>
          <a:xfrm>
            <a:off x="5196477" y="1066800"/>
            <a:ext cx="3426823" cy="1200329"/>
          </a:xfrm>
          <a:prstGeom prst="rect">
            <a:avLst/>
          </a:prstGeom>
          <a:solidFill>
            <a:schemeClr val="accent5">
              <a:lumMod val="40000"/>
              <a:lumOff val="60000"/>
            </a:schemeClr>
          </a:solidFill>
          <a:ln w="28575">
            <a:solidFill>
              <a:srgbClr val="FF0000"/>
            </a:solidFill>
          </a:ln>
        </p:spPr>
        <p:txBody>
          <a:bodyPr wrap="square" rtlCol="0">
            <a:spAutoFit/>
          </a:bodyPr>
          <a:lstStyle/>
          <a:p>
            <a:r>
              <a:rPr lang="en-US" dirty="0"/>
              <a:t>Beware: Make sure you select </a:t>
            </a:r>
            <a:r>
              <a:rPr lang="en-US" b="1" u="sng" dirty="0"/>
              <a:t>Paste Special</a:t>
            </a:r>
            <a:r>
              <a:rPr lang="en-US" dirty="0"/>
              <a:t> when copying columns so just the data is copied &amp; </a:t>
            </a:r>
            <a:r>
              <a:rPr lang="en-US" i="1" dirty="0"/>
              <a:t>no</a:t>
            </a:r>
            <a:r>
              <a:rPr lang="en-US" dirty="0"/>
              <a:t>t the formulas.  </a:t>
            </a:r>
          </a:p>
        </p:txBody>
      </p:sp>
      <p:pic>
        <p:nvPicPr>
          <p:cNvPr id="7" name="Picture 6" descr="dange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68487" y="1066802"/>
            <a:ext cx="1408940" cy="1200328"/>
          </a:xfrm>
          <a:prstGeom prst="rect">
            <a:avLst/>
          </a:prstGeom>
          <a:solidFill>
            <a:schemeClr val="accent5">
              <a:lumMod val="60000"/>
              <a:lumOff val="40000"/>
            </a:schemeClr>
          </a:solidFill>
          <a:ln w="28575">
            <a:solidFill>
              <a:srgbClr val="FF0000"/>
            </a:solidFill>
          </a:ln>
        </p:spPr>
      </p:pic>
      <p:sp>
        <p:nvSpPr>
          <p:cNvPr id="8" name="Up Arrow 7"/>
          <p:cNvSpPr/>
          <p:nvPr/>
        </p:nvSpPr>
        <p:spPr>
          <a:xfrm>
            <a:off x="990600" y="6019800"/>
            <a:ext cx="91439" cy="342900"/>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472754146"/>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heel(1)">
                                      <p:cBhvr>
                                        <p:cTn id="13" dur="20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1219200"/>
            <a:ext cx="7772400" cy="3962400"/>
          </a:xfrm>
          <a:prstGeom prst="rect">
            <a:avLst/>
          </a:prstGeom>
        </p:spPr>
      </p:pic>
      <p:sp>
        <p:nvSpPr>
          <p:cNvPr id="5" name="TextBox 4"/>
          <p:cNvSpPr txBox="1"/>
          <p:nvPr/>
        </p:nvSpPr>
        <p:spPr>
          <a:xfrm>
            <a:off x="533400" y="1447800"/>
            <a:ext cx="3962400" cy="1066800"/>
          </a:xfrm>
          <a:prstGeom prst="rect">
            <a:avLst/>
          </a:prstGeom>
          <a:noFill/>
          <a:ln w="28575">
            <a:solidFill>
              <a:srgbClr val="FF0000"/>
            </a:solidFill>
          </a:ln>
        </p:spPr>
        <p:txBody>
          <a:bodyPr wrap="square" rtlCol="0">
            <a:spAutoFit/>
          </a:bodyPr>
          <a:lstStyle/>
          <a:p>
            <a:endParaRPr lang="en-US" dirty="0"/>
          </a:p>
        </p:txBody>
      </p:sp>
      <p:sp>
        <p:nvSpPr>
          <p:cNvPr id="9" name="TextBox 8"/>
          <p:cNvSpPr txBox="1"/>
          <p:nvPr/>
        </p:nvSpPr>
        <p:spPr>
          <a:xfrm>
            <a:off x="4114800" y="1727285"/>
            <a:ext cx="4862513" cy="507831"/>
          </a:xfrm>
          <a:prstGeom prst="rect">
            <a:avLst/>
          </a:prstGeom>
          <a:solidFill>
            <a:schemeClr val="accent5">
              <a:lumMod val="40000"/>
              <a:lumOff val="60000"/>
            </a:schemeClr>
          </a:solidFill>
          <a:ln w="38100">
            <a:solidFill>
              <a:srgbClr val="FF0000"/>
            </a:solidFill>
          </a:ln>
        </p:spPr>
        <p:txBody>
          <a:bodyPr wrap="square" rtlCol="0">
            <a:spAutoFit/>
          </a:bodyPr>
          <a:lstStyle/>
          <a:p>
            <a:pPr lvl="0"/>
            <a:r>
              <a:rPr lang="en-US" sz="1350" dirty="0">
                <a:solidFill>
                  <a:schemeClr val="accent1">
                    <a:lumMod val="75000"/>
                  </a:schemeClr>
                </a:solidFill>
              </a:rPr>
              <a:t>Add the Collection Name, Collection Number and Collection URL at the top for automatic exporting to Dublin Core sheet.</a:t>
            </a:r>
          </a:p>
        </p:txBody>
      </p:sp>
      <p:sp>
        <p:nvSpPr>
          <p:cNvPr id="7" name="Title 6"/>
          <p:cNvSpPr>
            <a:spLocks noGrp="1"/>
          </p:cNvSpPr>
          <p:nvPr>
            <p:ph type="title"/>
          </p:nvPr>
        </p:nvSpPr>
        <p:spPr>
          <a:xfrm>
            <a:off x="381000" y="342901"/>
            <a:ext cx="7772400" cy="634915"/>
          </a:xfrm>
        </p:spPr>
        <p:txBody>
          <a:bodyPr>
            <a:normAutofit/>
          </a:bodyPr>
          <a:lstStyle/>
          <a:p>
            <a:r>
              <a:rPr lang="en-US" sz="2400" dirty="0">
                <a:solidFill>
                  <a:schemeClr val="accent1">
                    <a:lumMod val="75000"/>
                  </a:schemeClr>
                </a:solidFill>
              </a:rPr>
              <a:t>Step 5: Insert collection information</a:t>
            </a:r>
            <a:endParaRPr lang="en-US" sz="2400" dirty="0"/>
          </a:p>
        </p:txBody>
      </p:sp>
    </p:spTree>
    <p:extLst>
      <p:ext uri="{BB962C8B-B14F-4D97-AF65-F5344CB8AC3E}">
        <p14:creationId xmlns:p14="http://schemas.microsoft.com/office/powerpoint/2010/main" val="113842661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6" presetClass="emph" presetSubtype="0" fill="hold" grpId="0" nodeType="clickEffect">
                                  <p:stCondLst>
                                    <p:cond delay="0"/>
                                  </p:stCondLst>
                                  <p:childTnLst>
                                    <p:animEffect transition="out" filter="fade">
                                      <p:cBhvr>
                                        <p:cTn id="10" dur="500" tmFilter="0, 0; .2, .5; .8, .5; 1, 0"/>
                                        <p:tgtEl>
                                          <p:spTgt spid="5"/>
                                        </p:tgtEl>
                                      </p:cBhvr>
                                    </p:animEffect>
                                    <p:animScale>
                                      <p:cBhvr>
                                        <p:cTn id="11"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82080"/>
            <a:ext cx="8001000" cy="369332"/>
          </a:xfrm>
          <a:prstGeom prst="rect">
            <a:avLst/>
          </a:prstGeom>
        </p:spPr>
        <p:txBody>
          <a:bodyPr wrap="square">
            <a:spAutoFit/>
          </a:bodyPr>
          <a:lstStyle/>
          <a:p>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2572076"/>
            <a:ext cx="8534401" cy="2914324"/>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90800" y="457200"/>
            <a:ext cx="3924300" cy="1280160"/>
          </a:xfrm>
          <a:prstGeom prst="rect">
            <a:avLst/>
          </a:prstGeom>
        </p:spPr>
      </p:pic>
      <p:sp>
        <p:nvSpPr>
          <p:cNvPr id="8" name="Up Arrow 7"/>
          <p:cNvSpPr/>
          <p:nvPr/>
        </p:nvSpPr>
        <p:spPr>
          <a:xfrm>
            <a:off x="5334000" y="1600200"/>
            <a:ext cx="98952" cy="572153"/>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9" name="TextBox 8"/>
          <p:cNvSpPr txBox="1"/>
          <p:nvPr/>
        </p:nvSpPr>
        <p:spPr>
          <a:xfrm>
            <a:off x="1371600" y="2637749"/>
            <a:ext cx="3048000" cy="369332"/>
          </a:xfrm>
          <a:prstGeom prst="rect">
            <a:avLst/>
          </a:prstGeom>
          <a:noFill/>
          <a:ln>
            <a:solidFill>
              <a:srgbClr val="FF0000"/>
            </a:solidFill>
          </a:ln>
        </p:spPr>
        <p:txBody>
          <a:bodyPr wrap="square" rtlCol="0">
            <a:spAutoFit/>
          </a:bodyPr>
          <a:lstStyle/>
          <a:p>
            <a:endParaRPr lang="en-US" dirty="0"/>
          </a:p>
        </p:txBody>
      </p:sp>
    </p:spTree>
    <p:extLst>
      <p:ext uri="{BB962C8B-B14F-4D97-AF65-F5344CB8AC3E}">
        <p14:creationId xmlns:p14="http://schemas.microsoft.com/office/powerpoint/2010/main" val="2681024943"/>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8"/>
                                        </p:tgtEl>
                                      </p:cBhvr>
                                    </p:animEffect>
                                    <p:animScale>
                                      <p:cBhvr>
                                        <p:cTn id="7" dur="250" autoRev="1" fill="hold"/>
                                        <p:tgtEl>
                                          <p:spTgt spid="8"/>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0" nodeType="clickEffect">
                                  <p:stCondLst>
                                    <p:cond delay="0"/>
                                  </p:stCondLst>
                                  <p:childTnLst>
                                    <p:animEffect transition="out" filter="fade">
                                      <p:cBhvr>
                                        <p:cTn id="11" dur="500" tmFilter="0, 0; .2, .5; .8, .5; 1, 0"/>
                                        <p:tgtEl>
                                          <p:spTgt spid="9"/>
                                        </p:tgtEl>
                                      </p:cBhvr>
                                    </p:animEffect>
                                    <p:animScale>
                                      <p:cBhvr>
                                        <p:cTn id="12" dur="250" autoRev="1"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AD2DublinCoreTemplate-CDM - Excel"/>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 y="-457200"/>
            <a:ext cx="12402207" cy="8991599"/>
          </a:xfrm>
          <a:prstGeom prst="rect">
            <a:avLst/>
          </a:prstGeom>
        </p:spPr>
      </p:pic>
      <p:sp>
        <p:nvSpPr>
          <p:cNvPr id="5" name="TextBox 4"/>
          <p:cNvSpPr txBox="1"/>
          <p:nvPr/>
        </p:nvSpPr>
        <p:spPr>
          <a:xfrm>
            <a:off x="1981200" y="4191000"/>
            <a:ext cx="3505200" cy="646331"/>
          </a:xfrm>
          <a:prstGeom prst="rect">
            <a:avLst/>
          </a:prstGeom>
          <a:solidFill>
            <a:schemeClr val="accent5">
              <a:lumMod val="40000"/>
              <a:lumOff val="60000"/>
            </a:schemeClr>
          </a:solidFill>
        </p:spPr>
        <p:txBody>
          <a:bodyPr wrap="square" rtlCol="0">
            <a:spAutoFit/>
          </a:bodyPr>
          <a:lstStyle/>
          <a:p>
            <a:r>
              <a:rPr lang="en-US" dirty="0"/>
              <a:t>Review the Dublin Core sheet for complete </a:t>
            </a:r>
            <a:r>
              <a:rPr lang="en-US" dirty="0" smtClean="0"/>
              <a:t>exportation.</a:t>
            </a:r>
            <a:endParaRPr lang="en-US" dirty="0"/>
          </a:p>
        </p:txBody>
      </p:sp>
    </p:spTree>
    <p:extLst>
      <p:ext uri="{BB962C8B-B14F-4D97-AF65-F5344CB8AC3E}">
        <p14:creationId xmlns:p14="http://schemas.microsoft.com/office/powerpoint/2010/main" val="101822764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4"/>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heel(1)">
                                      <p:cBhvr>
                                        <p:cTn id="1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4337" y="1371600"/>
            <a:ext cx="8086725" cy="2133600"/>
          </a:xfrm>
        </p:spPr>
        <p:txBody>
          <a:bodyPr/>
          <a:lstStyle/>
          <a:p>
            <a:pPr algn="ctr"/>
            <a:r>
              <a:rPr lang="en-US" dirty="0"/>
              <a:t>The Missing Link</a:t>
            </a:r>
          </a:p>
        </p:txBody>
      </p:sp>
      <p:sp>
        <p:nvSpPr>
          <p:cNvPr id="3" name="Subtitle 2"/>
          <p:cNvSpPr>
            <a:spLocks noGrp="1"/>
          </p:cNvSpPr>
          <p:nvPr>
            <p:ph type="subTitle" idx="1"/>
          </p:nvPr>
        </p:nvSpPr>
        <p:spPr>
          <a:xfrm>
            <a:off x="51009" y="3429000"/>
            <a:ext cx="9092991" cy="914400"/>
          </a:xfrm>
        </p:spPr>
        <p:txBody>
          <a:bodyPr vert="horz" lIns="91440" tIns="45720" rIns="91440" bIns="45720" rtlCol="0" anchor="t">
            <a:normAutofit/>
          </a:bodyPr>
          <a:lstStyle/>
          <a:p>
            <a:pPr algn="ctr"/>
            <a:r>
              <a:rPr lang="en-US" b="1" dirty="0">
                <a:solidFill>
                  <a:srgbClr val="A4A4A4"/>
                </a:solidFill>
              </a:rPr>
              <a:t>Metadata Conversion Workflows for Everyone</a:t>
            </a:r>
            <a:endParaRPr lang="en-US" b="1" dirty="0">
              <a:solidFill>
                <a:schemeClr val="accent1"/>
              </a:solidFill>
            </a:endParaRPr>
          </a:p>
        </p:txBody>
      </p:sp>
      <p:sp>
        <p:nvSpPr>
          <p:cNvPr id="5" name="TextBox 4"/>
          <p:cNvSpPr txBox="1"/>
          <p:nvPr/>
        </p:nvSpPr>
        <p:spPr>
          <a:xfrm>
            <a:off x="304800" y="5638800"/>
            <a:ext cx="2502345" cy="923330"/>
          </a:xfrm>
          <a:prstGeom prst="rect">
            <a:avLst/>
          </a:prstGeom>
          <a:noFill/>
        </p:spPr>
        <p:txBody>
          <a:bodyPr wrap="none" rtlCol="0">
            <a:spAutoFit/>
          </a:bodyPr>
          <a:lstStyle/>
          <a:p>
            <a:r>
              <a:rPr lang="en-US" dirty="0"/>
              <a:t>Andrea </a:t>
            </a:r>
            <a:r>
              <a:rPr lang="en-US" dirty="0" err="1"/>
              <a:t>Payant</a:t>
            </a:r>
            <a:endParaRPr lang="en-US" dirty="0"/>
          </a:p>
          <a:p>
            <a:r>
              <a:rPr lang="en-US" i="1" dirty="0">
                <a:solidFill>
                  <a:schemeClr val="accent5"/>
                </a:solidFill>
              </a:rPr>
              <a:t>Metadata Specialist</a:t>
            </a:r>
          </a:p>
          <a:p>
            <a:r>
              <a:rPr lang="en-US" dirty="0" err="1">
                <a:solidFill>
                  <a:schemeClr val="accent5"/>
                </a:solidFill>
              </a:rPr>
              <a:t>andrea.payant@usu.edu</a:t>
            </a:r>
            <a:endParaRPr lang="en-US" dirty="0">
              <a:solidFill>
                <a:schemeClr val="accent5"/>
              </a:solidFill>
            </a:endParaRPr>
          </a:p>
        </p:txBody>
      </p:sp>
      <p:sp>
        <p:nvSpPr>
          <p:cNvPr id="7" name="TextBox 6"/>
          <p:cNvSpPr txBox="1"/>
          <p:nvPr/>
        </p:nvSpPr>
        <p:spPr>
          <a:xfrm>
            <a:off x="3048873" y="5638800"/>
            <a:ext cx="2840454" cy="923330"/>
          </a:xfrm>
          <a:prstGeom prst="rect">
            <a:avLst/>
          </a:prstGeom>
          <a:noFill/>
        </p:spPr>
        <p:txBody>
          <a:bodyPr wrap="none" rtlCol="0">
            <a:spAutoFit/>
          </a:bodyPr>
          <a:lstStyle/>
          <a:p>
            <a:pPr algn="ctr"/>
            <a:r>
              <a:rPr lang="en-US" dirty="0"/>
              <a:t>Sara </a:t>
            </a:r>
            <a:r>
              <a:rPr lang="en-US" dirty="0" err="1"/>
              <a:t>Skindelien</a:t>
            </a:r>
            <a:endParaRPr lang="en-US" dirty="0"/>
          </a:p>
          <a:p>
            <a:pPr algn="ctr"/>
            <a:r>
              <a:rPr lang="en-US" i="1" dirty="0">
                <a:solidFill>
                  <a:schemeClr val="accent5"/>
                </a:solidFill>
              </a:rPr>
              <a:t>Special Collections Assistant</a:t>
            </a:r>
          </a:p>
          <a:p>
            <a:pPr algn="ctr"/>
            <a:r>
              <a:rPr lang="en-US" dirty="0" err="1">
                <a:solidFill>
                  <a:schemeClr val="accent5"/>
                </a:solidFill>
              </a:rPr>
              <a:t>sara.skindelien@usu.edu</a:t>
            </a:r>
            <a:endParaRPr lang="en-US" dirty="0">
              <a:solidFill>
                <a:schemeClr val="accent5"/>
              </a:solidFill>
            </a:endParaRPr>
          </a:p>
        </p:txBody>
      </p:sp>
      <p:sp>
        <p:nvSpPr>
          <p:cNvPr id="8" name="TextBox 7"/>
          <p:cNvSpPr txBox="1"/>
          <p:nvPr/>
        </p:nvSpPr>
        <p:spPr>
          <a:xfrm>
            <a:off x="5715000" y="5638800"/>
            <a:ext cx="3276600" cy="923330"/>
          </a:xfrm>
          <a:prstGeom prst="rect">
            <a:avLst/>
          </a:prstGeom>
          <a:noFill/>
        </p:spPr>
        <p:txBody>
          <a:bodyPr wrap="square" rtlCol="0">
            <a:spAutoFit/>
          </a:bodyPr>
          <a:lstStyle/>
          <a:p>
            <a:pPr algn="r"/>
            <a:r>
              <a:rPr lang="en-US" dirty="0"/>
              <a:t>Liz Woolcott</a:t>
            </a:r>
          </a:p>
          <a:p>
            <a:pPr algn="r"/>
            <a:r>
              <a:rPr lang="en-US" i="1" dirty="0">
                <a:solidFill>
                  <a:schemeClr val="accent5"/>
                </a:solidFill>
              </a:rPr>
              <a:t>Head, Cataloging &amp; Metadata</a:t>
            </a:r>
          </a:p>
          <a:p>
            <a:pPr algn="r"/>
            <a:r>
              <a:rPr lang="en-US" dirty="0" err="1">
                <a:solidFill>
                  <a:schemeClr val="accent5"/>
                </a:solidFill>
              </a:rPr>
              <a:t>Liz.woolcott@usu.edu</a:t>
            </a:r>
            <a:endParaRPr lang="en-US" dirty="0">
              <a:solidFill>
                <a:schemeClr val="accent5"/>
              </a:solidFill>
            </a:endParaRPr>
          </a:p>
        </p:txBody>
      </p:sp>
      <p:sp>
        <p:nvSpPr>
          <p:cNvPr id="4" name="TextBox 3"/>
          <p:cNvSpPr txBox="1"/>
          <p:nvPr/>
        </p:nvSpPr>
        <p:spPr>
          <a:xfrm>
            <a:off x="1219200" y="304800"/>
            <a:ext cx="6477000" cy="1200329"/>
          </a:xfrm>
          <a:prstGeom prst="rect">
            <a:avLst/>
          </a:prstGeom>
          <a:noFill/>
        </p:spPr>
        <p:txBody>
          <a:bodyPr wrap="square" rtlCol="0">
            <a:spAutoFit/>
          </a:bodyPr>
          <a:lstStyle/>
          <a:p>
            <a:pPr algn="ctr"/>
            <a:r>
              <a:rPr lang="en-US" sz="3600" b="1" dirty="0">
                <a:solidFill>
                  <a:schemeClr val="accent5"/>
                </a:solidFill>
                <a:latin typeface="+mj-lt"/>
              </a:rPr>
              <a:t>CIMA Annual Conference</a:t>
            </a:r>
          </a:p>
          <a:p>
            <a:pPr algn="ctr"/>
            <a:r>
              <a:rPr lang="en-US" sz="3600" b="1" dirty="0">
                <a:solidFill>
                  <a:schemeClr val="accent5"/>
                </a:solidFill>
              </a:rPr>
              <a:t>2016</a:t>
            </a:r>
          </a:p>
        </p:txBody>
      </p:sp>
    </p:spTree>
    <p:extLst>
      <p:ext uri="{BB962C8B-B14F-4D97-AF65-F5344CB8AC3E}">
        <p14:creationId xmlns:p14="http://schemas.microsoft.com/office/powerpoint/2010/main" val="670938122"/>
      </p:ext>
    </p:extLst>
  </p:cSld>
  <p:clrMapOvr>
    <a:masterClrMapping/>
  </p:clrMapOvr>
  <p:transition spd="slow">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28799" y="2692400"/>
            <a:ext cx="4862513" cy="1038746"/>
          </a:xfrm>
          <a:prstGeom prst="rect">
            <a:avLst/>
          </a:prstGeom>
          <a:noFill/>
        </p:spPr>
        <p:txBody>
          <a:bodyPr wrap="square" rtlCol="0">
            <a:spAutoFit/>
          </a:bodyPr>
          <a:lstStyle/>
          <a:p>
            <a:pPr lvl="0"/>
            <a:endParaRPr lang="en-US" sz="1350" dirty="0">
              <a:solidFill>
                <a:schemeClr val="accent1">
                  <a:lumMod val="75000"/>
                </a:schemeClr>
              </a:solidFill>
            </a:endParaRPr>
          </a:p>
          <a:p>
            <a:pPr marL="214313" indent="-214313">
              <a:buFont typeface="Wingdings" panose="05000000000000000000" pitchFamily="2" charset="2"/>
              <a:buChar char="ü"/>
            </a:pPr>
            <a:r>
              <a:rPr lang="en-US" sz="2400" dirty="0">
                <a:solidFill>
                  <a:schemeClr val="accent1">
                    <a:lumMod val="75000"/>
                  </a:schemeClr>
                </a:solidFill>
              </a:rPr>
              <a:t>Step 7: Save Excel spreadsheet as a new tab delimited file. </a:t>
            </a:r>
          </a:p>
        </p:txBody>
      </p:sp>
      <p:sp>
        <p:nvSpPr>
          <p:cNvPr id="2" name="TextBox 1"/>
          <p:cNvSpPr txBox="1"/>
          <p:nvPr/>
        </p:nvSpPr>
        <p:spPr>
          <a:xfrm>
            <a:off x="1593055" y="950994"/>
            <a:ext cx="5334000" cy="1200329"/>
          </a:xfrm>
          <a:prstGeom prst="rect">
            <a:avLst/>
          </a:prstGeom>
          <a:noFill/>
        </p:spPr>
        <p:txBody>
          <a:bodyPr wrap="square" rtlCol="0">
            <a:spAutoFit/>
          </a:bodyPr>
          <a:lstStyle/>
          <a:p>
            <a:pPr marL="214313" indent="-214313">
              <a:buFont typeface="Wingdings" panose="05000000000000000000" pitchFamily="2" charset="2"/>
              <a:buChar char="ü"/>
            </a:pPr>
            <a:r>
              <a:rPr lang="en-US" sz="2400" dirty="0">
                <a:solidFill>
                  <a:schemeClr val="accent1">
                    <a:lumMod val="75000"/>
                  </a:schemeClr>
                </a:solidFill>
              </a:rPr>
              <a:t>Step 6: Filenames, provided by the Digital Initiatives staff, are added for each item.</a:t>
            </a:r>
          </a:p>
        </p:txBody>
      </p:sp>
      <p:sp>
        <p:nvSpPr>
          <p:cNvPr id="4" name="TextBox 3"/>
          <p:cNvSpPr txBox="1"/>
          <p:nvPr/>
        </p:nvSpPr>
        <p:spPr>
          <a:xfrm>
            <a:off x="1720418" y="4502150"/>
            <a:ext cx="5079274" cy="1200329"/>
          </a:xfrm>
          <a:prstGeom prst="rect">
            <a:avLst/>
          </a:prstGeom>
          <a:noFill/>
        </p:spPr>
        <p:txBody>
          <a:bodyPr wrap="square" rtlCol="0">
            <a:spAutoFit/>
          </a:bodyPr>
          <a:lstStyle/>
          <a:p>
            <a:pPr marL="214313" indent="-214313">
              <a:buFont typeface="Wingdings" panose="05000000000000000000" pitchFamily="2" charset="2"/>
              <a:buChar char="ü"/>
            </a:pPr>
            <a:r>
              <a:rPr lang="en-US" sz="2400" dirty="0">
                <a:solidFill>
                  <a:schemeClr val="accent1">
                    <a:lumMod val="75000"/>
                  </a:schemeClr>
                </a:solidFill>
              </a:rPr>
              <a:t>Step 8: Open in a text editor such as Notepad and save the file again for batch uploading into </a:t>
            </a:r>
            <a:r>
              <a:rPr lang="en-US" sz="2400" dirty="0" err="1">
                <a:solidFill>
                  <a:schemeClr val="accent1">
                    <a:lumMod val="75000"/>
                  </a:schemeClr>
                </a:solidFill>
              </a:rPr>
              <a:t>CONTENTdm</a:t>
            </a:r>
            <a:r>
              <a:rPr lang="en-US" sz="2400" dirty="0">
                <a:solidFill>
                  <a:schemeClr val="accent1">
                    <a:lumMod val="75000"/>
                  </a:schemeClr>
                </a:solidFill>
              </a:rPr>
              <a:t>.</a:t>
            </a:r>
          </a:p>
        </p:txBody>
      </p:sp>
    </p:spTree>
    <p:extLst>
      <p:ext uri="{BB962C8B-B14F-4D97-AF65-F5344CB8AC3E}">
        <p14:creationId xmlns:p14="http://schemas.microsoft.com/office/powerpoint/2010/main" val="4064353258"/>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2362200"/>
            <a:ext cx="6858000" cy="1790700"/>
          </a:xfrm>
        </p:spPr>
        <p:txBody>
          <a:bodyPr/>
          <a:lstStyle/>
          <a:p>
            <a:pPr algn="ctr"/>
            <a:r>
              <a:rPr lang="en-US" sz="4400" dirty="0"/>
              <a:t>Batch Linking Digital Content</a:t>
            </a:r>
            <a:endParaRPr lang="en-US" dirty="0"/>
          </a:p>
        </p:txBody>
      </p:sp>
    </p:spTree>
    <p:extLst>
      <p:ext uri="{BB962C8B-B14F-4D97-AF65-F5344CB8AC3E}">
        <p14:creationId xmlns:p14="http://schemas.microsoft.com/office/powerpoint/2010/main" val="2706612711"/>
      </p:ext>
    </p:extLst>
  </p:cSld>
  <p:clrMapOvr>
    <a:masterClrMapping/>
  </p:clrMapOvr>
  <p:transition spd="slow">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52400" y="76200"/>
            <a:ext cx="8686800" cy="914400"/>
          </a:xfrm>
        </p:spPr>
        <p:txBody>
          <a:bodyPr>
            <a:normAutofit/>
          </a:bodyPr>
          <a:lstStyle/>
          <a:p>
            <a:r>
              <a:rPr lang="en-US" sz="4000" dirty="0"/>
              <a:t>Batch Linking Digital Content</a:t>
            </a:r>
          </a:p>
        </p:txBody>
      </p:sp>
      <p:sp>
        <p:nvSpPr>
          <p:cNvPr id="5" name="Rectangle 4"/>
          <p:cNvSpPr/>
          <p:nvPr/>
        </p:nvSpPr>
        <p:spPr>
          <a:xfrm>
            <a:off x="152400" y="914400"/>
            <a:ext cx="8839200" cy="4154984"/>
          </a:xfrm>
          <a:prstGeom prst="rect">
            <a:avLst/>
          </a:prstGeom>
        </p:spPr>
        <p:txBody>
          <a:bodyPr wrap="square">
            <a:spAutoFit/>
          </a:bodyPr>
          <a:lstStyle/>
          <a:p>
            <a:pPr>
              <a:buClr>
                <a:srgbClr val="0070C0"/>
              </a:buClr>
            </a:pPr>
            <a:r>
              <a:rPr lang="en-US" sz="3200" u="sng" dirty="0">
                <a:solidFill>
                  <a:schemeClr val="accent4">
                    <a:lumMod val="75000"/>
                  </a:schemeClr>
                </a:solidFill>
                <a:latin typeface="Calibri" panose="020F0502020204030204" pitchFamily="34" charset="0"/>
              </a:rPr>
              <a:t>OVERVIEW</a:t>
            </a:r>
          </a:p>
          <a:p>
            <a:pPr marL="457200" indent="-457200">
              <a:buClr>
                <a:srgbClr val="0070C0"/>
              </a:buClr>
              <a:buFont typeface="Wingdings" panose="05000000000000000000" pitchFamily="2" charset="2"/>
              <a:buChar char="§"/>
            </a:pPr>
            <a:endParaRPr lang="en-US" sz="2800" dirty="0">
              <a:solidFill>
                <a:schemeClr val="accent4">
                  <a:lumMod val="75000"/>
                </a:schemeClr>
              </a:solidFill>
              <a:latin typeface="Calibri" panose="020F0502020204030204" pitchFamily="34" charset="0"/>
            </a:endParaRPr>
          </a:p>
          <a:p>
            <a:pPr marL="457200" indent="-457200">
              <a:buClr>
                <a:srgbClr val="0070C0"/>
              </a:buClr>
              <a:buFont typeface="Wingdings" panose="05000000000000000000" pitchFamily="2" charset="2"/>
              <a:buChar char="§"/>
            </a:pPr>
            <a:r>
              <a:rPr lang="en-US" sz="2800" dirty="0">
                <a:solidFill>
                  <a:schemeClr val="accent4">
                    <a:lumMod val="75000"/>
                  </a:schemeClr>
                </a:solidFill>
                <a:latin typeface="Calibri" panose="020F0502020204030204" pitchFamily="34" charset="0"/>
              </a:rPr>
              <a:t>Procedure 1 – Exporting and Spreadsheet Clean-Up</a:t>
            </a:r>
          </a:p>
          <a:p>
            <a:pPr marL="914400" lvl="1" indent="-457200">
              <a:buClr>
                <a:srgbClr val="0070C0"/>
              </a:buClr>
              <a:buFont typeface="Courier New" panose="02070309020205020404" pitchFamily="49" charset="0"/>
              <a:buChar char="o"/>
            </a:pPr>
            <a:r>
              <a:rPr lang="en-US" sz="2000" dirty="0">
                <a:solidFill>
                  <a:schemeClr val="accent4">
                    <a:lumMod val="75000"/>
                  </a:schemeClr>
                </a:solidFill>
                <a:latin typeface="Calibri" panose="020F0502020204030204" pitchFamily="34" charset="0"/>
              </a:rPr>
              <a:t>Outcome: Create a tab delimited file – re-purpose existing metadata</a:t>
            </a:r>
          </a:p>
          <a:p>
            <a:pPr lvl="1">
              <a:buClr>
                <a:srgbClr val="0070C0"/>
              </a:buClr>
            </a:pPr>
            <a:endParaRPr lang="en-US" sz="2000" dirty="0">
              <a:solidFill>
                <a:schemeClr val="accent4">
                  <a:lumMod val="75000"/>
                </a:schemeClr>
              </a:solidFill>
              <a:latin typeface="Calibri" panose="020F0502020204030204" pitchFamily="34" charset="0"/>
            </a:endParaRPr>
          </a:p>
          <a:p>
            <a:pPr marL="457200" indent="-457200">
              <a:buClr>
                <a:srgbClr val="0070C0"/>
              </a:buClr>
              <a:buFont typeface="Wingdings" panose="05000000000000000000" pitchFamily="2" charset="2"/>
              <a:buChar char="§"/>
            </a:pPr>
            <a:r>
              <a:rPr lang="en-US" sz="2800" dirty="0">
                <a:solidFill>
                  <a:schemeClr val="accent4">
                    <a:lumMod val="75000"/>
                  </a:schemeClr>
                </a:solidFill>
                <a:latin typeface="Calibri" panose="020F0502020204030204" pitchFamily="34" charset="0"/>
              </a:rPr>
              <a:t>Procedure 2 – Mail Merge</a:t>
            </a:r>
          </a:p>
          <a:p>
            <a:pPr marL="914400" lvl="1" indent="-457200">
              <a:buClr>
                <a:srgbClr val="0070C0"/>
              </a:buClr>
              <a:buFont typeface="Courier New" panose="02070309020205020404" pitchFamily="49" charset="0"/>
              <a:buChar char="o"/>
            </a:pPr>
            <a:r>
              <a:rPr lang="en-US" sz="2000" dirty="0">
                <a:solidFill>
                  <a:schemeClr val="accent4">
                    <a:lumMod val="75000"/>
                  </a:schemeClr>
                </a:solidFill>
                <a:latin typeface="Calibri" panose="020F0502020204030204" pitchFamily="34" charset="0"/>
              </a:rPr>
              <a:t>Outcome: Use metadata to create container lists in xml for EAD finding aids and complete batch linking</a:t>
            </a:r>
          </a:p>
          <a:p>
            <a:pPr lvl="1">
              <a:buClr>
                <a:srgbClr val="0070C0"/>
              </a:buClr>
            </a:pPr>
            <a:endParaRPr lang="en-US" sz="2000" dirty="0">
              <a:solidFill>
                <a:schemeClr val="accent4">
                  <a:lumMod val="75000"/>
                </a:schemeClr>
              </a:solidFill>
              <a:latin typeface="Calibri" panose="020F0502020204030204" pitchFamily="34" charset="0"/>
            </a:endParaRPr>
          </a:p>
          <a:p>
            <a:pPr marL="457200" indent="-457200">
              <a:buClr>
                <a:srgbClr val="0070C0"/>
              </a:buClr>
              <a:buFont typeface="Wingdings" panose="05000000000000000000" pitchFamily="2" charset="2"/>
              <a:buChar char="§"/>
            </a:pPr>
            <a:r>
              <a:rPr lang="en-US" sz="2800" dirty="0">
                <a:solidFill>
                  <a:schemeClr val="accent4">
                    <a:lumMod val="75000"/>
                  </a:schemeClr>
                </a:solidFill>
                <a:latin typeface="Calibri" panose="020F0502020204030204" pitchFamily="34" charset="0"/>
              </a:rPr>
              <a:t>Procedure 3 – Uploading the Finding Aid</a:t>
            </a:r>
          </a:p>
          <a:p>
            <a:pPr marL="914400" lvl="1" indent="-457200">
              <a:buClr>
                <a:srgbClr val="0070C0"/>
              </a:buClr>
              <a:buFont typeface="Courier New" panose="02070309020205020404" pitchFamily="49" charset="0"/>
              <a:buChar char="o"/>
            </a:pPr>
            <a:r>
              <a:rPr lang="en-US" sz="2000">
                <a:solidFill>
                  <a:schemeClr val="accent4">
                    <a:lumMod val="75000"/>
                  </a:schemeClr>
                </a:solidFill>
                <a:latin typeface="Calibri" panose="020F0502020204030204" pitchFamily="34" charset="0"/>
              </a:rPr>
              <a:t>Outcome: </a:t>
            </a:r>
            <a:r>
              <a:rPr lang="en-US" sz="2000" dirty="0">
                <a:solidFill>
                  <a:schemeClr val="accent4">
                    <a:lumMod val="75000"/>
                  </a:schemeClr>
                </a:solidFill>
                <a:latin typeface="Calibri" panose="020F0502020204030204" pitchFamily="34" charset="0"/>
              </a:rPr>
              <a:t>Perform quality control and upload to Archives West</a:t>
            </a:r>
          </a:p>
        </p:txBody>
      </p:sp>
    </p:spTree>
    <p:extLst>
      <p:ext uri="{BB962C8B-B14F-4D97-AF65-F5344CB8AC3E}">
        <p14:creationId xmlns:p14="http://schemas.microsoft.com/office/powerpoint/2010/main" val="129910924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wipe(down)">
                                      <p:cBhvr>
                                        <p:cTn id="7" dur="217">
                                          <p:stCondLst>
                                            <p:cond delay="0"/>
                                          </p:stCondLst>
                                        </p:cTn>
                                        <p:tgtEl>
                                          <p:spTgt spid="5">
                                            <p:txEl>
                                              <p:pRg st="3" end="3"/>
                                            </p:txEl>
                                          </p:spTgt>
                                        </p:tgtEl>
                                      </p:cBhvr>
                                    </p:animEffect>
                                    <p:anim calcmode="lin" valueType="num">
                                      <p:cBhvr>
                                        <p:cTn id="8" dur="683" tmFilter="0,0; 0.14,0.36; 0.43,0.73; 0.71,0.91; 1.0,1.0">
                                          <p:stCondLst>
                                            <p:cond delay="0"/>
                                          </p:stCondLst>
                                        </p:cTn>
                                        <p:tgtEl>
                                          <p:spTgt spid="5">
                                            <p:txEl>
                                              <p:pRg st="3" end="3"/>
                                            </p:txEl>
                                          </p:spTgt>
                                        </p:tgtEl>
                                        <p:attrNameLst>
                                          <p:attrName>ppt_x</p:attrName>
                                        </p:attrNameLst>
                                      </p:cBhvr>
                                      <p:tavLst>
                                        <p:tav tm="0">
                                          <p:val>
                                            <p:strVal val="#ppt_x-0.25"/>
                                          </p:val>
                                        </p:tav>
                                        <p:tav tm="100000">
                                          <p:val>
                                            <p:strVal val="#ppt_x"/>
                                          </p:val>
                                        </p:tav>
                                      </p:tavLst>
                                    </p:anim>
                                    <p:anim calcmode="lin" valueType="num">
                                      <p:cBhvr>
                                        <p:cTn id="9" dur="249" tmFilter="0.0,0.0; 0.25,0.07; 0.50,0.2; 0.75,0.467; 1.0,1.0">
                                          <p:stCondLst>
                                            <p:cond delay="0"/>
                                          </p:stCondLst>
                                        </p:cTn>
                                        <p:tgtEl>
                                          <p:spTgt spid="5">
                                            <p:txEl>
                                              <p:pRg st="3" end="3"/>
                                            </p:txEl>
                                          </p:spTgt>
                                        </p:tgtEl>
                                        <p:attrNameLst>
                                          <p:attrName>ppt_y</p:attrName>
                                        </p:attrNameLst>
                                      </p:cBhvr>
                                      <p:tavLst>
                                        <p:tav tm="0" fmla="#ppt_y-sin(pi*$)/3">
                                          <p:val>
                                            <p:fltVal val="0.5"/>
                                          </p:val>
                                        </p:tav>
                                        <p:tav tm="100000">
                                          <p:val>
                                            <p:fltVal val="1"/>
                                          </p:val>
                                        </p:tav>
                                      </p:tavLst>
                                    </p:anim>
                                    <p:anim calcmode="lin" valueType="num">
                                      <p:cBhvr>
                                        <p:cTn id="10" dur="249" tmFilter="0, 0; 0.125,0.2665; 0.25,0.4; 0.375,0.465; 0.5,0.5;  0.625,0.535; 0.75,0.6; 0.875,0.7335; 1,1">
                                          <p:stCondLst>
                                            <p:cond delay="249"/>
                                          </p:stCondLst>
                                        </p:cTn>
                                        <p:tgtEl>
                                          <p:spTgt spid="5">
                                            <p:txEl>
                                              <p:pRg st="3" end="3"/>
                                            </p:txEl>
                                          </p:spTgt>
                                        </p:tgtEl>
                                        <p:attrNameLst>
                                          <p:attrName>ppt_y</p:attrName>
                                        </p:attrNameLst>
                                      </p:cBhvr>
                                      <p:tavLst>
                                        <p:tav tm="0" fmla="#ppt_y-sin(pi*$)/9">
                                          <p:val>
                                            <p:fltVal val="0"/>
                                          </p:val>
                                        </p:tav>
                                        <p:tav tm="100000">
                                          <p:val>
                                            <p:fltVal val="1"/>
                                          </p:val>
                                        </p:tav>
                                      </p:tavLst>
                                    </p:anim>
                                    <p:anim calcmode="lin" valueType="num">
                                      <p:cBhvr>
                                        <p:cTn id="11" dur="125" tmFilter="0, 0; 0.125,0.2665; 0.25,0.4; 0.375,0.465; 0.5,0.5;  0.625,0.535; 0.75,0.6; 0.875,0.7335; 1,1">
                                          <p:stCondLst>
                                            <p:cond delay="496"/>
                                          </p:stCondLst>
                                        </p:cTn>
                                        <p:tgtEl>
                                          <p:spTgt spid="5">
                                            <p:txEl>
                                              <p:pRg st="3" end="3"/>
                                            </p:txEl>
                                          </p:spTgt>
                                        </p:tgtEl>
                                        <p:attrNameLst>
                                          <p:attrName>ppt_y</p:attrName>
                                        </p:attrNameLst>
                                      </p:cBhvr>
                                      <p:tavLst>
                                        <p:tav tm="0" fmla="#ppt_y-sin(pi*$)/27">
                                          <p:val>
                                            <p:fltVal val="0"/>
                                          </p:val>
                                        </p:tav>
                                        <p:tav tm="100000">
                                          <p:val>
                                            <p:fltVal val="1"/>
                                          </p:val>
                                        </p:tav>
                                      </p:tavLst>
                                    </p:anim>
                                    <p:anim calcmode="lin" valueType="num">
                                      <p:cBhvr>
                                        <p:cTn id="12" dur="62" tmFilter="0, 0; 0.125,0.2665; 0.25,0.4; 0.375,0.465; 0.5,0.5;  0.625,0.535; 0.75,0.6; 0.875,0.7335; 1,1">
                                          <p:stCondLst>
                                            <p:cond delay="621"/>
                                          </p:stCondLst>
                                        </p:cTn>
                                        <p:tgtEl>
                                          <p:spTgt spid="5">
                                            <p:txEl>
                                              <p:pRg st="3" end="3"/>
                                            </p:txEl>
                                          </p:spTgt>
                                        </p:tgtEl>
                                        <p:attrNameLst>
                                          <p:attrName>ppt_y</p:attrName>
                                        </p:attrNameLst>
                                      </p:cBhvr>
                                      <p:tavLst>
                                        <p:tav tm="0" fmla="#ppt_y-sin(pi*$)/81">
                                          <p:val>
                                            <p:fltVal val="0"/>
                                          </p:val>
                                        </p:tav>
                                        <p:tav tm="100000">
                                          <p:val>
                                            <p:fltVal val="1"/>
                                          </p:val>
                                        </p:tav>
                                      </p:tavLst>
                                    </p:anim>
                                    <p:animScale>
                                      <p:cBhvr>
                                        <p:cTn id="13" dur="10">
                                          <p:stCondLst>
                                            <p:cond delay="244"/>
                                          </p:stCondLst>
                                        </p:cTn>
                                        <p:tgtEl>
                                          <p:spTgt spid="5">
                                            <p:txEl>
                                              <p:pRg st="3" end="3"/>
                                            </p:txEl>
                                          </p:spTgt>
                                        </p:tgtEl>
                                      </p:cBhvr>
                                      <p:to x="100000" y="60000"/>
                                    </p:animScale>
                                    <p:animScale>
                                      <p:cBhvr>
                                        <p:cTn id="14" dur="62" decel="50000">
                                          <p:stCondLst>
                                            <p:cond delay="253"/>
                                          </p:stCondLst>
                                        </p:cTn>
                                        <p:tgtEl>
                                          <p:spTgt spid="5">
                                            <p:txEl>
                                              <p:pRg st="3" end="3"/>
                                            </p:txEl>
                                          </p:spTgt>
                                        </p:tgtEl>
                                      </p:cBhvr>
                                      <p:to x="100000" y="100000"/>
                                    </p:animScale>
                                    <p:animScale>
                                      <p:cBhvr>
                                        <p:cTn id="15" dur="10">
                                          <p:stCondLst>
                                            <p:cond delay="492"/>
                                          </p:stCondLst>
                                        </p:cTn>
                                        <p:tgtEl>
                                          <p:spTgt spid="5">
                                            <p:txEl>
                                              <p:pRg st="3" end="3"/>
                                            </p:txEl>
                                          </p:spTgt>
                                        </p:tgtEl>
                                      </p:cBhvr>
                                      <p:to x="100000" y="80000"/>
                                    </p:animScale>
                                    <p:animScale>
                                      <p:cBhvr>
                                        <p:cTn id="16" dur="62" decel="50000">
                                          <p:stCondLst>
                                            <p:cond delay="502"/>
                                          </p:stCondLst>
                                        </p:cTn>
                                        <p:tgtEl>
                                          <p:spTgt spid="5">
                                            <p:txEl>
                                              <p:pRg st="3" end="3"/>
                                            </p:txEl>
                                          </p:spTgt>
                                        </p:tgtEl>
                                      </p:cBhvr>
                                      <p:to x="100000" y="100000"/>
                                    </p:animScale>
                                    <p:animScale>
                                      <p:cBhvr>
                                        <p:cTn id="17" dur="10">
                                          <p:stCondLst>
                                            <p:cond delay="616"/>
                                          </p:stCondLst>
                                        </p:cTn>
                                        <p:tgtEl>
                                          <p:spTgt spid="5">
                                            <p:txEl>
                                              <p:pRg st="3" end="3"/>
                                            </p:txEl>
                                          </p:spTgt>
                                        </p:tgtEl>
                                      </p:cBhvr>
                                      <p:to x="100000" y="90000"/>
                                    </p:animScale>
                                    <p:animScale>
                                      <p:cBhvr>
                                        <p:cTn id="18" dur="62" decel="50000">
                                          <p:stCondLst>
                                            <p:cond delay="626"/>
                                          </p:stCondLst>
                                        </p:cTn>
                                        <p:tgtEl>
                                          <p:spTgt spid="5">
                                            <p:txEl>
                                              <p:pRg st="3" end="3"/>
                                            </p:txEl>
                                          </p:spTgt>
                                        </p:tgtEl>
                                      </p:cBhvr>
                                      <p:to x="100000" y="100000"/>
                                    </p:animScale>
                                    <p:animScale>
                                      <p:cBhvr>
                                        <p:cTn id="19" dur="10">
                                          <p:stCondLst>
                                            <p:cond delay="678"/>
                                          </p:stCondLst>
                                        </p:cTn>
                                        <p:tgtEl>
                                          <p:spTgt spid="5">
                                            <p:txEl>
                                              <p:pRg st="3" end="3"/>
                                            </p:txEl>
                                          </p:spTgt>
                                        </p:tgtEl>
                                      </p:cBhvr>
                                      <p:to x="100000" y="95000"/>
                                    </p:animScale>
                                    <p:animScale>
                                      <p:cBhvr>
                                        <p:cTn id="20" dur="62" decel="50000">
                                          <p:stCondLst>
                                            <p:cond delay="688"/>
                                          </p:stCondLst>
                                        </p:cTn>
                                        <p:tgtEl>
                                          <p:spTgt spid="5">
                                            <p:txEl>
                                              <p:pRg st="3" end="3"/>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Effect transition="in" filter="wipe(down)">
                                      <p:cBhvr>
                                        <p:cTn id="25" dur="217">
                                          <p:stCondLst>
                                            <p:cond delay="0"/>
                                          </p:stCondLst>
                                        </p:cTn>
                                        <p:tgtEl>
                                          <p:spTgt spid="5">
                                            <p:txEl>
                                              <p:pRg st="6" end="6"/>
                                            </p:txEl>
                                          </p:spTgt>
                                        </p:tgtEl>
                                      </p:cBhvr>
                                    </p:animEffect>
                                    <p:anim calcmode="lin" valueType="num">
                                      <p:cBhvr>
                                        <p:cTn id="26" dur="683" tmFilter="0,0; 0.14,0.36; 0.43,0.73; 0.71,0.91; 1.0,1.0">
                                          <p:stCondLst>
                                            <p:cond delay="0"/>
                                          </p:stCondLst>
                                        </p:cTn>
                                        <p:tgtEl>
                                          <p:spTgt spid="5">
                                            <p:txEl>
                                              <p:pRg st="6" end="6"/>
                                            </p:txEl>
                                          </p:spTgt>
                                        </p:tgtEl>
                                        <p:attrNameLst>
                                          <p:attrName>ppt_x</p:attrName>
                                        </p:attrNameLst>
                                      </p:cBhvr>
                                      <p:tavLst>
                                        <p:tav tm="0">
                                          <p:val>
                                            <p:strVal val="#ppt_x-0.25"/>
                                          </p:val>
                                        </p:tav>
                                        <p:tav tm="100000">
                                          <p:val>
                                            <p:strVal val="#ppt_x"/>
                                          </p:val>
                                        </p:tav>
                                      </p:tavLst>
                                    </p:anim>
                                    <p:anim calcmode="lin" valueType="num">
                                      <p:cBhvr>
                                        <p:cTn id="27" dur="249" tmFilter="0.0,0.0; 0.25,0.07; 0.50,0.2; 0.75,0.467; 1.0,1.0">
                                          <p:stCondLst>
                                            <p:cond delay="0"/>
                                          </p:stCondLst>
                                        </p:cTn>
                                        <p:tgtEl>
                                          <p:spTgt spid="5">
                                            <p:txEl>
                                              <p:pRg st="6" end="6"/>
                                            </p:txEl>
                                          </p:spTgt>
                                        </p:tgtEl>
                                        <p:attrNameLst>
                                          <p:attrName>ppt_y</p:attrName>
                                        </p:attrNameLst>
                                      </p:cBhvr>
                                      <p:tavLst>
                                        <p:tav tm="0" fmla="#ppt_y-sin(pi*$)/3">
                                          <p:val>
                                            <p:fltVal val="0.5"/>
                                          </p:val>
                                        </p:tav>
                                        <p:tav tm="100000">
                                          <p:val>
                                            <p:fltVal val="1"/>
                                          </p:val>
                                        </p:tav>
                                      </p:tavLst>
                                    </p:anim>
                                    <p:anim calcmode="lin" valueType="num">
                                      <p:cBhvr>
                                        <p:cTn id="28" dur="249" tmFilter="0, 0; 0.125,0.2665; 0.25,0.4; 0.375,0.465; 0.5,0.5;  0.625,0.535; 0.75,0.6; 0.875,0.7335; 1,1">
                                          <p:stCondLst>
                                            <p:cond delay="249"/>
                                          </p:stCondLst>
                                        </p:cTn>
                                        <p:tgtEl>
                                          <p:spTgt spid="5">
                                            <p:txEl>
                                              <p:pRg st="6" end="6"/>
                                            </p:txEl>
                                          </p:spTgt>
                                        </p:tgtEl>
                                        <p:attrNameLst>
                                          <p:attrName>ppt_y</p:attrName>
                                        </p:attrNameLst>
                                      </p:cBhvr>
                                      <p:tavLst>
                                        <p:tav tm="0" fmla="#ppt_y-sin(pi*$)/9">
                                          <p:val>
                                            <p:fltVal val="0"/>
                                          </p:val>
                                        </p:tav>
                                        <p:tav tm="100000">
                                          <p:val>
                                            <p:fltVal val="1"/>
                                          </p:val>
                                        </p:tav>
                                      </p:tavLst>
                                    </p:anim>
                                    <p:anim calcmode="lin" valueType="num">
                                      <p:cBhvr>
                                        <p:cTn id="29" dur="125" tmFilter="0, 0; 0.125,0.2665; 0.25,0.4; 0.375,0.465; 0.5,0.5;  0.625,0.535; 0.75,0.6; 0.875,0.7335; 1,1">
                                          <p:stCondLst>
                                            <p:cond delay="496"/>
                                          </p:stCondLst>
                                        </p:cTn>
                                        <p:tgtEl>
                                          <p:spTgt spid="5">
                                            <p:txEl>
                                              <p:pRg st="6" end="6"/>
                                            </p:txEl>
                                          </p:spTgt>
                                        </p:tgtEl>
                                        <p:attrNameLst>
                                          <p:attrName>ppt_y</p:attrName>
                                        </p:attrNameLst>
                                      </p:cBhvr>
                                      <p:tavLst>
                                        <p:tav tm="0" fmla="#ppt_y-sin(pi*$)/27">
                                          <p:val>
                                            <p:fltVal val="0"/>
                                          </p:val>
                                        </p:tav>
                                        <p:tav tm="100000">
                                          <p:val>
                                            <p:fltVal val="1"/>
                                          </p:val>
                                        </p:tav>
                                      </p:tavLst>
                                    </p:anim>
                                    <p:anim calcmode="lin" valueType="num">
                                      <p:cBhvr>
                                        <p:cTn id="30" dur="62" tmFilter="0, 0; 0.125,0.2665; 0.25,0.4; 0.375,0.465; 0.5,0.5;  0.625,0.535; 0.75,0.6; 0.875,0.7335; 1,1">
                                          <p:stCondLst>
                                            <p:cond delay="621"/>
                                          </p:stCondLst>
                                        </p:cTn>
                                        <p:tgtEl>
                                          <p:spTgt spid="5">
                                            <p:txEl>
                                              <p:pRg st="6" end="6"/>
                                            </p:txEl>
                                          </p:spTgt>
                                        </p:tgtEl>
                                        <p:attrNameLst>
                                          <p:attrName>ppt_y</p:attrName>
                                        </p:attrNameLst>
                                      </p:cBhvr>
                                      <p:tavLst>
                                        <p:tav tm="0" fmla="#ppt_y-sin(pi*$)/81">
                                          <p:val>
                                            <p:fltVal val="0"/>
                                          </p:val>
                                        </p:tav>
                                        <p:tav tm="100000">
                                          <p:val>
                                            <p:fltVal val="1"/>
                                          </p:val>
                                        </p:tav>
                                      </p:tavLst>
                                    </p:anim>
                                    <p:animScale>
                                      <p:cBhvr>
                                        <p:cTn id="31" dur="10">
                                          <p:stCondLst>
                                            <p:cond delay="244"/>
                                          </p:stCondLst>
                                        </p:cTn>
                                        <p:tgtEl>
                                          <p:spTgt spid="5">
                                            <p:txEl>
                                              <p:pRg st="6" end="6"/>
                                            </p:txEl>
                                          </p:spTgt>
                                        </p:tgtEl>
                                      </p:cBhvr>
                                      <p:to x="100000" y="60000"/>
                                    </p:animScale>
                                    <p:animScale>
                                      <p:cBhvr>
                                        <p:cTn id="32" dur="62" decel="50000">
                                          <p:stCondLst>
                                            <p:cond delay="253"/>
                                          </p:stCondLst>
                                        </p:cTn>
                                        <p:tgtEl>
                                          <p:spTgt spid="5">
                                            <p:txEl>
                                              <p:pRg st="6" end="6"/>
                                            </p:txEl>
                                          </p:spTgt>
                                        </p:tgtEl>
                                      </p:cBhvr>
                                      <p:to x="100000" y="100000"/>
                                    </p:animScale>
                                    <p:animScale>
                                      <p:cBhvr>
                                        <p:cTn id="33" dur="10">
                                          <p:stCondLst>
                                            <p:cond delay="492"/>
                                          </p:stCondLst>
                                        </p:cTn>
                                        <p:tgtEl>
                                          <p:spTgt spid="5">
                                            <p:txEl>
                                              <p:pRg st="6" end="6"/>
                                            </p:txEl>
                                          </p:spTgt>
                                        </p:tgtEl>
                                      </p:cBhvr>
                                      <p:to x="100000" y="80000"/>
                                    </p:animScale>
                                    <p:animScale>
                                      <p:cBhvr>
                                        <p:cTn id="34" dur="62" decel="50000">
                                          <p:stCondLst>
                                            <p:cond delay="502"/>
                                          </p:stCondLst>
                                        </p:cTn>
                                        <p:tgtEl>
                                          <p:spTgt spid="5">
                                            <p:txEl>
                                              <p:pRg st="6" end="6"/>
                                            </p:txEl>
                                          </p:spTgt>
                                        </p:tgtEl>
                                      </p:cBhvr>
                                      <p:to x="100000" y="100000"/>
                                    </p:animScale>
                                    <p:animScale>
                                      <p:cBhvr>
                                        <p:cTn id="35" dur="10">
                                          <p:stCondLst>
                                            <p:cond delay="616"/>
                                          </p:stCondLst>
                                        </p:cTn>
                                        <p:tgtEl>
                                          <p:spTgt spid="5">
                                            <p:txEl>
                                              <p:pRg st="6" end="6"/>
                                            </p:txEl>
                                          </p:spTgt>
                                        </p:tgtEl>
                                      </p:cBhvr>
                                      <p:to x="100000" y="90000"/>
                                    </p:animScale>
                                    <p:animScale>
                                      <p:cBhvr>
                                        <p:cTn id="36" dur="62" decel="50000">
                                          <p:stCondLst>
                                            <p:cond delay="626"/>
                                          </p:stCondLst>
                                        </p:cTn>
                                        <p:tgtEl>
                                          <p:spTgt spid="5">
                                            <p:txEl>
                                              <p:pRg st="6" end="6"/>
                                            </p:txEl>
                                          </p:spTgt>
                                        </p:tgtEl>
                                      </p:cBhvr>
                                      <p:to x="100000" y="100000"/>
                                    </p:animScale>
                                    <p:animScale>
                                      <p:cBhvr>
                                        <p:cTn id="37" dur="10">
                                          <p:stCondLst>
                                            <p:cond delay="678"/>
                                          </p:stCondLst>
                                        </p:cTn>
                                        <p:tgtEl>
                                          <p:spTgt spid="5">
                                            <p:txEl>
                                              <p:pRg st="6" end="6"/>
                                            </p:txEl>
                                          </p:spTgt>
                                        </p:tgtEl>
                                      </p:cBhvr>
                                      <p:to x="100000" y="95000"/>
                                    </p:animScale>
                                    <p:animScale>
                                      <p:cBhvr>
                                        <p:cTn id="38" dur="62" decel="50000">
                                          <p:stCondLst>
                                            <p:cond delay="688"/>
                                          </p:stCondLst>
                                        </p:cTn>
                                        <p:tgtEl>
                                          <p:spTgt spid="5">
                                            <p:txEl>
                                              <p:pRg st="6" end="6"/>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5">
                                            <p:txEl>
                                              <p:pRg st="9" end="9"/>
                                            </p:txEl>
                                          </p:spTgt>
                                        </p:tgtEl>
                                        <p:attrNameLst>
                                          <p:attrName>style.visibility</p:attrName>
                                        </p:attrNameLst>
                                      </p:cBhvr>
                                      <p:to>
                                        <p:strVal val="visible"/>
                                      </p:to>
                                    </p:set>
                                    <p:animEffect transition="in" filter="wipe(down)">
                                      <p:cBhvr>
                                        <p:cTn id="43" dur="217">
                                          <p:stCondLst>
                                            <p:cond delay="0"/>
                                          </p:stCondLst>
                                        </p:cTn>
                                        <p:tgtEl>
                                          <p:spTgt spid="5">
                                            <p:txEl>
                                              <p:pRg st="9" end="9"/>
                                            </p:txEl>
                                          </p:spTgt>
                                        </p:tgtEl>
                                      </p:cBhvr>
                                    </p:animEffect>
                                    <p:anim calcmode="lin" valueType="num">
                                      <p:cBhvr>
                                        <p:cTn id="44" dur="683" tmFilter="0,0; 0.14,0.36; 0.43,0.73; 0.71,0.91; 1.0,1.0">
                                          <p:stCondLst>
                                            <p:cond delay="0"/>
                                          </p:stCondLst>
                                        </p:cTn>
                                        <p:tgtEl>
                                          <p:spTgt spid="5">
                                            <p:txEl>
                                              <p:pRg st="9" end="9"/>
                                            </p:txEl>
                                          </p:spTgt>
                                        </p:tgtEl>
                                        <p:attrNameLst>
                                          <p:attrName>ppt_x</p:attrName>
                                        </p:attrNameLst>
                                      </p:cBhvr>
                                      <p:tavLst>
                                        <p:tav tm="0">
                                          <p:val>
                                            <p:strVal val="#ppt_x-0.25"/>
                                          </p:val>
                                        </p:tav>
                                        <p:tav tm="100000">
                                          <p:val>
                                            <p:strVal val="#ppt_x"/>
                                          </p:val>
                                        </p:tav>
                                      </p:tavLst>
                                    </p:anim>
                                    <p:anim calcmode="lin" valueType="num">
                                      <p:cBhvr>
                                        <p:cTn id="45" dur="249" tmFilter="0.0,0.0; 0.25,0.07; 0.50,0.2; 0.75,0.467; 1.0,1.0">
                                          <p:stCondLst>
                                            <p:cond delay="0"/>
                                          </p:stCondLst>
                                        </p:cTn>
                                        <p:tgtEl>
                                          <p:spTgt spid="5">
                                            <p:txEl>
                                              <p:pRg st="9" end="9"/>
                                            </p:txEl>
                                          </p:spTgt>
                                        </p:tgtEl>
                                        <p:attrNameLst>
                                          <p:attrName>ppt_y</p:attrName>
                                        </p:attrNameLst>
                                      </p:cBhvr>
                                      <p:tavLst>
                                        <p:tav tm="0" fmla="#ppt_y-sin(pi*$)/3">
                                          <p:val>
                                            <p:fltVal val="0.5"/>
                                          </p:val>
                                        </p:tav>
                                        <p:tav tm="100000">
                                          <p:val>
                                            <p:fltVal val="1"/>
                                          </p:val>
                                        </p:tav>
                                      </p:tavLst>
                                    </p:anim>
                                    <p:anim calcmode="lin" valueType="num">
                                      <p:cBhvr>
                                        <p:cTn id="46" dur="249" tmFilter="0, 0; 0.125,0.2665; 0.25,0.4; 0.375,0.465; 0.5,0.5;  0.625,0.535; 0.75,0.6; 0.875,0.7335; 1,1">
                                          <p:stCondLst>
                                            <p:cond delay="249"/>
                                          </p:stCondLst>
                                        </p:cTn>
                                        <p:tgtEl>
                                          <p:spTgt spid="5">
                                            <p:txEl>
                                              <p:pRg st="9" end="9"/>
                                            </p:txEl>
                                          </p:spTgt>
                                        </p:tgtEl>
                                        <p:attrNameLst>
                                          <p:attrName>ppt_y</p:attrName>
                                        </p:attrNameLst>
                                      </p:cBhvr>
                                      <p:tavLst>
                                        <p:tav tm="0" fmla="#ppt_y-sin(pi*$)/9">
                                          <p:val>
                                            <p:fltVal val="0"/>
                                          </p:val>
                                        </p:tav>
                                        <p:tav tm="100000">
                                          <p:val>
                                            <p:fltVal val="1"/>
                                          </p:val>
                                        </p:tav>
                                      </p:tavLst>
                                    </p:anim>
                                    <p:anim calcmode="lin" valueType="num">
                                      <p:cBhvr>
                                        <p:cTn id="47" dur="125" tmFilter="0, 0; 0.125,0.2665; 0.25,0.4; 0.375,0.465; 0.5,0.5;  0.625,0.535; 0.75,0.6; 0.875,0.7335; 1,1">
                                          <p:stCondLst>
                                            <p:cond delay="496"/>
                                          </p:stCondLst>
                                        </p:cTn>
                                        <p:tgtEl>
                                          <p:spTgt spid="5">
                                            <p:txEl>
                                              <p:pRg st="9" end="9"/>
                                            </p:txEl>
                                          </p:spTgt>
                                        </p:tgtEl>
                                        <p:attrNameLst>
                                          <p:attrName>ppt_y</p:attrName>
                                        </p:attrNameLst>
                                      </p:cBhvr>
                                      <p:tavLst>
                                        <p:tav tm="0" fmla="#ppt_y-sin(pi*$)/27">
                                          <p:val>
                                            <p:fltVal val="0"/>
                                          </p:val>
                                        </p:tav>
                                        <p:tav tm="100000">
                                          <p:val>
                                            <p:fltVal val="1"/>
                                          </p:val>
                                        </p:tav>
                                      </p:tavLst>
                                    </p:anim>
                                    <p:anim calcmode="lin" valueType="num">
                                      <p:cBhvr>
                                        <p:cTn id="48" dur="62" tmFilter="0, 0; 0.125,0.2665; 0.25,0.4; 0.375,0.465; 0.5,0.5;  0.625,0.535; 0.75,0.6; 0.875,0.7335; 1,1">
                                          <p:stCondLst>
                                            <p:cond delay="621"/>
                                          </p:stCondLst>
                                        </p:cTn>
                                        <p:tgtEl>
                                          <p:spTgt spid="5">
                                            <p:txEl>
                                              <p:pRg st="9" end="9"/>
                                            </p:txEl>
                                          </p:spTgt>
                                        </p:tgtEl>
                                        <p:attrNameLst>
                                          <p:attrName>ppt_y</p:attrName>
                                        </p:attrNameLst>
                                      </p:cBhvr>
                                      <p:tavLst>
                                        <p:tav tm="0" fmla="#ppt_y-sin(pi*$)/81">
                                          <p:val>
                                            <p:fltVal val="0"/>
                                          </p:val>
                                        </p:tav>
                                        <p:tav tm="100000">
                                          <p:val>
                                            <p:fltVal val="1"/>
                                          </p:val>
                                        </p:tav>
                                      </p:tavLst>
                                    </p:anim>
                                    <p:animScale>
                                      <p:cBhvr>
                                        <p:cTn id="49" dur="10">
                                          <p:stCondLst>
                                            <p:cond delay="244"/>
                                          </p:stCondLst>
                                        </p:cTn>
                                        <p:tgtEl>
                                          <p:spTgt spid="5">
                                            <p:txEl>
                                              <p:pRg st="9" end="9"/>
                                            </p:txEl>
                                          </p:spTgt>
                                        </p:tgtEl>
                                      </p:cBhvr>
                                      <p:to x="100000" y="60000"/>
                                    </p:animScale>
                                    <p:animScale>
                                      <p:cBhvr>
                                        <p:cTn id="50" dur="62" decel="50000">
                                          <p:stCondLst>
                                            <p:cond delay="253"/>
                                          </p:stCondLst>
                                        </p:cTn>
                                        <p:tgtEl>
                                          <p:spTgt spid="5">
                                            <p:txEl>
                                              <p:pRg st="9" end="9"/>
                                            </p:txEl>
                                          </p:spTgt>
                                        </p:tgtEl>
                                      </p:cBhvr>
                                      <p:to x="100000" y="100000"/>
                                    </p:animScale>
                                    <p:animScale>
                                      <p:cBhvr>
                                        <p:cTn id="51" dur="10">
                                          <p:stCondLst>
                                            <p:cond delay="492"/>
                                          </p:stCondLst>
                                        </p:cTn>
                                        <p:tgtEl>
                                          <p:spTgt spid="5">
                                            <p:txEl>
                                              <p:pRg st="9" end="9"/>
                                            </p:txEl>
                                          </p:spTgt>
                                        </p:tgtEl>
                                      </p:cBhvr>
                                      <p:to x="100000" y="80000"/>
                                    </p:animScale>
                                    <p:animScale>
                                      <p:cBhvr>
                                        <p:cTn id="52" dur="62" decel="50000">
                                          <p:stCondLst>
                                            <p:cond delay="502"/>
                                          </p:stCondLst>
                                        </p:cTn>
                                        <p:tgtEl>
                                          <p:spTgt spid="5">
                                            <p:txEl>
                                              <p:pRg st="9" end="9"/>
                                            </p:txEl>
                                          </p:spTgt>
                                        </p:tgtEl>
                                      </p:cBhvr>
                                      <p:to x="100000" y="100000"/>
                                    </p:animScale>
                                    <p:animScale>
                                      <p:cBhvr>
                                        <p:cTn id="53" dur="10">
                                          <p:stCondLst>
                                            <p:cond delay="616"/>
                                          </p:stCondLst>
                                        </p:cTn>
                                        <p:tgtEl>
                                          <p:spTgt spid="5">
                                            <p:txEl>
                                              <p:pRg st="9" end="9"/>
                                            </p:txEl>
                                          </p:spTgt>
                                        </p:tgtEl>
                                      </p:cBhvr>
                                      <p:to x="100000" y="90000"/>
                                    </p:animScale>
                                    <p:animScale>
                                      <p:cBhvr>
                                        <p:cTn id="54" dur="62" decel="50000">
                                          <p:stCondLst>
                                            <p:cond delay="626"/>
                                          </p:stCondLst>
                                        </p:cTn>
                                        <p:tgtEl>
                                          <p:spTgt spid="5">
                                            <p:txEl>
                                              <p:pRg st="9" end="9"/>
                                            </p:txEl>
                                          </p:spTgt>
                                        </p:tgtEl>
                                      </p:cBhvr>
                                      <p:to x="100000" y="100000"/>
                                    </p:animScale>
                                    <p:animScale>
                                      <p:cBhvr>
                                        <p:cTn id="55" dur="10">
                                          <p:stCondLst>
                                            <p:cond delay="678"/>
                                          </p:stCondLst>
                                        </p:cTn>
                                        <p:tgtEl>
                                          <p:spTgt spid="5">
                                            <p:txEl>
                                              <p:pRg st="9" end="9"/>
                                            </p:txEl>
                                          </p:spTgt>
                                        </p:tgtEl>
                                      </p:cBhvr>
                                      <p:to x="100000" y="95000"/>
                                    </p:animScale>
                                    <p:animScale>
                                      <p:cBhvr>
                                        <p:cTn id="56" dur="62" decel="50000">
                                          <p:stCondLst>
                                            <p:cond delay="688"/>
                                          </p:stCondLst>
                                        </p:cTn>
                                        <p:tgtEl>
                                          <p:spTgt spid="5">
                                            <p:txEl>
                                              <p:pRg st="9" end="9"/>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Staff\Desktop\Export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6300" y="2161307"/>
            <a:ext cx="7391399" cy="4435921"/>
          </a:xfrm>
          <a:prstGeom prst="rect">
            <a:avLst/>
          </a:prstGeom>
          <a:noFill/>
          <a:ln w="57150">
            <a:solidFill>
              <a:schemeClr val="accent4">
                <a:lumMod val="75000"/>
              </a:schemeClr>
            </a:solidFill>
          </a:ln>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52400" y="76200"/>
            <a:ext cx="8686800" cy="914400"/>
          </a:xfrm>
        </p:spPr>
        <p:txBody>
          <a:bodyPr>
            <a:normAutofit/>
          </a:bodyPr>
          <a:lstStyle/>
          <a:p>
            <a:r>
              <a:rPr lang="en-US" sz="4000" dirty="0"/>
              <a:t>Batch Linking Digital Content</a:t>
            </a:r>
          </a:p>
        </p:txBody>
      </p:sp>
      <p:sp>
        <p:nvSpPr>
          <p:cNvPr id="4" name="Rectangle 3"/>
          <p:cNvSpPr/>
          <p:nvPr/>
        </p:nvSpPr>
        <p:spPr>
          <a:xfrm>
            <a:off x="152400" y="914400"/>
            <a:ext cx="8839200" cy="1138773"/>
          </a:xfrm>
          <a:prstGeom prst="rect">
            <a:avLst/>
          </a:prstGeom>
        </p:spPr>
        <p:txBody>
          <a:bodyPr wrap="square">
            <a:spAutoFit/>
          </a:bodyPr>
          <a:lstStyle/>
          <a:p>
            <a:pPr>
              <a:buClr>
                <a:srgbClr val="0070C0"/>
              </a:buClr>
            </a:pPr>
            <a:r>
              <a:rPr lang="en-US" sz="2800" dirty="0">
                <a:solidFill>
                  <a:schemeClr val="accent4">
                    <a:lumMod val="75000"/>
                  </a:schemeClr>
                </a:solidFill>
                <a:latin typeface="Calibri" panose="020F0502020204030204" pitchFamily="34" charset="0"/>
              </a:rPr>
              <a:t>Procedure 1 – Exporting and Spreadsheet Clean-Up</a:t>
            </a:r>
            <a:endParaRPr lang="en-US" sz="2000" dirty="0">
              <a:solidFill>
                <a:schemeClr val="accent4">
                  <a:lumMod val="75000"/>
                </a:schemeClr>
              </a:solidFill>
              <a:latin typeface="Calibri" panose="020F0502020204030204" pitchFamily="34" charset="0"/>
            </a:endParaRPr>
          </a:p>
          <a:p>
            <a:pPr lvl="1">
              <a:buClr>
                <a:srgbClr val="0070C0"/>
              </a:buClr>
              <a:buFont typeface="Arial"/>
              <a:buChar char="•"/>
            </a:pPr>
            <a:r>
              <a:rPr lang="en-US" sz="2000" dirty="0">
                <a:solidFill>
                  <a:schemeClr val="accent4">
                    <a:lumMod val="75000"/>
                  </a:schemeClr>
                </a:solidFill>
                <a:latin typeface="Calibri" panose="020F0502020204030204" pitchFamily="34" charset="0"/>
              </a:rPr>
              <a:t> Export metadata from CONTENTdm </a:t>
            </a:r>
          </a:p>
          <a:p>
            <a:pPr lvl="1">
              <a:buClr>
                <a:srgbClr val="0070C0"/>
              </a:buClr>
              <a:buFont typeface="Arial"/>
              <a:buChar char="•"/>
            </a:pPr>
            <a:r>
              <a:rPr lang="en-US" sz="2000" dirty="0">
                <a:solidFill>
                  <a:schemeClr val="accent4">
                    <a:lumMod val="75000"/>
                  </a:schemeClr>
                </a:solidFill>
                <a:latin typeface="Calibri" panose="020F0502020204030204" pitchFamily="34" charset="0"/>
              </a:rPr>
              <a:t> Open the tab delimited file in Excel and edit as needed</a:t>
            </a:r>
          </a:p>
        </p:txBody>
      </p:sp>
      <p:pic>
        <p:nvPicPr>
          <p:cNvPr id="1026" name="Picture 2" descr="C:\Users\Staff\Desktop\Export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9373" y="2168234"/>
            <a:ext cx="7391400" cy="4435921"/>
          </a:xfrm>
          <a:prstGeom prst="rect">
            <a:avLst/>
          </a:prstGeom>
          <a:noFill/>
          <a:ln w="57150">
            <a:solidFill>
              <a:schemeClr val="accent4">
                <a:lumMod val="75000"/>
              </a:schemeClr>
            </a:solidFill>
          </a:ln>
          <a:extLst>
            <a:ext uri="{909E8E84-426E-40DD-AFC4-6F175D3DCCD1}">
              <a14:hiddenFill xmlns:a14="http://schemas.microsoft.com/office/drawing/2010/main">
                <a:solidFill>
                  <a:srgbClr val="FFFFFF"/>
                </a:solidFill>
              </a14:hiddenFill>
            </a:ext>
          </a:extLst>
        </p:spPr>
      </p:pic>
      <p:pic>
        <p:nvPicPr>
          <p:cNvPr id="1029" name="Picture 5" descr="C:\Users\Staff\Desktop\Excel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8200" y="2161307"/>
            <a:ext cx="7422573" cy="4435921"/>
          </a:xfrm>
          <a:prstGeom prst="rect">
            <a:avLst/>
          </a:prstGeom>
          <a:noFill/>
          <a:ln w="57150">
            <a:solidFill>
              <a:schemeClr val="accent4">
                <a:lumMod val="75000"/>
              </a:schemeClr>
            </a:solidFill>
          </a:ln>
          <a:extLst>
            <a:ext uri="{909E8E84-426E-40DD-AFC4-6F175D3DCCD1}">
              <a14:hiddenFill xmlns:a14="http://schemas.microsoft.com/office/drawing/2010/main">
                <a:solidFill>
                  <a:srgbClr val="FFFFFF"/>
                </a:solidFill>
              </a14:hiddenFill>
            </a:ext>
          </a:extLst>
        </p:spPr>
      </p:pic>
      <p:pic>
        <p:nvPicPr>
          <p:cNvPr id="1030" name="Picture 6" descr="C:\Users\Staff\Desktop\Excel3.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7025" y="2053173"/>
            <a:ext cx="8724922" cy="1909227"/>
          </a:xfrm>
          <a:prstGeom prst="rect">
            <a:avLst/>
          </a:prstGeom>
          <a:noFill/>
          <a:ln w="57150">
            <a:solidFill>
              <a:schemeClr val="accent4">
                <a:lumMod val="75000"/>
              </a:schemeClr>
            </a:solidFill>
          </a:ln>
          <a:extLst>
            <a:ext uri="{909E8E84-426E-40DD-AFC4-6F175D3DCCD1}">
              <a14:hiddenFill xmlns:a14="http://schemas.microsoft.com/office/drawing/2010/main">
                <a:solidFill>
                  <a:srgbClr val="FFFFFF"/>
                </a:solidFill>
              </a14:hiddenFill>
            </a:ext>
          </a:extLst>
        </p:spPr>
      </p:pic>
      <p:pic>
        <p:nvPicPr>
          <p:cNvPr id="1031" name="Picture 7" descr="C:\Users\Staff\Desktop\Excel7.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85299" y="4121588"/>
            <a:ext cx="8759547" cy="2475640"/>
          </a:xfrm>
          <a:prstGeom prst="rect">
            <a:avLst/>
          </a:prstGeom>
          <a:noFill/>
          <a:ln w="57150">
            <a:solidFill>
              <a:schemeClr val="accent4">
                <a:lumMod val="7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5551497"/>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fade">
                                      <p:cBhvr>
                                        <p:cTn id="14" dur="1000"/>
                                        <p:tgtEl>
                                          <p:spTgt spid="1026"/>
                                        </p:tgtEl>
                                      </p:cBhvr>
                                    </p:animEffect>
                                    <p:anim calcmode="lin" valueType="num">
                                      <p:cBhvr>
                                        <p:cTn id="15" dur="1000" fill="hold"/>
                                        <p:tgtEl>
                                          <p:spTgt spid="1026"/>
                                        </p:tgtEl>
                                        <p:attrNameLst>
                                          <p:attrName>ppt_x</p:attrName>
                                        </p:attrNameLst>
                                      </p:cBhvr>
                                      <p:tavLst>
                                        <p:tav tm="0">
                                          <p:val>
                                            <p:strVal val="#ppt_x"/>
                                          </p:val>
                                        </p:tav>
                                        <p:tav tm="100000">
                                          <p:val>
                                            <p:strVal val="#ppt_x"/>
                                          </p:val>
                                        </p:tav>
                                      </p:tavLst>
                                    </p:anim>
                                    <p:anim calcmode="lin" valueType="num">
                                      <p:cBhvr>
                                        <p:cTn id="16"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0" presetClass="exit" presetSubtype="0" fill="hold" nodeType="clickEffect">
                                  <p:stCondLst>
                                    <p:cond delay="0"/>
                                  </p:stCondLst>
                                  <p:childTnLst>
                                    <p:animEffect transition="out" filter="fade">
                                      <p:cBhvr>
                                        <p:cTn id="20" dur="800" accel="100000">
                                          <p:stCondLst>
                                            <p:cond delay="200"/>
                                          </p:stCondLst>
                                        </p:cTn>
                                        <p:tgtEl>
                                          <p:spTgt spid="1026"/>
                                        </p:tgtEl>
                                      </p:cBhvr>
                                    </p:animEffect>
                                    <p:anim calcmode="lin" valueType="num">
                                      <p:cBhvr>
                                        <p:cTn id="21" dur="800" accel="100000">
                                          <p:stCondLst>
                                            <p:cond delay="200"/>
                                          </p:stCondLst>
                                        </p:cTn>
                                        <p:tgtEl>
                                          <p:spTgt spid="1026"/>
                                        </p:tgtEl>
                                        <p:attrNameLst>
                                          <p:attrName>style.rotation</p:attrName>
                                        </p:attrNameLst>
                                      </p:cBhvr>
                                      <p:tavLst>
                                        <p:tav tm="0">
                                          <p:val>
                                            <p:fltVal val="0"/>
                                          </p:val>
                                        </p:tav>
                                        <p:tav tm="100000">
                                          <p:val>
                                            <p:fltVal val="-90"/>
                                          </p:val>
                                        </p:tav>
                                      </p:tavLst>
                                    </p:anim>
                                    <p:anim calcmode="lin" valueType="num">
                                      <p:cBhvr>
                                        <p:cTn id="22" dur="200" decel="100000"/>
                                        <p:tgtEl>
                                          <p:spTgt spid="1026"/>
                                        </p:tgtEl>
                                        <p:attrNameLst>
                                          <p:attrName>ppt_x</p:attrName>
                                        </p:attrNameLst>
                                      </p:cBhvr>
                                      <p:tavLst>
                                        <p:tav tm="0">
                                          <p:val>
                                            <p:strVal val="ppt_x"/>
                                          </p:val>
                                        </p:tav>
                                        <p:tav tm="100000">
                                          <p:val>
                                            <p:strVal val="ppt_x-0.05"/>
                                          </p:val>
                                        </p:tav>
                                      </p:tavLst>
                                    </p:anim>
                                    <p:anim calcmode="lin" valueType="num">
                                      <p:cBhvr>
                                        <p:cTn id="23" dur="200" decel="100000"/>
                                        <p:tgtEl>
                                          <p:spTgt spid="1026"/>
                                        </p:tgtEl>
                                        <p:attrNameLst>
                                          <p:attrName>ppt_y</p:attrName>
                                        </p:attrNameLst>
                                      </p:cBhvr>
                                      <p:tavLst>
                                        <p:tav tm="0">
                                          <p:val>
                                            <p:strVal val="ppt_y"/>
                                          </p:val>
                                        </p:tav>
                                        <p:tav tm="100000">
                                          <p:val>
                                            <p:strVal val="ppt_y+0.1"/>
                                          </p:val>
                                        </p:tav>
                                      </p:tavLst>
                                    </p:anim>
                                    <p:anim calcmode="lin" valueType="num">
                                      <p:cBhvr>
                                        <p:cTn id="24" dur="800" accel="100000">
                                          <p:stCondLst>
                                            <p:cond delay="200"/>
                                          </p:stCondLst>
                                        </p:cTn>
                                        <p:tgtEl>
                                          <p:spTgt spid="1026"/>
                                        </p:tgtEl>
                                        <p:attrNameLst>
                                          <p:attrName>ppt_x</p:attrName>
                                        </p:attrNameLst>
                                      </p:cBhvr>
                                      <p:tavLst>
                                        <p:tav tm="0">
                                          <p:val>
                                            <p:strVal val="ppt_x"/>
                                          </p:val>
                                        </p:tav>
                                        <p:tav tm="100000">
                                          <p:val>
                                            <p:strVal val="ppt_x+0.4+0.05"/>
                                          </p:val>
                                        </p:tav>
                                      </p:tavLst>
                                    </p:anim>
                                    <p:anim calcmode="lin" valueType="num">
                                      <p:cBhvr>
                                        <p:cTn id="25" dur="800" accel="100000">
                                          <p:stCondLst>
                                            <p:cond delay="200"/>
                                          </p:stCondLst>
                                        </p:cTn>
                                        <p:tgtEl>
                                          <p:spTgt spid="1026"/>
                                        </p:tgtEl>
                                        <p:attrNameLst>
                                          <p:attrName>ppt_y</p:attrName>
                                        </p:attrNameLst>
                                      </p:cBhvr>
                                      <p:tavLst>
                                        <p:tav tm="0">
                                          <p:val>
                                            <p:strVal val="ppt_y"/>
                                          </p:val>
                                        </p:tav>
                                        <p:tav tm="100000">
                                          <p:val>
                                            <p:strVal val="ppt_y-0.4-0.1"/>
                                          </p:val>
                                        </p:tav>
                                      </p:tavLst>
                                    </p:anim>
                                    <p:set>
                                      <p:cBhvr>
                                        <p:cTn id="26" dur="1" fill="hold">
                                          <p:stCondLst>
                                            <p:cond delay="999"/>
                                          </p:stCondLst>
                                        </p:cTn>
                                        <p:tgtEl>
                                          <p:spTgt spid="1026"/>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028"/>
                                        </p:tgtEl>
                                        <p:attrNameLst>
                                          <p:attrName>style.visibility</p:attrName>
                                        </p:attrNameLst>
                                      </p:cBhvr>
                                      <p:to>
                                        <p:strVal val="visible"/>
                                      </p:to>
                                    </p:set>
                                    <p:animEffect transition="in" filter="fade">
                                      <p:cBhvr>
                                        <p:cTn id="31" dur="1000"/>
                                        <p:tgtEl>
                                          <p:spTgt spid="1028"/>
                                        </p:tgtEl>
                                      </p:cBhvr>
                                    </p:animEffect>
                                    <p:anim calcmode="lin" valueType="num">
                                      <p:cBhvr>
                                        <p:cTn id="32" dur="1000" fill="hold"/>
                                        <p:tgtEl>
                                          <p:spTgt spid="1028"/>
                                        </p:tgtEl>
                                        <p:attrNameLst>
                                          <p:attrName>ppt_x</p:attrName>
                                        </p:attrNameLst>
                                      </p:cBhvr>
                                      <p:tavLst>
                                        <p:tav tm="0">
                                          <p:val>
                                            <p:strVal val="#ppt_x"/>
                                          </p:val>
                                        </p:tav>
                                        <p:tav tm="100000">
                                          <p:val>
                                            <p:strVal val="#ppt_x"/>
                                          </p:val>
                                        </p:tav>
                                      </p:tavLst>
                                    </p:anim>
                                    <p:anim calcmode="lin" valueType="num">
                                      <p:cBhvr>
                                        <p:cTn id="33"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30" presetClass="exit" presetSubtype="0" fill="hold" nodeType="clickEffect">
                                  <p:stCondLst>
                                    <p:cond delay="0"/>
                                  </p:stCondLst>
                                  <p:childTnLst>
                                    <p:animEffect transition="out" filter="fade">
                                      <p:cBhvr>
                                        <p:cTn id="37" dur="800" accel="100000">
                                          <p:stCondLst>
                                            <p:cond delay="200"/>
                                          </p:stCondLst>
                                        </p:cTn>
                                        <p:tgtEl>
                                          <p:spTgt spid="1028"/>
                                        </p:tgtEl>
                                      </p:cBhvr>
                                    </p:animEffect>
                                    <p:anim calcmode="lin" valueType="num">
                                      <p:cBhvr>
                                        <p:cTn id="38" dur="800" accel="100000">
                                          <p:stCondLst>
                                            <p:cond delay="200"/>
                                          </p:stCondLst>
                                        </p:cTn>
                                        <p:tgtEl>
                                          <p:spTgt spid="1028"/>
                                        </p:tgtEl>
                                        <p:attrNameLst>
                                          <p:attrName>style.rotation</p:attrName>
                                        </p:attrNameLst>
                                      </p:cBhvr>
                                      <p:tavLst>
                                        <p:tav tm="0">
                                          <p:val>
                                            <p:fltVal val="0"/>
                                          </p:val>
                                        </p:tav>
                                        <p:tav tm="100000">
                                          <p:val>
                                            <p:fltVal val="-90"/>
                                          </p:val>
                                        </p:tav>
                                      </p:tavLst>
                                    </p:anim>
                                    <p:anim calcmode="lin" valueType="num">
                                      <p:cBhvr>
                                        <p:cTn id="39" dur="200" decel="100000"/>
                                        <p:tgtEl>
                                          <p:spTgt spid="1028"/>
                                        </p:tgtEl>
                                        <p:attrNameLst>
                                          <p:attrName>ppt_x</p:attrName>
                                        </p:attrNameLst>
                                      </p:cBhvr>
                                      <p:tavLst>
                                        <p:tav tm="0">
                                          <p:val>
                                            <p:strVal val="ppt_x"/>
                                          </p:val>
                                        </p:tav>
                                        <p:tav tm="100000">
                                          <p:val>
                                            <p:strVal val="ppt_x-0.05"/>
                                          </p:val>
                                        </p:tav>
                                      </p:tavLst>
                                    </p:anim>
                                    <p:anim calcmode="lin" valueType="num">
                                      <p:cBhvr>
                                        <p:cTn id="40" dur="200" decel="100000"/>
                                        <p:tgtEl>
                                          <p:spTgt spid="1028"/>
                                        </p:tgtEl>
                                        <p:attrNameLst>
                                          <p:attrName>ppt_y</p:attrName>
                                        </p:attrNameLst>
                                      </p:cBhvr>
                                      <p:tavLst>
                                        <p:tav tm="0">
                                          <p:val>
                                            <p:strVal val="ppt_y"/>
                                          </p:val>
                                        </p:tav>
                                        <p:tav tm="100000">
                                          <p:val>
                                            <p:strVal val="ppt_y+0.1"/>
                                          </p:val>
                                        </p:tav>
                                      </p:tavLst>
                                    </p:anim>
                                    <p:anim calcmode="lin" valueType="num">
                                      <p:cBhvr>
                                        <p:cTn id="41" dur="800" accel="100000">
                                          <p:stCondLst>
                                            <p:cond delay="200"/>
                                          </p:stCondLst>
                                        </p:cTn>
                                        <p:tgtEl>
                                          <p:spTgt spid="1028"/>
                                        </p:tgtEl>
                                        <p:attrNameLst>
                                          <p:attrName>ppt_x</p:attrName>
                                        </p:attrNameLst>
                                      </p:cBhvr>
                                      <p:tavLst>
                                        <p:tav tm="0">
                                          <p:val>
                                            <p:strVal val="ppt_x"/>
                                          </p:val>
                                        </p:tav>
                                        <p:tav tm="100000">
                                          <p:val>
                                            <p:strVal val="ppt_x+0.4+0.05"/>
                                          </p:val>
                                        </p:tav>
                                      </p:tavLst>
                                    </p:anim>
                                    <p:anim calcmode="lin" valueType="num">
                                      <p:cBhvr>
                                        <p:cTn id="42" dur="800" accel="100000">
                                          <p:stCondLst>
                                            <p:cond delay="200"/>
                                          </p:stCondLst>
                                        </p:cTn>
                                        <p:tgtEl>
                                          <p:spTgt spid="1028"/>
                                        </p:tgtEl>
                                        <p:attrNameLst>
                                          <p:attrName>ppt_y</p:attrName>
                                        </p:attrNameLst>
                                      </p:cBhvr>
                                      <p:tavLst>
                                        <p:tav tm="0">
                                          <p:val>
                                            <p:strVal val="ppt_y"/>
                                          </p:val>
                                        </p:tav>
                                        <p:tav tm="100000">
                                          <p:val>
                                            <p:strVal val="ppt_y-0.4-0.1"/>
                                          </p:val>
                                        </p:tav>
                                      </p:tavLst>
                                    </p:anim>
                                    <p:set>
                                      <p:cBhvr>
                                        <p:cTn id="43" dur="1" fill="hold">
                                          <p:stCondLst>
                                            <p:cond delay="999"/>
                                          </p:stCondLst>
                                        </p:cTn>
                                        <p:tgtEl>
                                          <p:spTgt spid="1028"/>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nodeType="clickEffect">
                                  <p:stCondLst>
                                    <p:cond delay="0"/>
                                  </p:stCondLst>
                                  <p:childTnLst>
                                    <p:set>
                                      <p:cBhvr>
                                        <p:cTn id="47" dur="1" fill="hold">
                                          <p:stCondLst>
                                            <p:cond delay="0"/>
                                          </p:stCondLst>
                                        </p:cTn>
                                        <p:tgtEl>
                                          <p:spTgt spid="4">
                                            <p:txEl>
                                              <p:pRg st="2" end="2"/>
                                            </p:txEl>
                                          </p:spTgt>
                                        </p:tgtEl>
                                        <p:attrNameLst>
                                          <p:attrName>style.visibility</p:attrName>
                                        </p:attrNameLst>
                                      </p:cBhvr>
                                      <p:to>
                                        <p:strVal val="visible"/>
                                      </p:to>
                                    </p:set>
                                    <p:anim calcmode="lin" valueType="num">
                                      <p:cBhvr>
                                        <p:cTn id="48"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49"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50" dur="500"/>
                                        <p:tgtEl>
                                          <p:spTgt spid="4">
                                            <p:txEl>
                                              <p:pRg st="2" end="2"/>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1029"/>
                                        </p:tgtEl>
                                        <p:attrNameLst>
                                          <p:attrName>style.visibility</p:attrName>
                                        </p:attrNameLst>
                                      </p:cBhvr>
                                      <p:to>
                                        <p:strVal val="visible"/>
                                      </p:to>
                                    </p:set>
                                    <p:animEffect transition="in" filter="fade">
                                      <p:cBhvr>
                                        <p:cTn id="55" dur="1000"/>
                                        <p:tgtEl>
                                          <p:spTgt spid="1029"/>
                                        </p:tgtEl>
                                      </p:cBhvr>
                                    </p:animEffect>
                                    <p:anim calcmode="lin" valueType="num">
                                      <p:cBhvr>
                                        <p:cTn id="56" dur="1000" fill="hold"/>
                                        <p:tgtEl>
                                          <p:spTgt spid="1029"/>
                                        </p:tgtEl>
                                        <p:attrNameLst>
                                          <p:attrName>ppt_x</p:attrName>
                                        </p:attrNameLst>
                                      </p:cBhvr>
                                      <p:tavLst>
                                        <p:tav tm="0">
                                          <p:val>
                                            <p:strVal val="#ppt_x"/>
                                          </p:val>
                                        </p:tav>
                                        <p:tav tm="100000">
                                          <p:val>
                                            <p:strVal val="#ppt_x"/>
                                          </p:val>
                                        </p:tav>
                                      </p:tavLst>
                                    </p:anim>
                                    <p:anim calcmode="lin" valueType="num">
                                      <p:cBhvr>
                                        <p:cTn id="57" dur="1000" fill="hold"/>
                                        <p:tgtEl>
                                          <p:spTgt spid="1029"/>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30" presetClass="exit" presetSubtype="0" fill="hold" nodeType="clickEffect">
                                  <p:stCondLst>
                                    <p:cond delay="0"/>
                                  </p:stCondLst>
                                  <p:childTnLst>
                                    <p:animEffect transition="out" filter="fade">
                                      <p:cBhvr>
                                        <p:cTn id="61" dur="800" accel="100000">
                                          <p:stCondLst>
                                            <p:cond delay="200"/>
                                          </p:stCondLst>
                                        </p:cTn>
                                        <p:tgtEl>
                                          <p:spTgt spid="1029"/>
                                        </p:tgtEl>
                                      </p:cBhvr>
                                    </p:animEffect>
                                    <p:anim calcmode="lin" valueType="num">
                                      <p:cBhvr>
                                        <p:cTn id="62" dur="800" accel="100000">
                                          <p:stCondLst>
                                            <p:cond delay="200"/>
                                          </p:stCondLst>
                                        </p:cTn>
                                        <p:tgtEl>
                                          <p:spTgt spid="1029"/>
                                        </p:tgtEl>
                                        <p:attrNameLst>
                                          <p:attrName>style.rotation</p:attrName>
                                        </p:attrNameLst>
                                      </p:cBhvr>
                                      <p:tavLst>
                                        <p:tav tm="0">
                                          <p:val>
                                            <p:fltVal val="0"/>
                                          </p:val>
                                        </p:tav>
                                        <p:tav tm="100000">
                                          <p:val>
                                            <p:fltVal val="-90"/>
                                          </p:val>
                                        </p:tav>
                                      </p:tavLst>
                                    </p:anim>
                                    <p:anim calcmode="lin" valueType="num">
                                      <p:cBhvr>
                                        <p:cTn id="63" dur="200" decel="100000"/>
                                        <p:tgtEl>
                                          <p:spTgt spid="1029"/>
                                        </p:tgtEl>
                                        <p:attrNameLst>
                                          <p:attrName>ppt_x</p:attrName>
                                        </p:attrNameLst>
                                      </p:cBhvr>
                                      <p:tavLst>
                                        <p:tav tm="0">
                                          <p:val>
                                            <p:strVal val="ppt_x"/>
                                          </p:val>
                                        </p:tav>
                                        <p:tav tm="100000">
                                          <p:val>
                                            <p:strVal val="ppt_x-0.05"/>
                                          </p:val>
                                        </p:tav>
                                      </p:tavLst>
                                    </p:anim>
                                    <p:anim calcmode="lin" valueType="num">
                                      <p:cBhvr>
                                        <p:cTn id="64" dur="200" decel="100000"/>
                                        <p:tgtEl>
                                          <p:spTgt spid="1029"/>
                                        </p:tgtEl>
                                        <p:attrNameLst>
                                          <p:attrName>ppt_y</p:attrName>
                                        </p:attrNameLst>
                                      </p:cBhvr>
                                      <p:tavLst>
                                        <p:tav tm="0">
                                          <p:val>
                                            <p:strVal val="ppt_y"/>
                                          </p:val>
                                        </p:tav>
                                        <p:tav tm="100000">
                                          <p:val>
                                            <p:strVal val="ppt_y+0.1"/>
                                          </p:val>
                                        </p:tav>
                                      </p:tavLst>
                                    </p:anim>
                                    <p:anim calcmode="lin" valueType="num">
                                      <p:cBhvr>
                                        <p:cTn id="65" dur="800" accel="100000">
                                          <p:stCondLst>
                                            <p:cond delay="200"/>
                                          </p:stCondLst>
                                        </p:cTn>
                                        <p:tgtEl>
                                          <p:spTgt spid="1029"/>
                                        </p:tgtEl>
                                        <p:attrNameLst>
                                          <p:attrName>ppt_x</p:attrName>
                                        </p:attrNameLst>
                                      </p:cBhvr>
                                      <p:tavLst>
                                        <p:tav tm="0">
                                          <p:val>
                                            <p:strVal val="ppt_x"/>
                                          </p:val>
                                        </p:tav>
                                        <p:tav tm="100000">
                                          <p:val>
                                            <p:strVal val="ppt_x+0.4+0.05"/>
                                          </p:val>
                                        </p:tav>
                                      </p:tavLst>
                                    </p:anim>
                                    <p:anim calcmode="lin" valueType="num">
                                      <p:cBhvr>
                                        <p:cTn id="66" dur="800" accel="100000">
                                          <p:stCondLst>
                                            <p:cond delay="200"/>
                                          </p:stCondLst>
                                        </p:cTn>
                                        <p:tgtEl>
                                          <p:spTgt spid="1029"/>
                                        </p:tgtEl>
                                        <p:attrNameLst>
                                          <p:attrName>ppt_y</p:attrName>
                                        </p:attrNameLst>
                                      </p:cBhvr>
                                      <p:tavLst>
                                        <p:tav tm="0">
                                          <p:val>
                                            <p:strVal val="ppt_y"/>
                                          </p:val>
                                        </p:tav>
                                        <p:tav tm="100000">
                                          <p:val>
                                            <p:strVal val="ppt_y-0.4-0.1"/>
                                          </p:val>
                                        </p:tav>
                                      </p:tavLst>
                                    </p:anim>
                                    <p:set>
                                      <p:cBhvr>
                                        <p:cTn id="67" dur="1" fill="hold">
                                          <p:stCondLst>
                                            <p:cond delay="999"/>
                                          </p:stCondLst>
                                        </p:cTn>
                                        <p:tgtEl>
                                          <p:spTgt spid="1029"/>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37" presetClass="entr" presetSubtype="0" fill="hold" nodeType="clickEffect">
                                  <p:stCondLst>
                                    <p:cond delay="0"/>
                                  </p:stCondLst>
                                  <p:childTnLst>
                                    <p:set>
                                      <p:cBhvr>
                                        <p:cTn id="71" dur="1" fill="hold">
                                          <p:stCondLst>
                                            <p:cond delay="0"/>
                                          </p:stCondLst>
                                        </p:cTn>
                                        <p:tgtEl>
                                          <p:spTgt spid="1030"/>
                                        </p:tgtEl>
                                        <p:attrNameLst>
                                          <p:attrName>style.visibility</p:attrName>
                                        </p:attrNameLst>
                                      </p:cBhvr>
                                      <p:to>
                                        <p:strVal val="visible"/>
                                      </p:to>
                                    </p:set>
                                    <p:animEffect transition="in" filter="fade">
                                      <p:cBhvr>
                                        <p:cTn id="72" dur="1000"/>
                                        <p:tgtEl>
                                          <p:spTgt spid="1030"/>
                                        </p:tgtEl>
                                      </p:cBhvr>
                                    </p:animEffect>
                                    <p:anim calcmode="lin" valueType="num">
                                      <p:cBhvr>
                                        <p:cTn id="73" dur="1000" fill="hold"/>
                                        <p:tgtEl>
                                          <p:spTgt spid="1030"/>
                                        </p:tgtEl>
                                        <p:attrNameLst>
                                          <p:attrName>ppt_x</p:attrName>
                                        </p:attrNameLst>
                                      </p:cBhvr>
                                      <p:tavLst>
                                        <p:tav tm="0">
                                          <p:val>
                                            <p:strVal val="#ppt_x"/>
                                          </p:val>
                                        </p:tav>
                                        <p:tav tm="100000">
                                          <p:val>
                                            <p:strVal val="#ppt_x"/>
                                          </p:val>
                                        </p:tav>
                                      </p:tavLst>
                                    </p:anim>
                                    <p:anim calcmode="lin" valueType="num">
                                      <p:cBhvr>
                                        <p:cTn id="74" dur="900" decel="100000" fill="hold"/>
                                        <p:tgtEl>
                                          <p:spTgt spid="10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030"/>
                                        </p:tgtEl>
                                        <p:attrNameLst>
                                          <p:attrName>ppt_y</p:attrName>
                                        </p:attrNameLst>
                                      </p:cBhvr>
                                      <p:tavLst>
                                        <p:tav tm="0">
                                          <p:val>
                                            <p:strVal val="#ppt_y-.03"/>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 presetClass="entr" presetSubtype="4" fill="hold" nodeType="clickEffect">
                                  <p:stCondLst>
                                    <p:cond delay="0"/>
                                  </p:stCondLst>
                                  <p:childTnLst>
                                    <p:set>
                                      <p:cBhvr>
                                        <p:cTn id="79" dur="1" fill="hold">
                                          <p:stCondLst>
                                            <p:cond delay="0"/>
                                          </p:stCondLst>
                                        </p:cTn>
                                        <p:tgtEl>
                                          <p:spTgt spid="1031"/>
                                        </p:tgtEl>
                                        <p:attrNameLst>
                                          <p:attrName>style.visibility</p:attrName>
                                        </p:attrNameLst>
                                      </p:cBhvr>
                                      <p:to>
                                        <p:strVal val="visible"/>
                                      </p:to>
                                    </p:set>
                                    <p:anim calcmode="lin" valueType="num">
                                      <p:cBhvr additive="base">
                                        <p:cTn id="80" dur="500" fill="hold"/>
                                        <p:tgtEl>
                                          <p:spTgt spid="1031"/>
                                        </p:tgtEl>
                                        <p:attrNameLst>
                                          <p:attrName>ppt_x</p:attrName>
                                        </p:attrNameLst>
                                      </p:cBhvr>
                                      <p:tavLst>
                                        <p:tav tm="0">
                                          <p:val>
                                            <p:strVal val="#ppt_x"/>
                                          </p:val>
                                        </p:tav>
                                        <p:tav tm="100000">
                                          <p:val>
                                            <p:strVal val="#ppt_x"/>
                                          </p:val>
                                        </p:tav>
                                      </p:tavLst>
                                    </p:anim>
                                    <p:anim calcmode="lin" valueType="num">
                                      <p:cBhvr additive="base">
                                        <p:cTn id="81" dur="500" fill="hold"/>
                                        <p:tgtEl>
                                          <p:spTgt spid="1031"/>
                                        </p:tgtEl>
                                        <p:attrNameLst>
                                          <p:attrName>ppt_y</p:attrName>
                                        </p:attrNameLst>
                                      </p:cBhvr>
                                      <p:tavLst>
                                        <p:tav tm="0">
                                          <p:val>
                                            <p:strVal val="1+#ppt_h/2"/>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42" presetClass="path" presetSubtype="0" accel="50000" decel="50000" fill="hold" nodeType="clickEffect">
                                  <p:stCondLst>
                                    <p:cond delay="0"/>
                                  </p:stCondLst>
                                  <p:childTnLst>
                                    <p:animMotion origin="layout" path="M 0 0 L 0 0.25 E" pathEditMode="relative" ptsTypes="">
                                      <p:cBhvr>
                                        <p:cTn id="85" dur="1000" fill="hold"/>
                                        <p:tgtEl>
                                          <p:spTgt spid="1030"/>
                                        </p:tgtEl>
                                        <p:attrNameLst>
                                          <p:attrName>ppt_x</p:attrName>
                                          <p:attrName>ppt_y</p:attrName>
                                        </p:attrNameLst>
                                      </p:cBhvr>
                                    </p:animMotion>
                                  </p:childTnLst>
                                </p:cTn>
                              </p:par>
                            </p:childTnLst>
                          </p:cTn>
                        </p:par>
                      </p:childTnLst>
                    </p:cTn>
                  </p:par>
                  <p:par>
                    <p:cTn id="86" fill="hold">
                      <p:stCondLst>
                        <p:cond delay="indefinite"/>
                      </p:stCondLst>
                      <p:childTnLst>
                        <p:par>
                          <p:cTn id="87" fill="hold">
                            <p:stCondLst>
                              <p:cond delay="0"/>
                            </p:stCondLst>
                            <p:childTnLst>
                              <p:par>
                                <p:cTn id="88" presetID="32" presetClass="emph" presetSubtype="0" fill="hold" nodeType="clickEffect">
                                  <p:stCondLst>
                                    <p:cond delay="0"/>
                                  </p:stCondLst>
                                  <p:childTnLst>
                                    <p:animRot by="120000">
                                      <p:cBhvr>
                                        <p:cTn id="89" dur="100" fill="hold">
                                          <p:stCondLst>
                                            <p:cond delay="0"/>
                                          </p:stCondLst>
                                        </p:cTn>
                                        <p:tgtEl>
                                          <p:spTgt spid="1031"/>
                                        </p:tgtEl>
                                        <p:attrNameLst>
                                          <p:attrName>r</p:attrName>
                                        </p:attrNameLst>
                                      </p:cBhvr>
                                    </p:animRot>
                                    <p:animRot by="-240000">
                                      <p:cBhvr>
                                        <p:cTn id="90" dur="200" fill="hold">
                                          <p:stCondLst>
                                            <p:cond delay="200"/>
                                          </p:stCondLst>
                                        </p:cTn>
                                        <p:tgtEl>
                                          <p:spTgt spid="1031"/>
                                        </p:tgtEl>
                                        <p:attrNameLst>
                                          <p:attrName>r</p:attrName>
                                        </p:attrNameLst>
                                      </p:cBhvr>
                                    </p:animRot>
                                    <p:animRot by="240000">
                                      <p:cBhvr>
                                        <p:cTn id="91" dur="200" fill="hold">
                                          <p:stCondLst>
                                            <p:cond delay="400"/>
                                          </p:stCondLst>
                                        </p:cTn>
                                        <p:tgtEl>
                                          <p:spTgt spid="1031"/>
                                        </p:tgtEl>
                                        <p:attrNameLst>
                                          <p:attrName>r</p:attrName>
                                        </p:attrNameLst>
                                      </p:cBhvr>
                                    </p:animRot>
                                    <p:animRot by="-240000">
                                      <p:cBhvr>
                                        <p:cTn id="92" dur="200" fill="hold">
                                          <p:stCondLst>
                                            <p:cond delay="600"/>
                                          </p:stCondLst>
                                        </p:cTn>
                                        <p:tgtEl>
                                          <p:spTgt spid="1031"/>
                                        </p:tgtEl>
                                        <p:attrNameLst>
                                          <p:attrName>r</p:attrName>
                                        </p:attrNameLst>
                                      </p:cBhvr>
                                    </p:animRot>
                                    <p:animRot by="120000">
                                      <p:cBhvr>
                                        <p:cTn id="93" dur="200" fill="hold">
                                          <p:stCondLst>
                                            <p:cond delay="800"/>
                                          </p:stCondLst>
                                        </p:cTn>
                                        <p:tgtEl>
                                          <p:spTgt spid="103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52400" y="76200"/>
            <a:ext cx="8686800" cy="914400"/>
          </a:xfrm>
        </p:spPr>
        <p:txBody>
          <a:bodyPr>
            <a:normAutofit/>
          </a:bodyPr>
          <a:lstStyle/>
          <a:p>
            <a:r>
              <a:rPr lang="en-US" sz="4000" dirty="0"/>
              <a:t>Batch Linking Digital Content</a:t>
            </a:r>
          </a:p>
        </p:txBody>
      </p:sp>
      <p:sp>
        <p:nvSpPr>
          <p:cNvPr id="6" name="Rectangle 5"/>
          <p:cNvSpPr/>
          <p:nvPr/>
        </p:nvSpPr>
        <p:spPr>
          <a:xfrm>
            <a:off x="152400" y="914400"/>
            <a:ext cx="8839200" cy="1754326"/>
          </a:xfrm>
          <a:prstGeom prst="rect">
            <a:avLst/>
          </a:prstGeom>
        </p:spPr>
        <p:txBody>
          <a:bodyPr wrap="square" anchor="t">
            <a:spAutoFit/>
          </a:bodyPr>
          <a:lstStyle/>
          <a:p>
            <a:pPr>
              <a:buClr>
                <a:srgbClr val="0070C0"/>
              </a:buClr>
            </a:pPr>
            <a:r>
              <a:rPr lang="en-US" sz="2800" dirty="0">
                <a:solidFill>
                  <a:schemeClr val="accent4">
                    <a:lumMod val="75000"/>
                  </a:schemeClr>
                </a:solidFill>
                <a:latin typeface="Calibri" panose="020F0502020204030204" pitchFamily="34" charset="0"/>
              </a:rPr>
              <a:t>Procedure 2 – Mail Merge</a:t>
            </a:r>
            <a:endParaRPr lang="en-US" sz="2000" dirty="0">
              <a:solidFill>
                <a:schemeClr val="accent4">
                  <a:lumMod val="75000"/>
                </a:schemeClr>
              </a:solidFill>
              <a:latin typeface="Calibri" panose="020F0502020204030204" pitchFamily="34" charset="0"/>
            </a:endParaRPr>
          </a:p>
          <a:p>
            <a:pPr lvl="1">
              <a:buClr>
                <a:srgbClr val="0070C0"/>
              </a:buClr>
              <a:buFont typeface="Arial"/>
              <a:buChar char="•"/>
            </a:pPr>
            <a:r>
              <a:rPr lang="en-US" sz="2000" dirty="0">
                <a:solidFill>
                  <a:schemeClr val="accent4">
                    <a:lumMod val="75000"/>
                  </a:schemeClr>
                </a:solidFill>
                <a:latin typeface="Calibri" panose="020F0502020204030204" pitchFamily="34" charset="0"/>
              </a:rPr>
              <a:t> Use an xml container list template - copy &amp; paste into a new Word document</a:t>
            </a:r>
          </a:p>
          <a:p>
            <a:pPr lvl="1">
              <a:buClr>
                <a:srgbClr val="0070C0"/>
              </a:buClr>
              <a:buFont typeface="Arial"/>
              <a:buChar char="•"/>
            </a:pPr>
            <a:r>
              <a:rPr lang="en-US" sz="2000" dirty="0">
                <a:solidFill>
                  <a:schemeClr val="accent4">
                    <a:lumMod val="75000"/>
                  </a:schemeClr>
                </a:solidFill>
                <a:latin typeface="Calibri" panose="020F0502020204030204" pitchFamily="34" charset="0"/>
              </a:rPr>
              <a:t> Use mail merge feature in Word to automatically populate container list fields from your source file</a:t>
            </a:r>
          </a:p>
          <a:p>
            <a:pPr lvl="1">
              <a:buClr>
                <a:srgbClr val="0070C0"/>
              </a:buClr>
              <a:buFont typeface="Arial"/>
              <a:buChar char="•"/>
            </a:pPr>
            <a:r>
              <a:rPr lang="en-US" sz="2000" dirty="0">
                <a:solidFill>
                  <a:schemeClr val="accent4">
                    <a:lumMod val="75000"/>
                  </a:schemeClr>
                </a:solidFill>
                <a:latin typeface="Calibri" panose="020F0502020204030204" pitchFamily="34" charset="0"/>
              </a:rPr>
              <a:t> Edit the merged document</a:t>
            </a:r>
          </a:p>
        </p:txBody>
      </p:sp>
      <p:pic>
        <p:nvPicPr>
          <p:cNvPr id="1032" name="Picture 1" descr="C:\Users\Staff\Desktop\Contain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7581" y="3200400"/>
            <a:ext cx="7208838" cy="2773362"/>
          </a:xfrm>
          <a:prstGeom prst="rect">
            <a:avLst/>
          </a:prstGeom>
          <a:noFill/>
          <a:ln w="57150">
            <a:solidFill>
              <a:schemeClr val="accent4">
                <a:lumMod val="75000"/>
              </a:schemeClr>
            </a:solidFill>
          </a:ln>
          <a:extLst>
            <a:ext uri="{909E8E84-426E-40DD-AFC4-6F175D3DCCD1}">
              <a14:hiddenFill xmlns:a14="http://schemas.microsoft.com/office/drawing/2010/main">
                <a:solidFill>
                  <a:srgbClr val="FFFFFF"/>
                </a:solidFill>
              </a14:hiddenFill>
            </a:ext>
          </a:extLst>
        </p:spPr>
      </p:pic>
      <p:pic>
        <p:nvPicPr>
          <p:cNvPr id="1033" name="Picture 2" descr="C:\Users\Staff\Desktop\Capture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2982" y="2699206"/>
            <a:ext cx="7558035" cy="4000500"/>
          </a:xfrm>
          <a:prstGeom prst="rect">
            <a:avLst/>
          </a:prstGeom>
          <a:noFill/>
          <a:ln w="57150">
            <a:solidFill>
              <a:schemeClr val="accent4">
                <a:lumMod val="75000"/>
              </a:schemeClr>
            </a:solidFill>
          </a:ln>
          <a:extLst>
            <a:ext uri="{909E8E84-426E-40DD-AFC4-6F175D3DCCD1}">
              <a14:hiddenFill xmlns:a14="http://schemas.microsoft.com/office/drawing/2010/main">
                <a:solidFill>
                  <a:srgbClr val="FFFFFF"/>
                </a:solidFill>
              </a14:hiddenFill>
            </a:ext>
          </a:extLst>
        </p:spPr>
      </p:pic>
      <p:pic>
        <p:nvPicPr>
          <p:cNvPr id="1034" name="Picture 3" descr="C:\Users\Staff\Desktop\Capture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04651" y="2699206"/>
            <a:ext cx="7334696" cy="4000500"/>
          </a:xfrm>
          <a:prstGeom prst="rect">
            <a:avLst/>
          </a:prstGeom>
          <a:noFill/>
          <a:ln w="57150">
            <a:solidFill>
              <a:schemeClr val="accent4">
                <a:lumMod val="75000"/>
              </a:schemeClr>
            </a:solidFill>
          </a:ln>
          <a:extLst>
            <a:ext uri="{909E8E84-426E-40DD-AFC4-6F175D3DCCD1}">
              <a14:hiddenFill xmlns:a14="http://schemas.microsoft.com/office/drawing/2010/main">
                <a:solidFill>
                  <a:srgbClr val="FFFFFF"/>
                </a:solidFill>
              </a14:hiddenFill>
            </a:ext>
          </a:extLst>
        </p:spPr>
      </p:pic>
      <p:pic>
        <p:nvPicPr>
          <p:cNvPr id="1035" name="Picture 4" descr="C:\Users\Staff\Desktop\Screenshots\Merge5.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98736" y="3731875"/>
            <a:ext cx="3946525" cy="1935162"/>
          </a:xfrm>
          <a:prstGeom prst="rect">
            <a:avLst/>
          </a:prstGeom>
          <a:noFill/>
          <a:ln w="57150">
            <a:solidFill>
              <a:schemeClr val="accent4">
                <a:lumMod val="75000"/>
              </a:schemeClr>
            </a:solidFill>
          </a:ln>
          <a:extLst>
            <a:ext uri="{909E8E84-426E-40DD-AFC4-6F175D3DCCD1}">
              <a14:hiddenFill xmlns:a14="http://schemas.microsoft.com/office/drawing/2010/main">
                <a:solidFill>
                  <a:srgbClr val="FFFFFF"/>
                </a:solidFill>
              </a14:hiddenFill>
            </a:ext>
          </a:extLst>
        </p:spPr>
      </p:pic>
      <p:pic>
        <p:nvPicPr>
          <p:cNvPr id="1036" name="Picture 5" descr="C:\Users\Staff\Desktop\Screenshots\Merge3.75.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361283" y="2706827"/>
            <a:ext cx="6334918" cy="4002396"/>
          </a:xfrm>
          <a:prstGeom prst="rect">
            <a:avLst/>
          </a:prstGeom>
          <a:noFill/>
          <a:ln w="57150">
            <a:solidFill>
              <a:schemeClr val="accent4">
                <a:lumMod val="75000"/>
              </a:schemeClr>
            </a:solidFill>
          </a:ln>
          <a:extLst>
            <a:ext uri="{909E8E84-426E-40DD-AFC4-6F175D3DCCD1}">
              <a14:hiddenFill xmlns:a14="http://schemas.microsoft.com/office/drawing/2010/main">
                <a:solidFill>
                  <a:srgbClr val="FFFFFF"/>
                </a:solidFill>
              </a14:hiddenFill>
            </a:ext>
          </a:extLst>
        </p:spPr>
      </p:pic>
      <p:pic>
        <p:nvPicPr>
          <p:cNvPr id="1037" name="Picture 6" descr="C:\Users\Staff\Desktop\Capture3.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37919" y="2731584"/>
            <a:ext cx="7181646" cy="3992879"/>
          </a:xfrm>
          <a:prstGeom prst="rect">
            <a:avLst/>
          </a:prstGeom>
          <a:noFill/>
          <a:ln w="57150">
            <a:solidFill>
              <a:schemeClr val="accent4">
                <a:lumMod val="75000"/>
              </a:schemeClr>
            </a:solidFill>
          </a:ln>
          <a:extLst>
            <a:ext uri="{909E8E84-426E-40DD-AFC4-6F175D3DCCD1}">
              <a14:hiddenFill xmlns:a14="http://schemas.microsoft.com/office/drawing/2010/main">
                <a:solidFill>
                  <a:srgbClr val="FFFFFF"/>
                </a:solidFill>
              </a14:hiddenFill>
            </a:ext>
          </a:extLst>
        </p:spPr>
      </p:pic>
      <p:pic>
        <p:nvPicPr>
          <p:cNvPr id="1038" name="Picture 7" descr="C:\Users\Staff\Desktop\Capture4.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703388" y="2819400"/>
            <a:ext cx="2392362" cy="1989138"/>
          </a:xfrm>
          <a:prstGeom prst="rect">
            <a:avLst/>
          </a:prstGeom>
          <a:noFill/>
          <a:ln w="57150">
            <a:solidFill>
              <a:schemeClr val="accent4">
                <a:lumMod val="75000"/>
              </a:schemeClr>
            </a:solidFill>
          </a:ln>
          <a:extLst>
            <a:ext uri="{909E8E84-426E-40DD-AFC4-6F175D3DCCD1}">
              <a14:hiddenFill xmlns:a14="http://schemas.microsoft.com/office/drawing/2010/main">
                <a:solidFill>
                  <a:srgbClr val="FFFFFF"/>
                </a:solidFill>
              </a14:hiddenFill>
            </a:ext>
          </a:extLst>
        </p:spPr>
      </p:pic>
      <p:pic>
        <p:nvPicPr>
          <p:cNvPr id="1039" name="Picture 8" descr="C:\Users\Staff\Desktop\Capture5.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343400" y="4774061"/>
            <a:ext cx="2400300" cy="1516062"/>
          </a:xfrm>
          <a:prstGeom prst="rect">
            <a:avLst/>
          </a:prstGeom>
          <a:noFill/>
          <a:ln w="57150">
            <a:solidFill>
              <a:schemeClr val="accent4">
                <a:lumMod val="75000"/>
              </a:schemeClr>
            </a:solidFill>
          </a:ln>
          <a:extLst>
            <a:ext uri="{909E8E84-426E-40DD-AFC4-6F175D3DCCD1}">
              <a14:hiddenFill xmlns:a14="http://schemas.microsoft.com/office/drawing/2010/main">
                <a:solidFill>
                  <a:srgbClr val="FFFFFF"/>
                </a:solidFill>
              </a14:hiddenFill>
            </a:ext>
          </a:extLst>
        </p:spPr>
      </p:pic>
      <p:pic>
        <p:nvPicPr>
          <p:cNvPr id="1040" name="Picture 9" descr="C:\Users\Staff\Desktop\Capture6.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5759" y="2817475"/>
            <a:ext cx="8972478" cy="2044989"/>
          </a:xfrm>
          <a:prstGeom prst="rect">
            <a:avLst/>
          </a:prstGeom>
          <a:noFill/>
          <a:ln w="57150">
            <a:solidFill>
              <a:schemeClr val="accent4">
                <a:lumMod val="75000"/>
              </a:schemeClr>
            </a:solidFill>
          </a:ln>
          <a:extLst>
            <a:ext uri="{909E8E84-426E-40DD-AFC4-6F175D3DCCD1}">
              <a14:hiddenFill xmlns:a14="http://schemas.microsoft.com/office/drawing/2010/main">
                <a:solidFill>
                  <a:srgbClr val="FFFFFF"/>
                </a:solidFill>
              </a14:hiddenFill>
            </a:ext>
          </a:extLst>
        </p:spPr>
      </p:pic>
      <p:pic>
        <p:nvPicPr>
          <p:cNvPr id="1041" name="Picture 10" descr="C:\Users\Staff\Desktop\Capture7.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682354" y="4446242"/>
            <a:ext cx="5692775" cy="2171700"/>
          </a:xfrm>
          <a:prstGeom prst="rect">
            <a:avLst/>
          </a:prstGeom>
          <a:noFill/>
          <a:ln w="57150">
            <a:solidFill>
              <a:schemeClr val="accent4">
                <a:lumMod val="75000"/>
              </a:schemeClr>
            </a:solidFill>
          </a:ln>
          <a:extLst>
            <a:ext uri="{909E8E84-426E-40DD-AFC4-6F175D3DCCD1}">
              <a14:hiddenFill xmlns:a14="http://schemas.microsoft.com/office/drawing/2010/main">
                <a:solidFill>
                  <a:srgbClr val="FFFFFF"/>
                </a:solidFill>
              </a14:hiddenFill>
            </a:ext>
          </a:extLst>
        </p:spPr>
      </p:pic>
      <p:pic>
        <p:nvPicPr>
          <p:cNvPr id="1042" name="Picture 11" descr="C:\Users\Staff\Desktop\Capture8.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342158" y="2731584"/>
            <a:ext cx="4373166" cy="4046087"/>
          </a:xfrm>
          <a:prstGeom prst="rect">
            <a:avLst/>
          </a:prstGeom>
          <a:noFill/>
          <a:ln w="57150">
            <a:solidFill>
              <a:schemeClr val="accent4">
                <a:lumMod val="75000"/>
              </a:schemeClr>
            </a:solidFill>
          </a:ln>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1447800" y="3310689"/>
            <a:ext cx="5029200" cy="2251911"/>
            <a:chOff x="1447800" y="3310689"/>
            <a:chExt cx="5029200" cy="2251911"/>
          </a:xfrm>
        </p:grpSpPr>
        <p:sp>
          <p:nvSpPr>
            <p:cNvPr id="2" name="Rounded Rectangle 1"/>
            <p:cNvSpPr/>
            <p:nvPr/>
          </p:nvSpPr>
          <p:spPr>
            <a:xfrm>
              <a:off x="1447800" y="3310689"/>
              <a:ext cx="1311442" cy="160422"/>
            </a:xfrm>
            <a:prstGeom prst="roundRect">
              <a:avLst/>
            </a:prstGeom>
            <a:solidFill>
              <a:srgbClr val="FFFF00">
                <a:alpha val="29000"/>
              </a:srgbClr>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3128682" y="3310689"/>
              <a:ext cx="1295400" cy="160421"/>
            </a:xfrm>
            <a:prstGeom prst="roundRect">
              <a:avLst/>
            </a:prstGeom>
            <a:solidFill>
              <a:srgbClr val="FFFF00">
                <a:alpha val="29000"/>
              </a:srgbClr>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2895600" y="4267200"/>
              <a:ext cx="1066800" cy="188496"/>
            </a:xfrm>
            <a:prstGeom prst="roundRect">
              <a:avLst/>
            </a:prstGeom>
            <a:solidFill>
              <a:srgbClr val="FFFF00">
                <a:alpha val="29000"/>
              </a:srgbClr>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1828800" y="5105400"/>
              <a:ext cx="930442" cy="152400"/>
            </a:xfrm>
            <a:prstGeom prst="roundRect">
              <a:avLst/>
            </a:prstGeom>
            <a:solidFill>
              <a:srgbClr val="FFFF00">
                <a:alpha val="29000"/>
              </a:srgbClr>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1463842" y="5410200"/>
              <a:ext cx="1355558" cy="152400"/>
            </a:xfrm>
            <a:prstGeom prst="roundRect">
              <a:avLst/>
            </a:prstGeom>
            <a:solidFill>
              <a:srgbClr val="FFFF00">
                <a:alpha val="29000"/>
              </a:srgbClr>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1905000" y="4608093"/>
              <a:ext cx="533400" cy="137319"/>
            </a:xfrm>
            <a:prstGeom prst="roundRect">
              <a:avLst/>
            </a:prstGeom>
            <a:solidFill>
              <a:srgbClr val="FFFF00">
                <a:alpha val="29000"/>
              </a:srgbClr>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6019800" y="4455696"/>
              <a:ext cx="457200" cy="131385"/>
            </a:xfrm>
            <a:prstGeom prst="roundRect">
              <a:avLst/>
            </a:prstGeom>
            <a:solidFill>
              <a:srgbClr val="FFFF00">
                <a:alpha val="29000"/>
              </a:srgbClr>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3124200" y="3962400"/>
              <a:ext cx="457200" cy="152400"/>
            </a:xfrm>
            <a:prstGeom prst="roundRect">
              <a:avLst/>
            </a:prstGeom>
            <a:solidFill>
              <a:srgbClr val="FFFF00">
                <a:alpha val="29000"/>
              </a:srgbClr>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3574676" y="4455696"/>
              <a:ext cx="768724" cy="172451"/>
            </a:xfrm>
            <a:prstGeom prst="roundRect">
              <a:avLst/>
            </a:prstGeom>
            <a:solidFill>
              <a:srgbClr val="FFFF00">
                <a:alpha val="29000"/>
              </a:srgbClr>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2565911" y="3657600"/>
              <a:ext cx="364958" cy="152400"/>
            </a:xfrm>
            <a:prstGeom prst="roundRect">
              <a:avLst/>
            </a:prstGeom>
            <a:solidFill>
              <a:srgbClr val="FFFF00">
                <a:alpha val="29000"/>
              </a:srgbClr>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1714500" y="3810000"/>
              <a:ext cx="389021" cy="152400"/>
            </a:xfrm>
            <a:prstGeom prst="roundRect">
              <a:avLst/>
            </a:prstGeom>
            <a:solidFill>
              <a:srgbClr val="FFFF00">
                <a:alpha val="29000"/>
              </a:srgbClr>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1186745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p:cTn id="7"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6">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32"/>
                                        </p:tgtEl>
                                        <p:attrNameLst>
                                          <p:attrName>style.visibility</p:attrName>
                                        </p:attrNameLst>
                                      </p:cBhvr>
                                      <p:to>
                                        <p:strVal val="visible"/>
                                      </p:to>
                                    </p:set>
                                    <p:animEffect transition="in" filter="fade">
                                      <p:cBhvr>
                                        <p:cTn id="14" dur="1000"/>
                                        <p:tgtEl>
                                          <p:spTgt spid="1032"/>
                                        </p:tgtEl>
                                      </p:cBhvr>
                                    </p:animEffect>
                                    <p:anim calcmode="lin" valueType="num">
                                      <p:cBhvr>
                                        <p:cTn id="15" dur="1000" fill="hold"/>
                                        <p:tgtEl>
                                          <p:spTgt spid="1032"/>
                                        </p:tgtEl>
                                        <p:attrNameLst>
                                          <p:attrName>ppt_x</p:attrName>
                                        </p:attrNameLst>
                                      </p:cBhvr>
                                      <p:tavLst>
                                        <p:tav tm="0">
                                          <p:val>
                                            <p:strVal val="#ppt_x"/>
                                          </p:val>
                                        </p:tav>
                                        <p:tav tm="100000">
                                          <p:val>
                                            <p:strVal val="#ppt_x"/>
                                          </p:val>
                                        </p:tav>
                                      </p:tavLst>
                                    </p:anim>
                                    <p:anim calcmode="lin" valueType="num">
                                      <p:cBhvr>
                                        <p:cTn id="16" dur="1000" fill="hold"/>
                                        <p:tgtEl>
                                          <p:spTgt spid="103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4"/>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30" presetClass="exit" presetSubtype="0" fill="hold" nodeType="clickEffect">
                                  <p:stCondLst>
                                    <p:cond delay="0"/>
                                  </p:stCondLst>
                                  <p:childTnLst>
                                    <p:animEffect transition="out" filter="fade">
                                      <p:cBhvr>
                                        <p:cTn id="28" dur="800" accel="100000">
                                          <p:stCondLst>
                                            <p:cond delay="200"/>
                                          </p:stCondLst>
                                        </p:cTn>
                                        <p:tgtEl>
                                          <p:spTgt spid="1032"/>
                                        </p:tgtEl>
                                      </p:cBhvr>
                                    </p:animEffect>
                                    <p:anim calcmode="lin" valueType="num">
                                      <p:cBhvr>
                                        <p:cTn id="29" dur="800" accel="100000">
                                          <p:stCondLst>
                                            <p:cond delay="200"/>
                                          </p:stCondLst>
                                        </p:cTn>
                                        <p:tgtEl>
                                          <p:spTgt spid="1032"/>
                                        </p:tgtEl>
                                        <p:attrNameLst>
                                          <p:attrName>style.rotation</p:attrName>
                                        </p:attrNameLst>
                                      </p:cBhvr>
                                      <p:tavLst>
                                        <p:tav tm="0">
                                          <p:val>
                                            <p:fltVal val="0"/>
                                          </p:val>
                                        </p:tav>
                                        <p:tav tm="100000">
                                          <p:val>
                                            <p:fltVal val="-90"/>
                                          </p:val>
                                        </p:tav>
                                      </p:tavLst>
                                    </p:anim>
                                    <p:anim calcmode="lin" valueType="num">
                                      <p:cBhvr>
                                        <p:cTn id="30" dur="200" decel="100000"/>
                                        <p:tgtEl>
                                          <p:spTgt spid="1032"/>
                                        </p:tgtEl>
                                        <p:attrNameLst>
                                          <p:attrName>ppt_x</p:attrName>
                                        </p:attrNameLst>
                                      </p:cBhvr>
                                      <p:tavLst>
                                        <p:tav tm="0">
                                          <p:val>
                                            <p:strVal val="ppt_x"/>
                                          </p:val>
                                        </p:tav>
                                        <p:tav tm="100000">
                                          <p:val>
                                            <p:strVal val="ppt_x-0.05"/>
                                          </p:val>
                                        </p:tav>
                                      </p:tavLst>
                                    </p:anim>
                                    <p:anim calcmode="lin" valueType="num">
                                      <p:cBhvr>
                                        <p:cTn id="31" dur="200" decel="100000"/>
                                        <p:tgtEl>
                                          <p:spTgt spid="1032"/>
                                        </p:tgtEl>
                                        <p:attrNameLst>
                                          <p:attrName>ppt_y</p:attrName>
                                        </p:attrNameLst>
                                      </p:cBhvr>
                                      <p:tavLst>
                                        <p:tav tm="0">
                                          <p:val>
                                            <p:strVal val="ppt_y"/>
                                          </p:val>
                                        </p:tav>
                                        <p:tav tm="100000">
                                          <p:val>
                                            <p:strVal val="ppt_y+0.1"/>
                                          </p:val>
                                        </p:tav>
                                      </p:tavLst>
                                    </p:anim>
                                    <p:anim calcmode="lin" valueType="num">
                                      <p:cBhvr>
                                        <p:cTn id="32" dur="800" accel="100000">
                                          <p:stCondLst>
                                            <p:cond delay="200"/>
                                          </p:stCondLst>
                                        </p:cTn>
                                        <p:tgtEl>
                                          <p:spTgt spid="1032"/>
                                        </p:tgtEl>
                                        <p:attrNameLst>
                                          <p:attrName>ppt_x</p:attrName>
                                        </p:attrNameLst>
                                      </p:cBhvr>
                                      <p:tavLst>
                                        <p:tav tm="0">
                                          <p:val>
                                            <p:strVal val="ppt_x"/>
                                          </p:val>
                                        </p:tav>
                                        <p:tav tm="100000">
                                          <p:val>
                                            <p:strVal val="ppt_x+0.4+0.05"/>
                                          </p:val>
                                        </p:tav>
                                      </p:tavLst>
                                    </p:anim>
                                    <p:anim calcmode="lin" valueType="num">
                                      <p:cBhvr>
                                        <p:cTn id="33" dur="800" accel="100000">
                                          <p:stCondLst>
                                            <p:cond delay="200"/>
                                          </p:stCondLst>
                                        </p:cTn>
                                        <p:tgtEl>
                                          <p:spTgt spid="1032"/>
                                        </p:tgtEl>
                                        <p:attrNameLst>
                                          <p:attrName>ppt_y</p:attrName>
                                        </p:attrNameLst>
                                      </p:cBhvr>
                                      <p:tavLst>
                                        <p:tav tm="0">
                                          <p:val>
                                            <p:strVal val="ppt_y"/>
                                          </p:val>
                                        </p:tav>
                                        <p:tav tm="100000">
                                          <p:val>
                                            <p:strVal val="ppt_y-0.4-0.1"/>
                                          </p:val>
                                        </p:tav>
                                      </p:tavLst>
                                    </p:anim>
                                    <p:set>
                                      <p:cBhvr>
                                        <p:cTn id="34" dur="1" fill="hold">
                                          <p:stCondLst>
                                            <p:cond delay="999"/>
                                          </p:stCondLst>
                                        </p:cTn>
                                        <p:tgtEl>
                                          <p:spTgt spid="1032"/>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6">
                                            <p:txEl>
                                              <p:pRg st="2" end="2"/>
                                            </p:txEl>
                                          </p:spTgt>
                                        </p:tgtEl>
                                        <p:attrNameLst>
                                          <p:attrName>style.visibility</p:attrName>
                                        </p:attrNameLst>
                                      </p:cBhvr>
                                      <p:to>
                                        <p:strVal val="visible"/>
                                      </p:to>
                                    </p:set>
                                    <p:anim calcmode="lin" valueType="num">
                                      <p:cBhvr>
                                        <p:cTn id="39"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40" dur="5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41" dur="500"/>
                                        <p:tgtEl>
                                          <p:spTgt spid="6">
                                            <p:txEl>
                                              <p:pRg st="2" end="2"/>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1033"/>
                                        </p:tgtEl>
                                        <p:attrNameLst>
                                          <p:attrName>style.visibility</p:attrName>
                                        </p:attrNameLst>
                                      </p:cBhvr>
                                      <p:to>
                                        <p:strVal val="visible"/>
                                      </p:to>
                                    </p:set>
                                    <p:animEffect transition="in" filter="fade">
                                      <p:cBhvr>
                                        <p:cTn id="46" dur="1000"/>
                                        <p:tgtEl>
                                          <p:spTgt spid="1033"/>
                                        </p:tgtEl>
                                      </p:cBhvr>
                                    </p:animEffect>
                                    <p:anim calcmode="lin" valueType="num">
                                      <p:cBhvr>
                                        <p:cTn id="47" dur="1000" fill="hold"/>
                                        <p:tgtEl>
                                          <p:spTgt spid="1033"/>
                                        </p:tgtEl>
                                        <p:attrNameLst>
                                          <p:attrName>ppt_x</p:attrName>
                                        </p:attrNameLst>
                                      </p:cBhvr>
                                      <p:tavLst>
                                        <p:tav tm="0">
                                          <p:val>
                                            <p:strVal val="#ppt_x"/>
                                          </p:val>
                                        </p:tav>
                                        <p:tav tm="100000">
                                          <p:val>
                                            <p:strVal val="#ppt_x"/>
                                          </p:val>
                                        </p:tav>
                                      </p:tavLst>
                                    </p:anim>
                                    <p:anim calcmode="lin" valueType="num">
                                      <p:cBhvr>
                                        <p:cTn id="48" dur="1000" fill="hold"/>
                                        <p:tgtEl>
                                          <p:spTgt spid="1033"/>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30" presetClass="exit" presetSubtype="0" fill="hold" nodeType="clickEffect">
                                  <p:stCondLst>
                                    <p:cond delay="0"/>
                                  </p:stCondLst>
                                  <p:childTnLst>
                                    <p:animEffect transition="out" filter="fade">
                                      <p:cBhvr>
                                        <p:cTn id="52" dur="800" accel="100000">
                                          <p:stCondLst>
                                            <p:cond delay="200"/>
                                          </p:stCondLst>
                                        </p:cTn>
                                        <p:tgtEl>
                                          <p:spTgt spid="1033"/>
                                        </p:tgtEl>
                                      </p:cBhvr>
                                    </p:animEffect>
                                    <p:anim calcmode="lin" valueType="num">
                                      <p:cBhvr>
                                        <p:cTn id="53" dur="800" accel="100000">
                                          <p:stCondLst>
                                            <p:cond delay="200"/>
                                          </p:stCondLst>
                                        </p:cTn>
                                        <p:tgtEl>
                                          <p:spTgt spid="1033"/>
                                        </p:tgtEl>
                                        <p:attrNameLst>
                                          <p:attrName>style.rotation</p:attrName>
                                        </p:attrNameLst>
                                      </p:cBhvr>
                                      <p:tavLst>
                                        <p:tav tm="0">
                                          <p:val>
                                            <p:fltVal val="0"/>
                                          </p:val>
                                        </p:tav>
                                        <p:tav tm="100000">
                                          <p:val>
                                            <p:fltVal val="-90"/>
                                          </p:val>
                                        </p:tav>
                                      </p:tavLst>
                                    </p:anim>
                                    <p:anim calcmode="lin" valueType="num">
                                      <p:cBhvr>
                                        <p:cTn id="54" dur="200" decel="100000"/>
                                        <p:tgtEl>
                                          <p:spTgt spid="1033"/>
                                        </p:tgtEl>
                                        <p:attrNameLst>
                                          <p:attrName>ppt_x</p:attrName>
                                        </p:attrNameLst>
                                      </p:cBhvr>
                                      <p:tavLst>
                                        <p:tav tm="0">
                                          <p:val>
                                            <p:strVal val="ppt_x"/>
                                          </p:val>
                                        </p:tav>
                                        <p:tav tm="100000">
                                          <p:val>
                                            <p:strVal val="ppt_x-0.05"/>
                                          </p:val>
                                        </p:tav>
                                      </p:tavLst>
                                    </p:anim>
                                    <p:anim calcmode="lin" valueType="num">
                                      <p:cBhvr>
                                        <p:cTn id="55" dur="200" decel="100000"/>
                                        <p:tgtEl>
                                          <p:spTgt spid="1033"/>
                                        </p:tgtEl>
                                        <p:attrNameLst>
                                          <p:attrName>ppt_y</p:attrName>
                                        </p:attrNameLst>
                                      </p:cBhvr>
                                      <p:tavLst>
                                        <p:tav tm="0">
                                          <p:val>
                                            <p:strVal val="ppt_y"/>
                                          </p:val>
                                        </p:tav>
                                        <p:tav tm="100000">
                                          <p:val>
                                            <p:strVal val="ppt_y+0.1"/>
                                          </p:val>
                                        </p:tav>
                                      </p:tavLst>
                                    </p:anim>
                                    <p:anim calcmode="lin" valueType="num">
                                      <p:cBhvr>
                                        <p:cTn id="56" dur="800" accel="100000">
                                          <p:stCondLst>
                                            <p:cond delay="200"/>
                                          </p:stCondLst>
                                        </p:cTn>
                                        <p:tgtEl>
                                          <p:spTgt spid="1033"/>
                                        </p:tgtEl>
                                        <p:attrNameLst>
                                          <p:attrName>ppt_x</p:attrName>
                                        </p:attrNameLst>
                                      </p:cBhvr>
                                      <p:tavLst>
                                        <p:tav tm="0">
                                          <p:val>
                                            <p:strVal val="ppt_x"/>
                                          </p:val>
                                        </p:tav>
                                        <p:tav tm="100000">
                                          <p:val>
                                            <p:strVal val="ppt_x+0.4+0.05"/>
                                          </p:val>
                                        </p:tav>
                                      </p:tavLst>
                                    </p:anim>
                                    <p:anim calcmode="lin" valueType="num">
                                      <p:cBhvr>
                                        <p:cTn id="57" dur="800" accel="100000">
                                          <p:stCondLst>
                                            <p:cond delay="200"/>
                                          </p:stCondLst>
                                        </p:cTn>
                                        <p:tgtEl>
                                          <p:spTgt spid="1033"/>
                                        </p:tgtEl>
                                        <p:attrNameLst>
                                          <p:attrName>ppt_y</p:attrName>
                                        </p:attrNameLst>
                                      </p:cBhvr>
                                      <p:tavLst>
                                        <p:tav tm="0">
                                          <p:val>
                                            <p:strVal val="ppt_y"/>
                                          </p:val>
                                        </p:tav>
                                        <p:tav tm="100000">
                                          <p:val>
                                            <p:strVal val="ppt_y-0.4-0.1"/>
                                          </p:val>
                                        </p:tav>
                                      </p:tavLst>
                                    </p:anim>
                                    <p:set>
                                      <p:cBhvr>
                                        <p:cTn id="58" dur="1" fill="hold">
                                          <p:stCondLst>
                                            <p:cond delay="999"/>
                                          </p:stCondLst>
                                        </p:cTn>
                                        <p:tgtEl>
                                          <p:spTgt spid="1033"/>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1034"/>
                                        </p:tgtEl>
                                        <p:attrNameLst>
                                          <p:attrName>style.visibility</p:attrName>
                                        </p:attrNameLst>
                                      </p:cBhvr>
                                      <p:to>
                                        <p:strVal val="visible"/>
                                      </p:to>
                                    </p:set>
                                    <p:animEffect transition="in" filter="fade">
                                      <p:cBhvr>
                                        <p:cTn id="63" dur="1000"/>
                                        <p:tgtEl>
                                          <p:spTgt spid="1034"/>
                                        </p:tgtEl>
                                      </p:cBhvr>
                                    </p:animEffect>
                                    <p:anim calcmode="lin" valueType="num">
                                      <p:cBhvr>
                                        <p:cTn id="64" dur="1000" fill="hold"/>
                                        <p:tgtEl>
                                          <p:spTgt spid="1034"/>
                                        </p:tgtEl>
                                        <p:attrNameLst>
                                          <p:attrName>ppt_x</p:attrName>
                                        </p:attrNameLst>
                                      </p:cBhvr>
                                      <p:tavLst>
                                        <p:tav tm="0">
                                          <p:val>
                                            <p:strVal val="#ppt_x"/>
                                          </p:val>
                                        </p:tav>
                                        <p:tav tm="100000">
                                          <p:val>
                                            <p:strVal val="#ppt_x"/>
                                          </p:val>
                                        </p:tav>
                                      </p:tavLst>
                                    </p:anim>
                                    <p:anim calcmode="lin" valueType="num">
                                      <p:cBhvr>
                                        <p:cTn id="65" dur="1000" fill="hold"/>
                                        <p:tgtEl>
                                          <p:spTgt spid="1034"/>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30" presetClass="exit" presetSubtype="0" fill="hold" nodeType="clickEffect">
                                  <p:stCondLst>
                                    <p:cond delay="0"/>
                                  </p:stCondLst>
                                  <p:childTnLst>
                                    <p:animEffect transition="out" filter="fade">
                                      <p:cBhvr>
                                        <p:cTn id="69" dur="800" accel="100000">
                                          <p:stCondLst>
                                            <p:cond delay="200"/>
                                          </p:stCondLst>
                                        </p:cTn>
                                        <p:tgtEl>
                                          <p:spTgt spid="1034"/>
                                        </p:tgtEl>
                                      </p:cBhvr>
                                    </p:animEffect>
                                    <p:anim calcmode="lin" valueType="num">
                                      <p:cBhvr>
                                        <p:cTn id="70" dur="800" accel="100000">
                                          <p:stCondLst>
                                            <p:cond delay="200"/>
                                          </p:stCondLst>
                                        </p:cTn>
                                        <p:tgtEl>
                                          <p:spTgt spid="1034"/>
                                        </p:tgtEl>
                                        <p:attrNameLst>
                                          <p:attrName>style.rotation</p:attrName>
                                        </p:attrNameLst>
                                      </p:cBhvr>
                                      <p:tavLst>
                                        <p:tav tm="0">
                                          <p:val>
                                            <p:fltVal val="0"/>
                                          </p:val>
                                        </p:tav>
                                        <p:tav tm="100000">
                                          <p:val>
                                            <p:fltVal val="-90"/>
                                          </p:val>
                                        </p:tav>
                                      </p:tavLst>
                                    </p:anim>
                                    <p:anim calcmode="lin" valueType="num">
                                      <p:cBhvr>
                                        <p:cTn id="71" dur="200" decel="100000"/>
                                        <p:tgtEl>
                                          <p:spTgt spid="1034"/>
                                        </p:tgtEl>
                                        <p:attrNameLst>
                                          <p:attrName>ppt_x</p:attrName>
                                        </p:attrNameLst>
                                      </p:cBhvr>
                                      <p:tavLst>
                                        <p:tav tm="0">
                                          <p:val>
                                            <p:strVal val="ppt_x"/>
                                          </p:val>
                                        </p:tav>
                                        <p:tav tm="100000">
                                          <p:val>
                                            <p:strVal val="ppt_x-0.05"/>
                                          </p:val>
                                        </p:tav>
                                      </p:tavLst>
                                    </p:anim>
                                    <p:anim calcmode="lin" valueType="num">
                                      <p:cBhvr>
                                        <p:cTn id="72" dur="200" decel="100000"/>
                                        <p:tgtEl>
                                          <p:spTgt spid="1034"/>
                                        </p:tgtEl>
                                        <p:attrNameLst>
                                          <p:attrName>ppt_y</p:attrName>
                                        </p:attrNameLst>
                                      </p:cBhvr>
                                      <p:tavLst>
                                        <p:tav tm="0">
                                          <p:val>
                                            <p:strVal val="ppt_y"/>
                                          </p:val>
                                        </p:tav>
                                        <p:tav tm="100000">
                                          <p:val>
                                            <p:strVal val="ppt_y+0.1"/>
                                          </p:val>
                                        </p:tav>
                                      </p:tavLst>
                                    </p:anim>
                                    <p:anim calcmode="lin" valueType="num">
                                      <p:cBhvr>
                                        <p:cTn id="73" dur="800" accel="100000">
                                          <p:stCondLst>
                                            <p:cond delay="200"/>
                                          </p:stCondLst>
                                        </p:cTn>
                                        <p:tgtEl>
                                          <p:spTgt spid="1034"/>
                                        </p:tgtEl>
                                        <p:attrNameLst>
                                          <p:attrName>ppt_x</p:attrName>
                                        </p:attrNameLst>
                                      </p:cBhvr>
                                      <p:tavLst>
                                        <p:tav tm="0">
                                          <p:val>
                                            <p:strVal val="ppt_x"/>
                                          </p:val>
                                        </p:tav>
                                        <p:tav tm="100000">
                                          <p:val>
                                            <p:strVal val="ppt_x+0.4+0.05"/>
                                          </p:val>
                                        </p:tav>
                                      </p:tavLst>
                                    </p:anim>
                                    <p:anim calcmode="lin" valueType="num">
                                      <p:cBhvr>
                                        <p:cTn id="74" dur="800" accel="100000">
                                          <p:stCondLst>
                                            <p:cond delay="200"/>
                                          </p:stCondLst>
                                        </p:cTn>
                                        <p:tgtEl>
                                          <p:spTgt spid="1034"/>
                                        </p:tgtEl>
                                        <p:attrNameLst>
                                          <p:attrName>ppt_y</p:attrName>
                                        </p:attrNameLst>
                                      </p:cBhvr>
                                      <p:tavLst>
                                        <p:tav tm="0">
                                          <p:val>
                                            <p:strVal val="ppt_y"/>
                                          </p:val>
                                        </p:tav>
                                        <p:tav tm="100000">
                                          <p:val>
                                            <p:strVal val="ppt_y-0.4-0.1"/>
                                          </p:val>
                                        </p:tav>
                                      </p:tavLst>
                                    </p:anim>
                                    <p:set>
                                      <p:cBhvr>
                                        <p:cTn id="75" dur="1" fill="hold">
                                          <p:stCondLst>
                                            <p:cond delay="999"/>
                                          </p:stCondLst>
                                        </p:cTn>
                                        <p:tgtEl>
                                          <p:spTgt spid="1034"/>
                                        </p:tgtEl>
                                        <p:attrNameLst>
                                          <p:attrName>style.visibility</p:attrName>
                                        </p:attrNameLst>
                                      </p:cBhvr>
                                      <p:to>
                                        <p:strVal val="hidden"/>
                                      </p:to>
                                    </p:set>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nodeType="clickEffect">
                                  <p:stCondLst>
                                    <p:cond delay="0"/>
                                  </p:stCondLst>
                                  <p:childTnLst>
                                    <p:set>
                                      <p:cBhvr>
                                        <p:cTn id="79" dur="1" fill="hold">
                                          <p:stCondLst>
                                            <p:cond delay="0"/>
                                          </p:stCondLst>
                                        </p:cTn>
                                        <p:tgtEl>
                                          <p:spTgt spid="1035"/>
                                        </p:tgtEl>
                                        <p:attrNameLst>
                                          <p:attrName>style.visibility</p:attrName>
                                        </p:attrNameLst>
                                      </p:cBhvr>
                                      <p:to>
                                        <p:strVal val="visible"/>
                                      </p:to>
                                    </p:set>
                                    <p:animEffect transition="in" filter="fade">
                                      <p:cBhvr>
                                        <p:cTn id="80" dur="1000"/>
                                        <p:tgtEl>
                                          <p:spTgt spid="1035"/>
                                        </p:tgtEl>
                                      </p:cBhvr>
                                    </p:animEffect>
                                    <p:anim calcmode="lin" valueType="num">
                                      <p:cBhvr>
                                        <p:cTn id="81" dur="1000" fill="hold"/>
                                        <p:tgtEl>
                                          <p:spTgt spid="1035"/>
                                        </p:tgtEl>
                                        <p:attrNameLst>
                                          <p:attrName>ppt_x</p:attrName>
                                        </p:attrNameLst>
                                      </p:cBhvr>
                                      <p:tavLst>
                                        <p:tav tm="0">
                                          <p:val>
                                            <p:strVal val="#ppt_x"/>
                                          </p:val>
                                        </p:tav>
                                        <p:tav tm="100000">
                                          <p:val>
                                            <p:strVal val="#ppt_x"/>
                                          </p:val>
                                        </p:tav>
                                      </p:tavLst>
                                    </p:anim>
                                    <p:anim calcmode="lin" valueType="num">
                                      <p:cBhvr>
                                        <p:cTn id="82" dur="1000" fill="hold"/>
                                        <p:tgtEl>
                                          <p:spTgt spid="1035"/>
                                        </p:tgtEl>
                                        <p:attrNameLst>
                                          <p:attrName>ppt_y</p:attrName>
                                        </p:attrNameLst>
                                      </p:cBhvr>
                                      <p:tavLst>
                                        <p:tav tm="0">
                                          <p:val>
                                            <p:strVal val="#ppt_y+.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30" presetClass="exit" presetSubtype="0" fill="hold" nodeType="clickEffect">
                                  <p:stCondLst>
                                    <p:cond delay="0"/>
                                  </p:stCondLst>
                                  <p:childTnLst>
                                    <p:animEffect transition="out" filter="fade">
                                      <p:cBhvr>
                                        <p:cTn id="86" dur="800" accel="100000">
                                          <p:stCondLst>
                                            <p:cond delay="200"/>
                                          </p:stCondLst>
                                        </p:cTn>
                                        <p:tgtEl>
                                          <p:spTgt spid="1035"/>
                                        </p:tgtEl>
                                      </p:cBhvr>
                                    </p:animEffect>
                                    <p:anim calcmode="lin" valueType="num">
                                      <p:cBhvr>
                                        <p:cTn id="87" dur="800" accel="100000">
                                          <p:stCondLst>
                                            <p:cond delay="200"/>
                                          </p:stCondLst>
                                        </p:cTn>
                                        <p:tgtEl>
                                          <p:spTgt spid="1035"/>
                                        </p:tgtEl>
                                        <p:attrNameLst>
                                          <p:attrName>style.rotation</p:attrName>
                                        </p:attrNameLst>
                                      </p:cBhvr>
                                      <p:tavLst>
                                        <p:tav tm="0">
                                          <p:val>
                                            <p:fltVal val="0"/>
                                          </p:val>
                                        </p:tav>
                                        <p:tav tm="100000">
                                          <p:val>
                                            <p:fltVal val="-90"/>
                                          </p:val>
                                        </p:tav>
                                      </p:tavLst>
                                    </p:anim>
                                    <p:anim calcmode="lin" valueType="num">
                                      <p:cBhvr>
                                        <p:cTn id="88" dur="200" decel="100000"/>
                                        <p:tgtEl>
                                          <p:spTgt spid="1035"/>
                                        </p:tgtEl>
                                        <p:attrNameLst>
                                          <p:attrName>ppt_x</p:attrName>
                                        </p:attrNameLst>
                                      </p:cBhvr>
                                      <p:tavLst>
                                        <p:tav tm="0">
                                          <p:val>
                                            <p:strVal val="ppt_x"/>
                                          </p:val>
                                        </p:tav>
                                        <p:tav tm="100000">
                                          <p:val>
                                            <p:strVal val="ppt_x-0.05"/>
                                          </p:val>
                                        </p:tav>
                                      </p:tavLst>
                                    </p:anim>
                                    <p:anim calcmode="lin" valueType="num">
                                      <p:cBhvr>
                                        <p:cTn id="89" dur="200" decel="100000"/>
                                        <p:tgtEl>
                                          <p:spTgt spid="1035"/>
                                        </p:tgtEl>
                                        <p:attrNameLst>
                                          <p:attrName>ppt_y</p:attrName>
                                        </p:attrNameLst>
                                      </p:cBhvr>
                                      <p:tavLst>
                                        <p:tav tm="0">
                                          <p:val>
                                            <p:strVal val="ppt_y"/>
                                          </p:val>
                                        </p:tav>
                                        <p:tav tm="100000">
                                          <p:val>
                                            <p:strVal val="ppt_y+0.1"/>
                                          </p:val>
                                        </p:tav>
                                      </p:tavLst>
                                    </p:anim>
                                    <p:anim calcmode="lin" valueType="num">
                                      <p:cBhvr>
                                        <p:cTn id="90" dur="800" accel="100000">
                                          <p:stCondLst>
                                            <p:cond delay="200"/>
                                          </p:stCondLst>
                                        </p:cTn>
                                        <p:tgtEl>
                                          <p:spTgt spid="1035"/>
                                        </p:tgtEl>
                                        <p:attrNameLst>
                                          <p:attrName>ppt_x</p:attrName>
                                        </p:attrNameLst>
                                      </p:cBhvr>
                                      <p:tavLst>
                                        <p:tav tm="0">
                                          <p:val>
                                            <p:strVal val="ppt_x"/>
                                          </p:val>
                                        </p:tav>
                                        <p:tav tm="100000">
                                          <p:val>
                                            <p:strVal val="ppt_x+0.4+0.05"/>
                                          </p:val>
                                        </p:tav>
                                      </p:tavLst>
                                    </p:anim>
                                    <p:anim calcmode="lin" valueType="num">
                                      <p:cBhvr>
                                        <p:cTn id="91" dur="800" accel="100000">
                                          <p:stCondLst>
                                            <p:cond delay="200"/>
                                          </p:stCondLst>
                                        </p:cTn>
                                        <p:tgtEl>
                                          <p:spTgt spid="1035"/>
                                        </p:tgtEl>
                                        <p:attrNameLst>
                                          <p:attrName>ppt_y</p:attrName>
                                        </p:attrNameLst>
                                      </p:cBhvr>
                                      <p:tavLst>
                                        <p:tav tm="0">
                                          <p:val>
                                            <p:strVal val="ppt_y"/>
                                          </p:val>
                                        </p:tav>
                                        <p:tav tm="100000">
                                          <p:val>
                                            <p:strVal val="ppt_y-0.4-0.1"/>
                                          </p:val>
                                        </p:tav>
                                      </p:tavLst>
                                    </p:anim>
                                    <p:set>
                                      <p:cBhvr>
                                        <p:cTn id="92" dur="1" fill="hold">
                                          <p:stCondLst>
                                            <p:cond delay="999"/>
                                          </p:stCondLst>
                                        </p:cTn>
                                        <p:tgtEl>
                                          <p:spTgt spid="1035"/>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ID="42" presetClass="entr" presetSubtype="0" fill="hold" nodeType="clickEffect">
                                  <p:stCondLst>
                                    <p:cond delay="0"/>
                                  </p:stCondLst>
                                  <p:childTnLst>
                                    <p:set>
                                      <p:cBhvr>
                                        <p:cTn id="96" dur="1" fill="hold">
                                          <p:stCondLst>
                                            <p:cond delay="0"/>
                                          </p:stCondLst>
                                        </p:cTn>
                                        <p:tgtEl>
                                          <p:spTgt spid="1036"/>
                                        </p:tgtEl>
                                        <p:attrNameLst>
                                          <p:attrName>style.visibility</p:attrName>
                                        </p:attrNameLst>
                                      </p:cBhvr>
                                      <p:to>
                                        <p:strVal val="visible"/>
                                      </p:to>
                                    </p:set>
                                    <p:animEffect transition="in" filter="fade">
                                      <p:cBhvr>
                                        <p:cTn id="97" dur="1000"/>
                                        <p:tgtEl>
                                          <p:spTgt spid="1036"/>
                                        </p:tgtEl>
                                      </p:cBhvr>
                                    </p:animEffect>
                                    <p:anim calcmode="lin" valueType="num">
                                      <p:cBhvr>
                                        <p:cTn id="98" dur="1000" fill="hold"/>
                                        <p:tgtEl>
                                          <p:spTgt spid="1036"/>
                                        </p:tgtEl>
                                        <p:attrNameLst>
                                          <p:attrName>ppt_x</p:attrName>
                                        </p:attrNameLst>
                                      </p:cBhvr>
                                      <p:tavLst>
                                        <p:tav tm="0">
                                          <p:val>
                                            <p:strVal val="#ppt_x"/>
                                          </p:val>
                                        </p:tav>
                                        <p:tav tm="100000">
                                          <p:val>
                                            <p:strVal val="#ppt_x"/>
                                          </p:val>
                                        </p:tav>
                                      </p:tavLst>
                                    </p:anim>
                                    <p:anim calcmode="lin" valueType="num">
                                      <p:cBhvr>
                                        <p:cTn id="99" dur="1000" fill="hold"/>
                                        <p:tgtEl>
                                          <p:spTgt spid="1036"/>
                                        </p:tgtEl>
                                        <p:attrNameLst>
                                          <p:attrName>ppt_y</p:attrName>
                                        </p:attrNameLst>
                                      </p:cBhvr>
                                      <p:tavLst>
                                        <p:tav tm="0">
                                          <p:val>
                                            <p:strVal val="#ppt_y+.1"/>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30" presetClass="exit" presetSubtype="0" fill="hold" nodeType="clickEffect">
                                  <p:stCondLst>
                                    <p:cond delay="0"/>
                                  </p:stCondLst>
                                  <p:childTnLst>
                                    <p:animEffect transition="out" filter="fade">
                                      <p:cBhvr>
                                        <p:cTn id="103" dur="800" accel="100000">
                                          <p:stCondLst>
                                            <p:cond delay="200"/>
                                          </p:stCondLst>
                                        </p:cTn>
                                        <p:tgtEl>
                                          <p:spTgt spid="1036"/>
                                        </p:tgtEl>
                                      </p:cBhvr>
                                    </p:animEffect>
                                    <p:anim calcmode="lin" valueType="num">
                                      <p:cBhvr>
                                        <p:cTn id="104" dur="800" accel="100000">
                                          <p:stCondLst>
                                            <p:cond delay="200"/>
                                          </p:stCondLst>
                                        </p:cTn>
                                        <p:tgtEl>
                                          <p:spTgt spid="1036"/>
                                        </p:tgtEl>
                                        <p:attrNameLst>
                                          <p:attrName>style.rotation</p:attrName>
                                        </p:attrNameLst>
                                      </p:cBhvr>
                                      <p:tavLst>
                                        <p:tav tm="0">
                                          <p:val>
                                            <p:fltVal val="0"/>
                                          </p:val>
                                        </p:tav>
                                        <p:tav tm="100000">
                                          <p:val>
                                            <p:fltVal val="-90"/>
                                          </p:val>
                                        </p:tav>
                                      </p:tavLst>
                                    </p:anim>
                                    <p:anim calcmode="lin" valueType="num">
                                      <p:cBhvr>
                                        <p:cTn id="105" dur="200" decel="100000"/>
                                        <p:tgtEl>
                                          <p:spTgt spid="1036"/>
                                        </p:tgtEl>
                                        <p:attrNameLst>
                                          <p:attrName>ppt_x</p:attrName>
                                        </p:attrNameLst>
                                      </p:cBhvr>
                                      <p:tavLst>
                                        <p:tav tm="0">
                                          <p:val>
                                            <p:strVal val="ppt_x"/>
                                          </p:val>
                                        </p:tav>
                                        <p:tav tm="100000">
                                          <p:val>
                                            <p:strVal val="ppt_x-0.05"/>
                                          </p:val>
                                        </p:tav>
                                      </p:tavLst>
                                    </p:anim>
                                    <p:anim calcmode="lin" valueType="num">
                                      <p:cBhvr>
                                        <p:cTn id="106" dur="200" decel="100000"/>
                                        <p:tgtEl>
                                          <p:spTgt spid="1036"/>
                                        </p:tgtEl>
                                        <p:attrNameLst>
                                          <p:attrName>ppt_y</p:attrName>
                                        </p:attrNameLst>
                                      </p:cBhvr>
                                      <p:tavLst>
                                        <p:tav tm="0">
                                          <p:val>
                                            <p:strVal val="ppt_y"/>
                                          </p:val>
                                        </p:tav>
                                        <p:tav tm="100000">
                                          <p:val>
                                            <p:strVal val="ppt_y+0.1"/>
                                          </p:val>
                                        </p:tav>
                                      </p:tavLst>
                                    </p:anim>
                                    <p:anim calcmode="lin" valueType="num">
                                      <p:cBhvr>
                                        <p:cTn id="107" dur="800" accel="100000">
                                          <p:stCondLst>
                                            <p:cond delay="200"/>
                                          </p:stCondLst>
                                        </p:cTn>
                                        <p:tgtEl>
                                          <p:spTgt spid="1036"/>
                                        </p:tgtEl>
                                        <p:attrNameLst>
                                          <p:attrName>ppt_x</p:attrName>
                                        </p:attrNameLst>
                                      </p:cBhvr>
                                      <p:tavLst>
                                        <p:tav tm="0">
                                          <p:val>
                                            <p:strVal val="ppt_x"/>
                                          </p:val>
                                        </p:tav>
                                        <p:tav tm="100000">
                                          <p:val>
                                            <p:strVal val="ppt_x+0.4+0.05"/>
                                          </p:val>
                                        </p:tav>
                                      </p:tavLst>
                                    </p:anim>
                                    <p:anim calcmode="lin" valueType="num">
                                      <p:cBhvr>
                                        <p:cTn id="108" dur="800" accel="100000">
                                          <p:stCondLst>
                                            <p:cond delay="200"/>
                                          </p:stCondLst>
                                        </p:cTn>
                                        <p:tgtEl>
                                          <p:spTgt spid="1036"/>
                                        </p:tgtEl>
                                        <p:attrNameLst>
                                          <p:attrName>ppt_y</p:attrName>
                                        </p:attrNameLst>
                                      </p:cBhvr>
                                      <p:tavLst>
                                        <p:tav tm="0">
                                          <p:val>
                                            <p:strVal val="ppt_y"/>
                                          </p:val>
                                        </p:tav>
                                        <p:tav tm="100000">
                                          <p:val>
                                            <p:strVal val="ppt_y-0.4-0.1"/>
                                          </p:val>
                                        </p:tav>
                                      </p:tavLst>
                                    </p:anim>
                                    <p:set>
                                      <p:cBhvr>
                                        <p:cTn id="109" dur="1" fill="hold">
                                          <p:stCondLst>
                                            <p:cond delay="999"/>
                                          </p:stCondLst>
                                        </p:cTn>
                                        <p:tgtEl>
                                          <p:spTgt spid="1036"/>
                                        </p:tgtEl>
                                        <p:attrNameLst>
                                          <p:attrName>style.visibility</p:attrName>
                                        </p:attrNameLst>
                                      </p:cBhvr>
                                      <p:to>
                                        <p:strVal val="hidden"/>
                                      </p:to>
                                    </p:set>
                                  </p:childTnLst>
                                </p:cTn>
                              </p:par>
                            </p:childTnLst>
                          </p:cTn>
                        </p:par>
                      </p:childTnLst>
                    </p:cTn>
                  </p:par>
                  <p:par>
                    <p:cTn id="110" fill="hold">
                      <p:stCondLst>
                        <p:cond delay="indefinite"/>
                      </p:stCondLst>
                      <p:childTnLst>
                        <p:par>
                          <p:cTn id="111" fill="hold">
                            <p:stCondLst>
                              <p:cond delay="0"/>
                            </p:stCondLst>
                            <p:childTnLst>
                              <p:par>
                                <p:cTn id="112" presetID="42" presetClass="entr" presetSubtype="0" fill="hold" nodeType="clickEffect">
                                  <p:stCondLst>
                                    <p:cond delay="0"/>
                                  </p:stCondLst>
                                  <p:childTnLst>
                                    <p:set>
                                      <p:cBhvr>
                                        <p:cTn id="113" dur="1" fill="hold">
                                          <p:stCondLst>
                                            <p:cond delay="0"/>
                                          </p:stCondLst>
                                        </p:cTn>
                                        <p:tgtEl>
                                          <p:spTgt spid="1037"/>
                                        </p:tgtEl>
                                        <p:attrNameLst>
                                          <p:attrName>style.visibility</p:attrName>
                                        </p:attrNameLst>
                                      </p:cBhvr>
                                      <p:to>
                                        <p:strVal val="visible"/>
                                      </p:to>
                                    </p:set>
                                    <p:animEffect transition="in" filter="fade">
                                      <p:cBhvr>
                                        <p:cTn id="114" dur="1000"/>
                                        <p:tgtEl>
                                          <p:spTgt spid="1037"/>
                                        </p:tgtEl>
                                      </p:cBhvr>
                                    </p:animEffect>
                                    <p:anim calcmode="lin" valueType="num">
                                      <p:cBhvr>
                                        <p:cTn id="115" dur="1000" fill="hold"/>
                                        <p:tgtEl>
                                          <p:spTgt spid="1037"/>
                                        </p:tgtEl>
                                        <p:attrNameLst>
                                          <p:attrName>ppt_x</p:attrName>
                                        </p:attrNameLst>
                                      </p:cBhvr>
                                      <p:tavLst>
                                        <p:tav tm="0">
                                          <p:val>
                                            <p:strVal val="#ppt_x"/>
                                          </p:val>
                                        </p:tav>
                                        <p:tav tm="100000">
                                          <p:val>
                                            <p:strVal val="#ppt_x"/>
                                          </p:val>
                                        </p:tav>
                                      </p:tavLst>
                                    </p:anim>
                                    <p:anim calcmode="lin" valueType="num">
                                      <p:cBhvr>
                                        <p:cTn id="116" dur="1000" fill="hold"/>
                                        <p:tgtEl>
                                          <p:spTgt spid="1037"/>
                                        </p:tgtEl>
                                        <p:attrNameLst>
                                          <p:attrName>ppt_y</p:attrName>
                                        </p:attrNameLst>
                                      </p:cBhvr>
                                      <p:tavLst>
                                        <p:tav tm="0">
                                          <p:val>
                                            <p:strVal val="#ppt_y+.1"/>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30" presetClass="exit" presetSubtype="0" fill="hold" nodeType="clickEffect">
                                  <p:stCondLst>
                                    <p:cond delay="0"/>
                                  </p:stCondLst>
                                  <p:childTnLst>
                                    <p:animEffect transition="out" filter="fade">
                                      <p:cBhvr>
                                        <p:cTn id="120" dur="800" accel="100000">
                                          <p:stCondLst>
                                            <p:cond delay="200"/>
                                          </p:stCondLst>
                                        </p:cTn>
                                        <p:tgtEl>
                                          <p:spTgt spid="1037"/>
                                        </p:tgtEl>
                                      </p:cBhvr>
                                    </p:animEffect>
                                    <p:anim calcmode="lin" valueType="num">
                                      <p:cBhvr>
                                        <p:cTn id="121" dur="800" accel="100000">
                                          <p:stCondLst>
                                            <p:cond delay="200"/>
                                          </p:stCondLst>
                                        </p:cTn>
                                        <p:tgtEl>
                                          <p:spTgt spid="1037"/>
                                        </p:tgtEl>
                                        <p:attrNameLst>
                                          <p:attrName>style.rotation</p:attrName>
                                        </p:attrNameLst>
                                      </p:cBhvr>
                                      <p:tavLst>
                                        <p:tav tm="0">
                                          <p:val>
                                            <p:fltVal val="0"/>
                                          </p:val>
                                        </p:tav>
                                        <p:tav tm="100000">
                                          <p:val>
                                            <p:fltVal val="-90"/>
                                          </p:val>
                                        </p:tav>
                                      </p:tavLst>
                                    </p:anim>
                                    <p:anim calcmode="lin" valueType="num">
                                      <p:cBhvr>
                                        <p:cTn id="122" dur="200" decel="100000"/>
                                        <p:tgtEl>
                                          <p:spTgt spid="1037"/>
                                        </p:tgtEl>
                                        <p:attrNameLst>
                                          <p:attrName>ppt_x</p:attrName>
                                        </p:attrNameLst>
                                      </p:cBhvr>
                                      <p:tavLst>
                                        <p:tav tm="0">
                                          <p:val>
                                            <p:strVal val="ppt_x"/>
                                          </p:val>
                                        </p:tav>
                                        <p:tav tm="100000">
                                          <p:val>
                                            <p:strVal val="ppt_x-0.05"/>
                                          </p:val>
                                        </p:tav>
                                      </p:tavLst>
                                    </p:anim>
                                    <p:anim calcmode="lin" valueType="num">
                                      <p:cBhvr>
                                        <p:cTn id="123" dur="200" decel="100000"/>
                                        <p:tgtEl>
                                          <p:spTgt spid="1037"/>
                                        </p:tgtEl>
                                        <p:attrNameLst>
                                          <p:attrName>ppt_y</p:attrName>
                                        </p:attrNameLst>
                                      </p:cBhvr>
                                      <p:tavLst>
                                        <p:tav tm="0">
                                          <p:val>
                                            <p:strVal val="ppt_y"/>
                                          </p:val>
                                        </p:tav>
                                        <p:tav tm="100000">
                                          <p:val>
                                            <p:strVal val="ppt_y+0.1"/>
                                          </p:val>
                                        </p:tav>
                                      </p:tavLst>
                                    </p:anim>
                                    <p:anim calcmode="lin" valueType="num">
                                      <p:cBhvr>
                                        <p:cTn id="124" dur="800" accel="100000">
                                          <p:stCondLst>
                                            <p:cond delay="200"/>
                                          </p:stCondLst>
                                        </p:cTn>
                                        <p:tgtEl>
                                          <p:spTgt spid="1037"/>
                                        </p:tgtEl>
                                        <p:attrNameLst>
                                          <p:attrName>ppt_x</p:attrName>
                                        </p:attrNameLst>
                                      </p:cBhvr>
                                      <p:tavLst>
                                        <p:tav tm="0">
                                          <p:val>
                                            <p:strVal val="ppt_x"/>
                                          </p:val>
                                        </p:tav>
                                        <p:tav tm="100000">
                                          <p:val>
                                            <p:strVal val="ppt_x+0.4+0.05"/>
                                          </p:val>
                                        </p:tav>
                                      </p:tavLst>
                                    </p:anim>
                                    <p:anim calcmode="lin" valueType="num">
                                      <p:cBhvr>
                                        <p:cTn id="125" dur="800" accel="100000">
                                          <p:stCondLst>
                                            <p:cond delay="200"/>
                                          </p:stCondLst>
                                        </p:cTn>
                                        <p:tgtEl>
                                          <p:spTgt spid="1037"/>
                                        </p:tgtEl>
                                        <p:attrNameLst>
                                          <p:attrName>ppt_y</p:attrName>
                                        </p:attrNameLst>
                                      </p:cBhvr>
                                      <p:tavLst>
                                        <p:tav tm="0">
                                          <p:val>
                                            <p:strVal val="ppt_y"/>
                                          </p:val>
                                        </p:tav>
                                        <p:tav tm="100000">
                                          <p:val>
                                            <p:strVal val="ppt_y-0.4-0.1"/>
                                          </p:val>
                                        </p:tav>
                                      </p:tavLst>
                                    </p:anim>
                                    <p:set>
                                      <p:cBhvr>
                                        <p:cTn id="126" dur="1" fill="hold">
                                          <p:stCondLst>
                                            <p:cond delay="999"/>
                                          </p:stCondLst>
                                        </p:cTn>
                                        <p:tgtEl>
                                          <p:spTgt spid="1037"/>
                                        </p:tgtEl>
                                        <p:attrNameLst>
                                          <p:attrName>style.visibility</p:attrName>
                                        </p:attrNameLst>
                                      </p:cBhvr>
                                      <p:to>
                                        <p:strVal val="hidden"/>
                                      </p:to>
                                    </p:set>
                                  </p:childTnLst>
                                </p:cTn>
                              </p:par>
                            </p:childTnLst>
                          </p:cTn>
                        </p:par>
                      </p:childTnLst>
                    </p:cTn>
                  </p:par>
                  <p:par>
                    <p:cTn id="127" fill="hold">
                      <p:stCondLst>
                        <p:cond delay="indefinite"/>
                      </p:stCondLst>
                      <p:childTnLst>
                        <p:par>
                          <p:cTn id="128" fill="hold">
                            <p:stCondLst>
                              <p:cond delay="0"/>
                            </p:stCondLst>
                            <p:childTnLst>
                              <p:par>
                                <p:cTn id="129" presetID="42" presetClass="entr" presetSubtype="0" fill="hold" nodeType="clickEffect">
                                  <p:stCondLst>
                                    <p:cond delay="0"/>
                                  </p:stCondLst>
                                  <p:childTnLst>
                                    <p:set>
                                      <p:cBhvr>
                                        <p:cTn id="130" dur="1" fill="hold">
                                          <p:stCondLst>
                                            <p:cond delay="0"/>
                                          </p:stCondLst>
                                        </p:cTn>
                                        <p:tgtEl>
                                          <p:spTgt spid="1038"/>
                                        </p:tgtEl>
                                        <p:attrNameLst>
                                          <p:attrName>style.visibility</p:attrName>
                                        </p:attrNameLst>
                                      </p:cBhvr>
                                      <p:to>
                                        <p:strVal val="visible"/>
                                      </p:to>
                                    </p:set>
                                    <p:animEffect transition="in" filter="fade">
                                      <p:cBhvr>
                                        <p:cTn id="131" dur="1000"/>
                                        <p:tgtEl>
                                          <p:spTgt spid="1038"/>
                                        </p:tgtEl>
                                      </p:cBhvr>
                                    </p:animEffect>
                                    <p:anim calcmode="lin" valueType="num">
                                      <p:cBhvr>
                                        <p:cTn id="132" dur="1000" fill="hold"/>
                                        <p:tgtEl>
                                          <p:spTgt spid="1038"/>
                                        </p:tgtEl>
                                        <p:attrNameLst>
                                          <p:attrName>ppt_x</p:attrName>
                                        </p:attrNameLst>
                                      </p:cBhvr>
                                      <p:tavLst>
                                        <p:tav tm="0">
                                          <p:val>
                                            <p:strVal val="#ppt_x"/>
                                          </p:val>
                                        </p:tav>
                                        <p:tav tm="100000">
                                          <p:val>
                                            <p:strVal val="#ppt_x"/>
                                          </p:val>
                                        </p:tav>
                                      </p:tavLst>
                                    </p:anim>
                                    <p:anim calcmode="lin" valueType="num">
                                      <p:cBhvr>
                                        <p:cTn id="133" dur="1000" fill="hold"/>
                                        <p:tgtEl>
                                          <p:spTgt spid="1038"/>
                                        </p:tgtEl>
                                        <p:attrNameLst>
                                          <p:attrName>ppt_y</p:attrName>
                                        </p:attrNameLst>
                                      </p:cBhvr>
                                      <p:tavLst>
                                        <p:tav tm="0">
                                          <p:val>
                                            <p:strVal val="#ppt_y+.1"/>
                                          </p:val>
                                        </p:tav>
                                        <p:tav tm="100000">
                                          <p:val>
                                            <p:strVal val="#ppt_y"/>
                                          </p:val>
                                        </p:tav>
                                      </p:tavLst>
                                    </p:anim>
                                  </p:childTnLst>
                                </p:cTn>
                              </p:par>
                              <p:par>
                                <p:cTn id="134" presetID="42" presetClass="entr" presetSubtype="0" fill="hold" nodeType="withEffect">
                                  <p:stCondLst>
                                    <p:cond delay="0"/>
                                  </p:stCondLst>
                                  <p:childTnLst>
                                    <p:set>
                                      <p:cBhvr>
                                        <p:cTn id="135" dur="1" fill="hold">
                                          <p:stCondLst>
                                            <p:cond delay="0"/>
                                          </p:stCondLst>
                                        </p:cTn>
                                        <p:tgtEl>
                                          <p:spTgt spid="1039"/>
                                        </p:tgtEl>
                                        <p:attrNameLst>
                                          <p:attrName>style.visibility</p:attrName>
                                        </p:attrNameLst>
                                      </p:cBhvr>
                                      <p:to>
                                        <p:strVal val="visible"/>
                                      </p:to>
                                    </p:set>
                                    <p:animEffect transition="in" filter="fade">
                                      <p:cBhvr>
                                        <p:cTn id="136" dur="1000"/>
                                        <p:tgtEl>
                                          <p:spTgt spid="1039"/>
                                        </p:tgtEl>
                                      </p:cBhvr>
                                    </p:animEffect>
                                    <p:anim calcmode="lin" valueType="num">
                                      <p:cBhvr>
                                        <p:cTn id="137" dur="1000" fill="hold"/>
                                        <p:tgtEl>
                                          <p:spTgt spid="1039"/>
                                        </p:tgtEl>
                                        <p:attrNameLst>
                                          <p:attrName>ppt_x</p:attrName>
                                        </p:attrNameLst>
                                      </p:cBhvr>
                                      <p:tavLst>
                                        <p:tav tm="0">
                                          <p:val>
                                            <p:strVal val="#ppt_x"/>
                                          </p:val>
                                        </p:tav>
                                        <p:tav tm="100000">
                                          <p:val>
                                            <p:strVal val="#ppt_x"/>
                                          </p:val>
                                        </p:tav>
                                      </p:tavLst>
                                    </p:anim>
                                    <p:anim calcmode="lin" valueType="num">
                                      <p:cBhvr>
                                        <p:cTn id="138" dur="1000" fill="hold"/>
                                        <p:tgtEl>
                                          <p:spTgt spid="1039"/>
                                        </p:tgtEl>
                                        <p:attrNameLst>
                                          <p:attrName>ppt_y</p:attrName>
                                        </p:attrNameLst>
                                      </p:cBhvr>
                                      <p:tavLst>
                                        <p:tav tm="0">
                                          <p:val>
                                            <p:strVal val="#ppt_y+.1"/>
                                          </p:val>
                                        </p:tav>
                                        <p:tav tm="100000">
                                          <p:val>
                                            <p:strVal val="#ppt_y"/>
                                          </p:val>
                                        </p:tav>
                                      </p:tavLst>
                                    </p:anim>
                                  </p:childTnLst>
                                </p:cTn>
                              </p:par>
                            </p:childTnLst>
                          </p:cTn>
                        </p:par>
                      </p:childTnLst>
                    </p:cTn>
                  </p:par>
                  <p:par>
                    <p:cTn id="139" fill="hold">
                      <p:stCondLst>
                        <p:cond delay="indefinite"/>
                      </p:stCondLst>
                      <p:childTnLst>
                        <p:par>
                          <p:cTn id="140" fill="hold">
                            <p:stCondLst>
                              <p:cond delay="0"/>
                            </p:stCondLst>
                            <p:childTnLst>
                              <p:par>
                                <p:cTn id="141" presetID="30" presetClass="exit" presetSubtype="0" fill="hold" nodeType="clickEffect">
                                  <p:stCondLst>
                                    <p:cond delay="0"/>
                                  </p:stCondLst>
                                  <p:childTnLst>
                                    <p:animEffect transition="out" filter="fade">
                                      <p:cBhvr>
                                        <p:cTn id="142" dur="800" accel="100000">
                                          <p:stCondLst>
                                            <p:cond delay="200"/>
                                          </p:stCondLst>
                                        </p:cTn>
                                        <p:tgtEl>
                                          <p:spTgt spid="1038"/>
                                        </p:tgtEl>
                                      </p:cBhvr>
                                    </p:animEffect>
                                    <p:anim calcmode="lin" valueType="num">
                                      <p:cBhvr>
                                        <p:cTn id="143" dur="800" accel="100000">
                                          <p:stCondLst>
                                            <p:cond delay="200"/>
                                          </p:stCondLst>
                                        </p:cTn>
                                        <p:tgtEl>
                                          <p:spTgt spid="1038"/>
                                        </p:tgtEl>
                                        <p:attrNameLst>
                                          <p:attrName>style.rotation</p:attrName>
                                        </p:attrNameLst>
                                      </p:cBhvr>
                                      <p:tavLst>
                                        <p:tav tm="0">
                                          <p:val>
                                            <p:fltVal val="0"/>
                                          </p:val>
                                        </p:tav>
                                        <p:tav tm="100000">
                                          <p:val>
                                            <p:fltVal val="-90"/>
                                          </p:val>
                                        </p:tav>
                                      </p:tavLst>
                                    </p:anim>
                                    <p:anim calcmode="lin" valueType="num">
                                      <p:cBhvr>
                                        <p:cTn id="144" dur="200" decel="100000"/>
                                        <p:tgtEl>
                                          <p:spTgt spid="1038"/>
                                        </p:tgtEl>
                                        <p:attrNameLst>
                                          <p:attrName>ppt_x</p:attrName>
                                        </p:attrNameLst>
                                      </p:cBhvr>
                                      <p:tavLst>
                                        <p:tav tm="0">
                                          <p:val>
                                            <p:strVal val="ppt_x"/>
                                          </p:val>
                                        </p:tav>
                                        <p:tav tm="100000">
                                          <p:val>
                                            <p:strVal val="ppt_x-0.05"/>
                                          </p:val>
                                        </p:tav>
                                      </p:tavLst>
                                    </p:anim>
                                    <p:anim calcmode="lin" valueType="num">
                                      <p:cBhvr>
                                        <p:cTn id="145" dur="200" decel="100000"/>
                                        <p:tgtEl>
                                          <p:spTgt spid="1038"/>
                                        </p:tgtEl>
                                        <p:attrNameLst>
                                          <p:attrName>ppt_y</p:attrName>
                                        </p:attrNameLst>
                                      </p:cBhvr>
                                      <p:tavLst>
                                        <p:tav tm="0">
                                          <p:val>
                                            <p:strVal val="ppt_y"/>
                                          </p:val>
                                        </p:tav>
                                        <p:tav tm="100000">
                                          <p:val>
                                            <p:strVal val="ppt_y+0.1"/>
                                          </p:val>
                                        </p:tav>
                                      </p:tavLst>
                                    </p:anim>
                                    <p:anim calcmode="lin" valueType="num">
                                      <p:cBhvr>
                                        <p:cTn id="146" dur="800" accel="100000">
                                          <p:stCondLst>
                                            <p:cond delay="200"/>
                                          </p:stCondLst>
                                        </p:cTn>
                                        <p:tgtEl>
                                          <p:spTgt spid="1038"/>
                                        </p:tgtEl>
                                        <p:attrNameLst>
                                          <p:attrName>ppt_x</p:attrName>
                                        </p:attrNameLst>
                                      </p:cBhvr>
                                      <p:tavLst>
                                        <p:tav tm="0">
                                          <p:val>
                                            <p:strVal val="ppt_x"/>
                                          </p:val>
                                        </p:tav>
                                        <p:tav tm="100000">
                                          <p:val>
                                            <p:strVal val="ppt_x+0.4+0.05"/>
                                          </p:val>
                                        </p:tav>
                                      </p:tavLst>
                                    </p:anim>
                                    <p:anim calcmode="lin" valueType="num">
                                      <p:cBhvr>
                                        <p:cTn id="147" dur="800" accel="100000">
                                          <p:stCondLst>
                                            <p:cond delay="200"/>
                                          </p:stCondLst>
                                        </p:cTn>
                                        <p:tgtEl>
                                          <p:spTgt spid="1038"/>
                                        </p:tgtEl>
                                        <p:attrNameLst>
                                          <p:attrName>ppt_y</p:attrName>
                                        </p:attrNameLst>
                                      </p:cBhvr>
                                      <p:tavLst>
                                        <p:tav tm="0">
                                          <p:val>
                                            <p:strVal val="ppt_y"/>
                                          </p:val>
                                        </p:tav>
                                        <p:tav tm="100000">
                                          <p:val>
                                            <p:strVal val="ppt_y-0.4-0.1"/>
                                          </p:val>
                                        </p:tav>
                                      </p:tavLst>
                                    </p:anim>
                                    <p:set>
                                      <p:cBhvr>
                                        <p:cTn id="148" dur="1" fill="hold">
                                          <p:stCondLst>
                                            <p:cond delay="999"/>
                                          </p:stCondLst>
                                        </p:cTn>
                                        <p:tgtEl>
                                          <p:spTgt spid="1038"/>
                                        </p:tgtEl>
                                        <p:attrNameLst>
                                          <p:attrName>style.visibility</p:attrName>
                                        </p:attrNameLst>
                                      </p:cBhvr>
                                      <p:to>
                                        <p:strVal val="hidden"/>
                                      </p:to>
                                    </p:set>
                                  </p:childTnLst>
                                </p:cTn>
                              </p:par>
                              <p:par>
                                <p:cTn id="149" presetID="30" presetClass="exit" presetSubtype="0" fill="hold" nodeType="withEffect">
                                  <p:stCondLst>
                                    <p:cond delay="0"/>
                                  </p:stCondLst>
                                  <p:childTnLst>
                                    <p:animEffect transition="out" filter="fade">
                                      <p:cBhvr>
                                        <p:cTn id="150" dur="800" accel="100000">
                                          <p:stCondLst>
                                            <p:cond delay="200"/>
                                          </p:stCondLst>
                                        </p:cTn>
                                        <p:tgtEl>
                                          <p:spTgt spid="1039"/>
                                        </p:tgtEl>
                                      </p:cBhvr>
                                    </p:animEffect>
                                    <p:anim calcmode="lin" valueType="num">
                                      <p:cBhvr>
                                        <p:cTn id="151" dur="800" accel="100000">
                                          <p:stCondLst>
                                            <p:cond delay="200"/>
                                          </p:stCondLst>
                                        </p:cTn>
                                        <p:tgtEl>
                                          <p:spTgt spid="1039"/>
                                        </p:tgtEl>
                                        <p:attrNameLst>
                                          <p:attrName>style.rotation</p:attrName>
                                        </p:attrNameLst>
                                      </p:cBhvr>
                                      <p:tavLst>
                                        <p:tav tm="0">
                                          <p:val>
                                            <p:fltVal val="0"/>
                                          </p:val>
                                        </p:tav>
                                        <p:tav tm="100000">
                                          <p:val>
                                            <p:fltVal val="-90"/>
                                          </p:val>
                                        </p:tav>
                                      </p:tavLst>
                                    </p:anim>
                                    <p:anim calcmode="lin" valueType="num">
                                      <p:cBhvr>
                                        <p:cTn id="152" dur="200" decel="100000"/>
                                        <p:tgtEl>
                                          <p:spTgt spid="1039"/>
                                        </p:tgtEl>
                                        <p:attrNameLst>
                                          <p:attrName>ppt_x</p:attrName>
                                        </p:attrNameLst>
                                      </p:cBhvr>
                                      <p:tavLst>
                                        <p:tav tm="0">
                                          <p:val>
                                            <p:strVal val="ppt_x"/>
                                          </p:val>
                                        </p:tav>
                                        <p:tav tm="100000">
                                          <p:val>
                                            <p:strVal val="ppt_x-0.05"/>
                                          </p:val>
                                        </p:tav>
                                      </p:tavLst>
                                    </p:anim>
                                    <p:anim calcmode="lin" valueType="num">
                                      <p:cBhvr>
                                        <p:cTn id="153" dur="200" decel="100000"/>
                                        <p:tgtEl>
                                          <p:spTgt spid="1039"/>
                                        </p:tgtEl>
                                        <p:attrNameLst>
                                          <p:attrName>ppt_y</p:attrName>
                                        </p:attrNameLst>
                                      </p:cBhvr>
                                      <p:tavLst>
                                        <p:tav tm="0">
                                          <p:val>
                                            <p:strVal val="ppt_y"/>
                                          </p:val>
                                        </p:tav>
                                        <p:tav tm="100000">
                                          <p:val>
                                            <p:strVal val="ppt_y+0.1"/>
                                          </p:val>
                                        </p:tav>
                                      </p:tavLst>
                                    </p:anim>
                                    <p:anim calcmode="lin" valueType="num">
                                      <p:cBhvr>
                                        <p:cTn id="154" dur="800" accel="100000">
                                          <p:stCondLst>
                                            <p:cond delay="200"/>
                                          </p:stCondLst>
                                        </p:cTn>
                                        <p:tgtEl>
                                          <p:spTgt spid="1039"/>
                                        </p:tgtEl>
                                        <p:attrNameLst>
                                          <p:attrName>ppt_x</p:attrName>
                                        </p:attrNameLst>
                                      </p:cBhvr>
                                      <p:tavLst>
                                        <p:tav tm="0">
                                          <p:val>
                                            <p:strVal val="ppt_x"/>
                                          </p:val>
                                        </p:tav>
                                        <p:tav tm="100000">
                                          <p:val>
                                            <p:strVal val="ppt_x+0.4+0.05"/>
                                          </p:val>
                                        </p:tav>
                                      </p:tavLst>
                                    </p:anim>
                                    <p:anim calcmode="lin" valueType="num">
                                      <p:cBhvr>
                                        <p:cTn id="155" dur="800" accel="100000">
                                          <p:stCondLst>
                                            <p:cond delay="200"/>
                                          </p:stCondLst>
                                        </p:cTn>
                                        <p:tgtEl>
                                          <p:spTgt spid="1039"/>
                                        </p:tgtEl>
                                        <p:attrNameLst>
                                          <p:attrName>ppt_y</p:attrName>
                                        </p:attrNameLst>
                                      </p:cBhvr>
                                      <p:tavLst>
                                        <p:tav tm="0">
                                          <p:val>
                                            <p:strVal val="ppt_y"/>
                                          </p:val>
                                        </p:tav>
                                        <p:tav tm="100000">
                                          <p:val>
                                            <p:strVal val="ppt_y-0.4-0.1"/>
                                          </p:val>
                                        </p:tav>
                                      </p:tavLst>
                                    </p:anim>
                                    <p:set>
                                      <p:cBhvr>
                                        <p:cTn id="156" dur="1" fill="hold">
                                          <p:stCondLst>
                                            <p:cond delay="999"/>
                                          </p:stCondLst>
                                        </p:cTn>
                                        <p:tgtEl>
                                          <p:spTgt spid="1039"/>
                                        </p:tgtEl>
                                        <p:attrNameLst>
                                          <p:attrName>style.visibility</p:attrName>
                                        </p:attrNameLst>
                                      </p:cBhvr>
                                      <p:to>
                                        <p:strVal val="hidden"/>
                                      </p:to>
                                    </p:set>
                                  </p:childTnLst>
                                </p:cTn>
                              </p:par>
                            </p:childTnLst>
                          </p:cTn>
                        </p:par>
                      </p:childTnLst>
                    </p:cTn>
                  </p:par>
                  <p:par>
                    <p:cTn id="157" fill="hold">
                      <p:stCondLst>
                        <p:cond delay="indefinite"/>
                      </p:stCondLst>
                      <p:childTnLst>
                        <p:par>
                          <p:cTn id="158" fill="hold">
                            <p:stCondLst>
                              <p:cond delay="0"/>
                            </p:stCondLst>
                            <p:childTnLst>
                              <p:par>
                                <p:cTn id="159" presetID="53" presetClass="entr" presetSubtype="16" fill="hold" nodeType="clickEffect">
                                  <p:stCondLst>
                                    <p:cond delay="0"/>
                                  </p:stCondLst>
                                  <p:childTnLst>
                                    <p:set>
                                      <p:cBhvr>
                                        <p:cTn id="160" dur="1" fill="hold">
                                          <p:stCondLst>
                                            <p:cond delay="0"/>
                                          </p:stCondLst>
                                        </p:cTn>
                                        <p:tgtEl>
                                          <p:spTgt spid="6">
                                            <p:txEl>
                                              <p:pRg st="3" end="3"/>
                                            </p:txEl>
                                          </p:spTgt>
                                        </p:tgtEl>
                                        <p:attrNameLst>
                                          <p:attrName>style.visibility</p:attrName>
                                        </p:attrNameLst>
                                      </p:cBhvr>
                                      <p:to>
                                        <p:strVal val="visible"/>
                                      </p:to>
                                    </p:set>
                                    <p:anim calcmode="lin" valueType="num">
                                      <p:cBhvr>
                                        <p:cTn id="161" dur="500" fill="hold"/>
                                        <p:tgtEl>
                                          <p:spTgt spid="6">
                                            <p:txEl>
                                              <p:pRg st="3" end="3"/>
                                            </p:txEl>
                                          </p:spTgt>
                                        </p:tgtEl>
                                        <p:attrNameLst>
                                          <p:attrName>ppt_w</p:attrName>
                                        </p:attrNameLst>
                                      </p:cBhvr>
                                      <p:tavLst>
                                        <p:tav tm="0">
                                          <p:val>
                                            <p:fltVal val="0"/>
                                          </p:val>
                                        </p:tav>
                                        <p:tav tm="100000">
                                          <p:val>
                                            <p:strVal val="#ppt_w"/>
                                          </p:val>
                                        </p:tav>
                                      </p:tavLst>
                                    </p:anim>
                                    <p:anim calcmode="lin" valueType="num">
                                      <p:cBhvr>
                                        <p:cTn id="162" dur="500" fill="hold"/>
                                        <p:tgtEl>
                                          <p:spTgt spid="6">
                                            <p:txEl>
                                              <p:pRg st="3" end="3"/>
                                            </p:txEl>
                                          </p:spTgt>
                                        </p:tgtEl>
                                        <p:attrNameLst>
                                          <p:attrName>ppt_h</p:attrName>
                                        </p:attrNameLst>
                                      </p:cBhvr>
                                      <p:tavLst>
                                        <p:tav tm="0">
                                          <p:val>
                                            <p:fltVal val="0"/>
                                          </p:val>
                                        </p:tav>
                                        <p:tav tm="100000">
                                          <p:val>
                                            <p:strVal val="#ppt_h"/>
                                          </p:val>
                                        </p:tav>
                                      </p:tavLst>
                                    </p:anim>
                                    <p:animEffect transition="in" filter="fade">
                                      <p:cBhvr>
                                        <p:cTn id="163" dur="500"/>
                                        <p:tgtEl>
                                          <p:spTgt spid="6">
                                            <p:txEl>
                                              <p:pRg st="3" end="3"/>
                                            </p:txEl>
                                          </p:spTgt>
                                        </p:tgtEl>
                                      </p:cBhvr>
                                    </p:animEffect>
                                  </p:childTnLst>
                                </p:cTn>
                              </p:par>
                            </p:childTnLst>
                          </p:cTn>
                        </p:par>
                      </p:childTnLst>
                    </p:cTn>
                  </p:par>
                  <p:par>
                    <p:cTn id="164" fill="hold">
                      <p:stCondLst>
                        <p:cond delay="indefinite"/>
                      </p:stCondLst>
                      <p:childTnLst>
                        <p:par>
                          <p:cTn id="165" fill="hold">
                            <p:stCondLst>
                              <p:cond delay="0"/>
                            </p:stCondLst>
                            <p:childTnLst>
                              <p:par>
                                <p:cTn id="166" presetID="42" presetClass="entr" presetSubtype="0" fill="hold" nodeType="clickEffect">
                                  <p:stCondLst>
                                    <p:cond delay="0"/>
                                  </p:stCondLst>
                                  <p:childTnLst>
                                    <p:set>
                                      <p:cBhvr>
                                        <p:cTn id="167" dur="1" fill="hold">
                                          <p:stCondLst>
                                            <p:cond delay="0"/>
                                          </p:stCondLst>
                                        </p:cTn>
                                        <p:tgtEl>
                                          <p:spTgt spid="1040"/>
                                        </p:tgtEl>
                                        <p:attrNameLst>
                                          <p:attrName>style.visibility</p:attrName>
                                        </p:attrNameLst>
                                      </p:cBhvr>
                                      <p:to>
                                        <p:strVal val="visible"/>
                                      </p:to>
                                    </p:set>
                                    <p:animEffect transition="in" filter="fade">
                                      <p:cBhvr>
                                        <p:cTn id="168" dur="1000"/>
                                        <p:tgtEl>
                                          <p:spTgt spid="1040"/>
                                        </p:tgtEl>
                                      </p:cBhvr>
                                    </p:animEffect>
                                    <p:anim calcmode="lin" valueType="num">
                                      <p:cBhvr>
                                        <p:cTn id="169" dur="1000" fill="hold"/>
                                        <p:tgtEl>
                                          <p:spTgt spid="1040"/>
                                        </p:tgtEl>
                                        <p:attrNameLst>
                                          <p:attrName>ppt_x</p:attrName>
                                        </p:attrNameLst>
                                      </p:cBhvr>
                                      <p:tavLst>
                                        <p:tav tm="0">
                                          <p:val>
                                            <p:strVal val="#ppt_x"/>
                                          </p:val>
                                        </p:tav>
                                        <p:tav tm="100000">
                                          <p:val>
                                            <p:strVal val="#ppt_x"/>
                                          </p:val>
                                        </p:tav>
                                      </p:tavLst>
                                    </p:anim>
                                    <p:anim calcmode="lin" valueType="num">
                                      <p:cBhvr>
                                        <p:cTn id="170" dur="1000" fill="hold"/>
                                        <p:tgtEl>
                                          <p:spTgt spid="1040"/>
                                        </p:tgtEl>
                                        <p:attrNameLst>
                                          <p:attrName>ppt_y</p:attrName>
                                        </p:attrNameLst>
                                      </p:cBhvr>
                                      <p:tavLst>
                                        <p:tav tm="0">
                                          <p:val>
                                            <p:strVal val="#ppt_y+.1"/>
                                          </p:val>
                                        </p:tav>
                                        <p:tav tm="100000">
                                          <p:val>
                                            <p:strVal val="#ppt_y"/>
                                          </p:val>
                                        </p:tav>
                                      </p:tavLst>
                                    </p:anim>
                                  </p:childTnLst>
                                </p:cTn>
                              </p:par>
                            </p:childTnLst>
                          </p:cTn>
                        </p:par>
                      </p:childTnLst>
                    </p:cTn>
                  </p:par>
                  <p:par>
                    <p:cTn id="171" fill="hold">
                      <p:stCondLst>
                        <p:cond delay="indefinite"/>
                      </p:stCondLst>
                      <p:childTnLst>
                        <p:par>
                          <p:cTn id="172" fill="hold">
                            <p:stCondLst>
                              <p:cond delay="0"/>
                            </p:stCondLst>
                            <p:childTnLst>
                              <p:par>
                                <p:cTn id="173" presetID="42" presetClass="entr" presetSubtype="0" fill="hold" nodeType="clickEffect">
                                  <p:stCondLst>
                                    <p:cond delay="0"/>
                                  </p:stCondLst>
                                  <p:childTnLst>
                                    <p:set>
                                      <p:cBhvr>
                                        <p:cTn id="174" dur="1" fill="hold">
                                          <p:stCondLst>
                                            <p:cond delay="0"/>
                                          </p:stCondLst>
                                        </p:cTn>
                                        <p:tgtEl>
                                          <p:spTgt spid="1041"/>
                                        </p:tgtEl>
                                        <p:attrNameLst>
                                          <p:attrName>style.visibility</p:attrName>
                                        </p:attrNameLst>
                                      </p:cBhvr>
                                      <p:to>
                                        <p:strVal val="visible"/>
                                      </p:to>
                                    </p:set>
                                    <p:animEffect transition="in" filter="fade">
                                      <p:cBhvr>
                                        <p:cTn id="175" dur="1000"/>
                                        <p:tgtEl>
                                          <p:spTgt spid="1041"/>
                                        </p:tgtEl>
                                      </p:cBhvr>
                                    </p:animEffect>
                                    <p:anim calcmode="lin" valueType="num">
                                      <p:cBhvr>
                                        <p:cTn id="176" dur="1000" fill="hold"/>
                                        <p:tgtEl>
                                          <p:spTgt spid="1041"/>
                                        </p:tgtEl>
                                        <p:attrNameLst>
                                          <p:attrName>ppt_x</p:attrName>
                                        </p:attrNameLst>
                                      </p:cBhvr>
                                      <p:tavLst>
                                        <p:tav tm="0">
                                          <p:val>
                                            <p:strVal val="#ppt_x"/>
                                          </p:val>
                                        </p:tav>
                                        <p:tav tm="100000">
                                          <p:val>
                                            <p:strVal val="#ppt_x"/>
                                          </p:val>
                                        </p:tav>
                                      </p:tavLst>
                                    </p:anim>
                                    <p:anim calcmode="lin" valueType="num">
                                      <p:cBhvr>
                                        <p:cTn id="177" dur="1000" fill="hold"/>
                                        <p:tgtEl>
                                          <p:spTgt spid="1041"/>
                                        </p:tgtEl>
                                        <p:attrNameLst>
                                          <p:attrName>ppt_y</p:attrName>
                                        </p:attrNameLst>
                                      </p:cBhvr>
                                      <p:tavLst>
                                        <p:tav tm="0">
                                          <p:val>
                                            <p:strVal val="#ppt_y+.1"/>
                                          </p:val>
                                        </p:tav>
                                        <p:tav tm="100000">
                                          <p:val>
                                            <p:strVal val="#ppt_y"/>
                                          </p:val>
                                        </p:tav>
                                      </p:tavLst>
                                    </p:anim>
                                  </p:childTnLst>
                                </p:cTn>
                              </p:par>
                            </p:childTnLst>
                          </p:cTn>
                        </p:par>
                      </p:childTnLst>
                    </p:cTn>
                  </p:par>
                  <p:par>
                    <p:cTn id="178" fill="hold">
                      <p:stCondLst>
                        <p:cond delay="indefinite"/>
                      </p:stCondLst>
                      <p:childTnLst>
                        <p:par>
                          <p:cTn id="179" fill="hold">
                            <p:stCondLst>
                              <p:cond delay="0"/>
                            </p:stCondLst>
                            <p:childTnLst>
                              <p:par>
                                <p:cTn id="180" presetID="30" presetClass="exit" presetSubtype="0" fill="hold" nodeType="clickEffect">
                                  <p:stCondLst>
                                    <p:cond delay="0"/>
                                  </p:stCondLst>
                                  <p:childTnLst>
                                    <p:animEffect transition="out" filter="fade">
                                      <p:cBhvr>
                                        <p:cTn id="181" dur="800" accel="100000">
                                          <p:stCondLst>
                                            <p:cond delay="200"/>
                                          </p:stCondLst>
                                        </p:cTn>
                                        <p:tgtEl>
                                          <p:spTgt spid="1040"/>
                                        </p:tgtEl>
                                      </p:cBhvr>
                                    </p:animEffect>
                                    <p:anim calcmode="lin" valueType="num">
                                      <p:cBhvr>
                                        <p:cTn id="182" dur="800" accel="100000">
                                          <p:stCondLst>
                                            <p:cond delay="200"/>
                                          </p:stCondLst>
                                        </p:cTn>
                                        <p:tgtEl>
                                          <p:spTgt spid="1040"/>
                                        </p:tgtEl>
                                        <p:attrNameLst>
                                          <p:attrName>style.rotation</p:attrName>
                                        </p:attrNameLst>
                                      </p:cBhvr>
                                      <p:tavLst>
                                        <p:tav tm="0">
                                          <p:val>
                                            <p:fltVal val="0"/>
                                          </p:val>
                                        </p:tav>
                                        <p:tav tm="100000">
                                          <p:val>
                                            <p:fltVal val="-90"/>
                                          </p:val>
                                        </p:tav>
                                      </p:tavLst>
                                    </p:anim>
                                    <p:anim calcmode="lin" valueType="num">
                                      <p:cBhvr>
                                        <p:cTn id="183" dur="200" decel="100000"/>
                                        <p:tgtEl>
                                          <p:spTgt spid="1040"/>
                                        </p:tgtEl>
                                        <p:attrNameLst>
                                          <p:attrName>ppt_x</p:attrName>
                                        </p:attrNameLst>
                                      </p:cBhvr>
                                      <p:tavLst>
                                        <p:tav tm="0">
                                          <p:val>
                                            <p:strVal val="ppt_x"/>
                                          </p:val>
                                        </p:tav>
                                        <p:tav tm="100000">
                                          <p:val>
                                            <p:strVal val="ppt_x-0.05"/>
                                          </p:val>
                                        </p:tav>
                                      </p:tavLst>
                                    </p:anim>
                                    <p:anim calcmode="lin" valueType="num">
                                      <p:cBhvr>
                                        <p:cTn id="184" dur="200" decel="100000"/>
                                        <p:tgtEl>
                                          <p:spTgt spid="1040"/>
                                        </p:tgtEl>
                                        <p:attrNameLst>
                                          <p:attrName>ppt_y</p:attrName>
                                        </p:attrNameLst>
                                      </p:cBhvr>
                                      <p:tavLst>
                                        <p:tav tm="0">
                                          <p:val>
                                            <p:strVal val="ppt_y"/>
                                          </p:val>
                                        </p:tav>
                                        <p:tav tm="100000">
                                          <p:val>
                                            <p:strVal val="ppt_y+0.1"/>
                                          </p:val>
                                        </p:tav>
                                      </p:tavLst>
                                    </p:anim>
                                    <p:anim calcmode="lin" valueType="num">
                                      <p:cBhvr>
                                        <p:cTn id="185" dur="800" accel="100000">
                                          <p:stCondLst>
                                            <p:cond delay="200"/>
                                          </p:stCondLst>
                                        </p:cTn>
                                        <p:tgtEl>
                                          <p:spTgt spid="1040"/>
                                        </p:tgtEl>
                                        <p:attrNameLst>
                                          <p:attrName>ppt_x</p:attrName>
                                        </p:attrNameLst>
                                      </p:cBhvr>
                                      <p:tavLst>
                                        <p:tav tm="0">
                                          <p:val>
                                            <p:strVal val="ppt_x"/>
                                          </p:val>
                                        </p:tav>
                                        <p:tav tm="100000">
                                          <p:val>
                                            <p:strVal val="ppt_x+0.4+0.05"/>
                                          </p:val>
                                        </p:tav>
                                      </p:tavLst>
                                    </p:anim>
                                    <p:anim calcmode="lin" valueType="num">
                                      <p:cBhvr>
                                        <p:cTn id="186" dur="800" accel="100000">
                                          <p:stCondLst>
                                            <p:cond delay="200"/>
                                          </p:stCondLst>
                                        </p:cTn>
                                        <p:tgtEl>
                                          <p:spTgt spid="1040"/>
                                        </p:tgtEl>
                                        <p:attrNameLst>
                                          <p:attrName>ppt_y</p:attrName>
                                        </p:attrNameLst>
                                      </p:cBhvr>
                                      <p:tavLst>
                                        <p:tav tm="0">
                                          <p:val>
                                            <p:strVal val="ppt_y"/>
                                          </p:val>
                                        </p:tav>
                                        <p:tav tm="100000">
                                          <p:val>
                                            <p:strVal val="ppt_y-0.4-0.1"/>
                                          </p:val>
                                        </p:tav>
                                      </p:tavLst>
                                    </p:anim>
                                    <p:set>
                                      <p:cBhvr>
                                        <p:cTn id="187" dur="1" fill="hold">
                                          <p:stCondLst>
                                            <p:cond delay="999"/>
                                          </p:stCondLst>
                                        </p:cTn>
                                        <p:tgtEl>
                                          <p:spTgt spid="1040"/>
                                        </p:tgtEl>
                                        <p:attrNameLst>
                                          <p:attrName>style.visibility</p:attrName>
                                        </p:attrNameLst>
                                      </p:cBhvr>
                                      <p:to>
                                        <p:strVal val="hidden"/>
                                      </p:to>
                                    </p:set>
                                  </p:childTnLst>
                                </p:cTn>
                              </p:par>
                              <p:par>
                                <p:cTn id="188" presetID="30" presetClass="exit" presetSubtype="0" fill="hold" nodeType="withEffect">
                                  <p:stCondLst>
                                    <p:cond delay="0"/>
                                  </p:stCondLst>
                                  <p:childTnLst>
                                    <p:animEffect transition="out" filter="fade">
                                      <p:cBhvr>
                                        <p:cTn id="189" dur="800" accel="100000">
                                          <p:stCondLst>
                                            <p:cond delay="200"/>
                                          </p:stCondLst>
                                        </p:cTn>
                                        <p:tgtEl>
                                          <p:spTgt spid="1041"/>
                                        </p:tgtEl>
                                      </p:cBhvr>
                                    </p:animEffect>
                                    <p:anim calcmode="lin" valueType="num">
                                      <p:cBhvr>
                                        <p:cTn id="190" dur="800" accel="100000">
                                          <p:stCondLst>
                                            <p:cond delay="200"/>
                                          </p:stCondLst>
                                        </p:cTn>
                                        <p:tgtEl>
                                          <p:spTgt spid="1041"/>
                                        </p:tgtEl>
                                        <p:attrNameLst>
                                          <p:attrName>style.rotation</p:attrName>
                                        </p:attrNameLst>
                                      </p:cBhvr>
                                      <p:tavLst>
                                        <p:tav tm="0">
                                          <p:val>
                                            <p:fltVal val="0"/>
                                          </p:val>
                                        </p:tav>
                                        <p:tav tm="100000">
                                          <p:val>
                                            <p:fltVal val="-90"/>
                                          </p:val>
                                        </p:tav>
                                      </p:tavLst>
                                    </p:anim>
                                    <p:anim calcmode="lin" valueType="num">
                                      <p:cBhvr>
                                        <p:cTn id="191" dur="200" decel="100000"/>
                                        <p:tgtEl>
                                          <p:spTgt spid="1041"/>
                                        </p:tgtEl>
                                        <p:attrNameLst>
                                          <p:attrName>ppt_x</p:attrName>
                                        </p:attrNameLst>
                                      </p:cBhvr>
                                      <p:tavLst>
                                        <p:tav tm="0">
                                          <p:val>
                                            <p:strVal val="ppt_x"/>
                                          </p:val>
                                        </p:tav>
                                        <p:tav tm="100000">
                                          <p:val>
                                            <p:strVal val="ppt_x-0.05"/>
                                          </p:val>
                                        </p:tav>
                                      </p:tavLst>
                                    </p:anim>
                                    <p:anim calcmode="lin" valueType="num">
                                      <p:cBhvr>
                                        <p:cTn id="192" dur="200" decel="100000"/>
                                        <p:tgtEl>
                                          <p:spTgt spid="1041"/>
                                        </p:tgtEl>
                                        <p:attrNameLst>
                                          <p:attrName>ppt_y</p:attrName>
                                        </p:attrNameLst>
                                      </p:cBhvr>
                                      <p:tavLst>
                                        <p:tav tm="0">
                                          <p:val>
                                            <p:strVal val="ppt_y"/>
                                          </p:val>
                                        </p:tav>
                                        <p:tav tm="100000">
                                          <p:val>
                                            <p:strVal val="ppt_y+0.1"/>
                                          </p:val>
                                        </p:tav>
                                      </p:tavLst>
                                    </p:anim>
                                    <p:anim calcmode="lin" valueType="num">
                                      <p:cBhvr>
                                        <p:cTn id="193" dur="800" accel="100000">
                                          <p:stCondLst>
                                            <p:cond delay="200"/>
                                          </p:stCondLst>
                                        </p:cTn>
                                        <p:tgtEl>
                                          <p:spTgt spid="1041"/>
                                        </p:tgtEl>
                                        <p:attrNameLst>
                                          <p:attrName>ppt_x</p:attrName>
                                        </p:attrNameLst>
                                      </p:cBhvr>
                                      <p:tavLst>
                                        <p:tav tm="0">
                                          <p:val>
                                            <p:strVal val="ppt_x"/>
                                          </p:val>
                                        </p:tav>
                                        <p:tav tm="100000">
                                          <p:val>
                                            <p:strVal val="ppt_x+0.4+0.05"/>
                                          </p:val>
                                        </p:tav>
                                      </p:tavLst>
                                    </p:anim>
                                    <p:anim calcmode="lin" valueType="num">
                                      <p:cBhvr>
                                        <p:cTn id="194" dur="800" accel="100000">
                                          <p:stCondLst>
                                            <p:cond delay="200"/>
                                          </p:stCondLst>
                                        </p:cTn>
                                        <p:tgtEl>
                                          <p:spTgt spid="1041"/>
                                        </p:tgtEl>
                                        <p:attrNameLst>
                                          <p:attrName>ppt_y</p:attrName>
                                        </p:attrNameLst>
                                      </p:cBhvr>
                                      <p:tavLst>
                                        <p:tav tm="0">
                                          <p:val>
                                            <p:strVal val="ppt_y"/>
                                          </p:val>
                                        </p:tav>
                                        <p:tav tm="100000">
                                          <p:val>
                                            <p:strVal val="ppt_y-0.4-0.1"/>
                                          </p:val>
                                        </p:tav>
                                      </p:tavLst>
                                    </p:anim>
                                    <p:set>
                                      <p:cBhvr>
                                        <p:cTn id="195" dur="1" fill="hold">
                                          <p:stCondLst>
                                            <p:cond delay="999"/>
                                          </p:stCondLst>
                                        </p:cTn>
                                        <p:tgtEl>
                                          <p:spTgt spid="1041"/>
                                        </p:tgtEl>
                                        <p:attrNameLst>
                                          <p:attrName>style.visibility</p:attrName>
                                        </p:attrNameLst>
                                      </p:cBhvr>
                                      <p:to>
                                        <p:strVal val="hidden"/>
                                      </p:to>
                                    </p:set>
                                  </p:childTnLst>
                                </p:cTn>
                              </p:par>
                            </p:childTnLst>
                          </p:cTn>
                        </p:par>
                      </p:childTnLst>
                    </p:cTn>
                  </p:par>
                  <p:par>
                    <p:cTn id="196" fill="hold">
                      <p:stCondLst>
                        <p:cond delay="indefinite"/>
                      </p:stCondLst>
                      <p:childTnLst>
                        <p:par>
                          <p:cTn id="197" fill="hold">
                            <p:stCondLst>
                              <p:cond delay="0"/>
                            </p:stCondLst>
                            <p:childTnLst>
                              <p:par>
                                <p:cTn id="198" presetID="42" presetClass="entr" presetSubtype="0" fill="hold" nodeType="clickEffect">
                                  <p:stCondLst>
                                    <p:cond delay="0"/>
                                  </p:stCondLst>
                                  <p:childTnLst>
                                    <p:set>
                                      <p:cBhvr>
                                        <p:cTn id="199" dur="1" fill="hold">
                                          <p:stCondLst>
                                            <p:cond delay="0"/>
                                          </p:stCondLst>
                                        </p:cTn>
                                        <p:tgtEl>
                                          <p:spTgt spid="1042"/>
                                        </p:tgtEl>
                                        <p:attrNameLst>
                                          <p:attrName>style.visibility</p:attrName>
                                        </p:attrNameLst>
                                      </p:cBhvr>
                                      <p:to>
                                        <p:strVal val="visible"/>
                                      </p:to>
                                    </p:set>
                                    <p:animEffect transition="in" filter="fade">
                                      <p:cBhvr>
                                        <p:cTn id="200" dur="1000"/>
                                        <p:tgtEl>
                                          <p:spTgt spid="1042"/>
                                        </p:tgtEl>
                                      </p:cBhvr>
                                    </p:animEffect>
                                    <p:anim calcmode="lin" valueType="num">
                                      <p:cBhvr>
                                        <p:cTn id="201" dur="1000" fill="hold"/>
                                        <p:tgtEl>
                                          <p:spTgt spid="1042"/>
                                        </p:tgtEl>
                                        <p:attrNameLst>
                                          <p:attrName>ppt_x</p:attrName>
                                        </p:attrNameLst>
                                      </p:cBhvr>
                                      <p:tavLst>
                                        <p:tav tm="0">
                                          <p:val>
                                            <p:strVal val="#ppt_x"/>
                                          </p:val>
                                        </p:tav>
                                        <p:tav tm="100000">
                                          <p:val>
                                            <p:strVal val="#ppt_x"/>
                                          </p:val>
                                        </p:tav>
                                      </p:tavLst>
                                    </p:anim>
                                    <p:anim calcmode="lin" valueType="num">
                                      <p:cBhvr>
                                        <p:cTn id="202" dur="1000" fill="hold"/>
                                        <p:tgtEl>
                                          <p:spTgt spid="10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152400" y="76200"/>
            <a:ext cx="8686800" cy="914400"/>
          </a:xfrm>
        </p:spPr>
        <p:txBody>
          <a:bodyPr>
            <a:normAutofit/>
          </a:bodyPr>
          <a:lstStyle/>
          <a:p>
            <a:r>
              <a:rPr lang="en-US" sz="4000" dirty="0"/>
              <a:t>Batch Linking Digital Content</a:t>
            </a:r>
          </a:p>
        </p:txBody>
      </p:sp>
      <p:sp>
        <p:nvSpPr>
          <p:cNvPr id="4" name="Rectangle 3"/>
          <p:cNvSpPr/>
          <p:nvPr/>
        </p:nvSpPr>
        <p:spPr>
          <a:xfrm>
            <a:off x="152400" y="914400"/>
            <a:ext cx="8839200" cy="1138773"/>
          </a:xfrm>
          <a:prstGeom prst="rect">
            <a:avLst/>
          </a:prstGeom>
        </p:spPr>
        <p:txBody>
          <a:bodyPr wrap="square">
            <a:spAutoFit/>
          </a:bodyPr>
          <a:lstStyle/>
          <a:p>
            <a:pPr>
              <a:buClr>
                <a:srgbClr val="0070C0"/>
              </a:buClr>
            </a:pPr>
            <a:r>
              <a:rPr lang="en-US" sz="2800" dirty="0">
                <a:solidFill>
                  <a:schemeClr val="accent4">
                    <a:lumMod val="75000"/>
                  </a:schemeClr>
                </a:solidFill>
                <a:latin typeface="Calibri" panose="020F0502020204030204" pitchFamily="34" charset="0"/>
              </a:rPr>
              <a:t>Procedure 3 – Uploading the Finding Aid</a:t>
            </a:r>
            <a:endParaRPr lang="en-US" sz="2000" dirty="0">
              <a:solidFill>
                <a:schemeClr val="accent4">
                  <a:lumMod val="75000"/>
                </a:schemeClr>
              </a:solidFill>
              <a:latin typeface="Calibri" panose="020F0502020204030204" pitchFamily="34" charset="0"/>
            </a:endParaRPr>
          </a:p>
          <a:p>
            <a:pPr lvl="1">
              <a:buClr>
                <a:srgbClr val="0070C0"/>
              </a:buClr>
              <a:buFont typeface="Arial"/>
              <a:buChar char="•"/>
            </a:pPr>
            <a:r>
              <a:rPr lang="en-US" sz="2000" dirty="0">
                <a:solidFill>
                  <a:schemeClr val="accent4">
                    <a:lumMod val="75000"/>
                  </a:schemeClr>
                </a:solidFill>
                <a:latin typeface="Calibri" panose="020F0502020204030204" pitchFamily="34" charset="0"/>
              </a:rPr>
              <a:t> Copy &amp; Paste new container list from Word into the &lt;dsc&gt; section of the 	master xml document</a:t>
            </a:r>
          </a:p>
        </p:txBody>
      </p:sp>
      <p:pic>
        <p:nvPicPr>
          <p:cNvPr id="2051" name="Picture 3" descr="C:\Users\Staff\Desktop\final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2053173"/>
            <a:ext cx="3962045" cy="3041650"/>
          </a:xfrm>
          <a:prstGeom prst="rect">
            <a:avLst/>
          </a:prstGeom>
          <a:noFill/>
          <a:ln w="57150">
            <a:solidFill>
              <a:schemeClr val="accent4">
                <a:lumMod val="75000"/>
              </a:schemeClr>
            </a:solidFill>
          </a:ln>
          <a:extLst>
            <a:ext uri="{909E8E84-426E-40DD-AFC4-6F175D3DCCD1}">
              <a14:hiddenFill xmlns:a14="http://schemas.microsoft.com/office/drawing/2010/main">
                <a:solidFill>
                  <a:srgbClr val="FFFFFF"/>
                </a:solidFill>
              </a14:hiddenFill>
            </a:ext>
          </a:extLst>
        </p:spPr>
      </p:pic>
      <p:pic>
        <p:nvPicPr>
          <p:cNvPr id="2052" name="Picture 4" descr="C:\Users\Staff\Desktop\final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3000" y="2286000"/>
            <a:ext cx="4876800" cy="3672034"/>
          </a:xfrm>
          <a:prstGeom prst="rect">
            <a:avLst/>
          </a:prstGeom>
          <a:noFill/>
          <a:ln w="57150">
            <a:solidFill>
              <a:schemeClr val="accent4">
                <a:lumMod val="75000"/>
              </a:schemeClr>
            </a:solidFill>
          </a:ln>
          <a:extLst>
            <a:ext uri="{909E8E84-426E-40DD-AFC4-6F175D3DCCD1}">
              <a14:hiddenFill xmlns:a14="http://schemas.microsoft.com/office/drawing/2010/main">
                <a:solidFill>
                  <a:srgbClr val="FFFFFF"/>
                </a:solidFill>
              </a14:hiddenFill>
            </a:ext>
          </a:extLst>
        </p:spPr>
      </p:pic>
      <p:pic>
        <p:nvPicPr>
          <p:cNvPr id="2053" name="Picture 5" descr="C:\Users\Staff\Desktop\final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47800" y="3124200"/>
            <a:ext cx="7434536" cy="3581400"/>
          </a:xfrm>
          <a:prstGeom prst="rect">
            <a:avLst/>
          </a:prstGeom>
          <a:noFill/>
          <a:ln w="57150">
            <a:solidFill>
              <a:schemeClr val="accent4">
                <a:lumMod val="7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8647068"/>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fade">
                                      <p:cBhvr>
                                        <p:cTn id="7" dur="500"/>
                                        <p:tgtEl>
                                          <p:spTgt spid="2051"/>
                                        </p:tgtEl>
                                      </p:cBhvr>
                                    </p:animEffect>
                                    <p:anim calcmode="lin" valueType="num">
                                      <p:cBhvr>
                                        <p:cTn id="8" dur="500" fill="hold"/>
                                        <p:tgtEl>
                                          <p:spTgt spid="2051"/>
                                        </p:tgtEl>
                                        <p:attrNameLst>
                                          <p:attrName>ppt_x</p:attrName>
                                        </p:attrNameLst>
                                      </p:cBhvr>
                                      <p:tavLst>
                                        <p:tav tm="0">
                                          <p:val>
                                            <p:strVal val="#ppt_x"/>
                                          </p:val>
                                        </p:tav>
                                        <p:tav tm="100000">
                                          <p:val>
                                            <p:strVal val="#ppt_x"/>
                                          </p:val>
                                        </p:tav>
                                      </p:tavLst>
                                    </p:anim>
                                    <p:anim calcmode="lin" valueType="num">
                                      <p:cBhvr>
                                        <p:cTn id="9" dur="500" fill="hold"/>
                                        <p:tgtEl>
                                          <p:spTgt spid="205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052"/>
                                        </p:tgtEl>
                                        <p:attrNameLst>
                                          <p:attrName>style.visibility</p:attrName>
                                        </p:attrNameLst>
                                      </p:cBhvr>
                                      <p:to>
                                        <p:strVal val="visible"/>
                                      </p:to>
                                    </p:set>
                                    <p:animEffect transition="in" filter="fade">
                                      <p:cBhvr>
                                        <p:cTn id="14" dur="500"/>
                                        <p:tgtEl>
                                          <p:spTgt spid="2052"/>
                                        </p:tgtEl>
                                      </p:cBhvr>
                                    </p:animEffect>
                                    <p:anim calcmode="lin" valueType="num">
                                      <p:cBhvr>
                                        <p:cTn id="15" dur="500" fill="hold"/>
                                        <p:tgtEl>
                                          <p:spTgt spid="2052"/>
                                        </p:tgtEl>
                                        <p:attrNameLst>
                                          <p:attrName>ppt_x</p:attrName>
                                        </p:attrNameLst>
                                      </p:cBhvr>
                                      <p:tavLst>
                                        <p:tav tm="0">
                                          <p:val>
                                            <p:strVal val="#ppt_x"/>
                                          </p:val>
                                        </p:tav>
                                        <p:tav tm="100000">
                                          <p:val>
                                            <p:strVal val="#ppt_x"/>
                                          </p:val>
                                        </p:tav>
                                      </p:tavLst>
                                    </p:anim>
                                    <p:anim calcmode="lin" valueType="num">
                                      <p:cBhvr>
                                        <p:cTn id="16" dur="500" fill="hold"/>
                                        <p:tgtEl>
                                          <p:spTgt spid="205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0" presetClass="path" presetSubtype="0" accel="50000" decel="50000" fill="hold" nodeType="clickEffect">
                                  <p:stCondLst>
                                    <p:cond delay="0"/>
                                  </p:stCondLst>
                                  <p:childTnLst>
                                    <p:animMotion origin="layout" path="M -0.00833 -0.10995 L 0.10833 -0.10995 C 0.16059 -0.10995 0.225 -0.05486 0.225 -0.00995 L 0.225 0.09005 " pathEditMode="relative" rAng="0" ptsTypes="FfFF">
                                      <p:cBhvr>
                                        <p:cTn id="20" dur="1000" fill="hold"/>
                                        <p:tgtEl>
                                          <p:spTgt spid="2051"/>
                                        </p:tgtEl>
                                        <p:attrNameLst>
                                          <p:attrName>ppt_x</p:attrName>
                                          <p:attrName>ppt_y</p:attrName>
                                        </p:attrNameLst>
                                      </p:cBhvr>
                                      <p:rCtr x="11667" y="10000"/>
                                    </p:animMotion>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2053"/>
                                        </p:tgtEl>
                                        <p:attrNameLst>
                                          <p:attrName>style.visibility</p:attrName>
                                        </p:attrNameLst>
                                      </p:cBhvr>
                                      <p:to>
                                        <p:strVal val="visible"/>
                                      </p:to>
                                    </p:set>
                                    <p:animEffect transition="in" filter="fade">
                                      <p:cBhvr>
                                        <p:cTn id="25" dur="1000"/>
                                        <p:tgtEl>
                                          <p:spTgt spid="2053"/>
                                        </p:tgtEl>
                                      </p:cBhvr>
                                    </p:animEffect>
                                    <p:anim calcmode="lin" valueType="num">
                                      <p:cBhvr>
                                        <p:cTn id="26" dur="1000" fill="hold"/>
                                        <p:tgtEl>
                                          <p:spTgt spid="2053"/>
                                        </p:tgtEl>
                                        <p:attrNameLst>
                                          <p:attrName>ppt_x</p:attrName>
                                        </p:attrNameLst>
                                      </p:cBhvr>
                                      <p:tavLst>
                                        <p:tav tm="0">
                                          <p:val>
                                            <p:strVal val="#ppt_x"/>
                                          </p:val>
                                        </p:tav>
                                        <p:tav tm="100000">
                                          <p:val>
                                            <p:strVal val="#ppt_x"/>
                                          </p:val>
                                        </p:tav>
                                      </p:tavLst>
                                    </p:anim>
                                    <p:anim calcmode="lin" valueType="num">
                                      <p:cBhvr>
                                        <p:cTn id="27" dur="1000" fill="hold"/>
                                        <p:tgtEl>
                                          <p:spTgt spid="2053"/>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 presetClass="exit" presetSubtype="0" fill="hold" nodeType="clickEffect">
                                  <p:stCondLst>
                                    <p:cond delay="0"/>
                                  </p:stCondLst>
                                  <p:childTnLst>
                                    <p:set>
                                      <p:cBhvr>
                                        <p:cTn id="31" dur="1" fill="hold">
                                          <p:stCondLst>
                                            <p:cond delay="0"/>
                                          </p:stCondLst>
                                        </p:cTn>
                                        <p:tgtEl>
                                          <p:spTgt spid="2051"/>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50" presetClass="path" presetSubtype="0" accel="50000" decel="50000" fill="hold" nodeType="clickEffect">
                                  <p:stCondLst>
                                    <p:cond delay="0"/>
                                  </p:stCondLst>
                                  <p:childTnLst>
                                    <p:animMotion origin="layout" path="M -0.01667 -0.08982 L 0.10833 -0.08982 C 0.16441 -0.08982 0.23333 -0.02084 0.23333 0.03518 L 0.23333 0.16018 " pathEditMode="relative" rAng="0" ptsTypes="FfFF">
                                      <p:cBhvr>
                                        <p:cTn id="35" dur="1000" fill="hold"/>
                                        <p:tgtEl>
                                          <p:spTgt spid="2052"/>
                                        </p:tgtEl>
                                        <p:attrNameLst>
                                          <p:attrName>ppt_x</p:attrName>
                                          <p:attrName>ppt_y</p:attrName>
                                        </p:attrNameLst>
                                      </p:cBhvr>
                                      <p:rCtr x="12500" y="12500"/>
                                    </p:animMotion>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nodeType="clickEffect">
                                  <p:stCondLst>
                                    <p:cond delay="0"/>
                                  </p:stCondLst>
                                  <p:childTnLst>
                                    <p:animEffect transition="out" filter="fade">
                                      <p:cBhvr>
                                        <p:cTn id="39" dur="500"/>
                                        <p:tgtEl>
                                          <p:spTgt spid="2052"/>
                                        </p:tgtEl>
                                      </p:cBhvr>
                                    </p:animEffect>
                                    <p:set>
                                      <p:cBhvr>
                                        <p:cTn id="40" dur="1" fill="hold">
                                          <p:stCondLst>
                                            <p:cond delay="499"/>
                                          </p:stCondLst>
                                        </p:cTn>
                                        <p:tgtEl>
                                          <p:spTgt spid="2052"/>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6" presetClass="emph" presetSubtype="0" fill="hold" nodeType="clickEffect">
                                  <p:stCondLst>
                                    <p:cond delay="0"/>
                                  </p:stCondLst>
                                  <p:childTnLst>
                                    <p:animScale>
                                      <p:cBhvr>
                                        <p:cTn id="44" dur="1000" fill="hold"/>
                                        <p:tgtEl>
                                          <p:spTgt spid="205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610600" cy="990600"/>
          </a:xfrm>
        </p:spPr>
        <p:txBody>
          <a:bodyPr>
            <a:normAutofit/>
          </a:bodyPr>
          <a:lstStyle/>
          <a:p>
            <a:r>
              <a:rPr lang="en-US" sz="4000" dirty="0"/>
              <a:t>What we learned</a:t>
            </a:r>
          </a:p>
        </p:txBody>
      </p:sp>
      <p:sp>
        <p:nvSpPr>
          <p:cNvPr id="3" name="Content Placeholder 2"/>
          <p:cNvSpPr>
            <a:spLocks noGrp="1"/>
          </p:cNvSpPr>
          <p:nvPr>
            <p:ph idx="1"/>
          </p:nvPr>
        </p:nvSpPr>
        <p:spPr>
          <a:xfrm>
            <a:off x="381000" y="1066800"/>
            <a:ext cx="8065294" cy="4559807"/>
          </a:xfrm>
        </p:spPr>
        <p:txBody>
          <a:bodyPr>
            <a:normAutofit fontScale="92500" lnSpcReduction="10000"/>
          </a:bodyPr>
          <a:lstStyle/>
          <a:p>
            <a:pPr marL="0" indent="0">
              <a:buNone/>
            </a:pPr>
            <a:r>
              <a:rPr lang="en-US" dirty="0">
                <a:solidFill>
                  <a:schemeClr val="accent1"/>
                </a:solidFill>
                <a:latin typeface="Calibri" panose="020F0502020204030204" pitchFamily="34" charset="0"/>
              </a:rPr>
              <a:t>-</a:t>
            </a:r>
            <a:r>
              <a:rPr lang="en-US" dirty="0">
                <a:solidFill>
                  <a:schemeClr val="accent4">
                    <a:lumMod val="75000"/>
                  </a:schemeClr>
                </a:solidFill>
                <a:latin typeface="Calibri" panose="020F0502020204030204" pitchFamily="34" charset="0"/>
              </a:rPr>
              <a:t> Training needs</a:t>
            </a:r>
          </a:p>
          <a:p>
            <a:pPr lvl="5">
              <a:buClr>
                <a:schemeClr val="accent1"/>
              </a:buClr>
              <a:buFont typeface="Arial" panose="020B0604020202020204" pitchFamily="34" charset="0"/>
              <a:buChar char="•"/>
            </a:pPr>
            <a:r>
              <a:rPr lang="en-US" dirty="0">
                <a:solidFill>
                  <a:schemeClr val="accent4">
                    <a:lumMod val="75000"/>
                  </a:schemeClr>
                </a:solidFill>
                <a:latin typeface="Calibri" panose="020F0502020204030204" pitchFamily="34" charset="0"/>
              </a:rPr>
              <a:t>Be prepared to teach/re-teach</a:t>
            </a:r>
          </a:p>
          <a:p>
            <a:pPr lvl="5">
              <a:buClr>
                <a:schemeClr val="accent1"/>
              </a:buClr>
              <a:buFont typeface="Arial" panose="020B0604020202020204" pitchFamily="34" charset="0"/>
              <a:buChar char="•"/>
            </a:pPr>
            <a:r>
              <a:rPr lang="en-US" dirty="0">
                <a:solidFill>
                  <a:schemeClr val="accent4">
                    <a:lumMod val="75000"/>
                  </a:schemeClr>
                </a:solidFill>
                <a:latin typeface="Calibri" panose="020F0502020204030204" pitchFamily="34" charset="0"/>
              </a:rPr>
              <a:t>Helping them see the bigger picture</a:t>
            </a:r>
          </a:p>
          <a:p>
            <a:pPr lvl="6">
              <a:buClr>
                <a:schemeClr val="accent1"/>
              </a:buClr>
              <a:buFont typeface="Wingdings" panose="05000000000000000000" pitchFamily="2" charset="2"/>
              <a:buChar char="§"/>
            </a:pPr>
            <a:r>
              <a:rPr lang="en-US" dirty="0">
                <a:solidFill>
                  <a:schemeClr val="accent4">
                    <a:lumMod val="75000"/>
                  </a:schemeClr>
                </a:solidFill>
                <a:latin typeface="Calibri" panose="020F0502020204030204" pitchFamily="34" charset="0"/>
              </a:rPr>
              <a:t>How are users going to access the material</a:t>
            </a:r>
          </a:p>
          <a:p>
            <a:pPr lvl="6">
              <a:buClr>
                <a:schemeClr val="accent1"/>
              </a:buClr>
              <a:buFont typeface="Wingdings" panose="05000000000000000000" pitchFamily="2" charset="2"/>
              <a:buChar char="§"/>
            </a:pPr>
            <a:r>
              <a:rPr lang="en-US" dirty="0">
                <a:solidFill>
                  <a:schemeClr val="accent4">
                    <a:lumMod val="75000"/>
                  </a:schemeClr>
                </a:solidFill>
                <a:latin typeface="Calibri" panose="020F0502020204030204" pitchFamily="34" charset="0"/>
              </a:rPr>
              <a:t>How will these descriptions look in all applicable systems (CDM, Archives West, etc.)</a:t>
            </a:r>
            <a:endParaRPr lang="en-US" sz="1100" dirty="0">
              <a:solidFill>
                <a:schemeClr val="accent4">
                  <a:lumMod val="75000"/>
                </a:schemeClr>
              </a:solidFill>
              <a:latin typeface="Calibri" panose="020F0502020204030204" pitchFamily="34" charset="0"/>
            </a:endParaRPr>
          </a:p>
          <a:p>
            <a:pPr marL="0" lvl="1" indent="0">
              <a:buNone/>
            </a:pPr>
            <a:r>
              <a:rPr lang="en-US" dirty="0">
                <a:solidFill>
                  <a:schemeClr val="accent1"/>
                </a:solidFill>
                <a:latin typeface="Calibri" panose="020F0502020204030204" pitchFamily="34" charset="0"/>
              </a:rPr>
              <a:t>-</a:t>
            </a:r>
            <a:r>
              <a:rPr lang="en-US" dirty="0">
                <a:solidFill>
                  <a:schemeClr val="accent4">
                    <a:lumMod val="75000"/>
                  </a:schemeClr>
                </a:solidFill>
                <a:latin typeface="Calibri" panose="020F0502020204030204" pitchFamily="34" charset="0"/>
              </a:rPr>
              <a:t> Develop and train everyone on Best Practices</a:t>
            </a:r>
          </a:p>
          <a:p>
            <a:pPr marL="0" indent="0">
              <a:buNone/>
            </a:pPr>
            <a:r>
              <a:rPr lang="en-US" dirty="0">
                <a:solidFill>
                  <a:schemeClr val="accent1"/>
                </a:solidFill>
                <a:latin typeface="Calibri" panose="020F0502020204030204" pitchFamily="34" charset="0"/>
              </a:rPr>
              <a:t>-</a:t>
            </a:r>
            <a:r>
              <a:rPr lang="en-US" dirty="0">
                <a:solidFill>
                  <a:schemeClr val="accent4">
                    <a:lumMod val="75000"/>
                  </a:schemeClr>
                </a:solidFill>
                <a:latin typeface="Calibri" panose="020F0502020204030204" pitchFamily="34" charset="0"/>
              </a:rPr>
              <a:t> Fluency with Excel </a:t>
            </a:r>
          </a:p>
          <a:p>
            <a:pPr lvl="5">
              <a:buClr>
                <a:schemeClr val="accent1"/>
              </a:buClr>
              <a:buFont typeface="Arial" panose="020B0604020202020204" pitchFamily="34" charset="0"/>
              <a:buChar char="•"/>
            </a:pPr>
            <a:r>
              <a:rPr lang="en-US" dirty="0">
                <a:solidFill>
                  <a:schemeClr val="accent4">
                    <a:lumMod val="75000"/>
                  </a:schemeClr>
                </a:solidFill>
                <a:latin typeface="Calibri" panose="020F0502020204030204" pitchFamily="34" charset="0"/>
              </a:rPr>
              <a:t>Excel will mess with dates – make sure this formatted correctly</a:t>
            </a:r>
          </a:p>
          <a:p>
            <a:pPr marL="0" indent="0">
              <a:buNone/>
            </a:pPr>
            <a:r>
              <a:rPr lang="en-US" dirty="0">
                <a:solidFill>
                  <a:schemeClr val="accent1"/>
                </a:solidFill>
                <a:latin typeface="Calibri" panose="020F0502020204030204" pitchFamily="34" charset="0"/>
              </a:rPr>
              <a:t>-</a:t>
            </a:r>
            <a:r>
              <a:rPr lang="en-US" dirty="0">
                <a:solidFill>
                  <a:schemeClr val="accent4">
                    <a:lumMod val="75000"/>
                  </a:schemeClr>
                </a:solidFill>
                <a:latin typeface="Calibri" panose="020F0502020204030204" pitchFamily="34" charset="0"/>
              </a:rPr>
              <a:t> Compliance with multiple standards</a:t>
            </a:r>
          </a:p>
          <a:p>
            <a:pPr lvl="5">
              <a:buClr>
                <a:schemeClr val="accent1"/>
              </a:buClr>
              <a:buFont typeface="Arial" panose="020B0604020202020204" pitchFamily="34" charset="0"/>
              <a:buChar char="•"/>
            </a:pPr>
            <a:r>
              <a:rPr lang="en-US" dirty="0">
                <a:solidFill>
                  <a:schemeClr val="accent4">
                    <a:lumMod val="75000"/>
                  </a:schemeClr>
                </a:solidFill>
                <a:latin typeface="Calibri" panose="020F0502020204030204" pitchFamily="34" charset="0"/>
              </a:rPr>
              <a:t>DACs allows “circa” dates, RDA prefers “approximate”, ISO standards do not</a:t>
            </a:r>
          </a:p>
          <a:p>
            <a:pPr lvl="5">
              <a:buClr>
                <a:schemeClr val="accent1"/>
              </a:buClr>
              <a:buFont typeface="Arial" panose="020B0604020202020204" pitchFamily="34" charset="0"/>
              <a:buChar char="•"/>
            </a:pPr>
            <a:r>
              <a:rPr lang="en-US" dirty="0">
                <a:solidFill>
                  <a:schemeClr val="accent4">
                    <a:lumMod val="75000"/>
                  </a:schemeClr>
                </a:solidFill>
                <a:latin typeface="Calibri" panose="020F0502020204030204" pitchFamily="34" charset="0"/>
              </a:rPr>
              <a:t>Need to be machine-readable and human readable</a:t>
            </a:r>
          </a:p>
          <a:p>
            <a:pPr marL="0" indent="0">
              <a:buNone/>
            </a:pPr>
            <a:r>
              <a:rPr lang="en-US" dirty="0">
                <a:solidFill>
                  <a:schemeClr val="accent1"/>
                </a:solidFill>
                <a:latin typeface="Calibri" panose="020F0502020204030204" pitchFamily="34" charset="0"/>
              </a:rPr>
              <a:t>-</a:t>
            </a:r>
            <a:r>
              <a:rPr lang="en-US" dirty="0">
                <a:solidFill>
                  <a:schemeClr val="accent4">
                    <a:lumMod val="75000"/>
                  </a:schemeClr>
                </a:solidFill>
                <a:latin typeface="Calibri" panose="020F0502020204030204" pitchFamily="34" charset="0"/>
              </a:rPr>
              <a:t> Future applications of this process will change (</a:t>
            </a:r>
            <a:r>
              <a:rPr lang="en-US" dirty="0" err="1">
                <a:solidFill>
                  <a:schemeClr val="accent4">
                    <a:lumMod val="75000"/>
                  </a:schemeClr>
                </a:solidFill>
                <a:latin typeface="Calibri" panose="020F0502020204030204" pitchFamily="34" charset="0"/>
              </a:rPr>
              <a:t>ie</a:t>
            </a:r>
            <a:r>
              <a:rPr lang="en-US" dirty="0">
                <a:solidFill>
                  <a:schemeClr val="accent4">
                    <a:lumMod val="75000"/>
                  </a:schemeClr>
                </a:solidFill>
                <a:latin typeface="Calibri" panose="020F0502020204030204" pitchFamily="34" charset="0"/>
              </a:rPr>
              <a:t>. adopting </a:t>
            </a:r>
            <a:r>
              <a:rPr lang="en-US" dirty="0" err="1">
                <a:solidFill>
                  <a:schemeClr val="accent4">
                    <a:lumMod val="75000"/>
                  </a:schemeClr>
                </a:solidFill>
                <a:latin typeface="Calibri" panose="020F0502020204030204" pitchFamily="34" charset="0"/>
              </a:rPr>
              <a:t>ArchivesSpace</a:t>
            </a:r>
            <a:r>
              <a:rPr lang="en-US" dirty="0">
                <a:solidFill>
                  <a:schemeClr val="accent4">
                    <a:lumMod val="75000"/>
                  </a:schemeClr>
                </a:solidFill>
                <a:latin typeface="Calibri" panose="020F0502020204030204" pitchFamily="34" charset="0"/>
              </a:rPr>
              <a:t>)</a:t>
            </a:r>
            <a:endParaRPr lang="en-US" dirty="0"/>
          </a:p>
        </p:txBody>
      </p:sp>
    </p:spTree>
    <p:extLst>
      <p:ext uri="{BB962C8B-B14F-4D97-AF65-F5344CB8AC3E}">
        <p14:creationId xmlns:p14="http://schemas.microsoft.com/office/powerpoint/2010/main" val="234161753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p:cTn id="22"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p:cTn id="29"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0"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1" dur="500"/>
                                        <p:tgtEl>
                                          <p:spTgt spid="3">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p:cTn id="36"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7"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8" dur="500"/>
                                        <p:tgtEl>
                                          <p:spTgt spid="3">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p:cTn id="43"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4"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5"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46" dur="1000"/>
                                        <p:tgtEl>
                                          <p:spTgt spid="3">
                                            <p:txEl>
                                              <p:pRg st="5" end="5"/>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31" presetClass="entr" presetSubtype="0" fill="hold" nodeType="clickEffect">
                                  <p:stCondLst>
                                    <p:cond delay="0"/>
                                  </p:stCondLst>
                                  <p:childTnLst>
                                    <p:set>
                                      <p:cBhvr>
                                        <p:cTn id="50" dur="1" fill="hold">
                                          <p:stCondLst>
                                            <p:cond delay="0"/>
                                          </p:stCondLst>
                                        </p:cTn>
                                        <p:tgtEl>
                                          <p:spTgt spid="3">
                                            <p:txEl>
                                              <p:pRg st="6" end="6"/>
                                            </p:txEl>
                                          </p:spTgt>
                                        </p:tgtEl>
                                        <p:attrNameLst>
                                          <p:attrName>style.visibility</p:attrName>
                                        </p:attrNameLst>
                                      </p:cBhvr>
                                      <p:to>
                                        <p:strVal val="visible"/>
                                      </p:to>
                                    </p:set>
                                    <p:anim calcmode="lin" valueType="num">
                                      <p:cBhvr>
                                        <p:cTn id="51"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2"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53"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54" dur="1000"/>
                                        <p:tgtEl>
                                          <p:spTgt spid="3">
                                            <p:txEl>
                                              <p:pRg st="6" end="6"/>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nodeType="clickEffect">
                                  <p:stCondLst>
                                    <p:cond delay="0"/>
                                  </p:stCondLst>
                                  <p:childTnLst>
                                    <p:set>
                                      <p:cBhvr>
                                        <p:cTn id="58" dur="1" fill="hold">
                                          <p:stCondLst>
                                            <p:cond delay="0"/>
                                          </p:stCondLst>
                                        </p:cTn>
                                        <p:tgtEl>
                                          <p:spTgt spid="3">
                                            <p:txEl>
                                              <p:pRg st="7" end="7"/>
                                            </p:txEl>
                                          </p:spTgt>
                                        </p:tgtEl>
                                        <p:attrNameLst>
                                          <p:attrName>style.visibility</p:attrName>
                                        </p:attrNameLst>
                                      </p:cBhvr>
                                      <p:to>
                                        <p:strVal val="visible"/>
                                      </p:to>
                                    </p:set>
                                    <p:anim calcmode="lin" valueType="num">
                                      <p:cBhvr>
                                        <p:cTn id="59"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60"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61" dur="500"/>
                                        <p:tgtEl>
                                          <p:spTgt spid="3">
                                            <p:txEl>
                                              <p:pRg st="7" end="7"/>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31" presetClass="entr" presetSubtype="0" fill="hold" nodeType="clickEffect">
                                  <p:stCondLst>
                                    <p:cond delay="0"/>
                                  </p:stCondLst>
                                  <p:childTnLst>
                                    <p:set>
                                      <p:cBhvr>
                                        <p:cTn id="65" dur="1" fill="hold">
                                          <p:stCondLst>
                                            <p:cond delay="0"/>
                                          </p:stCondLst>
                                        </p:cTn>
                                        <p:tgtEl>
                                          <p:spTgt spid="3">
                                            <p:txEl>
                                              <p:pRg st="8" end="8"/>
                                            </p:txEl>
                                          </p:spTgt>
                                        </p:tgtEl>
                                        <p:attrNameLst>
                                          <p:attrName>style.visibility</p:attrName>
                                        </p:attrNameLst>
                                      </p:cBhvr>
                                      <p:to>
                                        <p:strVal val="visible"/>
                                      </p:to>
                                    </p:set>
                                    <p:anim calcmode="lin" valueType="num">
                                      <p:cBhvr>
                                        <p:cTn id="66" dur="1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67" dur="1000" fill="hold"/>
                                        <p:tgtEl>
                                          <p:spTgt spid="3">
                                            <p:txEl>
                                              <p:pRg st="8" end="8"/>
                                            </p:txEl>
                                          </p:spTgt>
                                        </p:tgtEl>
                                        <p:attrNameLst>
                                          <p:attrName>ppt_h</p:attrName>
                                        </p:attrNameLst>
                                      </p:cBhvr>
                                      <p:tavLst>
                                        <p:tav tm="0">
                                          <p:val>
                                            <p:fltVal val="0"/>
                                          </p:val>
                                        </p:tav>
                                        <p:tav tm="100000">
                                          <p:val>
                                            <p:strVal val="#ppt_h"/>
                                          </p:val>
                                        </p:tav>
                                      </p:tavLst>
                                    </p:anim>
                                    <p:anim calcmode="lin" valueType="num">
                                      <p:cBhvr>
                                        <p:cTn id="68" dur="1000" fill="hold"/>
                                        <p:tgtEl>
                                          <p:spTgt spid="3">
                                            <p:txEl>
                                              <p:pRg st="8" end="8"/>
                                            </p:txEl>
                                          </p:spTgt>
                                        </p:tgtEl>
                                        <p:attrNameLst>
                                          <p:attrName>style.rotation</p:attrName>
                                        </p:attrNameLst>
                                      </p:cBhvr>
                                      <p:tavLst>
                                        <p:tav tm="0">
                                          <p:val>
                                            <p:fltVal val="90"/>
                                          </p:val>
                                        </p:tav>
                                        <p:tav tm="100000">
                                          <p:val>
                                            <p:fltVal val="0"/>
                                          </p:val>
                                        </p:tav>
                                      </p:tavLst>
                                    </p:anim>
                                    <p:animEffect transition="in" filter="fade">
                                      <p:cBhvr>
                                        <p:cTn id="69" dur="1000"/>
                                        <p:tgtEl>
                                          <p:spTgt spid="3">
                                            <p:txEl>
                                              <p:pRg st="8" end="8"/>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nodeType="clickEffect">
                                  <p:stCondLst>
                                    <p:cond delay="0"/>
                                  </p:stCondLst>
                                  <p:childTnLst>
                                    <p:set>
                                      <p:cBhvr>
                                        <p:cTn id="73" dur="1" fill="hold">
                                          <p:stCondLst>
                                            <p:cond delay="0"/>
                                          </p:stCondLst>
                                        </p:cTn>
                                        <p:tgtEl>
                                          <p:spTgt spid="3">
                                            <p:txEl>
                                              <p:pRg st="9" end="9"/>
                                            </p:txEl>
                                          </p:spTgt>
                                        </p:tgtEl>
                                        <p:attrNameLst>
                                          <p:attrName>style.visibility</p:attrName>
                                        </p:attrNameLst>
                                      </p:cBhvr>
                                      <p:to>
                                        <p:strVal val="visible"/>
                                      </p:to>
                                    </p:set>
                                    <p:anim calcmode="lin" valueType="num">
                                      <p:cBhvr>
                                        <p:cTn id="74"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75" dur="500" fill="hold"/>
                                        <p:tgtEl>
                                          <p:spTgt spid="3">
                                            <p:txEl>
                                              <p:pRg st="9" end="9"/>
                                            </p:txEl>
                                          </p:spTgt>
                                        </p:tgtEl>
                                        <p:attrNameLst>
                                          <p:attrName>ppt_h</p:attrName>
                                        </p:attrNameLst>
                                      </p:cBhvr>
                                      <p:tavLst>
                                        <p:tav tm="0">
                                          <p:val>
                                            <p:fltVal val="0"/>
                                          </p:val>
                                        </p:tav>
                                        <p:tav tm="100000">
                                          <p:val>
                                            <p:strVal val="#ppt_h"/>
                                          </p:val>
                                        </p:tav>
                                      </p:tavLst>
                                    </p:anim>
                                    <p:animEffect transition="in" filter="fade">
                                      <p:cBhvr>
                                        <p:cTn id="76" dur="500"/>
                                        <p:tgtEl>
                                          <p:spTgt spid="3">
                                            <p:txEl>
                                              <p:pRg st="9" end="9"/>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53" presetClass="entr" presetSubtype="16" fill="hold" nodeType="clickEffect">
                                  <p:stCondLst>
                                    <p:cond delay="0"/>
                                  </p:stCondLst>
                                  <p:childTnLst>
                                    <p:set>
                                      <p:cBhvr>
                                        <p:cTn id="80" dur="1" fill="hold">
                                          <p:stCondLst>
                                            <p:cond delay="0"/>
                                          </p:stCondLst>
                                        </p:cTn>
                                        <p:tgtEl>
                                          <p:spTgt spid="3">
                                            <p:txEl>
                                              <p:pRg st="10" end="10"/>
                                            </p:txEl>
                                          </p:spTgt>
                                        </p:tgtEl>
                                        <p:attrNameLst>
                                          <p:attrName>style.visibility</p:attrName>
                                        </p:attrNameLst>
                                      </p:cBhvr>
                                      <p:to>
                                        <p:strVal val="visible"/>
                                      </p:to>
                                    </p:set>
                                    <p:anim calcmode="lin" valueType="num">
                                      <p:cBhvr>
                                        <p:cTn id="81" dur="5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82" dur="500" fill="hold"/>
                                        <p:tgtEl>
                                          <p:spTgt spid="3">
                                            <p:txEl>
                                              <p:pRg st="10" end="10"/>
                                            </p:txEl>
                                          </p:spTgt>
                                        </p:tgtEl>
                                        <p:attrNameLst>
                                          <p:attrName>ppt_h</p:attrName>
                                        </p:attrNameLst>
                                      </p:cBhvr>
                                      <p:tavLst>
                                        <p:tav tm="0">
                                          <p:val>
                                            <p:fltVal val="0"/>
                                          </p:val>
                                        </p:tav>
                                        <p:tav tm="100000">
                                          <p:val>
                                            <p:strVal val="#ppt_h"/>
                                          </p:val>
                                        </p:tav>
                                      </p:tavLst>
                                    </p:anim>
                                    <p:animEffect transition="in" filter="fade">
                                      <p:cBhvr>
                                        <p:cTn id="83" dur="500"/>
                                        <p:tgtEl>
                                          <p:spTgt spid="3">
                                            <p:txEl>
                                              <p:pRg st="10" end="10"/>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31" presetClass="entr" presetSubtype="0" fill="hold" nodeType="clickEffect">
                                  <p:stCondLst>
                                    <p:cond delay="0"/>
                                  </p:stCondLst>
                                  <p:childTnLst>
                                    <p:set>
                                      <p:cBhvr>
                                        <p:cTn id="87" dur="1" fill="hold">
                                          <p:stCondLst>
                                            <p:cond delay="0"/>
                                          </p:stCondLst>
                                        </p:cTn>
                                        <p:tgtEl>
                                          <p:spTgt spid="3">
                                            <p:txEl>
                                              <p:pRg st="11" end="11"/>
                                            </p:txEl>
                                          </p:spTgt>
                                        </p:tgtEl>
                                        <p:attrNameLst>
                                          <p:attrName>style.visibility</p:attrName>
                                        </p:attrNameLst>
                                      </p:cBhvr>
                                      <p:to>
                                        <p:strVal val="visible"/>
                                      </p:to>
                                    </p:set>
                                    <p:anim calcmode="lin" valueType="num">
                                      <p:cBhvr>
                                        <p:cTn id="88" dur="1000" fill="hold"/>
                                        <p:tgtEl>
                                          <p:spTgt spid="3">
                                            <p:txEl>
                                              <p:pRg st="11" end="11"/>
                                            </p:txEl>
                                          </p:spTgt>
                                        </p:tgtEl>
                                        <p:attrNameLst>
                                          <p:attrName>ppt_w</p:attrName>
                                        </p:attrNameLst>
                                      </p:cBhvr>
                                      <p:tavLst>
                                        <p:tav tm="0">
                                          <p:val>
                                            <p:fltVal val="0"/>
                                          </p:val>
                                        </p:tav>
                                        <p:tav tm="100000">
                                          <p:val>
                                            <p:strVal val="#ppt_w"/>
                                          </p:val>
                                        </p:tav>
                                      </p:tavLst>
                                    </p:anim>
                                    <p:anim calcmode="lin" valueType="num">
                                      <p:cBhvr>
                                        <p:cTn id="89" dur="1000" fill="hold"/>
                                        <p:tgtEl>
                                          <p:spTgt spid="3">
                                            <p:txEl>
                                              <p:pRg st="11" end="11"/>
                                            </p:txEl>
                                          </p:spTgt>
                                        </p:tgtEl>
                                        <p:attrNameLst>
                                          <p:attrName>ppt_h</p:attrName>
                                        </p:attrNameLst>
                                      </p:cBhvr>
                                      <p:tavLst>
                                        <p:tav tm="0">
                                          <p:val>
                                            <p:fltVal val="0"/>
                                          </p:val>
                                        </p:tav>
                                        <p:tav tm="100000">
                                          <p:val>
                                            <p:strVal val="#ppt_h"/>
                                          </p:val>
                                        </p:tav>
                                      </p:tavLst>
                                    </p:anim>
                                    <p:anim calcmode="lin" valueType="num">
                                      <p:cBhvr>
                                        <p:cTn id="90" dur="1000" fill="hold"/>
                                        <p:tgtEl>
                                          <p:spTgt spid="3">
                                            <p:txEl>
                                              <p:pRg st="11" end="11"/>
                                            </p:txEl>
                                          </p:spTgt>
                                        </p:tgtEl>
                                        <p:attrNameLst>
                                          <p:attrName>style.rotation</p:attrName>
                                        </p:attrNameLst>
                                      </p:cBhvr>
                                      <p:tavLst>
                                        <p:tav tm="0">
                                          <p:val>
                                            <p:fltVal val="90"/>
                                          </p:val>
                                        </p:tav>
                                        <p:tav tm="100000">
                                          <p:val>
                                            <p:fltVal val="0"/>
                                          </p:val>
                                        </p:tav>
                                      </p:tavLst>
                                    </p:anim>
                                    <p:animEffect transition="in" filter="fade">
                                      <p:cBhvr>
                                        <p:cTn id="91" dur="10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88665"/>
            <a:ext cx="8079581" cy="1658198"/>
          </a:xfrm>
        </p:spPr>
        <p:txBody>
          <a:bodyPr/>
          <a:lstStyle/>
          <a:p>
            <a:r>
              <a:rPr lang="en-US" dirty="0"/>
              <a:t>Want to try it out?</a:t>
            </a:r>
          </a:p>
        </p:txBody>
      </p:sp>
      <p:sp>
        <p:nvSpPr>
          <p:cNvPr id="3" name="Content Placeholder 2"/>
          <p:cNvSpPr>
            <a:spLocks noGrp="1"/>
          </p:cNvSpPr>
          <p:nvPr>
            <p:ph idx="1"/>
          </p:nvPr>
        </p:nvSpPr>
        <p:spPr>
          <a:xfrm>
            <a:off x="76200" y="1993393"/>
            <a:ext cx="8991600" cy="3721607"/>
          </a:xfrm>
        </p:spPr>
        <p:txBody>
          <a:bodyPr vert="horz" lIns="91440" tIns="45720" rIns="91440" bIns="45720" rtlCol="0" anchor="t">
            <a:normAutofit/>
          </a:bodyPr>
          <a:lstStyle/>
          <a:p>
            <a:r>
              <a:rPr lang="en-US" dirty="0"/>
              <a:t>Workflow for Digital Content Linking: </a:t>
            </a:r>
            <a:r>
              <a:rPr lang="en-US" dirty="0">
                <a:hlinkClick r:id="rId3"/>
              </a:rPr>
              <a:t>https://workflowy.com/s/Ekz41aSze2</a:t>
            </a:r>
            <a:endParaRPr lang="en-US" dirty="0"/>
          </a:p>
          <a:p>
            <a:endParaRPr lang="en-US" dirty="0"/>
          </a:p>
          <a:p>
            <a:r>
              <a:rPr lang="en-US" dirty="0"/>
              <a:t>Workflow for converting HTML finding aid inventory into Dublin Core: </a:t>
            </a:r>
            <a:r>
              <a:rPr lang="en-US" dirty="0">
                <a:hlinkClick r:id="rId4"/>
              </a:rPr>
              <a:t>https://workflowy.com/s/mRrejmDAtj</a:t>
            </a:r>
            <a:r>
              <a:rPr lang="en-US" dirty="0"/>
              <a:t> </a:t>
            </a:r>
          </a:p>
          <a:p>
            <a:pPr marL="0" indent="0">
              <a:buNone/>
            </a:pPr>
            <a:r>
              <a:rPr lang="en-US" dirty="0">
                <a:latin typeface="Calibri Light" charset="0"/>
              </a:rPr>
              <a:t> </a:t>
            </a:r>
          </a:p>
          <a:p>
            <a:pPr marL="0" indent="0">
              <a:buNone/>
            </a:pPr>
            <a:r>
              <a:rPr lang="en-US" dirty="0"/>
              <a:t>Visit our Blog/Find our presentation slides here: </a:t>
            </a:r>
            <a:r>
              <a:rPr lang="en-US" dirty="0">
                <a:hlinkClick r:id="rId5"/>
              </a:rPr>
              <a:t>http://usucataloging.wix.com/usucatalogers</a:t>
            </a:r>
            <a:r>
              <a:rPr lang="en-US" dirty="0"/>
              <a:t> </a:t>
            </a:r>
          </a:p>
        </p:txBody>
      </p:sp>
    </p:spTree>
    <p:extLst>
      <p:ext uri="{BB962C8B-B14F-4D97-AF65-F5344CB8AC3E}">
        <p14:creationId xmlns:p14="http://schemas.microsoft.com/office/powerpoint/2010/main" val="2226256438"/>
      </p:ext>
    </p:extLst>
  </p:cSld>
  <p:clrMapOvr>
    <a:masterClrMapping/>
  </p:clrMapOvr>
  <p:transition spd="slow">
    <p:push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5736" y="685801"/>
            <a:ext cx="8086725" cy="2133600"/>
          </a:xfrm>
        </p:spPr>
        <p:txBody>
          <a:bodyPr/>
          <a:lstStyle/>
          <a:p>
            <a:pPr algn="ctr"/>
            <a:r>
              <a:rPr lang="en-US" dirty="0"/>
              <a:t>Questions?</a:t>
            </a:r>
          </a:p>
        </p:txBody>
      </p:sp>
      <p:sp>
        <p:nvSpPr>
          <p:cNvPr id="5" name="TextBox 4"/>
          <p:cNvSpPr txBox="1"/>
          <p:nvPr/>
        </p:nvSpPr>
        <p:spPr>
          <a:xfrm>
            <a:off x="304800" y="5638800"/>
            <a:ext cx="2502345" cy="923330"/>
          </a:xfrm>
          <a:prstGeom prst="rect">
            <a:avLst/>
          </a:prstGeom>
          <a:noFill/>
        </p:spPr>
        <p:txBody>
          <a:bodyPr wrap="none" rtlCol="0">
            <a:spAutoFit/>
          </a:bodyPr>
          <a:lstStyle/>
          <a:p>
            <a:r>
              <a:rPr lang="en-US" dirty="0"/>
              <a:t>Andrea </a:t>
            </a:r>
            <a:r>
              <a:rPr lang="en-US" dirty="0" err="1"/>
              <a:t>Payant</a:t>
            </a:r>
            <a:endParaRPr lang="en-US" dirty="0"/>
          </a:p>
          <a:p>
            <a:r>
              <a:rPr lang="en-US" i="1" dirty="0">
                <a:solidFill>
                  <a:schemeClr val="bg1"/>
                </a:solidFill>
              </a:rPr>
              <a:t>Metadata Specialist</a:t>
            </a:r>
          </a:p>
          <a:p>
            <a:r>
              <a:rPr lang="en-US" dirty="0" err="1">
                <a:solidFill>
                  <a:schemeClr val="bg1"/>
                </a:solidFill>
              </a:rPr>
              <a:t>andrea.payant@usu.edu</a:t>
            </a:r>
            <a:endParaRPr lang="en-US" dirty="0">
              <a:solidFill>
                <a:schemeClr val="bg1"/>
              </a:solidFill>
            </a:endParaRPr>
          </a:p>
        </p:txBody>
      </p:sp>
      <p:sp>
        <p:nvSpPr>
          <p:cNvPr id="7" name="TextBox 6"/>
          <p:cNvSpPr txBox="1"/>
          <p:nvPr/>
        </p:nvSpPr>
        <p:spPr>
          <a:xfrm>
            <a:off x="3048873" y="5638800"/>
            <a:ext cx="2840454" cy="923330"/>
          </a:xfrm>
          <a:prstGeom prst="rect">
            <a:avLst/>
          </a:prstGeom>
          <a:noFill/>
        </p:spPr>
        <p:txBody>
          <a:bodyPr wrap="none" rtlCol="0">
            <a:spAutoFit/>
          </a:bodyPr>
          <a:lstStyle/>
          <a:p>
            <a:pPr algn="ctr"/>
            <a:r>
              <a:rPr lang="en-US" dirty="0"/>
              <a:t>Sara </a:t>
            </a:r>
            <a:r>
              <a:rPr lang="en-US" dirty="0" err="1"/>
              <a:t>Skindelien</a:t>
            </a:r>
            <a:endParaRPr lang="en-US" dirty="0"/>
          </a:p>
          <a:p>
            <a:pPr algn="ctr"/>
            <a:r>
              <a:rPr lang="en-US" i="1" dirty="0">
                <a:solidFill>
                  <a:srgbClr val="FFFFFF"/>
                </a:solidFill>
              </a:rPr>
              <a:t>Special Collections Assistant</a:t>
            </a:r>
          </a:p>
          <a:p>
            <a:pPr algn="ctr"/>
            <a:r>
              <a:rPr lang="en-US" dirty="0" err="1">
                <a:solidFill>
                  <a:srgbClr val="FFFFFF"/>
                </a:solidFill>
              </a:rPr>
              <a:t>sara.skindelien@usu.edu</a:t>
            </a:r>
            <a:endParaRPr lang="en-US" dirty="0">
              <a:solidFill>
                <a:srgbClr val="FFFFFF"/>
              </a:solidFill>
            </a:endParaRPr>
          </a:p>
        </p:txBody>
      </p:sp>
      <p:sp>
        <p:nvSpPr>
          <p:cNvPr id="8" name="TextBox 7"/>
          <p:cNvSpPr txBox="1"/>
          <p:nvPr/>
        </p:nvSpPr>
        <p:spPr>
          <a:xfrm>
            <a:off x="5715000" y="5638800"/>
            <a:ext cx="3276600" cy="923330"/>
          </a:xfrm>
          <a:prstGeom prst="rect">
            <a:avLst/>
          </a:prstGeom>
          <a:noFill/>
        </p:spPr>
        <p:txBody>
          <a:bodyPr wrap="square" rtlCol="0">
            <a:spAutoFit/>
          </a:bodyPr>
          <a:lstStyle/>
          <a:p>
            <a:pPr algn="r"/>
            <a:r>
              <a:rPr lang="en-US" dirty="0"/>
              <a:t>Liz Woolcott</a:t>
            </a:r>
          </a:p>
          <a:p>
            <a:pPr algn="r"/>
            <a:r>
              <a:rPr lang="en-US" i="1" dirty="0">
                <a:solidFill>
                  <a:srgbClr val="FFFFFF"/>
                </a:solidFill>
              </a:rPr>
              <a:t>Head, Cataloging &amp; Metadata</a:t>
            </a:r>
          </a:p>
          <a:p>
            <a:pPr algn="r"/>
            <a:r>
              <a:rPr lang="en-US" dirty="0" err="1">
                <a:solidFill>
                  <a:srgbClr val="FFFFFF"/>
                </a:solidFill>
              </a:rPr>
              <a:t>Liz.woolcott@usu.edu</a:t>
            </a:r>
            <a:endParaRPr lang="en-US" dirty="0">
              <a:solidFill>
                <a:srgbClr val="FFFFFF"/>
              </a:solidFill>
            </a:endParaRPr>
          </a:p>
        </p:txBody>
      </p:sp>
    </p:spTree>
    <p:extLst>
      <p:ext uri="{BB962C8B-B14F-4D97-AF65-F5344CB8AC3E}">
        <p14:creationId xmlns:p14="http://schemas.microsoft.com/office/powerpoint/2010/main" val="3131686986"/>
      </p:ext>
    </p:extLst>
  </p:cSld>
  <p:clrMapOvr>
    <a:masterClrMapping/>
  </p:clrMapOvr>
  <p:transition spd="slow">
    <p:wipe di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04800" y="304801"/>
            <a:ext cx="8534399" cy="17525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800" kern="1200" spc="-120" baseline="0">
                <a:solidFill>
                  <a:schemeClr val="accent1"/>
                </a:solidFill>
                <a:latin typeface="+mj-lt"/>
                <a:ea typeface="+mj-ea"/>
                <a:cs typeface="+mj-cs"/>
              </a:defRPr>
            </a:lvl1pPr>
          </a:lstStyle>
          <a:p>
            <a:r>
              <a:rPr lang="en-US" sz="2000" u="sng" dirty="0">
                <a:solidFill>
                  <a:schemeClr val="accent1">
                    <a:lumMod val="75000"/>
                  </a:schemeClr>
                </a:solidFill>
              </a:rPr>
              <a:t>Pilot Project</a:t>
            </a:r>
            <a:r>
              <a:rPr lang="en-US" sz="2400" u="sng" dirty="0">
                <a:solidFill>
                  <a:srgbClr val="93A299"/>
                </a:solidFill>
              </a:rPr>
              <a:t/>
            </a:r>
            <a:br>
              <a:rPr lang="en-US" sz="2400" u="sng" dirty="0">
                <a:solidFill>
                  <a:srgbClr val="93A299"/>
                </a:solidFill>
              </a:rPr>
            </a:br>
            <a:endParaRPr lang="en-US" sz="2400" dirty="0"/>
          </a:p>
          <a:p>
            <a:r>
              <a:rPr lang="en-US" sz="4000" dirty="0"/>
              <a:t>Working conditions</a:t>
            </a:r>
            <a:endParaRPr lang="en-US" sz="2400" dirty="0"/>
          </a:p>
          <a:p>
            <a:endParaRPr lang="en-US" sz="2400" dirty="0"/>
          </a:p>
        </p:txBody>
      </p:sp>
      <p:pic>
        <p:nvPicPr>
          <p:cNvPr id="6" name="Picture 5"/>
          <p:cNvPicPr>
            <a:picLocks noChangeAspect="1"/>
          </p:cNvPicPr>
          <p:nvPr/>
        </p:nvPicPr>
        <p:blipFill>
          <a:blip r:embed="rId3" cstate="print"/>
          <a:stretch>
            <a:fillRect/>
          </a:stretch>
        </p:blipFill>
        <p:spPr>
          <a:xfrm>
            <a:off x="609600" y="2209800"/>
            <a:ext cx="3091722" cy="2057400"/>
          </a:xfrm>
          <a:prstGeom prst="rect">
            <a:avLst/>
          </a:prstGeom>
        </p:spPr>
      </p:pic>
      <p:sp>
        <p:nvSpPr>
          <p:cNvPr id="8" name="&quot;No&quot; Symbol 7"/>
          <p:cNvSpPr/>
          <p:nvPr/>
        </p:nvSpPr>
        <p:spPr>
          <a:xfrm>
            <a:off x="838200" y="2057400"/>
            <a:ext cx="2438400" cy="2209800"/>
          </a:xfrm>
          <a:prstGeom prst="noSmoking">
            <a:avLst/>
          </a:prstGeom>
          <a:solidFill>
            <a:schemeClr val="accent4">
              <a:lumMod val="75000"/>
              <a:alpha val="4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pic>
        <p:nvPicPr>
          <p:cNvPr id="9" name="Picture 8"/>
          <p:cNvPicPr>
            <a:picLocks noChangeAspect="1"/>
          </p:cNvPicPr>
          <p:nvPr/>
        </p:nvPicPr>
        <p:blipFill>
          <a:blip r:embed="rId4" cstate="print"/>
          <a:stretch>
            <a:fillRect/>
          </a:stretch>
        </p:blipFill>
        <p:spPr>
          <a:xfrm>
            <a:off x="5791200" y="1447800"/>
            <a:ext cx="2841624" cy="722958"/>
          </a:xfrm>
          <a:prstGeom prst="rect">
            <a:avLst/>
          </a:prstGeom>
        </p:spPr>
      </p:pic>
      <p:sp>
        <p:nvSpPr>
          <p:cNvPr id="10" name="TextBox 9"/>
          <p:cNvSpPr txBox="1"/>
          <p:nvPr/>
        </p:nvSpPr>
        <p:spPr>
          <a:xfrm>
            <a:off x="533400" y="4572000"/>
            <a:ext cx="3886200" cy="1200329"/>
          </a:xfrm>
          <a:prstGeom prst="rect">
            <a:avLst/>
          </a:prstGeom>
          <a:noFill/>
        </p:spPr>
        <p:txBody>
          <a:bodyPr wrap="square" rtlCol="0">
            <a:spAutoFit/>
          </a:bodyPr>
          <a:lstStyle/>
          <a:p>
            <a:pPr marL="285750" indent="-285750">
              <a:buFont typeface="Arial"/>
              <a:buChar char="•"/>
            </a:pPr>
            <a:r>
              <a:rPr lang="en-US" b="1" dirty="0">
                <a:solidFill>
                  <a:schemeClr val="accent4">
                    <a:lumMod val="75000"/>
                  </a:schemeClr>
                </a:solidFill>
              </a:rPr>
              <a:t>No archival management system</a:t>
            </a:r>
          </a:p>
          <a:p>
            <a:pPr marL="285750" indent="-285750">
              <a:buFont typeface="Arial"/>
              <a:buChar char="•"/>
            </a:pPr>
            <a:r>
              <a:rPr lang="en-US" b="1" dirty="0">
                <a:solidFill>
                  <a:schemeClr val="accent4">
                    <a:lumMod val="75000"/>
                  </a:schemeClr>
                </a:solidFill>
              </a:rPr>
              <a:t>Hand coded EAD guides</a:t>
            </a:r>
          </a:p>
          <a:p>
            <a:pPr marL="285750" indent="-285750">
              <a:buFont typeface="Arial"/>
              <a:buChar char="•"/>
            </a:pPr>
            <a:r>
              <a:rPr lang="en-US" b="1" dirty="0">
                <a:solidFill>
                  <a:schemeClr val="accent4">
                    <a:lumMod val="75000"/>
                  </a:schemeClr>
                </a:solidFill>
              </a:rPr>
              <a:t>Legacy finding aids</a:t>
            </a:r>
          </a:p>
          <a:p>
            <a:pPr marL="285750" indent="-285750">
              <a:buFont typeface="Arial"/>
              <a:buChar char="•"/>
            </a:pPr>
            <a:r>
              <a:rPr lang="en-US" b="1" dirty="0">
                <a:solidFill>
                  <a:schemeClr val="accent4">
                    <a:lumMod val="75000"/>
                  </a:schemeClr>
                </a:solidFill>
              </a:rPr>
              <a:t>No consistent use of spreadsheets</a:t>
            </a:r>
          </a:p>
        </p:txBody>
      </p:sp>
      <p:sp>
        <p:nvSpPr>
          <p:cNvPr id="11" name="TextBox 10"/>
          <p:cNvSpPr txBox="1"/>
          <p:nvPr/>
        </p:nvSpPr>
        <p:spPr>
          <a:xfrm>
            <a:off x="5486400" y="2057400"/>
            <a:ext cx="3352800" cy="646331"/>
          </a:xfrm>
          <a:prstGeom prst="rect">
            <a:avLst/>
          </a:prstGeom>
          <a:noFill/>
        </p:spPr>
        <p:txBody>
          <a:bodyPr wrap="square" rtlCol="0">
            <a:spAutoFit/>
          </a:bodyPr>
          <a:lstStyle/>
          <a:p>
            <a:pPr marL="285750" indent="-285750">
              <a:buFont typeface="Arial"/>
              <a:buChar char="•"/>
            </a:pPr>
            <a:r>
              <a:rPr lang="en-US" b="1" dirty="0">
                <a:solidFill>
                  <a:schemeClr val="accent4">
                    <a:lumMod val="75000"/>
                  </a:schemeClr>
                </a:solidFill>
              </a:rPr>
              <a:t>Digital repository for archival material</a:t>
            </a:r>
          </a:p>
        </p:txBody>
      </p:sp>
      <p:pic>
        <p:nvPicPr>
          <p:cNvPr id="12" name="Picture 11"/>
          <p:cNvPicPr>
            <a:picLocks noChangeAspect="1"/>
          </p:cNvPicPr>
          <p:nvPr/>
        </p:nvPicPr>
        <p:blipFill>
          <a:blip r:embed="rId5" cstate="print"/>
          <a:stretch>
            <a:fillRect/>
          </a:stretch>
        </p:blipFill>
        <p:spPr>
          <a:xfrm>
            <a:off x="5029200" y="3276600"/>
            <a:ext cx="3810000" cy="901700"/>
          </a:xfrm>
          <a:prstGeom prst="rect">
            <a:avLst/>
          </a:prstGeom>
        </p:spPr>
      </p:pic>
      <p:pic>
        <p:nvPicPr>
          <p:cNvPr id="14" name="Picture 13"/>
          <p:cNvPicPr>
            <a:picLocks noChangeAspect="1"/>
          </p:cNvPicPr>
          <p:nvPr/>
        </p:nvPicPr>
        <p:blipFill rotWithShape="1">
          <a:blip r:embed="rId6" cstate="print"/>
          <a:srcRect l="452" r="-452" b="71662"/>
          <a:stretch/>
        </p:blipFill>
        <p:spPr>
          <a:xfrm>
            <a:off x="4191000" y="4267200"/>
            <a:ext cx="4669264" cy="759883"/>
          </a:xfrm>
          <a:prstGeom prst="rect">
            <a:avLst/>
          </a:prstGeom>
        </p:spPr>
      </p:pic>
      <p:sp>
        <p:nvSpPr>
          <p:cNvPr id="16" name="TextBox 15"/>
          <p:cNvSpPr txBox="1"/>
          <p:nvPr/>
        </p:nvSpPr>
        <p:spPr>
          <a:xfrm>
            <a:off x="5486400" y="5105400"/>
            <a:ext cx="3352800" cy="646331"/>
          </a:xfrm>
          <a:prstGeom prst="rect">
            <a:avLst/>
          </a:prstGeom>
          <a:noFill/>
        </p:spPr>
        <p:txBody>
          <a:bodyPr wrap="square" rtlCol="0">
            <a:spAutoFit/>
          </a:bodyPr>
          <a:lstStyle/>
          <a:p>
            <a:pPr marL="285750" indent="-285750">
              <a:buFont typeface="Arial"/>
              <a:buChar char="•"/>
            </a:pPr>
            <a:r>
              <a:rPr lang="en-US" b="1" dirty="0">
                <a:solidFill>
                  <a:schemeClr val="accent4">
                    <a:lumMod val="75000"/>
                  </a:schemeClr>
                </a:solidFill>
              </a:rPr>
              <a:t>Contribute to two consortiums</a:t>
            </a:r>
          </a:p>
          <a:p>
            <a:pPr marL="285750" indent="-285750">
              <a:buFont typeface="Arial"/>
              <a:buChar char="•"/>
            </a:pPr>
            <a:r>
              <a:rPr lang="en-US" b="1" dirty="0">
                <a:solidFill>
                  <a:schemeClr val="accent4">
                    <a:lumMod val="75000"/>
                  </a:schemeClr>
                </a:solidFill>
              </a:rPr>
              <a:t>Need to meet both standards</a:t>
            </a:r>
          </a:p>
        </p:txBody>
      </p:sp>
    </p:spTree>
    <p:extLst>
      <p:ext uri="{BB962C8B-B14F-4D97-AF65-F5344CB8AC3E}">
        <p14:creationId xmlns:p14="http://schemas.microsoft.com/office/powerpoint/2010/main" val="1745961808"/>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ppt_x"/>
                                          </p:val>
                                        </p:tav>
                                        <p:tav tm="100000">
                                          <p:val>
                                            <p:strVal val="#ppt_x"/>
                                          </p:val>
                                        </p:tav>
                                      </p:tavLst>
                                    </p:anim>
                                    <p:anim calcmode="lin" valueType="num">
                                      <p:cBhvr additive="base">
                                        <p:cTn id="2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04800" y="304801"/>
            <a:ext cx="8534399" cy="17525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800" kern="1200" spc="-120" baseline="0">
                <a:solidFill>
                  <a:schemeClr val="accent1"/>
                </a:solidFill>
                <a:latin typeface="+mj-lt"/>
                <a:ea typeface="+mj-ea"/>
                <a:cs typeface="+mj-cs"/>
              </a:defRPr>
            </a:lvl1pPr>
          </a:lstStyle>
          <a:p>
            <a:r>
              <a:rPr lang="en-US" sz="2000" u="sng" dirty="0">
                <a:solidFill>
                  <a:schemeClr val="accent1">
                    <a:lumMod val="75000"/>
                  </a:schemeClr>
                </a:solidFill>
              </a:rPr>
              <a:t>Pilot Project</a:t>
            </a:r>
            <a:r>
              <a:rPr lang="en-US" sz="2400" u="sng" dirty="0">
                <a:solidFill>
                  <a:srgbClr val="93A299"/>
                </a:solidFill>
              </a:rPr>
              <a:t/>
            </a:r>
            <a:br>
              <a:rPr lang="en-US" sz="2400" u="sng" dirty="0">
                <a:solidFill>
                  <a:srgbClr val="93A299"/>
                </a:solidFill>
              </a:rPr>
            </a:br>
            <a:endParaRPr lang="en-US" sz="2400" dirty="0"/>
          </a:p>
          <a:p>
            <a:r>
              <a:rPr lang="en-US" sz="4000" dirty="0"/>
              <a:t>What we needed</a:t>
            </a:r>
            <a:endParaRPr lang="en-US" sz="2400" dirty="0"/>
          </a:p>
          <a:p>
            <a:endParaRPr lang="en-US" sz="2400" dirty="0"/>
          </a:p>
        </p:txBody>
      </p:sp>
      <p:sp>
        <p:nvSpPr>
          <p:cNvPr id="2" name="TextBox 1"/>
          <p:cNvSpPr txBox="1"/>
          <p:nvPr/>
        </p:nvSpPr>
        <p:spPr>
          <a:xfrm>
            <a:off x="381000" y="1828800"/>
            <a:ext cx="4267200" cy="4093428"/>
          </a:xfrm>
          <a:prstGeom prst="rect">
            <a:avLst/>
          </a:prstGeom>
          <a:noFill/>
        </p:spPr>
        <p:txBody>
          <a:bodyPr wrap="square" rtlCol="0">
            <a:spAutoFit/>
          </a:bodyPr>
          <a:lstStyle/>
          <a:p>
            <a:pPr>
              <a:buFont typeface="Arial" pitchFamily="34" charset="0"/>
              <a:buChar char="•"/>
            </a:pPr>
            <a:r>
              <a:rPr lang="en-US" sz="2000" dirty="0">
                <a:solidFill>
                  <a:schemeClr val="accent4">
                    <a:lumMod val="75000"/>
                  </a:schemeClr>
                </a:solidFill>
                <a:latin typeface="Calibri" panose="020F0502020204030204" pitchFamily="34" charset="0"/>
              </a:rPr>
              <a:t> Streamline/automate metadata creation</a:t>
            </a:r>
          </a:p>
          <a:p>
            <a:pPr>
              <a:buFont typeface="Arial" pitchFamily="34" charset="0"/>
              <a:buChar char="•"/>
            </a:pPr>
            <a:r>
              <a:rPr lang="en-US" sz="2000" dirty="0">
                <a:solidFill>
                  <a:schemeClr val="accent4">
                    <a:lumMod val="75000"/>
                  </a:schemeClr>
                </a:solidFill>
                <a:latin typeface="Calibri" panose="020F0502020204030204" pitchFamily="34" charset="0"/>
              </a:rPr>
              <a:t> Link digitized images between EAD and </a:t>
            </a:r>
            <a:r>
              <a:rPr lang="en-US" sz="2000" dirty="0" err="1">
                <a:solidFill>
                  <a:schemeClr val="accent4">
                    <a:lumMod val="75000"/>
                  </a:schemeClr>
                </a:solidFill>
                <a:latin typeface="Calibri" panose="020F0502020204030204" pitchFamily="34" charset="0"/>
              </a:rPr>
              <a:t>CONTENTdm</a:t>
            </a:r>
            <a:endParaRPr lang="en-US" sz="2000" dirty="0">
              <a:solidFill>
                <a:schemeClr val="accent4">
                  <a:lumMod val="75000"/>
                </a:schemeClr>
              </a:solidFill>
              <a:latin typeface="Calibri" panose="020F0502020204030204" pitchFamily="34" charset="0"/>
            </a:endParaRPr>
          </a:p>
          <a:p>
            <a:pPr>
              <a:buFont typeface="Arial" pitchFamily="34" charset="0"/>
              <a:buChar char="•"/>
            </a:pPr>
            <a:r>
              <a:rPr lang="en-US" sz="2000" dirty="0">
                <a:solidFill>
                  <a:schemeClr val="accent4">
                    <a:lumMod val="75000"/>
                  </a:schemeClr>
                </a:solidFill>
                <a:latin typeface="Calibri" panose="020F0502020204030204" pitchFamily="34" charset="0"/>
              </a:rPr>
              <a:t> Make work flexible</a:t>
            </a:r>
          </a:p>
          <a:p>
            <a:pPr lvl="1">
              <a:buFont typeface="Arial" pitchFamily="34" charset="0"/>
              <a:buChar char="•"/>
            </a:pPr>
            <a:r>
              <a:rPr lang="en-US" sz="2000" dirty="0">
                <a:solidFill>
                  <a:schemeClr val="accent4">
                    <a:lumMod val="75000"/>
                  </a:schemeClr>
                </a:solidFill>
                <a:latin typeface="Calibri" panose="020F0502020204030204" pitchFamily="34" charset="0"/>
              </a:rPr>
              <a:t> Work can be done by anyone (library staff, student workers, curators)</a:t>
            </a:r>
          </a:p>
          <a:p>
            <a:pPr>
              <a:buFont typeface="Arial" pitchFamily="34" charset="0"/>
              <a:buChar char="•"/>
            </a:pPr>
            <a:r>
              <a:rPr lang="en-US" sz="2000" dirty="0">
                <a:solidFill>
                  <a:schemeClr val="accent4">
                    <a:lumMod val="75000"/>
                  </a:schemeClr>
                </a:solidFill>
                <a:latin typeface="Calibri" panose="020F0502020204030204" pitchFamily="34" charset="0"/>
              </a:rPr>
              <a:t>Lower the tech barrier</a:t>
            </a:r>
          </a:p>
          <a:p>
            <a:pPr lvl="1">
              <a:buFont typeface="Arial" pitchFamily="34" charset="0"/>
              <a:buChar char="•"/>
            </a:pPr>
            <a:r>
              <a:rPr lang="en-US" sz="2000" dirty="0">
                <a:solidFill>
                  <a:schemeClr val="accent4">
                    <a:lumMod val="75000"/>
                  </a:schemeClr>
                </a:solidFill>
                <a:latin typeface="Calibri" panose="020F0502020204030204" pitchFamily="34" charset="0"/>
              </a:rPr>
              <a:t> XML transformations require in-depth training – is there another way? </a:t>
            </a:r>
          </a:p>
          <a:p>
            <a:pPr>
              <a:buFont typeface="Arial" pitchFamily="34" charset="0"/>
              <a:buChar char="•"/>
            </a:pPr>
            <a:r>
              <a:rPr lang="en-US" sz="2000" dirty="0">
                <a:solidFill>
                  <a:schemeClr val="accent4">
                    <a:lumMod val="75000"/>
                  </a:schemeClr>
                </a:solidFill>
                <a:latin typeface="Calibri" panose="020F0502020204030204" pitchFamily="34" charset="0"/>
              </a:rPr>
              <a:t> Document procedures</a:t>
            </a:r>
          </a:p>
        </p:txBody>
      </p:sp>
      <p:pic>
        <p:nvPicPr>
          <p:cNvPr id="6" name="Picture 5"/>
          <p:cNvPicPr>
            <a:picLocks noChangeAspect="1"/>
          </p:cNvPicPr>
          <p:nvPr/>
        </p:nvPicPr>
        <p:blipFill rotWithShape="1">
          <a:blip r:embed="rId3" cstate="print"/>
          <a:srcRect b="10945"/>
          <a:stretch/>
        </p:blipFill>
        <p:spPr>
          <a:xfrm>
            <a:off x="5105400" y="457200"/>
            <a:ext cx="3187700" cy="2273300"/>
          </a:xfrm>
          <a:prstGeom prst="rect">
            <a:avLst/>
          </a:prstGeom>
        </p:spPr>
      </p:pic>
      <p:pic>
        <p:nvPicPr>
          <p:cNvPr id="7" name="Picture 6"/>
          <p:cNvPicPr>
            <a:picLocks noChangeAspect="1"/>
          </p:cNvPicPr>
          <p:nvPr/>
        </p:nvPicPr>
        <p:blipFill>
          <a:blip r:embed="rId4" cstate="print"/>
          <a:stretch>
            <a:fillRect/>
          </a:stretch>
        </p:blipFill>
        <p:spPr>
          <a:xfrm>
            <a:off x="5715000" y="2971800"/>
            <a:ext cx="2247900" cy="2360808"/>
          </a:xfrm>
          <a:prstGeom prst="rect">
            <a:avLst/>
          </a:prstGeom>
        </p:spPr>
      </p:pic>
    </p:spTree>
    <p:extLst>
      <p:ext uri="{BB962C8B-B14F-4D97-AF65-F5344CB8AC3E}">
        <p14:creationId xmlns:p14="http://schemas.microsoft.com/office/powerpoint/2010/main" val="1745961808"/>
      </p:ext>
    </p:extLst>
  </p:cSld>
  <p:clrMapOvr>
    <a:masterClrMapping/>
  </p:clrMapOvr>
  <p:transition spd="slow">
    <p:wipe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04800" y="304801"/>
            <a:ext cx="8534399" cy="17525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800" kern="1200" spc="-120" baseline="0">
                <a:solidFill>
                  <a:schemeClr val="accent1"/>
                </a:solidFill>
                <a:latin typeface="+mj-lt"/>
                <a:ea typeface="+mj-ea"/>
                <a:cs typeface="+mj-cs"/>
              </a:defRPr>
            </a:lvl1pPr>
          </a:lstStyle>
          <a:p>
            <a:r>
              <a:rPr lang="en-US" sz="2000" u="sng" dirty="0">
                <a:solidFill>
                  <a:schemeClr val="accent1">
                    <a:lumMod val="75000"/>
                  </a:schemeClr>
                </a:solidFill>
              </a:rPr>
              <a:t>Pilot Project</a:t>
            </a:r>
            <a:r>
              <a:rPr lang="en-US" sz="2400" u="sng" dirty="0">
                <a:solidFill>
                  <a:srgbClr val="93A299"/>
                </a:solidFill>
              </a:rPr>
              <a:t/>
            </a:r>
            <a:br>
              <a:rPr lang="en-US" sz="2400" u="sng" dirty="0">
                <a:solidFill>
                  <a:srgbClr val="93A299"/>
                </a:solidFill>
              </a:rPr>
            </a:br>
            <a:endParaRPr lang="en-US" sz="2400" dirty="0"/>
          </a:p>
          <a:p>
            <a:r>
              <a:rPr lang="en-US" sz="4000" dirty="0"/>
              <a:t>SCA-Digital (SCA-D) Workflow Group</a:t>
            </a:r>
            <a:endParaRPr lang="en-US" sz="2400" dirty="0"/>
          </a:p>
          <a:p>
            <a:endParaRPr lang="en-US" sz="2400" dirty="0"/>
          </a:p>
        </p:txBody>
      </p:sp>
      <p:sp>
        <p:nvSpPr>
          <p:cNvPr id="2" name="TextBox 1"/>
          <p:cNvSpPr txBox="1"/>
          <p:nvPr/>
        </p:nvSpPr>
        <p:spPr>
          <a:xfrm>
            <a:off x="381000" y="1752600"/>
            <a:ext cx="8610600" cy="4401205"/>
          </a:xfrm>
          <a:prstGeom prst="rect">
            <a:avLst/>
          </a:prstGeom>
          <a:noFill/>
        </p:spPr>
        <p:txBody>
          <a:bodyPr wrap="square" rtlCol="0">
            <a:spAutoFit/>
          </a:bodyPr>
          <a:lstStyle/>
          <a:p>
            <a:pPr>
              <a:buFont typeface="Arial" pitchFamily="34" charset="0"/>
              <a:buChar char="•"/>
            </a:pPr>
            <a:r>
              <a:rPr lang="en-US" sz="2000" dirty="0">
                <a:solidFill>
                  <a:schemeClr val="accent4">
                    <a:lumMod val="75000"/>
                  </a:schemeClr>
                </a:solidFill>
                <a:latin typeface="Calibri" panose="020F0502020204030204" pitchFamily="34" charset="0"/>
              </a:rPr>
              <a:t> </a:t>
            </a:r>
            <a:r>
              <a:rPr lang="en-US" sz="2000" b="1" dirty="0">
                <a:solidFill>
                  <a:schemeClr val="accent4">
                    <a:lumMod val="75000"/>
                  </a:schemeClr>
                </a:solidFill>
                <a:latin typeface="Calibri" panose="020F0502020204030204" pitchFamily="34" charset="0"/>
              </a:rPr>
              <a:t>What/Who</a:t>
            </a:r>
          </a:p>
          <a:p>
            <a:pPr lvl="1">
              <a:buFont typeface="Arial" pitchFamily="34" charset="0"/>
              <a:buChar char="•"/>
            </a:pPr>
            <a:r>
              <a:rPr lang="en-US" sz="2000" dirty="0">
                <a:solidFill>
                  <a:schemeClr val="accent4">
                    <a:lumMod val="75000"/>
                  </a:schemeClr>
                </a:solidFill>
                <a:latin typeface="Calibri" panose="020F0502020204030204" pitchFamily="34" charset="0"/>
              </a:rPr>
              <a:t> Group composed of Special Collection and Archives staff, Digital Initiatives staff, and Metadata staff</a:t>
            </a:r>
          </a:p>
          <a:p>
            <a:pPr>
              <a:buFont typeface="Arial" pitchFamily="34" charset="0"/>
              <a:buChar char="•"/>
            </a:pPr>
            <a:r>
              <a:rPr lang="en-US" sz="2000" dirty="0">
                <a:solidFill>
                  <a:schemeClr val="accent4">
                    <a:lumMod val="75000"/>
                  </a:schemeClr>
                </a:solidFill>
                <a:latin typeface="Calibri" panose="020F0502020204030204" pitchFamily="34" charset="0"/>
              </a:rPr>
              <a:t> </a:t>
            </a:r>
            <a:r>
              <a:rPr lang="en-US" sz="2000" b="1" dirty="0">
                <a:solidFill>
                  <a:schemeClr val="accent4">
                    <a:lumMod val="75000"/>
                  </a:schemeClr>
                </a:solidFill>
                <a:latin typeface="Calibri" panose="020F0502020204030204" pitchFamily="34" charset="0"/>
              </a:rPr>
              <a:t>Purpose</a:t>
            </a:r>
          </a:p>
          <a:p>
            <a:pPr lvl="1">
              <a:buFont typeface="Arial" pitchFamily="34" charset="0"/>
              <a:buChar char="•"/>
            </a:pPr>
            <a:r>
              <a:rPr lang="en-US" sz="2000" dirty="0">
                <a:solidFill>
                  <a:schemeClr val="accent4">
                    <a:lumMod val="75000"/>
                  </a:schemeClr>
                </a:solidFill>
                <a:latin typeface="Calibri" panose="020F0502020204030204" pitchFamily="34" charset="0"/>
              </a:rPr>
              <a:t> Streamline workflows between Special Collections and Digital Initiatives</a:t>
            </a:r>
          </a:p>
          <a:p>
            <a:pPr lvl="1">
              <a:buFont typeface="Arial" pitchFamily="34" charset="0"/>
              <a:buChar char="•"/>
            </a:pPr>
            <a:r>
              <a:rPr lang="en-US" sz="2000" dirty="0">
                <a:solidFill>
                  <a:schemeClr val="accent4">
                    <a:lumMod val="75000"/>
                  </a:schemeClr>
                </a:solidFill>
                <a:latin typeface="Calibri" panose="020F0502020204030204" pitchFamily="34" charset="0"/>
              </a:rPr>
              <a:t> Primary focus on metadata creation – most time consuming of tasks</a:t>
            </a:r>
          </a:p>
          <a:p>
            <a:pPr>
              <a:buFont typeface="Arial" pitchFamily="34" charset="0"/>
              <a:buChar char="•"/>
            </a:pPr>
            <a:r>
              <a:rPr lang="en-US" sz="2000" dirty="0">
                <a:solidFill>
                  <a:schemeClr val="accent4">
                    <a:lumMod val="75000"/>
                  </a:schemeClr>
                </a:solidFill>
                <a:latin typeface="Calibri" panose="020F0502020204030204" pitchFamily="34" charset="0"/>
              </a:rPr>
              <a:t> </a:t>
            </a:r>
            <a:r>
              <a:rPr lang="en-US" sz="2000" b="1" dirty="0">
                <a:solidFill>
                  <a:schemeClr val="accent4">
                    <a:lumMod val="75000"/>
                  </a:schemeClr>
                </a:solidFill>
                <a:latin typeface="Calibri" panose="020F0502020204030204" pitchFamily="34" charset="0"/>
              </a:rPr>
              <a:t>Timeline</a:t>
            </a:r>
          </a:p>
          <a:p>
            <a:pPr lvl="1">
              <a:buFont typeface="Arial" pitchFamily="34" charset="0"/>
              <a:buChar char="•"/>
            </a:pPr>
            <a:r>
              <a:rPr lang="en-US" sz="2000" dirty="0">
                <a:solidFill>
                  <a:schemeClr val="accent4">
                    <a:lumMod val="75000"/>
                  </a:schemeClr>
                </a:solidFill>
                <a:latin typeface="Calibri" panose="020F0502020204030204" pitchFamily="34" charset="0"/>
              </a:rPr>
              <a:t> 2014-2015</a:t>
            </a:r>
          </a:p>
          <a:p>
            <a:pPr>
              <a:buFont typeface="Arial" pitchFamily="34" charset="0"/>
              <a:buChar char="•"/>
            </a:pPr>
            <a:r>
              <a:rPr lang="en-US" sz="2000" b="1" dirty="0">
                <a:solidFill>
                  <a:schemeClr val="accent4">
                    <a:lumMod val="75000"/>
                  </a:schemeClr>
                </a:solidFill>
                <a:latin typeface="Calibri" panose="020F0502020204030204" pitchFamily="34" charset="0"/>
              </a:rPr>
              <a:t> Results </a:t>
            </a:r>
            <a:r>
              <a:rPr lang="en-US" sz="1000" b="1" dirty="0">
                <a:solidFill>
                  <a:schemeClr val="accent4">
                    <a:lumMod val="75000"/>
                  </a:schemeClr>
                </a:solidFill>
                <a:latin typeface="Calibri" panose="020F0502020204030204" pitchFamily="34" charset="0"/>
              </a:rPr>
              <a:t> </a:t>
            </a:r>
            <a:r>
              <a:rPr lang="en-US" sz="1200" dirty="0">
                <a:solidFill>
                  <a:schemeClr val="accent4">
                    <a:lumMod val="75000"/>
                  </a:schemeClr>
                </a:solidFill>
                <a:latin typeface="Calibri" panose="020F0502020204030204" pitchFamily="34" charset="0"/>
              </a:rPr>
              <a:t>(View report: </a:t>
            </a:r>
            <a:r>
              <a:rPr lang="en-US" sz="1200" dirty="0">
                <a:solidFill>
                  <a:schemeClr val="accent4">
                    <a:lumMod val="75000"/>
                  </a:schemeClr>
                </a:solidFill>
                <a:latin typeface="Calibri" panose="020F0502020204030204" pitchFamily="34" charset="0"/>
                <a:hlinkClick r:id="rId3"/>
              </a:rPr>
              <a:t>https://usu.box.com/s/fqyn5usd9b4wf6pcg7466bwt3oeam4q6</a:t>
            </a:r>
            <a:r>
              <a:rPr lang="en-US" sz="1200" dirty="0">
                <a:solidFill>
                  <a:schemeClr val="accent4">
                    <a:lumMod val="75000"/>
                  </a:schemeClr>
                </a:solidFill>
                <a:latin typeface="Calibri" panose="020F0502020204030204" pitchFamily="34" charset="0"/>
              </a:rPr>
              <a:t>) </a:t>
            </a:r>
          </a:p>
          <a:p>
            <a:pPr lvl="1">
              <a:buFont typeface="Arial" pitchFamily="34" charset="0"/>
              <a:buChar char="•"/>
            </a:pPr>
            <a:r>
              <a:rPr lang="en-US" sz="2000" dirty="0">
                <a:solidFill>
                  <a:schemeClr val="accent4">
                    <a:lumMod val="75000"/>
                  </a:schemeClr>
                </a:solidFill>
                <a:latin typeface="Calibri" panose="020F0502020204030204" pitchFamily="34" charset="0"/>
              </a:rPr>
              <a:t> Developed two workflows </a:t>
            </a:r>
          </a:p>
          <a:p>
            <a:pPr lvl="2">
              <a:buFont typeface="Arial" pitchFamily="34" charset="0"/>
              <a:buChar char="•"/>
            </a:pPr>
            <a:r>
              <a:rPr lang="en-US" sz="2000" dirty="0">
                <a:solidFill>
                  <a:schemeClr val="accent4">
                    <a:lumMod val="75000"/>
                  </a:schemeClr>
                </a:solidFill>
                <a:latin typeface="Calibri" panose="020F0502020204030204" pitchFamily="34" charset="0"/>
              </a:rPr>
              <a:t> Automation of EAD to Dublin Core and </a:t>
            </a:r>
          </a:p>
          <a:p>
            <a:pPr lvl="2">
              <a:buFont typeface="Arial" pitchFamily="34" charset="0"/>
              <a:buChar char="•"/>
            </a:pPr>
            <a:r>
              <a:rPr lang="en-US" sz="2000" dirty="0">
                <a:solidFill>
                  <a:schemeClr val="accent4">
                    <a:lumMod val="75000"/>
                  </a:schemeClr>
                </a:solidFill>
                <a:latin typeface="Calibri" panose="020F0502020204030204" pitchFamily="34" charset="0"/>
              </a:rPr>
              <a:t> Digital content linking</a:t>
            </a:r>
          </a:p>
          <a:p>
            <a:pPr lvl="1">
              <a:buFont typeface="Arial" pitchFamily="34" charset="0"/>
              <a:buChar char="•"/>
            </a:pPr>
            <a:r>
              <a:rPr lang="en-US" sz="2000" dirty="0">
                <a:solidFill>
                  <a:schemeClr val="accent4">
                    <a:lumMod val="75000"/>
                  </a:schemeClr>
                </a:solidFill>
                <a:latin typeface="Calibri" panose="020F0502020204030204" pitchFamily="34" charset="0"/>
              </a:rPr>
              <a:t> Digital Assessment Checklist</a:t>
            </a:r>
          </a:p>
          <a:p>
            <a:pPr lvl="1">
              <a:buFont typeface="Arial" pitchFamily="34" charset="0"/>
              <a:buChar char="•"/>
            </a:pPr>
            <a:r>
              <a:rPr lang="en-US" sz="2000" dirty="0">
                <a:solidFill>
                  <a:schemeClr val="accent4">
                    <a:lumMod val="75000"/>
                  </a:schemeClr>
                </a:solidFill>
                <a:latin typeface="Calibri" panose="020F0502020204030204" pitchFamily="34" charset="0"/>
              </a:rPr>
              <a:t> Tackled two retro metadata projects</a:t>
            </a:r>
          </a:p>
        </p:txBody>
      </p:sp>
      <p:pic>
        <p:nvPicPr>
          <p:cNvPr id="45058" name="Picture 2" descr="http://recruiterbox.com/blog/wp-content/uploads/2013/08/small__82332882873.jpg"/>
          <p:cNvPicPr>
            <a:picLocks noChangeAspect="1" noChangeArrowheads="1"/>
          </p:cNvPicPr>
          <p:nvPr/>
        </p:nvPicPr>
        <p:blipFill>
          <a:blip r:embed="rId4" cstate="print"/>
          <a:srcRect/>
          <a:stretch>
            <a:fillRect/>
          </a:stretch>
        </p:blipFill>
        <p:spPr bwMode="auto">
          <a:xfrm rot="493578">
            <a:off x="6227817" y="3832512"/>
            <a:ext cx="2590800" cy="2028826"/>
          </a:xfrm>
          <a:prstGeom prst="rect">
            <a:avLst/>
          </a:prstGeom>
          <a:noFill/>
        </p:spPr>
      </p:pic>
    </p:spTree>
    <p:extLst>
      <p:ext uri="{BB962C8B-B14F-4D97-AF65-F5344CB8AC3E}">
        <p14:creationId xmlns:p14="http://schemas.microsoft.com/office/powerpoint/2010/main" val="1745961808"/>
      </p:ext>
    </p:extLst>
  </p:cSld>
  <p:clrMapOvr>
    <a:masterClrMapping/>
  </p:clrMapOvr>
  <p:transition spd="slow">
    <p:push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Two processes, step-by-step</a:t>
            </a:r>
          </a:p>
        </p:txBody>
      </p:sp>
      <p:sp>
        <p:nvSpPr>
          <p:cNvPr id="3" name="Content Placeholder 2"/>
          <p:cNvSpPr>
            <a:spLocks noGrp="1"/>
          </p:cNvSpPr>
          <p:nvPr>
            <p:ph idx="1"/>
          </p:nvPr>
        </p:nvSpPr>
        <p:spPr>
          <a:xfrm>
            <a:off x="507206" y="1993393"/>
            <a:ext cx="8065294" cy="3340607"/>
          </a:xfrm>
        </p:spPr>
        <p:txBody>
          <a:bodyPr>
            <a:normAutofit/>
          </a:bodyPr>
          <a:lstStyle/>
          <a:p>
            <a:endParaRPr lang="en-US" dirty="0"/>
          </a:p>
          <a:p>
            <a:endParaRPr lang="en-US" dirty="0"/>
          </a:p>
          <a:p>
            <a:r>
              <a:rPr lang="en-US" dirty="0"/>
              <a:t>Workflow for converting HTML finding aid inventory into Dublin Core: </a:t>
            </a:r>
            <a:r>
              <a:rPr lang="en-US" dirty="0">
                <a:hlinkClick r:id="rId3"/>
              </a:rPr>
              <a:t>https://workflowy.com/s/mRrejmDAtj</a:t>
            </a:r>
            <a:r>
              <a:rPr lang="en-US" dirty="0"/>
              <a:t> </a:t>
            </a:r>
          </a:p>
          <a:p>
            <a:pPr>
              <a:buNone/>
            </a:pPr>
            <a:endParaRPr lang="en-US" dirty="0"/>
          </a:p>
          <a:p>
            <a:r>
              <a:rPr lang="en-US" dirty="0"/>
              <a:t>Workflow for Digital Content Linking: </a:t>
            </a:r>
            <a:r>
              <a:rPr lang="en-US" dirty="0">
                <a:hlinkClick r:id="rId4"/>
              </a:rPr>
              <a:t>https://workflowy.com/s/Ekz41aSze2</a:t>
            </a: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2226256438"/>
      </p:ext>
    </p:extLst>
  </p:cSld>
  <p:clrMapOvr>
    <a:masterClrMapping/>
  </p:clrMapOvr>
  <p:transition spd="slow">
    <p:push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2362200"/>
            <a:ext cx="6858000" cy="1790700"/>
          </a:xfrm>
        </p:spPr>
        <p:txBody>
          <a:bodyPr/>
          <a:lstStyle/>
          <a:p>
            <a:pPr algn="ctr"/>
            <a:r>
              <a:rPr lang="en-US" sz="4400" dirty="0"/>
              <a:t>Converting HTML Finding Aids to Dublin Core for Batch Uploading</a:t>
            </a:r>
            <a:endParaRPr lang="en-US" dirty="0"/>
          </a:p>
        </p:txBody>
      </p:sp>
    </p:spTree>
    <p:extLst>
      <p:ext uri="{BB962C8B-B14F-4D97-AF65-F5344CB8AC3E}">
        <p14:creationId xmlns:p14="http://schemas.microsoft.com/office/powerpoint/2010/main" val="3175177703"/>
      </p:ext>
    </p:extLst>
  </p:cSld>
  <p:clrMapOvr>
    <a:masterClrMapping/>
  </p:clrMapOvr>
  <p:transition spd="slow">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61022" y="460477"/>
            <a:ext cx="7420977" cy="1257300"/>
          </a:xfrm>
        </p:spPr>
        <p:txBody>
          <a:bodyPr>
            <a:normAutofit fontScale="90000"/>
          </a:bodyPr>
          <a:lstStyle/>
          <a:p>
            <a:r>
              <a:rPr lang="en-US" sz="2025" dirty="0"/>
              <a:t/>
            </a:r>
            <a:br>
              <a:rPr lang="en-US" sz="2025" dirty="0"/>
            </a:br>
            <a:r>
              <a:rPr lang="en-US" dirty="0"/>
              <a:t>Repurposing EAD Container Lists</a:t>
            </a:r>
            <a:r>
              <a:rPr lang="en-US" sz="1500" u="sng" dirty="0">
                <a:solidFill>
                  <a:srgbClr val="93A299"/>
                </a:solidFill>
              </a:rPr>
              <a:t/>
            </a:r>
            <a:br>
              <a:rPr lang="en-US" sz="1500" u="sng" dirty="0">
                <a:solidFill>
                  <a:srgbClr val="93A299"/>
                </a:solidFill>
              </a:rPr>
            </a:br>
            <a:endParaRPr lang="en-US" sz="2400" dirty="0">
              <a:solidFill>
                <a:srgbClr val="93A299"/>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2308047831"/>
              </p:ext>
            </p:extLst>
          </p:nvPr>
        </p:nvGraphicFramePr>
        <p:xfrm>
          <a:off x="533400" y="1600200"/>
          <a:ext cx="7924800" cy="4495801"/>
        </p:xfrm>
        <a:graphic>
          <a:graphicData uri="http://schemas.openxmlformats.org/drawingml/2006/table">
            <a:tbl>
              <a:tblPr firstRow="1" bandRow="1">
                <a:tableStyleId>{5C22544A-7EE6-4342-B048-85BDC9FD1C3A}</a:tableStyleId>
              </a:tblPr>
              <a:tblGrid>
                <a:gridCol w="1386840">
                  <a:extLst>
                    <a:ext uri="{9D8B030D-6E8A-4147-A177-3AD203B41FA5}">
                      <a16:colId xmlns:a16="http://schemas.microsoft.com/office/drawing/2014/main" val="20000"/>
                    </a:ext>
                  </a:extLst>
                </a:gridCol>
                <a:gridCol w="6537960">
                  <a:extLst>
                    <a:ext uri="{9D8B030D-6E8A-4147-A177-3AD203B41FA5}">
                      <a16:colId xmlns:a16="http://schemas.microsoft.com/office/drawing/2014/main" val="20001"/>
                    </a:ext>
                  </a:extLst>
                </a:gridCol>
              </a:tblGrid>
              <a:tr h="999067">
                <a:tc>
                  <a:txBody>
                    <a:bodyPr/>
                    <a:lstStyle/>
                    <a:p>
                      <a:r>
                        <a:rPr lang="en-US" dirty="0">
                          <a:solidFill>
                            <a:schemeClr val="accent1">
                              <a:lumMod val="75000"/>
                            </a:schemeClr>
                          </a:solidFill>
                        </a:rPr>
                        <a:t>Problem:</a:t>
                      </a:r>
                    </a:p>
                  </a:txBody>
                  <a:tcP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a:solidFill>
                            <a:schemeClr val="accent1">
                              <a:lumMod val="75000"/>
                            </a:schemeClr>
                          </a:solidFill>
                          <a:latin typeface="Calibri" panose="020F0502020204030204" pitchFamily="34" charset="0"/>
                        </a:rPr>
                        <a:t>We needed a simple, low tech option to convert our legacy finding aids into Dublin Core compliant metadata for digitization.</a:t>
                      </a:r>
                    </a:p>
                    <a:p>
                      <a:endParaRPr lang="en-US" dirty="0">
                        <a:solidFill>
                          <a:schemeClr val="accent1">
                            <a:lumMod val="75000"/>
                          </a:schemeClr>
                        </a:solidFill>
                      </a:endParaRPr>
                    </a:p>
                  </a:txBody>
                  <a:tcPr>
                    <a:noFill/>
                  </a:tcPr>
                </a:tc>
                <a:extLst>
                  <a:ext uri="{0D108BD9-81ED-4DB2-BD59-A6C34878D82A}">
                    <a16:rowId xmlns:a16="http://schemas.microsoft.com/office/drawing/2014/main" val="10000"/>
                  </a:ext>
                </a:extLst>
              </a:tr>
              <a:tr h="1298787">
                <a:tc>
                  <a:txBody>
                    <a:bodyPr/>
                    <a:lstStyle/>
                    <a:p>
                      <a:r>
                        <a:rPr lang="en-US" dirty="0">
                          <a:solidFill>
                            <a:schemeClr val="accent1">
                              <a:lumMod val="75000"/>
                            </a:schemeClr>
                          </a:solidFill>
                        </a:rPr>
                        <a:t>Solution:</a:t>
                      </a:r>
                    </a:p>
                  </a:txBody>
                  <a:tcP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accent1">
                              <a:lumMod val="75000"/>
                            </a:schemeClr>
                          </a:solidFill>
                          <a:latin typeface="Calibri" panose="020F0502020204030204" pitchFamily="34" charset="0"/>
                        </a:rPr>
                        <a:t>Opted for “copy/paste” process because it was by far the easiest method to develop and teach. EVERYBODY can copy/paste.</a:t>
                      </a:r>
                    </a:p>
                  </a:txBody>
                  <a:tcPr>
                    <a:noFill/>
                  </a:tcPr>
                </a:tc>
                <a:extLst>
                  <a:ext uri="{0D108BD9-81ED-4DB2-BD59-A6C34878D82A}">
                    <a16:rowId xmlns:a16="http://schemas.microsoft.com/office/drawing/2014/main" val="10001"/>
                  </a:ext>
                </a:extLst>
              </a:tr>
              <a:tr h="2197947">
                <a:tc>
                  <a:txBody>
                    <a:bodyPr/>
                    <a:lstStyle/>
                    <a:p>
                      <a:r>
                        <a:rPr lang="en-US" dirty="0">
                          <a:solidFill>
                            <a:schemeClr val="accent1">
                              <a:lumMod val="75000"/>
                            </a:schemeClr>
                          </a:solidFill>
                        </a:rPr>
                        <a:t>Tools:</a:t>
                      </a:r>
                    </a:p>
                    <a:p>
                      <a:endParaRPr lang="en-US" dirty="0">
                        <a:solidFill>
                          <a:schemeClr val="accent1">
                            <a:lumMod val="75000"/>
                          </a:schemeClr>
                        </a:solidFill>
                      </a:endParaRPr>
                    </a:p>
                    <a:p>
                      <a:endParaRPr lang="en-US" dirty="0">
                        <a:solidFill>
                          <a:schemeClr val="accent1">
                            <a:lumMod val="75000"/>
                          </a:schemeClr>
                        </a:solidFill>
                      </a:endParaRPr>
                    </a:p>
                    <a:p>
                      <a:endParaRPr lang="en-US" dirty="0">
                        <a:solidFill>
                          <a:schemeClr val="accent1">
                            <a:lumMod val="75000"/>
                          </a:schemeClr>
                        </a:solidFill>
                      </a:endParaRPr>
                    </a:p>
                    <a:p>
                      <a:r>
                        <a:rPr lang="en-US" dirty="0">
                          <a:solidFill>
                            <a:schemeClr val="accent1">
                              <a:lumMod val="75000"/>
                            </a:schemeClr>
                          </a:solidFill>
                        </a:rPr>
                        <a:t>Methods:</a:t>
                      </a:r>
                    </a:p>
                  </a:txBody>
                  <a:tcPr>
                    <a:noFill/>
                  </a:tcPr>
                </a:tc>
                <a:tc>
                  <a:txBody>
                    <a:bodyPr/>
                    <a:lstStyle/>
                    <a:p>
                      <a:r>
                        <a:rPr lang="en-US" sz="1800" dirty="0">
                          <a:solidFill>
                            <a:schemeClr val="accent1">
                              <a:lumMod val="75000"/>
                            </a:schemeClr>
                          </a:solidFill>
                          <a:latin typeface="Calibri" panose="020F0502020204030204" pitchFamily="34" charset="0"/>
                        </a:rPr>
                        <a:t>Microsoft Office (Excel</a:t>
                      </a:r>
                      <a:r>
                        <a:rPr lang="en-US" sz="1800" baseline="0" dirty="0">
                          <a:solidFill>
                            <a:schemeClr val="accent1">
                              <a:lumMod val="75000"/>
                            </a:schemeClr>
                          </a:solidFill>
                          <a:latin typeface="Calibri" panose="020F0502020204030204" pitchFamily="34" charset="0"/>
                        </a:rPr>
                        <a:t> specifically), Oxygen XML Editor, &amp; </a:t>
                      </a:r>
                      <a:r>
                        <a:rPr lang="en-US" sz="1800" baseline="0" dirty="0" err="1">
                          <a:solidFill>
                            <a:schemeClr val="accent1">
                              <a:lumMod val="75000"/>
                            </a:schemeClr>
                          </a:solidFill>
                          <a:latin typeface="Calibri" panose="020F0502020204030204" pitchFamily="34" charset="0"/>
                        </a:rPr>
                        <a:t>CONTENTdm</a:t>
                      </a:r>
                      <a:endParaRPr lang="en-US" sz="1800" dirty="0">
                        <a:solidFill>
                          <a:schemeClr val="accent1">
                            <a:lumMod val="75000"/>
                          </a:schemeClr>
                        </a:solidFill>
                        <a:latin typeface="Calibri" panose="020F0502020204030204" pitchFamily="34" charset="0"/>
                      </a:endParaRPr>
                    </a:p>
                    <a:p>
                      <a:endParaRPr lang="en-US" sz="1800" dirty="0">
                        <a:solidFill>
                          <a:schemeClr val="accent1">
                            <a:lumMod val="75000"/>
                          </a:schemeClr>
                        </a:solidFill>
                        <a:latin typeface="Calibri" panose="020F0502020204030204" pitchFamily="34" charset="0"/>
                      </a:endParaRPr>
                    </a:p>
                    <a:p>
                      <a:endParaRPr lang="en-US" sz="1800" dirty="0">
                        <a:solidFill>
                          <a:schemeClr val="accent1">
                            <a:lumMod val="75000"/>
                          </a:schemeClr>
                        </a:solidFill>
                        <a:latin typeface="Calibri" panose="020F0502020204030204" pitchFamily="34" charset="0"/>
                      </a:endParaRPr>
                    </a:p>
                    <a:p>
                      <a:r>
                        <a:rPr lang="en-US" sz="1800" dirty="0">
                          <a:solidFill>
                            <a:schemeClr val="accent1">
                              <a:lumMod val="75000"/>
                            </a:schemeClr>
                          </a:solidFill>
                          <a:latin typeface="Calibri" panose="020F0502020204030204" pitchFamily="34" charset="0"/>
                        </a:rPr>
                        <a:t>In less than </a:t>
                      </a:r>
                      <a:r>
                        <a:rPr lang="en-US" sz="1800" b="1" i="1" dirty="0">
                          <a:solidFill>
                            <a:schemeClr val="accent1">
                              <a:lumMod val="75000"/>
                            </a:schemeClr>
                          </a:solidFill>
                          <a:latin typeface="Calibri" panose="020F0502020204030204" pitchFamily="34" charset="0"/>
                        </a:rPr>
                        <a:t>10 easy steps</a:t>
                      </a:r>
                      <a:r>
                        <a:rPr lang="en-US" sz="1800" dirty="0">
                          <a:solidFill>
                            <a:schemeClr val="accent1">
                              <a:lumMod val="75000"/>
                            </a:schemeClr>
                          </a:solidFill>
                          <a:latin typeface="Calibri" panose="020F0502020204030204" pitchFamily="34" charset="0"/>
                        </a:rPr>
                        <a:t> we adjusted data using common Excel spreadsheet formulas and batch imported the data into the digital collection management system 		</a:t>
                      </a:r>
                      <a:endParaRPr lang="en-US" dirty="0">
                        <a:solidFill>
                          <a:schemeClr val="accent1">
                            <a:lumMod val="75000"/>
                          </a:schemeClr>
                        </a:solidFill>
                      </a:endParaRPr>
                    </a:p>
                  </a:txBody>
                  <a:tcP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924588538"/>
      </p:ext>
    </p:extLst>
  </p:cSld>
  <p:clrMapOvr>
    <a:masterClrMapping/>
  </p:clrMapOvr>
  <p:transition spd="slow">
    <p:push/>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1635" y="228600"/>
            <a:ext cx="8305800" cy="685800"/>
          </a:xfrm>
        </p:spPr>
        <p:txBody>
          <a:bodyPr>
            <a:normAutofit fontScale="90000"/>
          </a:bodyPr>
          <a:lstStyle/>
          <a:p>
            <a:r>
              <a:rPr lang="en-US" sz="2025" u="sng" dirty="0">
                <a:solidFill>
                  <a:schemeClr val="accent1">
                    <a:lumMod val="75000"/>
                  </a:schemeClr>
                </a:solidFill>
              </a:rPr>
              <a:t/>
            </a:r>
            <a:br>
              <a:rPr lang="en-US" sz="2025" u="sng" dirty="0">
                <a:solidFill>
                  <a:schemeClr val="accent1">
                    <a:lumMod val="75000"/>
                  </a:schemeClr>
                </a:solidFill>
              </a:rPr>
            </a:br>
            <a:r>
              <a:rPr lang="en-US" sz="2325" dirty="0">
                <a:solidFill>
                  <a:schemeClr val="accent1">
                    <a:lumMod val="75000"/>
                  </a:schemeClr>
                </a:solidFill>
              </a:rPr>
              <a:t>Step 1: Copy inventory from online finding aid</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94535" y="1077577"/>
            <a:ext cx="4496502" cy="3199022"/>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8277" y="2549942"/>
            <a:ext cx="4140590" cy="3157539"/>
          </a:xfrm>
          <a:prstGeom prst="rect">
            <a:avLst/>
          </a:prstGeom>
        </p:spPr>
      </p:pic>
    </p:spTree>
    <p:extLst>
      <p:ext uri="{BB962C8B-B14F-4D97-AF65-F5344CB8AC3E}">
        <p14:creationId xmlns:p14="http://schemas.microsoft.com/office/powerpoint/2010/main" val="1451658266"/>
      </p:ext>
    </p:extLst>
  </p:cSld>
  <p:clrMapOvr>
    <a:masterClrMapping/>
  </p:clrMapOvr>
  <p:transition spd="slow">
    <p:push dir="d"/>
  </p:transition>
  <p:timing>
    <p:tnLst>
      <p:par>
        <p:cTn id="1" dur="indefinite" restart="never" nodeType="tmRoot"/>
      </p:par>
    </p:tnLst>
  </p:timing>
</p:sld>
</file>

<file path=ppt/theme/theme1.xml><?xml version="1.0" encoding="utf-8"?>
<a:theme xmlns:a="http://schemas.openxmlformats.org/drawingml/2006/main" name="Metropolitan">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Metropolitan">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0</TotalTime>
  <Words>2765</Words>
  <Application>Microsoft Office PowerPoint</Application>
  <PresentationFormat>On-screen Show (4:3)</PresentationFormat>
  <Paragraphs>248</Paragraphs>
  <Slides>28</Slides>
  <Notes>26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Calibri Light</vt:lpstr>
      <vt:lpstr>Courier New</vt:lpstr>
      <vt:lpstr>Wingdings</vt:lpstr>
      <vt:lpstr>Metropolitan</vt:lpstr>
      <vt:lpstr>Create It Once, Use It Again…and Again…and Again…</vt:lpstr>
      <vt:lpstr>The Missing Link</vt:lpstr>
      <vt:lpstr>PowerPoint Presentation</vt:lpstr>
      <vt:lpstr>PowerPoint Presentation</vt:lpstr>
      <vt:lpstr>PowerPoint Presentation</vt:lpstr>
      <vt:lpstr>Two processes, step-by-step</vt:lpstr>
      <vt:lpstr>Converting HTML Finding Aids to Dublin Core for Batch Uploading</vt:lpstr>
      <vt:lpstr> Repurposing EAD Container Lists </vt:lpstr>
      <vt:lpstr> Step 1: Copy inventory from online finding aid</vt:lpstr>
      <vt:lpstr>PowerPoint Presentation</vt:lpstr>
      <vt:lpstr>PowerPoint Presentation</vt:lpstr>
      <vt:lpstr>PowerPoint Presentation</vt:lpstr>
      <vt:lpstr>PowerPoint Presentation</vt:lpstr>
      <vt:lpstr>Pilot Project  Edit Columns to separate Box, Folder Item information from Title  </vt:lpstr>
      <vt:lpstr>PowerPoint Presentation</vt:lpstr>
      <vt:lpstr> Step 4: Copy corresponding columns from HTML sheet to the EAD sheet </vt:lpstr>
      <vt:lpstr>Step 5: Insert collection information</vt:lpstr>
      <vt:lpstr>PowerPoint Presentation</vt:lpstr>
      <vt:lpstr>PowerPoint Presentation</vt:lpstr>
      <vt:lpstr>PowerPoint Presentation</vt:lpstr>
      <vt:lpstr>Batch Linking Digital Content</vt:lpstr>
      <vt:lpstr>Batch Linking Digital Content</vt:lpstr>
      <vt:lpstr>Batch Linking Digital Content</vt:lpstr>
      <vt:lpstr>Batch Linking Digital Content</vt:lpstr>
      <vt:lpstr>Batch Linking Digital Content</vt:lpstr>
      <vt:lpstr>What we learned</vt:lpstr>
      <vt:lpstr>Want to try it out?</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Create It Once, Use It Again…and Again… and Again…</dc:title>
  <dc:creator/>
  <cp:lastModifiedBy/>
  <cp:revision>10</cp:revision>
  <dcterms:created xsi:type="dcterms:W3CDTF">2012-08-24T00:53:15Z</dcterms:created>
  <dcterms:modified xsi:type="dcterms:W3CDTF">2016-05-12T16:02:09Z</dcterms:modified>
</cp:coreProperties>
</file>