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36"/>
  </p:notesMasterIdLst>
  <p:sldIdLst>
    <p:sldId id="276" r:id="rId2"/>
    <p:sldId id="315" r:id="rId3"/>
    <p:sldId id="316" r:id="rId4"/>
    <p:sldId id="317" r:id="rId5"/>
    <p:sldId id="318" r:id="rId6"/>
    <p:sldId id="320" r:id="rId7"/>
    <p:sldId id="302" r:id="rId8"/>
    <p:sldId id="303" r:id="rId9"/>
    <p:sldId id="304" r:id="rId10"/>
    <p:sldId id="307" r:id="rId11"/>
    <p:sldId id="272" r:id="rId12"/>
    <p:sldId id="311" r:id="rId13"/>
    <p:sldId id="312" r:id="rId14"/>
    <p:sldId id="324" r:id="rId15"/>
    <p:sldId id="277" r:id="rId16"/>
    <p:sldId id="278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5" r:id="rId27"/>
    <p:sldId id="298" r:id="rId28"/>
    <p:sldId id="300" r:id="rId29"/>
    <p:sldId id="301" r:id="rId30"/>
    <p:sldId id="292" r:id="rId31"/>
    <p:sldId id="293" r:id="rId32"/>
    <p:sldId id="322" r:id="rId33"/>
    <p:sldId id="294" r:id="rId34"/>
    <p:sldId id="323" r:id="rId3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592C"/>
    <a:srgbClr val="7B3E1F"/>
    <a:srgbClr val="4E5EAA"/>
    <a:srgbClr val="51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0" autoAdjust="0"/>
  </p:normalViewPr>
  <p:slideViewPr>
    <p:cSldViewPr snapToGrid="0" snapToObjects="1">
      <p:cViewPr varScale="1">
        <p:scale>
          <a:sx n="107" d="100"/>
          <a:sy n="107" d="100"/>
        </p:scale>
        <p:origin x="-3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238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Sandra:</a:t>
            </a:r>
            <a:r>
              <a:rPr lang="en-US" baseline="0" dirty="0" smtClean="0"/>
              <a:t> slides 1-13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Jeremy: slides 14-25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Liz: slides 26-33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37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741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870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790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71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Jeremy: slides 14-25</a:t>
            </a:r>
          </a:p>
        </p:txBody>
      </p:sp>
    </p:spTree>
    <p:extLst>
      <p:ext uri="{BB962C8B-B14F-4D97-AF65-F5344CB8AC3E}">
        <p14:creationId xmlns:p14="http://schemas.microsoft.com/office/powerpoint/2010/main" val="374364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840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Dates for this phase: </a:t>
            </a:r>
            <a:r>
              <a:rPr lang="en-US" dirty="0" smtClean="0"/>
              <a:t>July 2013 – December 2013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629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Dates for this phase:</a:t>
            </a:r>
            <a:r>
              <a:rPr lang="en-US" baseline="0" dirty="0" smtClean="0"/>
              <a:t> </a:t>
            </a:r>
            <a:r>
              <a:rPr lang="en-US" baseline="0" dirty="0" smtClean="0"/>
              <a:t>March 2014- September 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41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983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8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dk1"/>
                </a:solidFill>
              </a:rPr>
              <a:t>Many</a:t>
            </a:r>
            <a:r>
              <a:rPr lang="en-US" baseline="0" dirty="0" smtClean="0">
                <a:solidFill>
                  <a:schemeClr val="dk1"/>
                </a:solidFill>
              </a:rPr>
              <a:t> of us who manage digital collections want to be able to provide access to the digitized resources via a map interface.  Here are a few examples of different kinds of map interfaces.</a:t>
            </a: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835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165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157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97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588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508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37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Liz: slides 26-33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F2E459-78E5-4AE5-8CFB-294EE196FE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2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883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702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70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39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</a:rPr>
              <a:t>Old Maps Online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</a:rPr>
              <a:t>Search for a place, select the area, and see what historical</a:t>
            </a:r>
            <a:r>
              <a:rPr lang="en-US" baseline="0" dirty="0" smtClean="0">
                <a:solidFill>
                  <a:schemeClr val="dk1"/>
                </a:solidFill>
              </a:rPr>
              <a:t> maps are available for that area. </a:t>
            </a:r>
            <a:endParaRPr lang="en-US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Here I’ve found a map showing the burnt district following</a:t>
            </a:r>
            <a:r>
              <a:rPr lang="en-US" baseline="0" dirty="0" smtClean="0"/>
              <a:t> the </a:t>
            </a:r>
            <a:r>
              <a:rPr lang="en-US" dirty="0" smtClean="0"/>
              <a:t>Great Chicago Fire of 1871, a disaster that killed 300</a:t>
            </a:r>
            <a:r>
              <a:rPr lang="en-US" baseline="0" dirty="0" smtClean="0"/>
              <a:t> people and left 100,000 more homeless.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33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4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38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64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208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can see why the location was misinterpreted, when we look at the metadata. The title includes the notation “[</a:t>
            </a:r>
            <a:r>
              <a:rPr lang="en-US" baseline="0" dirty="0" err="1" smtClean="0"/>
              <a:t>s.d.</a:t>
            </a:r>
            <a:r>
              <a:rPr lang="en-US" baseline="0" dirty="0" smtClean="0"/>
              <a:t>]” meaning “sans date” (in French). This was read erroneously to mean South Dakota. </a:t>
            </a: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010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WDL_black_simpl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74" y="99632"/>
            <a:ext cx="2305929" cy="5476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 descr="MWDL_black_simpl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15" y="99632"/>
            <a:ext cx="1474835" cy="3502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MWDL_black_simpl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15" y="99632"/>
            <a:ext cx="1474835" cy="3502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February 5,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7354"/>
            <a:ext cx="8229600" cy="353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4E5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 xmlns:p14="http://schemas.microsoft.com/office/powerpoint/2010/main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B1592C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chemeClr val="tx1"/>
          </a:solidFill>
          <a:latin typeface="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chemeClr val="tx1"/>
          </a:solidFill>
          <a:latin typeface="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chemeClr val="tx1"/>
          </a:solidFill>
          <a:latin typeface="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ites.google.com/site/mwdlgeospatial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ZHMgtu" TargetMode="External"/><Relationship Id="rId3" Type="http://schemas.openxmlformats.org/officeDocument/2006/relationships/hyperlink" Target="https://sites.google.com/site/mwdlgeospatial/home/meeting-minut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406XiTZ03M" TargetMode="External"/><Relationship Id="rId4" Type="http://schemas.openxmlformats.org/officeDocument/2006/relationships/hyperlink" Target="https://docs.google.com/spreadsheets/d/1-Bilwngkq2LTTo7bF7BMx0Vq6hjPYnSkR1bxjvz4DEw/edit?usp=sharing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y.visme.co/projects/mwdl-geospatial-task-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ublincore.org/documents/dcmi-box/" TargetMode="External"/><Relationship Id="rId4" Type="http://schemas.openxmlformats.org/officeDocument/2006/relationships/hyperlink" Target="http://dublincore.org/documents/dcmi-poin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ympa@lists.utah.edu" TargetMode="External"/><Relationship Id="rId4" Type="http://schemas.openxmlformats.org/officeDocument/2006/relationships/hyperlink" Target="mailto:kjensen@utah.gov" TargetMode="External"/><Relationship Id="rId5" Type="http://schemas.openxmlformats.org/officeDocument/2006/relationships/hyperlink" Target="mailto:liz.woolcott@us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sts.utah.edu/wws/info/mwdl-geospatia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eremy.myntti@utah.edu" TargetMode="External"/><Relationship Id="rId4" Type="http://schemas.openxmlformats.org/officeDocument/2006/relationships/hyperlink" Target="mailto:sandra.mcintyre@utah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z.woolcott@us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ldmapsonline.org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Current Recommendations from</a:t>
            </a:r>
            <a:br>
              <a:rPr lang="en-US" sz="3200" dirty="0" smtClean="0"/>
            </a:br>
            <a:r>
              <a:rPr lang="en" sz="3200" dirty="0" smtClean="0"/>
              <a:t>MWDL Geospatial Discovery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" sz="3200" dirty="0" smtClean="0"/>
              <a:t>Task Force</a:t>
            </a:r>
            <a:r>
              <a:rPr lang="en-US" sz="3200" dirty="0" smtClean="0"/>
              <a:t> </a:t>
            </a:r>
            <a:endParaRPr lang="en" sz="3200" dirty="0"/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7848600" cy="1926068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Liz Woolcott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000" i="1" dirty="0" smtClean="0"/>
              <a:t>Utah State University, Merrill-Cazier Library</a:t>
            </a:r>
            <a:br>
              <a:rPr lang="en-US" sz="2000" i="1" dirty="0" smtClean="0"/>
            </a:br>
            <a:r>
              <a:rPr lang="en-US" dirty="0" smtClean="0"/>
              <a:t>Jeremy </a:t>
            </a:r>
            <a:r>
              <a:rPr lang="en-US" dirty="0" err="1" smtClean="0"/>
              <a:t>Myntti</a:t>
            </a:r>
            <a:r>
              <a:rPr lang="en-US" dirty="0"/>
              <a:t/>
            </a:r>
            <a:br>
              <a:rPr lang="en-US" dirty="0"/>
            </a:br>
            <a:r>
              <a:rPr lang="en-US" sz="2000" i="1" dirty="0" smtClean="0"/>
              <a:t>  University of Utah, J. Willard Marriott Library</a:t>
            </a:r>
            <a:br>
              <a:rPr lang="en-US" sz="2000" i="1" dirty="0" smtClean="0"/>
            </a:br>
            <a:r>
              <a:rPr lang="en-US" dirty="0" smtClean="0"/>
              <a:t>Sandra McIntyre</a:t>
            </a:r>
            <a:br>
              <a:rPr lang="en-US" dirty="0" smtClean="0"/>
            </a:br>
            <a:r>
              <a:rPr lang="en-US" sz="2000" i="1" dirty="0" smtClean="0"/>
              <a:t>  Mountain West Digital Library</a:t>
            </a:r>
            <a:endParaRPr lang="en" sz="2000" i="1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Ambiguous place names</a:t>
            </a:r>
            <a:endParaRPr lang="en" sz="360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UT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ID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OH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MD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GA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MS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NC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Washington County, PA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sz="half" idx="4294967295"/>
          </p:nvPr>
        </p:nvSpPr>
        <p:spPr>
          <a:xfrm>
            <a:off x="5105400" y="1255713"/>
            <a:ext cx="4038600" cy="3538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Boulder, CO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Boulder, MT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Boulder, UT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Boulder City, NV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3351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dirty="0" smtClean="0">
                <a:ea typeface="Calibri"/>
                <a:cs typeface="Calibri"/>
                <a:sym typeface="Calibri"/>
              </a:rPr>
              <a:t>More problems</a:t>
            </a:r>
            <a:endParaRPr lang="en" sz="3600" dirty="0"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xfrm>
            <a:off x="628650" y="1369225"/>
            <a:ext cx="3096299" cy="3263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Report by </a:t>
            </a:r>
            <a: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MWDL metadata intern 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6443">
            <a:off x="4105948" y="513036"/>
            <a:ext cx="4821300" cy="4766399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dirty="0" smtClean="0">
                <a:ea typeface="Calibri"/>
                <a:sym typeface="Calibri"/>
              </a:rPr>
              <a:t>Variances in c</a:t>
            </a: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oordinate 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formats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xfrm>
            <a:off x="457200" y="1327354"/>
            <a:ext cx="4018426" cy="365176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 dirty="0"/>
              <a:t>Numbers: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decimal degrees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degrees/minutes/seconds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 dirty="0"/>
              <a:t>Directions: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(+) and -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W, N, E, and S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westlimit, northlimit, eastlimit,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" sz="2100" dirty="0" smtClean="0"/>
              <a:t>and </a:t>
            </a:r>
            <a:r>
              <a:rPr lang="en" sz="2100" dirty="0"/>
              <a:t>southlimit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100" dirty="0"/>
              <a:t>Placement: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In same field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100" dirty="0"/>
              <a:t>In different fields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sz="2100"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626" y="1863875"/>
            <a:ext cx="4211174" cy="2768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5625" y="4572964"/>
            <a:ext cx="4197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alibri"/>
              </a:rPr>
              <a:t>Xena</a:t>
            </a:r>
            <a:r>
              <a:rPr lang="en-US" sz="1200" dirty="0" smtClean="0">
                <a:latin typeface="Calibri"/>
              </a:rPr>
              <a:t> and </a:t>
            </a:r>
            <a:r>
              <a:rPr lang="en-US" sz="1200" dirty="0" err="1" smtClean="0">
                <a:latin typeface="Calibri"/>
              </a:rPr>
              <a:t>Callisto</a:t>
            </a:r>
            <a:r>
              <a:rPr lang="en-US" sz="1200" dirty="0" smtClean="0">
                <a:latin typeface="Calibri"/>
              </a:rPr>
              <a:t> in quicksand</a:t>
            </a:r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46623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Variances in f</a:t>
            </a: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ield 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mapping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xfrm>
            <a:off x="457200" y="1327354"/>
            <a:ext cx="3294225" cy="353039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dirty="0"/>
              <a:t>Dublin Core </a:t>
            </a:r>
          </a:p>
          <a:p>
            <a:pPr marL="520700" lvl="1" indent="-1968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/>
              <a:t>coverage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/>
              <a:t>spatial</a:t>
            </a:r>
          </a:p>
          <a:p>
            <a:pPr marL="520700" marR="0" lvl="1" indent="-196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/>
              <a:t>subject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425" y="1650000"/>
            <a:ext cx="4896324" cy="29826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51425" y="4572964"/>
            <a:ext cx="489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/>
              </a:rPr>
              <a:t>Jean </a:t>
            </a:r>
            <a:r>
              <a:rPr lang="en-US" sz="1200" dirty="0" err="1">
                <a:latin typeface="Calibri"/>
              </a:rPr>
              <a:t>Dujardin</a:t>
            </a:r>
            <a:r>
              <a:rPr lang="en-US" sz="1200" dirty="0">
                <a:latin typeface="Calibri"/>
              </a:rPr>
              <a:t> sinks into quicksand in a still from </a:t>
            </a:r>
            <a:r>
              <a:rPr lang="en-US" sz="1200" i="1" dirty="0">
                <a:latin typeface="Calibri"/>
              </a:rPr>
              <a:t>The </a:t>
            </a:r>
            <a:r>
              <a:rPr lang="en-US" sz="1200" i="1" dirty="0" smtClean="0">
                <a:latin typeface="Calibri"/>
              </a:rPr>
              <a:t>Artist</a:t>
            </a:r>
            <a:r>
              <a:rPr lang="en-US" sz="1200" dirty="0" smtClean="0">
                <a:latin typeface="Calibri"/>
              </a:rPr>
              <a:t>.</a:t>
            </a:r>
            <a:endParaRPr lang="en-US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08467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Geospatial Discovery Task Force</a:t>
            </a:r>
            <a:endParaRPr lang="e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2652608"/>
            <a:ext cx="4432300" cy="244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78614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Task Force Charge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latin typeface="Calibri"/>
                <a:ea typeface="Georgia"/>
                <a:cs typeface="Georgia"/>
                <a:sym typeface="Georgia"/>
              </a:rPr>
              <a:t>1. Identify existing geospatial metadata practices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latin typeface="Calibri"/>
                <a:ea typeface="Georgia"/>
                <a:cs typeface="Georgia"/>
                <a:sym typeface="Georgia"/>
              </a:rPr>
              <a:t>2. Develop guidelines for standardizing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latin typeface="Calibri"/>
                <a:ea typeface="Georgia"/>
                <a:cs typeface="Georgia"/>
                <a:sym typeface="Georgia"/>
              </a:rPr>
              <a:t>3. Creating map-based search interfaces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latin typeface="Calibri"/>
                <a:ea typeface="Georgia"/>
                <a:cs typeface="Georgia"/>
                <a:sym typeface="Georgia"/>
              </a:rPr>
              <a:t>4. Identify and share tools</a:t>
            </a: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latin typeface="Calibri"/>
                <a:ea typeface="Georgia"/>
                <a:cs typeface="Georgia"/>
                <a:sym typeface="Georgia"/>
                <a:hlinkClick r:id="rId3"/>
              </a:rPr>
              <a:t>https://sites.google.com/site/mwdlgeospatial/</a:t>
            </a:r>
          </a:p>
          <a:p>
            <a:pPr>
              <a:spcBef>
                <a:spcPts val="0"/>
              </a:spcBef>
              <a:buNone/>
            </a:pPr>
            <a:endParaRPr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Phase </a:t>
            </a:r>
            <a:r>
              <a:rPr lang="en-US" dirty="0" smtClean="0"/>
              <a:t>1</a:t>
            </a:r>
            <a:endParaRPr lang="en" dirty="0"/>
          </a:p>
        </p:txBody>
      </p:sp>
      <p:sp>
        <p:nvSpPr>
          <p:cNvPr id="194" name="Shape 1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Three subgroups: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latin typeface="Calibri"/>
              </a:rPr>
              <a:t>Review previous report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latin typeface="Calibri"/>
              </a:rPr>
              <a:t>Identify low hanging fruit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latin typeface="Calibri"/>
              </a:rPr>
              <a:t>Identify map-based interfaces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Phase </a:t>
            </a:r>
            <a:r>
              <a:rPr lang="en-US" dirty="0" smtClean="0"/>
              <a:t>2</a:t>
            </a:r>
            <a:r>
              <a:rPr lang="en" dirty="0"/>
              <a:t>	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Three more subgroups: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latin typeface="Calibri"/>
              </a:rPr>
              <a:t>Controlled vocabularies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latin typeface="Calibri"/>
              </a:rPr>
              <a:t>Coordinate data and GIS perspectives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dirty="0">
                <a:latin typeface="Calibri"/>
              </a:rPr>
              <a:t>Map-based Interfaces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1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All standards and practices adopted by the metadata review board should be compliant with the ISO 19115:2003* Geographic Information--Metadata </a:t>
            </a:r>
            <a:r>
              <a:rPr lang="en" dirty="0" smtClean="0">
                <a:latin typeface="Calibri"/>
              </a:rPr>
              <a:t>standard</a:t>
            </a:r>
            <a:r>
              <a:rPr lang="en-US" dirty="0" smtClean="0">
                <a:latin typeface="Calibri"/>
              </a:rPr>
              <a:t>.</a:t>
            </a:r>
          </a:p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 smtClean="0">
                <a:latin typeface="Calibri"/>
              </a:rPr>
              <a:t> </a:t>
            </a:r>
            <a:endParaRPr lang="en" dirty="0">
              <a:latin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	*Task Force will review the latest released standard ISO 19115-1:2014 in the coming </a:t>
            </a:r>
            <a:r>
              <a:rPr lang="en" dirty="0" smtClean="0">
                <a:latin typeface="Calibri"/>
              </a:rPr>
              <a:t>months</a:t>
            </a:r>
            <a:r>
              <a:rPr lang="en-US" dirty="0" smtClean="0">
                <a:latin typeface="Calibri"/>
              </a:rPr>
              <a:t>.</a:t>
            </a:r>
            <a:endParaRPr lang="en" dirty="0">
              <a:latin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latin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latin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latin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latin typeface="Calibri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2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Since MWDL contributors may need to use varied controlled vocabularies, we recommend that a geospatial metadata format and selected controlled vocabulary be highly recommended but not enforced. 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975"/>
            <a:ext cx="8488024" cy="44755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Shape 53"/>
          <p:cNvSpPr txBox="1"/>
          <p:nvPr/>
        </p:nvSpPr>
        <p:spPr>
          <a:xfrm>
            <a:off x="434429" y="4741162"/>
            <a:ext cx="6905400" cy="1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 i="1" dirty="0">
                <a:latin typeface="Calibri"/>
                <a:ea typeface="Calibri"/>
                <a:cs typeface="Calibri"/>
                <a:sym typeface="Calibri"/>
              </a:rPr>
              <a:t>Ohio Memory Project, “Then and Now” maps</a:t>
            </a:r>
          </a:p>
        </p:txBody>
      </p:sp>
    </p:spTree>
    <p:extLst>
      <p:ext uri="{BB962C8B-B14F-4D97-AF65-F5344CB8AC3E}">
        <p14:creationId xmlns:p14="http://schemas.microsoft.com/office/powerpoint/2010/main" val="183073399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3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latin typeface="Calibri"/>
              </a:rPr>
              <a:t>There is a clear preference for expressing coordinates in latitude-longitude as decimal degrees over the degrees-minutes-seconds format. </a:t>
            </a:r>
          </a:p>
          <a:p>
            <a:pPr marL="457200" indent="0" rtl="0">
              <a:spcBef>
                <a:spcPts val="0"/>
              </a:spcBef>
              <a:buNone/>
            </a:pPr>
            <a:endParaRPr lang="en-US" dirty="0" smtClean="0">
              <a:latin typeface="Calibri"/>
            </a:endParaRPr>
          </a:p>
          <a:p>
            <a:pPr marL="457200" indent="0" rtl="0">
              <a:spcBef>
                <a:spcPts val="0"/>
              </a:spcBef>
              <a:buNone/>
            </a:pPr>
            <a:endParaRPr lang="en-US" dirty="0">
              <a:latin typeface="Calibri"/>
            </a:endParaRPr>
          </a:p>
          <a:p>
            <a:pPr marL="457200" indent="0" rtl="0">
              <a:spcBef>
                <a:spcPts val="0"/>
              </a:spcBef>
              <a:buNone/>
            </a:pPr>
            <a:r>
              <a:rPr lang="en" dirty="0" smtClean="0">
                <a:latin typeface="Calibri"/>
              </a:rPr>
              <a:t>Ex</a:t>
            </a:r>
            <a:r>
              <a:rPr lang="en" dirty="0">
                <a:latin typeface="Calibri"/>
              </a:rPr>
              <a:t>.  Mount </a:t>
            </a:r>
            <a:r>
              <a:rPr lang="en" dirty="0" smtClean="0">
                <a:latin typeface="Calibri"/>
              </a:rPr>
              <a:t>Mc</a:t>
            </a:r>
            <a:r>
              <a:rPr lang="en-US" dirty="0" smtClean="0">
                <a:latin typeface="Calibri"/>
              </a:rPr>
              <a:t>K</a:t>
            </a:r>
            <a:r>
              <a:rPr lang="en" dirty="0" smtClean="0">
                <a:latin typeface="Calibri"/>
              </a:rPr>
              <a:t>inley</a:t>
            </a:r>
            <a:r>
              <a:rPr lang="en" dirty="0">
                <a:latin typeface="Calibri"/>
              </a:rPr>
              <a:t>: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			</a:t>
            </a:r>
          </a:p>
          <a:p>
            <a:pPr marL="1371600" lvl="0" indent="0">
              <a:spcBef>
                <a:spcPts val="300"/>
              </a:spcBef>
              <a:buClr>
                <a:schemeClr val="dk1"/>
              </a:buClr>
              <a:buNone/>
            </a:pPr>
            <a:endParaRPr sz="2000" dirty="0">
              <a:solidFill>
                <a:schemeClr val="dk1"/>
              </a:solidFill>
              <a:latin typeface="Calibri"/>
              <a:ea typeface="Arial"/>
              <a:cs typeface="Arial"/>
              <a:sym typeface="Arial"/>
              <a:rtl val="0"/>
            </a:endParaRPr>
          </a:p>
          <a:p>
            <a:pPr marL="457200" indent="0">
              <a:spcBef>
                <a:spcPts val="0"/>
              </a:spcBef>
              <a:buNone/>
            </a:pPr>
            <a:endParaRPr dirty="0">
              <a:latin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508399" y="3928874"/>
            <a:ext cx="3863801" cy="83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buClr>
                <a:schemeClr val="dk1"/>
              </a:buClr>
              <a:buSzPct val="85000"/>
            </a:pPr>
            <a:r>
              <a:rPr lang="en" sz="2000" dirty="0">
                <a:solidFill>
                  <a:schemeClr val="dk1"/>
                </a:solidFill>
                <a:latin typeface="Calibri"/>
              </a:rPr>
              <a:t>Latitude: N 63° 32' 26.7972"</a:t>
            </a:r>
          </a:p>
          <a:p>
            <a:pPr marL="3175">
              <a:spcBef>
                <a:spcPts val="300"/>
              </a:spcBef>
              <a:buClr>
                <a:schemeClr val="dk1"/>
              </a:buClr>
              <a:buSzPct val="85000"/>
            </a:pPr>
            <a:r>
              <a:rPr lang="en" sz="2000" dirty="0">
                <a:solidFill>
                  <a:schemeClr val="dk1"/>
                </a:solidFill>
                <a:latin typeface="Calibri"/>
              </a:rPr>
              <a:t>Longitude: W 151° 43' 25.0108"</a:t>
            </a:r>
          </a:p>
          <a:p>
            <a:pPr>
              <a:spcBef>
                <a:spcPts val="300"/>
              </a:spcBef>
              <a:buNone/>
            </a:pPr>
            <a:endParaRPr sz="1800" dirty="0"/>
          </a:p>
        </p:txBody>
      </p:sp>
      <p:sp>
        <p:nvSpPr>
          <p:cNvPr id="241" name="Shape 241"/>
          <p:cNvSpPr txBox="1"/>
          <p:nvPr/>
        </p:nvSpPr>
        <p:spPr>
          <a:xfrm>
            <a:off x="4508399" y="3080000"/>
            <a:ext cx="3409353" cy="7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0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</a:rPr>
              <a:t>Latitude: 63.540777</a:t>
            </a:r>
          </a:p>
          <a:p>
            <a:pPr marL="0" lvl="0" indent="0" rtl="0">
              <a:spcBef>
                <a:spcPts val="30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</a:rPr>
              <a:t>Longitude: -</a:t>
            </a:r>
            <a:r>
              <a:rPr lang="en" sz="2000" kern="1200" dirty="0">
                <a:solidFill>
                  <a:schemeClr val="dk1"/>
                </a:solidFill>
                <a:latin typeface="Calibri"/>
              </a:rPr>
              <a:t>151.723614</a:t>
            </a:r>
          </a:p>
          <a:p>
            <a:pPr marL="1371600">
              <a:spcBef>
                <a:spcPts val="300"/>
              </a:spcBef>
              <a:buClr>
                <a:schemeClr val="dk1"/>
              </a:buClr>
              <a:buSzPct val="85000"/>
            </a:pPr>
            <a:endParaRPr sz="2000" kern="1200" dirty="0">
              <a:solidFill>
                <a:schemeClr val="dk1"/>
              </a:solidFill>
              <a:latin typeface="Calibri"/>
            </a:endParaRPr>
          </a:p>
          <a:p>
            <a:pPr>
              <a:spcBef>
                <a:spcPts val="300"/>
              </a:spcBef>
              <a:buNone/>
            </a:pPr>
            <a:endParaRPr sz="2000" kern="1200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4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latin typeface="Calibri"/>
              </a:rPr>
              <a:t>It is recommended that partners keep all the elements of a single term within a single iteration of the field.  For example, don’t split latitude and longitude. </a:t>
            </a:r>
            <a:r>
              <a:rPr lang="en" dirty="0" smtClean="0">
                <a:latin typeface="Calibri"/>
              </a:rPr>
              <a:t>Repeat </a:t>
            </a:r>
            <a:r>
              <a:rPr lang="en" dirty="0">
                <a:latin typeface="Calibri"/>
              </a:rPr>
              <a:t>spatial field for each new entity.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latin typeface="Calibri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Current Recommendations: 4 </a:t>
            </a:r>
            <a:r>
              <a:rPr lang="en" dirty="0" smtClean="0"/>
              <a:t>ex</a:t>
            </a:r>
            <a:r>
              <a:rPr lang="en-US" dirty="0" smtClean="0"/>
              <a:t>ample</a:t>
            </a:r>
            <a:endParaRPr lang="en" dirty="0"/>
          </a:p>
        </p:txBody>
      </p:sp>
      <p:sp>
        <p:nvSpPr>
          <p:cNvPr id="254" name="Shape 25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latin typeface="Calibri"/>
              </a:rPr>
              <a:t>For example: Mt. McKinley</a:t>
            </a:r>
          </a:p>
          <a:p>
            <a:pPr rtl="0">
              <a:spcBef>
                <a:spcPts val="600"/>
              </a:spcBef>
              <a:buNone/>
            </a:pPr>
            <a:r>
              <a:rPr lang="en" sz="1800" b="1" dirty="0">
                <a:latin typeface="Calibri"/>
              </a:rPr>
              <a:t>Lat/Long expressed:</a:t>
            </a:r>
            <a:r>
              <a:rPr lang="en" sz="1800" dirty="0">
                <a:latin typeface="Calibri"/>
              </a:rPr>
              <a:t> </a:t>
            </a:r>
            <a:endParaRPr lang="en-US" sz="1800" dirty="0" smtClean="0">
              <a:latin typeface="Calibri"/>
            </a:endParaRPr>
          </a:p>
          <a:p>
            <a:pPr rtl="0">
              <a:spcBef>
                <a:spcPts val="200"/>
              </a:spcBef>
              <a:buNone/>
              <a:tabLst>
                <a:tab pos="568325" algn="l"/>
              </a:tabLst>
            </a:pPr>
            <a:r>
              <a:rPr lang="en-US" sz="1800" dirty="0">
                <a:latin typeface="Calibri"/>
              </a:rPr>
              <a:t>	</a:t>
            </a:r>
            <a:r>
              <a:rPr lang="en-US" sz="1800" dirty="0" smtClean="0">
                <a:latin typeface="Calibri"/>
              </a:rPr>
              <a:t>	</a:t>
            </a:r>
            <a:r>
              <a:rPr lang="en" sz="1400" dirty="0" smtClean="0">
                <a:latin typeface="Calibri"/>
              </a:rPr>
              <a:t>&lt;</a:t>
            </a:r>
            <a:r>
              <a:rPr lang="en" sz="1400" dirty="0">
                <a:latin typeface="Calibri"/>
              </a:rPr>
              <a:t>dcterms:spatial&gt;63.540777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, -151.723614&lt;/dcterms:spatial&gt;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000000"/>
                </a:solidFill>
                <a:latin typeface="Calibri"/>
              </a:rPr>
              <a:t>Controlled Vocab expressed: </a:t>
            </a:r>
            <a:endParaRPr lang="en-US" sz="1800" b="1" dirty="0" smtClean="0">
              <a:solidFill>
                <a:srgbClr val="000000"/>
              </a:solidFill>
              <a:latin typeface="Calibri"/>
            </a:endParaRPr>
          </a:p>
          <a:p>
            <a:pPr lvl="0" rtl="0"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  <a:tabLst>
                <a:tab pos="568325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" sz="1400" dirty="0" smtClean="0">
                <a:solidFill>
                  <a:srgbClr val="000000"/>
                </a:solidFill>
                <a:latin typeface="Calibri"/>
              </a:rPr>
              <a:t>&lt;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dcterms:spatial&gt;Mount McKinley, Denali National Park and </a:t>
            </a:r>
            <a:endParaRPr lang="en-US" sz="1400" dirty="0" smtClean="0">
              <a:solidFill>
                <a:srgbClr val="000000"/>
              </a:solidFill>
              <a:latin typeface="Calibri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  <a:tabLst>
                <a:tab pos="568325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" sz="1400" dirty="0" smtClean="0">
                <a:solidFill>
                  <a:srgbClr val="000000"/>
                </a:solidFill>
                <a:latin typeface="Calibri"/>
              </a:rPr>
              <a:t>Preserve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" sz="1400" dirty="0" smtClean="0">
                <a:solidFill>
                  <a:srgbClr val="000000"/>
                </a:solidFill>
                <a:latin typeface="Calibri"/>
              </a:rPr>
              <a:t>Alaska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, United States</a:t>
            </a:r>
            <a:r>
              <a:rPr lang="en" sz="1400" dirty="0" smtClean="0">
                <a:solidFill>
                  <a:srgbClr val="000000"/>
                </a:solidFill>
                <a:latin typeface="Calibri"/>
              </a:rPr>
              <a:t>&lt;/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dcterms:spatial&gt;</a:t>
            </a:r>
          </a:p>
          <a:p>
            <a:pPr marL="0" lvl="0" indent="0" rtl="0">
              <a:spcBef>
                <a:spcPts val="600"/>
              </a:spcBef>
              <a:buNone/>
            </a:pPr>
            <a:r>
              <a:rPr lang="en" sz="1800" b="1" dirty="0">
                <a:solidFill>
                  <a:srgbClr val="000000"/>
                </a:solidFill>
                <a:latin typeface="Calibri"/>
              </a:rPr>
              <a:t>URI expressed</a:t>
            </a:r>
            <a:r>
              <a:rPr lang="en" sz="1800" b="1" dirty="0" smtClean="0">
                <a:solidFill>
                  <a:srgbClr val="000000"/>
                </a:solidFill>
                <a:latin typeface="Calibri"/>
              </a:rPr>
              <a:t>:</a:t>
            </a:r>
            <a:endParaRPr lang="en-US" sz="1800" b="1" dirty="0" smtClean="0">
              <a:solidFill>
                <a:srgbClr val="000000"/>
              </a:solidFill>
              <a:latin typeface="Calibri"/>
            </a:endParaRPr>
          </a:p>
          <a:p>
            <a:pPr marL="0" lvl="0" indent="0" rtl="0">
              <a:spcBef>
                <a:spcPts val="200"/>
              </a:spcBef>
              <a:buNone/>
              <a:tabLst>
                <a:tab pos="568325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" sz="1400" dirty="0" smtClean="0">
                <a:solidFill>
                  <a:srgbClr val="000000"/>
                </a:solidFill>
                <a:latin typeface="Calibri"/>
              </a:rPr>
              <a:t>&lt;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dcterms:spatial&gt;http://geonames.org/5868589&lt;/dcterms:spatial&gt;</a:t>
            </a:r>
          </a:p>
          <a:p>
            <a:pPr marL="0" lvl="0" indent="0" rtl="0">
              <a:spcBef>
                <a:spcPts val="600"/>
              </a:spcBef>
              <a:buNone/>
            </a:pPr>
            <a:r>
              <a:rPr lang="en" sz="1800" b="1" dirty="0">
                <a:solidFill>
                  <a:srgbClr val="000000"/>
                </a:solidFill>
                <a:latin typeface="Calibri"/>
              </a:rPr>
              <a:t>All together:</a:t>
            </a:r>
          </a:p>
          <a:p>
            <a:pPr marL="0" lvl="0" indent="0" rtl="0">
              <a:spcBef>
                <a:spcPts val="200"/>
              </a:spcBef>
              <a:buNone/>
              <a:tabLst>
                <a:tab pos="568325" algn="l"/>
              </a:tabLst>
            </a:pPr>
            <a:r>
              <a:rPr lang="en" sz="18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&lt;dcterms:spatial&gt;</a:t>
            </a:r>
            <a:r>
              <a:rPr lang="en" sz="1400" dirty="0">
                <a:latin typeface="Calibri"/>
              </a:rPr>
              <a:t>63.540777, -151.723614; Mount McKinley, Denali National Park and Preserve, </a:t>
            </a:r>
            <a:r>
              <a:rPr lang="en" sz="1400" dirty="0" smtClean="0">
                <a:latin typeface="Calibri"/>
              </a:rPr>
              <a:t>Alaska</a:t>
            </a:r>
            <a:r>
              <a:rPr lang="en-US" sz="1400" dirty="0" smtClean="0">
                <a:latin typeface="Calibri"/>
              </a:rPr>
              <a:t>, United States</a:t>
            </a:r>
            <a:r>
              <a:rPr lang="en" sz="1400" dirty="0" smtClean="0">
                <a:latin typeface="Calibri"/>
              </a:rPr>
              <a:t>; </a:t>
            </a:r>
            <a:r>
              <a:rPr lang="en" sz="1400" dirty="0">
                <a:latin typeface="Calibri"/>
              </a:rPr>
              <a:t>http://geonames.org/5868589</a:t>
            </a:r>
            <a:r>
              <a:rPr lang="en" sz="1400" dirty="0">
                <a:solidFill>
                  <a:srgbClr val="000000"/>
                </a:solidFill>
                <a:latin typeface="Calibri"/>
              </a:rPr>
              <a:t>&lt;/dcterms:spatial&gt;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Calibri"/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latin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0"/>
              </a:spcBef>
              <a:buNone/>
            </a:pPr>
            <a:endParaRPr sz="14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045" y="1200150"/>
            <a:ext cx="2624755" cy="19917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5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latin typeface="Calibri"/>
              </a:rPr>
              <a:t>Partners should map geospatial metadata field(s) to the Dublin Core spatial refinement of coverage (dcterms:spatial), which can be done at the collection level. The OAI provider for the repository hosting the collection should support provision of qualified Dublin Core if possible.</a:t>
            </a:r>
          </a:p>
          <a:p>
            <a:pPr>
              <a:spcBef>
                <a:spcPts val="0"/>
              </a:spcBef>
              <a:buNone/>
            </a:pPr>
            <a:endParaRPr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6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113000"/>
              </a:lnSpc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The spatial coverage refinement (dcterms:spatial) is highly recommended for all new collections harvested by MWDL.</a:t>
            </a: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</a:endParaRP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Recommendation: 7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dirty="0">
                <a:latin typeface="Calibri"/>
              </a:rPr>
              <a:t>Where converting legacy data may be too difficult, partners can add an additional separate field mapped to the Dublin Core term spatial (dcterms:spatial) with basic, minimal geospatial metadata (at least at country and state level), in accordance with upcoming recommendations for controlled vocabulary. 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Recommendations: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see a complete list of the current recommendations</a:t>
            </a:r>
            <a:r>
              <a:rPr lang="en-US" dirty="0"/>
              <a:t>, visit: </a:t>
            </a:r>
            <a:r>
              <a:rPr lang="en-US" dirty="0">
                <a:hlinkClick r:id="rId2"/>
              </a:rPr>
              <a:t>http://goo.gl/</a:t>
            </a:r>
            <a:r>
              <a:rPr lang="en-US" dirty="0" smtClean="0">
                <a:hlinkClick r:id="rId2"/>
              </a:rPr>
              <a:t>ZHMgtu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see all the meeting minutes and reports created by the task force, </a:t>
            </a:r>
            <a:r>
              <a:rPr lang="en-US" dirty="0"/>
              <a:t>please visit: </a:t>
            </a:r>
            <a:r>
              <a:rPr lang="en-US" dirty="0">
                <a:hlinkClick r:id="rId3"/>
              </a:rPr>
              <a:t>https://sites.google.com/site/mwdlgeospatial/home/meeting-</a:t>
            </a:r>
            <a:r>
              <a:rPr lang="en-US" dirty="0" smtClean="0">
                <a:hlinkClick r:id="rId3"/>
              </a:rPr>
              <a:t>minutes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638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Case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DLF Forum 2014 session: gathered and shared “user stories” of complicated geospatial metadata decisions</a:t>
            </a:r>
          </a:p>
          <a:p>
            <a:r>
              <a:rPr lang="en-US" dirty="0" smtClean="0"/>
              <a:t>Groups formed then discussed </a:t>
            </a:r>
            <a:br>
              <a:rPr lang="en-US" dirty="0" smtClean="0"/>
            </a:br>
            <a:r>
              <a:rPr lang="en-US" dirty="0" smtClean="0"/>
              <a:t>scenarios, input selected in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use case survey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Survey results</a:t>
            </a:r>
            <a:r>
              <a:rPr lang="en-US" dirty="0" smtClean="0"/>
              <a:t> available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8" t="14011" r="12709" b="30462"/>
          <a:stretch/>
        </p:blipFill>
        <p:spPr bwMode="auto">
          <a:xfrm>
            <a:off x="5436251" y="2197632"/>
            <a:ext cx="3455619" cy="2777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998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neighborhoods in geospatial metadata</a:t>
            </a:r>
          </a:p>
          <a:p>
            <a:pPr lvl="1"/>
            <a:r>
              <a:rPr lang="en-US" dirty="0" smtClean="0"/>
              <a:t>Historical and informal</a:t>
            </a:r>
          </a:p>
          <a:p>
            <a:pPr lvl="1"/>
            <a:r>
              <a:rPr lang="en-US" dirty="0" smtClean="0"/>
              <a:t>Immigrant neighborhood with multiple and changing ethnicities </a:t>
            </a:r>
          </a:p>
          <a:p>
            <a:r>
              <a:rPr lang="en-US" dirty="0" smtClean="0"/>
              <a:t>Deciding when a location is “near enough” to add to metadata</a:t>
            </a:r>
          </a:p>
          <a:p>
            <a:r>
              <a:rPr lang="en-US" dirty="0" smtClean="0"/>
              <a:t>Changing political boundaries: what to call an area</a:t>
            </a:r>
          </a:p>
          <a:p>
            <a:r>
              <a:rPr lang="en-US" dirty="0" smtClean="0"/>
              <a:t>Distinguishing which geospatial metadata to include:  </a:t>
            </a:r>
            <a:r>
              <a:rPr lang="en-US" i="1" dirty="0" smtClean="0"/>
              <a:t>about</a:t>
            </a:r>
            <a:r>
              <a:rPr lang="en-US" dirty="0" smtClean="0"/>
              <a:t> a specific location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from</a:t>
            </a:r>
            <a:r>
              <a:rPr lang="en-US" dirty="0" smtClean="0"/>
              <a:t> a specific location</a:t>
            </a:r>
          </a:p>
          <a:p>
            <a:pPr lvl="1"/>
            <a:r>
              <a:rPr lang="en-US" dirty="0" smtClean="0"/>
              <a:t>Adding a geospatial layer to browse content by location subject matter</a:t>
            </a:r>
          </a:p>
          <a:p>
            <a:pPr lvl="1"/>
            <a:r>
              <a:rPr lang="en-US" dirty="0" smtClean="0"/>
              <a:t>Location where photo taken or locations in the photo?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9732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a visual overview of the work of the Controlled Vocabulary subgroup</a:t>
            </a:r>
          </a:p>
          <a:p>
            <a:r>
              <a:rPr lang="en-US" dirty="0">
                <a:hlinkClick r:id="rId2"/>
              </a:rPr>
              <a:t>http://my.visme.co/projects/mwdl-geospatial-task-f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1003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442953" y="4749685"/>
            <a:ext cx="6905400" cy="1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i="1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Estimated Total Annual Building Energy Consumption at the Block and Lot Level for NYC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75" y="392046"/>
            <a:ext cx="7045398" cy="44708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71072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Phase 3 – </a:t>
            </a:r>
            <a:r>
              <a:rPr lang="en" dirty="0" smtClean="0"/>
              <a:t>Next </a:t>
            </a:r>
            <a:r>
              <a:rPr lang="en-US" dirty="0"/>
              <a:t>s</a:t>
            </a:r>
            <a:r>
              <a:rPr lang="en" dirty="0" smtClean="0"/>
              <a:t>teps</a:t>
            </a:r>
            <a:endParaRPr lang="en" dirty="0"/>
          </a:p>
        </p:txBody>
      </p:sp>
      <p:sp>
        <p:nvSpPr>
          <p:cNvPr id="284" name="Shape 284"/>
          <p:cNvSpPr txBox="1">
            <a:spLocks noGrp="1"/>
          </p:cNvSpPr>
          <p:nvPr>
            <p:ph idx="1"/>
          </p:nvPr>
        </p:nvSpPr>
        <p:spPr>
          <a:xfrm>
            <a:off x="457200" y="1189269"/>
            <a:ext cx="8229600" cy="35303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" dirty="0"/>
              <a:t>Select a recommended controlled </a:t>
            </a:r>
            <a:r>
              <a:rPr lang="en" dirty="0" smtClean="0"/>
              <a:t>vocabulary.</a:t>
            </a:r>
          </a:p>
          <a:p>
            <a:pPr marL="457200" lvl="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" dirty="0" smtClean="0">
                <a:latin typeface="Calibri"/>
              </a:rPr>
              <a:t>Review the </a:t>
            </a:r>
            <a:r>
              <a:rPr lang="en" dirty="0">
                <a:latin typeface="Calibri"/>
              </a:rPr>
              <a:t>DCMI </a:t>
            </a:r>
            <a:r>
              <a:rPr lang="en" dirty="0" smtClean="0">
                <a:latin typeface="Calibri"/>
              </a:rPr>
              <a:t>Box/</a:t>
            </a:r>
            <a:r>
              <a:rPr lang="en-US" dirty="0" smtClean="0">
                <a:latin typeface="Calibri"/>
              </a:rPr>
              <a:t>Point </a:t>
            </a:r>
            <a:r>
              <a:rPr lang="en" dirty="0" smtClean="0">
                <a:latin typeface="Calibri"/>
              </a:rPr>
              <a:t>Encoding </a:t>
            </a:r>
            <a:r>
              <a:rPr lang="en" dirty="0">
                <a:latin typeface="Calibri"/>
              </a:rPr>
              <a:t>Schemes: </a:t>
            </a:r>
            <a:endParaRPr lang="en-US" dirty="0" smtClean="0">
              <a:latin typeface="Calibri"/>
            </a:endParaRPr>
          </a:p>
          <a:p>
            <a:pPr marL="909637" indent="-457200">
              <a:spcBef>
                <a:spcPts val="600"/>
              </a:spcBef>
              <a:buClr>
                <a:schemeClr val="dk1"/>
              </a:buClr>
              <a:buSzPct val="100000"/>
              <a:buFont typeface="+mj-lt"/>
              <a:buAutoNum type="alphaLcPeriod"/>
            </a:pPr>
            <a:r>
              <a:rPr lang="en-US" sz="2000" dirty="0" smtClean="0">
                <a:latin typeface="Calibri"/>
              </a:rPr>
              <a:t>DCMI Box Encoding Scheme at </a:t>
            </a:r>
            <a:r>
              <a:rPr lang="en" sz="1800" u="sng" dirty="0">
                <a:solidFill>
                  <a:srgbClr val="1155CC"/>
                </a:solidFill>
                <a:latin typeface="Calibri"/>
                <a:hlinkClick r:id="rId3"/>
              </a:rPr>
              <a:t>http://dublincore.org/documents/dcmi-box/</a:t>
            </a:r>
            <a:r>
              <a:rPr lang="en" sz="1800" u="sng" dirty="0">
                <a:solidFill>
                  <a:srgbClr val="1155CC"/>
                </a:solidFill>
                <a:latin typeface="Calibri"/>
              </a:rPr>
              <a:t> </a:t>
            </a:r>
            <a:endParaRPr lang="en-US" sz="1800" u="sng" dirty="0">
              <a:solidFill>
                <a:srgbClr val="1155CC"/>
              </a:solidFill>
              <a:latin typeface="Calibri"/>
            </a:endParaRPr>
          </a:p>
          <a:p>
            <a:pPr marL="914400" indent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100000"/>
              <a:buNone/>
            </a:pPr>
            <a:r>
              <a:rPr lang="en" sz="2000" baseline="2000" dirty="0" smtClean="0">
                <a:latin typeface="Calibri"/>
              </a:rPr>
              <a:t>Example</a:t>
            </a:r>
            <a:r>
              <a:rPr lang="en" sz="2000" baseline="2000" dirty="0">
                <a:latin typeface="Calibri"/>
              </a:rPr>
              <a:t>: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name=Western Australia; northlimit=-13.5; southlimit=-35.5; westlimit=112.5; </a:t>
            </a:r>
            <a:r>
              <a:rPr lang="en" sz="1400" dirty="0" smtClean="0">
                <a:latin typeface="Courier New"/>
                <a:ea typeface="Courier New"/>
                <a:cs typeface="Courier New"/>
                <a:sym typeface="Courier New"/>
              </a:rPr>
              <a:t>eastlimit=129</a:t>
            </a:r>
            <a:endParaRPr sz="1100" dirty="0"/>
          </a:p>
          <a:p>
            <a:pPr marL="914400" lvl="0" indent="-454025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 startAt="2"/>
            </a:pPr>
            <a:r>
              <a:rPr lang="en" sz="1800" dirty="0">
                <a:latin typeface="Calibri"/>
              </a:rPr>
              <a:t>DCMI Point Encoding Scheme at </a:t>
            </a:r>
            <a:r>
              <a:rPr lang="en" sz="1800" u="sng" dirty="0">
                <a:solidFill>
                  <a:srgbClr val="1155CC"/>
                </a:solidFill>
                <a:latin typeface="Calibri"/>
                <a:hlinkClick r:id="rId4"/>
              </a:rPr>
              <a:t>http://dublincore.org/documents/dcmi-point</a:t>
            </a:r>
            <a:r>
              <a:rPr lang="en" sz="1800" u="sng" dirty="0" smtClean="0">
                <a:solidFill>
                  <a:srgbClr val="1155CC"/>
                </a:solidFill>
                <a:latin typeface="Calibri"/>
                <a:hlinkClick r:id="rId4"/>
              </a:rPr>
              <a:t>/</a:t>
            </a:r>
            <a:endParaRPr lang="en-US" sz="1800" u="sng" dirty="0" smtClean="0">
              <a:solidFill>
                <a:srgbClr val="1155CC"/>
              </a:solidFill>
              <a:latin typeface="Calibri"/>
            </a:endParaRPr>
          </a:p>
          <a:p>
            <a:pPr marL="9144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 smtClean="0">
                <a:latin typeface="Calibri"/>
              </a:rPr>
              <a:t>Example</a:t>
            </a:r>
            <a:r>
              <a:rPr lang="en" sz="1400" dirty="0">
                <a:latin typeface="Calibri"/>
              </a:rPr>
              <a:t>: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name=Perth, W.A.; east=115.85717; north=-31.95301</a:t>
            </a: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>
                <a:latin typeface="Calibri"/>
              </a:rPr>
              <a:t>Example: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east=148.26218; north=-36.45746; elevation=2228; name=Mt. Kosciusko</a:t>
            </a: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latin typeface="Courier New"/>
              <a:ea typeface="Courier New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Phase 3 – </a:t>
            </a:r>
            <a:r>
              <a:rPr lang="en" dirty="0" smtClean="0"/>
              <a:t>Next </a:t>
            </a:r>
            <a:r>
              <a:rPr lang="en-US" dirty="0"/>
              <a:t>s</a:t>
            </a:r>
            <a:r>
              <a:rPr lang="en" dirty="0" smtClean="0"/>
              <a:t>teps</a:t>
            </a:r>
            <a:endParaRPr lang="en" dirty="0"/>
          </a:p>
        </p:txBody>
      </p:sp>
      <p:sp>
        <p:nvSpPr>
          <p:cNvPr id="290" name="Shape 290"/>
          <p:cNvSpPr txBox="1">
            <a:spLocks noGrp="1"/>
          </p:cNvSpPr>
          <p:nvPr>
            <p:ph idx="1"/>
          </p:nvPr>
        </p:nvSpPr>
        <p:spPr>
          <a:xfrm>
            <a:off x="457200" y="1327354"/>
            <a:ext cx="4846110" cy="35303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dirty="0" smtClean="0"/>
              <a:t>Make recommendations for modifying the MWDL Dublin Core Application Profile. </a:t>
            </a:r>
          </a:p>
          <a:p>
            <a:pPr marL="4953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dirty="0" smtClean="0">
                <a:latin typeface="Calibri"/>
              </a:rPr>
              <a:t>Finalize the </a:t>
            </a:r>
            <a:r>
              <a:rPr lang="en-US" dirty="0" err="1" smtClean="0">
                <a:latin typeface="Calibri"/>
              </a:rPr>
              <a:t>infographic</a:t>
            </a:r>
            <a:r>
              <a:rPr lang="en-US" dirty="0" smtClean="0">
                <a:latin typeface="Calibri"/>
              </a:rPr>
              <a:t>.</a:t>
            </a:r>
          </a:p>
          <a:p>
            <a:pPr marL="381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960">
            <a:off x="5628971" y="1035590"/>
            <a:ext cx="2933429" cy="380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srgbClr val="000000">
                <a:alpha val="42998"/>
              </a:srgbClr>
            </a:outerShdw>
          </a:effectLst>
          <a:ex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271960">
            <a:off x="5628953" y="1033720"/>
            <a:ext cx="2925574" cy="3791907"/>
          </a:xfrm>
          <a:prstGeom prst="rect">
            <a:avLst/>
          </a:prstGeom>
          <a:solidFill>
            <a:srgbClr val="008000">
              <a:alpha val="18039"/>
            </a:srgb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Phase 4 – Future plans</a:t>
            </a:r>
            <a:endParaRPr lang="en" dirty="0"/>
          </a:p>
        </p:txBody>
      </p:sp>
      <p:sp>
        <p:nvSpPr>
          <p:cNvPr id="290" name="Shape 29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6355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regional gazetteer.</a:t>
            </a:r>
          </a:p>
          <a:p>
            <a:pPr marL="46355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dirty="0"/>
              <a:t>Develop actionable plans to deal with legacy data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8783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stay informed?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2" y="1202534"/>
            <a:ext cx="8229600" cy="353039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dirty="0" smtClean="0"/>
              <a:t>Join the listserv: </a:t>
            </a:r>
            <a:r>
              <a:rPr lang="en-US" dirty="0" smtClean="0">
                <a:hlinkClick r:id="rId2"/>
              </a:rPr>
              <a:t>https://www.lists.utah.edu/wws/info/mwdl-geospatial</a:t>
            </a:r>
            <a:endParaRPr lang="en-US" dirty="0"/>
          </a:p>
          <a:p>
            <a:pPr marL="460375" lvl="1" indent="0">
              <a:buNone/>
            </a:pPr>
            <a:r>
              <a:rPr lang="en-US" dirty="0" smtClean="0"/>
              <a:t>To subscribe, send an email message to </a:t>
            </a:r>
            <a:r>
              <a:rPr lang="en-US" b="1" dirty="0" smtClean="0">
                <a:hlinkClick r:id="rId3"/>
              </a:rPr>
              <a:t>sympa@lists.utah.edu</a:t>
            </a:r>
            <a:r>
              <a:rPr lang="en-US" dirty="0" smtClean="0"/>
              <a:t> with this subject: </a:t>
            </a:r>
            <a:r>
              <a:rPr lang="en-US" b="1" dirty="0" smtClean="0"/>
              <a:t>subscribe </a:t>
            </a:r>
            <a:r>
              <a:rPr lang="en-US" b="1" dirty="0" err="1" smtClean="0"/>
              <a:t>mwdl</a:t>
            </a:r>
            <a:r>
              <a:rPr lang="en-US" b="1" dirty="0" smtClean="0"/>
              <a:t>-geospatial </a:t>
            </a:r>
            <a:r>
              <a:rPr lang="en-US" b="1" dirty="0" err="1" smtClean="0"/>
              <a:t>firstname</a:t>
            </a:r>
            <a:r>
              <a:rPr lang="en-US" b="1" dirty="0" smtClean="0"/>
              <a:t> </a:t>
            </a:r>
            <a:r>
              <a:rPr lang="en-US" b="1" dirty="0" err="1" smtClean="0"/>
              <a:t>lastname</a:t>
            </a:r>
            <a:endParaRPr lang="en-US" b="1" dirty="0" smtClean="0"/>
          </a:p>
          <a:p>
            <a:pPr marL="460375" lvl="2" indent="0">
              <a:buNone/>
            </a:pPr>
            <a:r>
              <a:rPr lang="en-US" i="1" dirty="0" smtClean="0"/>
              <a:t>Note: replace “</a:t>
            </a:r>
            <a:r>
              <a:rPr lang="en-US" i="1" dirty="0" err="1" smtClean="0"/>
              <a:t>firstname</a:t>
            </a:r>
            <a:r>
              <a:rPr lang="en-US" i="1" dirty="0" smtClean="0"/>
              <a:t>” and “</a:t>
            </a:r>
            <a:r>
              <a:rPr lang="en-US" i="1" dirty="0" err="1" smtClean="0"/>
              <a:t>lastname</a:t>
            </a:r>
            <a:r>
              <a:rPr lang="en-US" i="1" dirty="0" smtClean="0"/>
              <a:t>” above with your first and last names.  </a:t>
            </a:r>
            <a:br>
              <a:rPr lang="en-US" i="1" dirty="0" smtClean="0"/>
            </a:br>
            <a:r>
              <a:rPr lang="en-US" i="1" dirty="0" smtClean="0"/>
              <a:t>Do not put anything in the body of the message.</a:t>
            </a:r>
            <a:endParaRPr lang="en-US" i="1" dirty="0"/>
          </a:p>
          <a:p>
            <a:endParaRPr lang="en-US" sz="4000" spc="-100" dirty="0" smtClean="0">
              <a:solidFill>
                <a:srgbClr val="B1592C"/>
              </a:solidFill>
              <a:ea typeface="+mj-ea"/>
            </a:endParaRPr>
          </a:p>
          <a:p>
            <a:endParaRPr lang="en-US" sz="4000" spc="-100" dirty="0">
              <a:solidFill>
                <a:srgbClr val="B1592C"/>
              </a:solidFill>
              <a:ea typeface="+mj-ea"/>
            </a:endParaRPr>
          </a:p>
          <a:p>
            <a:pPr marL="0" indent="0">
              <a:buNone/>
            </a:pPr>
            <a:r>
              <a:rPr lang="en-US" dirty="0" smtClean="0"/>
              <a:t>Contact Kristen Jensen (</a:t>
            </a:r>
            <a:r>
              <a:rPr lang="en-US" dirty="0" smtClean="0">
                <a:hlinkClick r:id="rId4"/>
              </a:rPr>
              <a:t>kjensen@utah.gov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  	</a:t>
            </a:r>
            <a:r>
              <a:rPr lang="en-US" dirty="0"/>
              <a:t>	</a:t>
            </a:r>
            <a:r>
              <a:rPr lang="en-US" dirty="0" smtClean="0"/>
              <a:t>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Liz Woolcott (</a:t>
            </a:r>
            <a:r>
              <a:rPr lang="en-US" dirty="0" smtClean="0">
                <a:hlinkClick r:id="rId5"/>
              </a:rPr>
              <a:t>liz.woolcott@usu.edu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67" y="2891949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B159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/>
                <a:cs typeface="Calibri"/>
              </a:rPr>
              <a:t>Want to get involved?</a:t>
            </a:r>
          </a:p>
        </p:txBody>
      </p:sp>
    </p:spTree>
    <p:extLst>
      <p:ext uri="{BB962C8B-B14F-4D97-AF65-F5344CB8AC3E}">
        <p14:creationId xmlns:p14="http://schemas.microsoft.com/office/powerpoint/2010/main" val="414514663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b="1" dirty="0" smtClean="0"/>
              <a:t>Liz Woolcott</a:t>
            </a:r>
            <a:br>
              <a:rPr lang="en-US" b="1" dirty="0" smtClean="0"/>
            </a:br>
            <a:r>
              <a:rPr lang="en-US" sz="2200" dirty="0" smtClean="0"/>
              <a:t>Digital Discovery Librarian</a:t>
            </a:r>
            <a:br>
              <a:rPr lang="en-US" sz="2200" dirty="0" smtClean="0"/>
            </a:br>
            <a:r>
              <a:rPr lang="en-US" sz="2200" dirty="0" smtClean="0"/>
              <a:t>Utah State University, Merrill-Cazier Library</a:t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liz.woolcott@usu.edu</a:t>
            </a:r>
            <a:r>
              <a:rPr lang="en-US" sz="2200" dirty="0" smtClean="0"/>
              <a:t> 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b="1" dirty="0" smtClean="0"/>
              <a:t>Jeremy </a:t>
            </a:r>
            <a:r>
              <a:rPr lang="en-US" b="1" dirty="0" err="1" smtClean="0"/>
              <a:t>Myntti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dirty="0" smtClean="0"/>
              <a:t>Head, Cataloging and Metadata Services</a:t>
            </a:r>
            <a:br>
              <a:rPr lang="en-US" sz="2200" dirty="0" smtClean="0"/>
            </a:br>
            <a:r>
              <a:rPr lang="en-US" sz="2200" dirty="0" smtClean="0"/>
              <a:t>University of Utah, J. Willard Marriott Library</a:t>
            </a:r>
            <a:br>
              <a:rPr lang="en-US" sz="2200" dirty="0" smtClean="0"/>
            </a:br>
            <a:r>
              <a:rPr lang="en-US" sz="2200" dirty="0" smtClean="0">
                <a:hlinkClick r:id="rId3"/>
              </a:rPr>
              <a:t>jeremy.myntti@utah.edu</a:t>
            </a:r>
            <a:r>
              <a:rPr lang="en-US" sz="2200" dirty="0" smtClean="0"/>
              <a:t> 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b="1" dirty="0" smtClean="0"/>
              <a:t>Sandra McIntyre</a:t>
            </a:r>
            <a:br>
              <a:rPr lang="en-US" b="1" dirty="0" smtClean="0"/>
            </a:br>
            <a:r>
              <a:rPr lang="en-US" sz="2200" dirty="0" smtClean="0"/>
              <a:t>Director, Mountain West Digital Library</a:t>
            </a:r>
            <a:br>
              <a:rPr lang="en-US" sz="2200" dirty="0" smtClean="0"/>
            </a:br>
            <a:r>
              <a:rPr lang="en-US" sz="2200" dirty="0" smtClean="0">
                <a:hlinkClick r:id="rId4"/>
              </a:rPr>
              <a:t>sandra.mcintyre@utah.edu</a:t>
            </a:r>
            <a:endParaRPr lang="en-US" sz="2200" dirty="0" smtClean="0"/>
          </a:p>
          <a:p>
            <a:pPr>
              <a:lnSpc>
                <a:spcPct val="120000"/>
              </a:lnSpc>
              <a:spcBef>
                <a:spcPts val="9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490948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65535" y="4757665"/>
            <a:ext cx="7108390" cy="1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 i="1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Old Maps </a:t>
            </a:r>
            <a:r>
              <a:rPr lang="en" sz="1100" i="1" dirty="0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en-US" sz="1100" i="1" dirty="0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i="1" dirty="0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lang="en-US" sz="1100" i="1" dirty="0" err="1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oldmapsonline.org</a:t>
            </a:r>
            <a:endParaRPr lang="en" sz="1100" i="1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5" y="556329"/>
            <a:ext cx="8705273" cy="43036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37312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493505" y="4795400"/>
            <a:ext cx="7032820" cy="1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 i="1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Digital Public Library of America, search on </a:t>
            </a:r>
            <a:r>
              <a:rPr lang="en" sz="1100" i="1" dirty="0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100" i="1" dirty="0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Chicago</a:t>
            </a:r>
            <a:r>
              <a:rPr lang="en" sz="1100" i="1" dirty="0" smtClean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" sz="1100" i="1" dirty="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5" y="155855"/>
            <a:ext cx="8283851" cy="4756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59581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820416" y="4771500"/>
            <a:ext cx="6542183" cy="1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100" i="1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Digital Public Library of America, app: “DPLA State by State”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9" y="176177"/>
            <a:ext cx="8026368" cy="47088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591400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Geospatial Metadata Quicksand</a:t>
            </a:r>
            <a:endParaRPr lang="en" sz="3200" dirty="0"/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4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544" y="2792449"/>
            <a:ext cx="2830824" cy="20653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30570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Misinterpreted</a:t>
            </a:r>
            <a:r>
              <a:rPr lang="en-US" sz="36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location</a:t>
            </a:r>
            <a:endParaRPr lang="en" sz="360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6416" y="1370208"/>
            <a:ext cx="164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Salt 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Lake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City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landmark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is placed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South Dakota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8969"/>
            <a:ext cx="6652853" cy="36089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0999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dirty="0">
                <a:latin typeface="Calibri"/>
                <a:ea typeface="Calibri"/>
                <a:cs typeface="Calibri"/>
                <a:sym typeface="Calibri"/>
              </a:rPr>
              <a:t>Location information or not?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26102" cy="51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5716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562</TotalTime>
  <Words>1101</Words>
  <Application>Microsoft Macintosh PowerPoint</Application>
  <PresentationFormat>On-screen Show (16:9)</PresentationFormat>
  <Paragraphs>165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Current Recommendations from MWDL Geospatial Discovery  Task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Geospatial Metadata Quicksand</vt:lpstr>
      <vt:lpstr>Misinterpreted location</vt:lpstr>
      <vt:lpstr>Location information or not?</vt:lpstr>
      <vt:lpstr>Ambiguous place names</vt:lpstr>
      <vt:lpstr>More problems</vt:lpstr>
      <vt:lpstr>Variances in coordinate formats</vt:lpstr>
      <vt:lpstr>Variances in field mapping</vt:lpstr>
      <vt:lpstr>Geospatial Discovery Task Force</vt:lpstr>
      <vt:lpstr>Task Force Charge</vt:lpstr>
      <vt:lpstr>Phase 1</vt:lpstr>
      <vt:lpstr>Phase 2 </vt:lpstr>
      <vt:lpstr>Current Recommendation: 1</vt:lpstr>
      <vt:lpstr>Current Recommendation: 2</vt:lpstr>
      <vt:lpstr>Current Recommendation: 3</vt:lpstr>
      <vt:lpstr>Current Recommendation: 4</vt:lpstr>
      <vt:lpstr>Current Recommendations: 4 example</vt:lpstr>
      <vt:lpstr>Current Recommendation: 5</vt:lpstr>
      <vt:lpstr>Current Recommendation: 6</vt:lpstr>
      <vt:lpstr>Current Recommendation: 7</vt:lpstr>
      <vt:lpstr>Current Recommendations: Resources</vt:lpstr>
      <vt:lpstr>Use Case Scenarios</vt:lpstr>
      <vt:lpstr>Recurring Cases</vt:lpstr>
      <vt:lpstr>Infographic</vt:lpstr>
      <vt:lpstr>Phase 3 – Next steps</vt:lpstr>
      <vt:lpstr>Phase 3 – Next steps</vt:lpstr>
      <vt:lpstr>Phase 4 – Future plans</vt:lpstr>
      <vt:lpstr>Want to stay informed?</vt:lpstr>
      <vt:lpstr>Questions?</vt:lpstr>
    </vt:vector>
  </TitlesOfParts>
  <Manager/>
  <Company>Mountain West Digital Library Geospatial Discovery Task Force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Geospatial Metadata</dc:title>
  <dc:subject/>
  <dc:creator>Liz Woolcott, Jeremy Myntti, Sandra McIntyre</dc:creator>
  <cp:keywords/>
  <dc:description/>
  <cp:lastModifiedBy>Sandra McIntyre</cp:lastModifiedBy>
  <cp:revision>42</cp:revision>
  <dcterms:modified xsi:type="dcterms:W3CDTF">2015-02-05T19:19:38Z</dcterms:modified>
  <cp:category/>
</cp:coreProperties>
</file>