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0"/>
  </p:notesMasterIdLst>
  <p:sldIdLst>
    <p:sldId id="256" r:id="rId3"/>
    <p:sldId id="258" r:id="rId4"/>
    <p:sldId id="260" r:id="rId5"/>
    <p:sldId id="282" r:id="rId6"/>
    <p:sldId id="274" r:id="rId7"/>
    <p:sldId id="271" r:id="rId8"/>
    <p:sldId id="284" r:id="rId9"/>
    <p:sldId id="272" r:id="rId10"/>
    <p:sldId id="273" r:id="rId11"/>
    <p:sldId id="283" r:id="rId12"/>
    <p:sldId id="286" r:id="rId13"/>
    <p:sldId id="275" r:id="rId14"/>
    <p:sldId id="276" r:id="rId15"/>
    <p:sldId id="281" r:id="rId16"/>
    <p:sldId id="279" r:id="rId17"/>
    <p:sldId id="277" r:id="rId18"/>
    <p:sldId id="27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394"/>
    <p:restoredTop sz="87017"/>
  </p:normalViewPr>
  <p:slideViewPr>
    <p:cSldViewPr snapToGrid="0" snapToObjects="1">
      <p:cViewPr varScale="1">
        <p:scale>
          <a:sx n="82" d="100"/>
          <a:sy n="82" d="100"/>
        </p:scale>
        <p:origin x="392" y="8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1B3A37-14F7-9F44-AE54-BDF95BB5DF19}" type="datetimeFigureOut">
              <a:rPr lang="en-US" smtClean="0"/>
              <a:t>8/16/16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EF9BDF-010C-0F43-9EF0-42F81320D452}" type="slidenum">
              <a:rPr lang="en-US" smtClean="0"/>
              <a:t>‹#›</a:t>
            </a:fld>
            <a:endParaRPr lang="en-US"/>
          </a:p>
        </p:txBody>
      </p:sp>
    </p:spTree>
    <p:extLst>
      <p:ext uri="{BB962C8B-B14F-4D97-AF65-F5344CB8AC3E}">
        <p14:creationId xmlns:p14="http://schemas.microsoft.com/office/powerpoint/2010/main" val="866438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 Id="rId3" Type="http://schemas.openxmlformats.org/officeDocument/2006/relationships/hyperlink" Target="http://oer.ou.usu.edu/"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Textbook prices</a:t>
            </a:r>
          </a:p>
          <a:p>
            <a:r>
              <a:rPr lang="en-US">
                <a:latin typeface="Calibri"/>
              </a:rPr>
              <a:t>UALC survey</a:t>
            </a:r>
          </a:p>
          <a:p>
            <a:r>
              <a:rPr lang="en-US">
                <a:latin typeface="Calibri"/>
              </a:rPr>
              <a:t/>
            </a:r>
            <a:br>
              <a:rPr lang="en-US">
                <a:latin typeface="Calibri"/>
              </a:rPr>
            </a:br>
            <a:endParaRPr lang="en-US">
              <a:latin typeface="Calibri"/>
            </a:endParaRPr>
          </a:p>
        </p:txBody>
      </p:sp>
      <p:sp>
        <p:nvSpPr>
          <p:cNvPr id="4" name="Slide Number Placeholder 3"/>
          <p:cNvSpPr>
            <a:spLocks noGrp="1"/>
          </p:cNvSpPr>
          <p:nvPr>
            <p:ph type="sldNum" sz="quarter" idx="10"/>
          </p:nvPr>
        </p:nvSpPr>
        <p:spPr/>
        <p:txBody>
          <a:bodyPr/>
          <a:lstStyle/>
          <a:p>
            <a:fld id="{04EF9BDF-010C-0F43-9EF0-42F81320D452}" type="slidenum">
              <a:rPr lang="en-US" smtClean="0"/>
              <a:t>2</a:t>
            </a:fld>
            <a:endParaRPr lang="en-US"/>
          </a:p>
        </p:txBody>
      </p:sp>
    </p:spTree>
    <p:extLst>
      <p:ext uri="{BB962C8B-B14F-4D97-AF65-F5344CB8AC3E}">
        <p14:creationId xmlns:p14="http://schemas.microsoft.com/office/powerpoint/2010/main" val="2902752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Finding the</a:t>
            </a:r>
            <a:r>
              <a:rPr lang="en-US" baseline="0" dirty="0"/>
              <a:t> right OER for your course may be challenging, but you don’t need to go it alone. The library’s OER support team can help!</a:t>
            </a:r>
          </a:p>
          <a:p>
            <a:pPr lvl="0"/>
            <a:r>
              <a:rPr lang="en-US" dirty="0">
                <a:latin typeface="Century Gothic"/>
              </a:rPr>
              <a:t/>
            </a:r>
            <a:br>
              <a:rPr lang="en-US" dirty="0">
                <a:latin typeface="Century Gothic"/>
              </a:rPr>
            </a:br>
            <a:endParaRPr lang="en-US" dirty="0">
              <a:latin typeface="Century Gothic"/>
            </a:endParaRPr>
          </a:p>
          <a:p>
            <a:pPr lvl="0"/>
            <a:r>
              <a:rPr lang="en-US" dirty="0"/>
              <a:t>Meet with your subject librarian and the library’s OER specialists</a:t>
            </a:r>
          </a:p>
          <a:p>
            <a:pPr lvl="0"/>
            <a:r>
              <a:rPr lang="en-US" dirty="0"/>
              <a:t>Identify potential textbook replacements</a:t>
            </a:r>
          </a:p>
          <a:p>
            <a:pPr lvl="0"/>
            <a:r>
              <a:rPr lang="en-US" dirty="0"/>
              <a:t>Evaluate promising textbooks</a:t>
            </a:r>
          </a:p>
          <a:p>
            <a:pPr lvl="0"/>
            <a:r>
              <a:rPr lang="en-US" dirty="0"/>
              <a:t>Announce change by bookstore deadline (</a:t>
            </a:r>
            <a:r>
              <a:rPr lang="en-US" sz="1100" dirty="0">
                <a:solidFill>
                  <a:srgbClr val="1F497D"/>
                </a:solidFill>
                <a:latin typeface="Calibri"/>
              </a:rPr>
              <a:t>Adoptions for Spring 2017 are due October 10</a:t>
            </a:r>
            <a:r>
              <a:rPr lang="en-US" baseline="30000" dirty="0">
                <a:solidFill>
                  <a:srgbClr val="1F497D"/>
                </a:solidFill>
                <a:latin typeface="Calibri"/>
              </a:rPr>
              <a:t>th</a:t>
            </a:r>
            <a:r>
              <a:rPr lang="en-US" sz="1100" dirty="0">
                <a:solidFill>
                  <a:srgbClr val="1F497D"/>
                </a:solidFill>
                <a:latin typeface="Calibri"/>
              </a:rPr>
              <a:t> and for Fall semesters on March 10</a:t>
            </a:r>
            <a:r>
              <a:rPr lang="en-US" baseline="30000" dirty="0">
                <a:solidFill>
                  <a:srgbClr val="1F497D"/>
                </a:solidFill>
                <a:latin typeface="Calibri"/>
              </a:rPr>
              <a:t>th</a:t>
            </a:r>
            <a:r>
              <a:rPr lang="en-US" sz="1100" dirty="0">
                <a:solidFill>
                  <a:srgbClr val="1F497D"/>
                </a:solidFill>
                <a:latin typeface="Calibri"/>
              </a:rPr>
              <a:t>.)</a:t>
            </a:r>
          </a:p>
          <a:p>
            <a:pPr lvl="0"/>
            <a:r>
              <a:rPr lang="en-US" dirty="0"/>
              <a:t>Integrate into syllabus and course materials</a:t>
            </a:r>
          </a:p>
          <a:p>
            <a:pPr lvl="0"/>
            <a:r>
              <a:rPr lang="en-US" dirty="0">
                <a:hlinkClick r:id="rId3"/>
              </a:rPr>
              <a:t>http://Oer.ou.usu.edu</a:t>
            </a:r>
            <a:endParaRPr lang="en-US" dirty="0"/>
          </a:p>
          <a:p>
            <a:r>
              <a:rPr lang="en-US" dirty="0">
                <a:latin typeface="Century Gothic"/>
              </a:rPr>
              <a:t/>
            </a:r>
            <a:br>
              <a:rPr lang="en-US" dirty="0">
                <a:latin typeface="Century Gothic"/>
              </a:rPr>
            </a:br>
            <a:r>
              <a:rPr lang="en-US" baseline="0" dirty="0">
                <a:latin typeface="+mn-lt"/>
              </a:rPr>
              <a:t>There is c</a:t>
            </a:r>
            <a:r>
              <a:rPr lang="en-US" baseline="0" dirty="0"/>
              <a:t>ampus support for OER - Mention campus level OER committee? Provost’s office</a:t>
            </a:r>
            <a:endParaRPr lang="en-US" baseline="0" dirty="0">
              <a:latin typeface="Century Gothic"/>
            </a:endParaRPr>
          </a:p>
        </p:txBody>
      </p:sp>
      <p:sp>
        <p:nvSpPr>
          <p:cNvPr id="4" name="Slide Number Placeholder 3"/>
          <p:cNvSpPr>
            <a:spLocks noGrp="1"/>
          </p:cNvSpPr>
          <p:nvPr>
            <p:ph type="sldNum" sz="quarter" idx="10"/>
          </p:nvPr>
        </p:nvSpPr>
        <p:spPr/>
        <p:txBody>
          <a:bodyPr/>
          <a:lstStyle/>
          <a:p>
            <a:fld id="{B1D1C1CB-B741-45C3-A5E1-A9697FF5E606}" type="slidenum">
              <a:rPr lang="en-US" smtClean="0"/>
              <a:t>14</a:t>
            </a:fld>
            <a:endParaRPr lang="en-US"/>
          </a:p>
        </p:txBody>
      </p:sp>
    </p:spTree>
    <p:extLst>
      <p:ext uri="{BB962C8B-B14F-4D97-AF65-F5344CB8AC3E}">
        <p14:creationId xmlns:p14="http://schemas.microsoft.com/office/powerpoint/2010/main" val="168495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F9BDF-010C-0F43-9EF0-42F81320D452}" type="slidenum">
              <a:rPr lang="en-US" smtClean="0"/>
              <a:t>15</a:t>
            </a:fld>
            <a:endParaRPr lang="en-US"/>
          </a:p>
        </p:txBody>
      </p:sp>
    </p:spTree>
    <p:extLst>
      <p:ext uri="{BB962C8B-B14F-4D97-AF65-F5344CB8AC3E}">
        <p14:creationId xmlns:p14="http://schemas.microsoft.com/office/powerpoint/2010/main" val="2089018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F9BDF-010C-0F43-9EF0-42F81320D452}" type="slidenum">
              <a:rPr lang="en-US" smtClean="0"/>
              <a:t>16</a:t>
            </a:fld>
            <a:endParaRPr lang="en-US"/>
          </a:p>
        </p:txBody>
      </p:sp>
    </p:spTree>
    <p:extLst>
      <p:ext uri="{BB962C8B-B14F-4D97-AF65-F5344CB8AC3E}">
        <p14:creationId xmlns:p14="http://schemas.microsoft.com/office/powerpoint/2010/main" val="1439958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rPr>
              <a:t>you have to balance that out</a:t>
            </a:r>
          </a:p>
        </p:txBody>
      </p:sp>
      <p:sp>
        <p:nvSpPr>
          <p:cNvPr id="4" name="Slide Number Placeholder 3"/>
          <p:cNvSpPr>
            <a:spLocks noGrp="1"/>
          </p:cNvSpPr>
          <p:nvPr>
            <p:ph type="sldNum" sz="quarter" idx="10"/>
          </p:nvPr>
        </p:nvSpPr>
        <p:spPr/>
        <p:txBody>
          <a:bodyPr/>
          <a:lstStyle/>
          <a:p>
            <a:fld id="{04EF9BDF-010C-0F43-9EF0-42F81320D452}" type="slidenum">
              <a:rPr lang="en-US" smtClean="0"/>
              <a:t>17</a:t>
            </a:fld>
            <a:endParaRPr lang="en-US"/>
          </a:p>
        </p:txBody>
      </p:sp>
    </p:spTree>
    <p:extLst>
      <p:ext uri="{BB962C8B-B14F-4D97-AF65-F5344CB8AC3E}">
        <p14:creationId xmlns:p14="http://schemas.microsoft.com/office/powerpoint/2010/main" val="1369133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Probably nationally and here at USU, even if your class is not cost prohibitive, you have to look at the whole picture</a:t>
            </a:r>
            <a:br>
              <a:rPr lang="en-US">
                <a:latin typeface="Calibri"/>
              </a:rPr>
            </a:br>
            <a:endParaRPr lang="en-US">
              <a:latin typeface="Calibri"/>
            </a:endParaRPr>
          </a:p>
        </p:txBody>
      </p:sp>
      <p:sp>
        <p:nvSpPr>
          <p:cNvPr id="4" name="Slide Number Placeholder 3"/>
          <p:cNvSpPr>
            <a:spLocks noGrp="1"/>
          </p:cNvSpPr>
          <p:nvPr>
            <p:ph type="sldNum" sz="quarter" idx="10"/>
          </p:nvPr>
        </p:nvSpPr>
        <p:spPr/>
        <p:txBody>
          <a:bodyPr/>
          <a:lstStyle/>
          <a:p>
            <a:fld id="{04EF9BDF-010C-0F43-9EF0-42F81320D452}" type="slidenum">
              <a:rPr lang="en-US" smtClean="0"/>
              <a:t>3</a:t>
            </a:fld>
            <a:endParaRPr lang="en-US"/>
          </a:p>
        </p:txBody>
      </p:sp>
    </p:spTree>
    <p:extLst>
      <p:ext uri="{BB962C8B-B14F-4D97-AF65-F5344CB8AC3E}">
        <p14:creationId xmlns:p14="http://schemas.microsoft.com/office/powerpoint/2010/main" val="1426625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Definition--What sets these materials apart from traditional materials is that they are released under an open copyright license that grants blanket permission for open use. Raise your hand if you’ve heard of Creative Commons licenses.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lvl="0"/>
            <a:r>
              <a:rPr lang="en-US" sz="1200" kern="1200" dirty="0">
                <a:effectLst/>
                <a:latin typeface="+mn-lt"/>
              </a:rPr>
              <a:t>So what exactly are Open educational resources? </a:t>
            </a:r>
            <a:r>
              <a:rPr lang="en-US" sz="1200" kern="1200" dirty="0">
                <a:effectLst/>
                <a:latin typeface="+mn-lt"/>
                <a:ea typeface="+mn-ea"/>
                <a:cs typeface="+mn-cs"/>
              </a:rPr>
              <a:t>OER are high quality teaching, learning, and research resources that reside in the public domain or have been released under an intellectual property license that permits their free use and re-purposing by others. They are authored by faculty members and mostly come out of universities.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latin typeface="+mn-lt"/>
              </a:rPr>
              <a:t/>
            </a:r>
            <a:br>
              <a:rPr lang="en-US" sz="1200" kern="1200" dirty="0">
                <a:latin typeface="+mn-lt"/>
              </a:rPr>
            </a:br>
            <a:endParaRPr lang="en-US" sz="1200" kern="1200" dirty="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latin typeface="+mn-lt"/>
                <a:ea typeface="+mn-ea"/>
                <a:cs typeface="+mn-cs"/>
              </a:rPr>
              <a:t>OER can include textbooks, videos, lecture notes,</a:t>
            </a:r>
            <a:r>
              <a:rPr lang="en-US" baseline="0" dirty="0"/>
              <a:t> syllabi, exams, additional readings, and presentations to course shells/frameworks. What </a:t>
            </a:r>
            <a:r>
              <a:rPr lang="en-US" sz="1200" kern="1200" dirty="0">
                <a:latin typeface="+mn-lt"/>
                <a:ea typeface="+mn-ea"/>
                <a:cs typeface="+mn-cs"/>
              </a:rPr>
              <a:t>sets these materials apart from traditional materials is that they are released under an open copyright license that grants blanket permission for open use. Raise your hand if you’ve heard of Creative Commons licenses. These licenses support the 5 </a:t>
            </a:r>
            <a:r>
              <a:rPr lang="en-US" sz="1200" kern="1200" dirty="0" err="1">
                <a:latin typeface="+mn-lt"/>
                <a:ea typeface="+mn-ea"/>
                <a:cs typeface="+mn-cs"/>
              </a:rPr>
              <a:t>Rs</a:t>
            </a:r>
            <a:r>
              <a:rPr lang="en-US" sz="1200" kern="1200" dirty="0">
                <a:latin typeface="+mn-lt"/>
                <a:ea typeface="+mn-ea"/>
                <a:cs typeface="+mn-cs"/>
              </a:rPr>
              <a:t> which are Retain, Reuse, Revise,</a:t>
            </a:r>
            <a:r>
              <a:rPr lang="en-US" sz="1200" kern="1200" baseline="0" dirty="0">
                <a:latin typeface="+mn-lt"/>
                <a:ea typeface="+mn-ea"/>
                <a:cs typeface="+mn-cs"/>
              </a:rPr>
              <a:t> Remix, and Redistribute. They are essential for open access content.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latin typeface="+mn-lt"/>
              </a:rPr>
              <a:t/>
            </a:r>
            <a:br>
              <a:rPr lang="en-US" sz="1200" kern="1200" baseline="0" dirty="0">
                <a:latin typeface="+mn-lt"/>
              </a:rPr>
            </a:br>
            <a:endParaRPr lang="en-US" sz="1200" kern="1200" baseline="0" dirty="0">
              <a:latin typeface="+mn-lt"/>
            </a:endParaRPr>
          </a:p>
          <a:p>
            <a:r>
              <a:rPr lang="en-US" baseline="0" dirty="0">
                <a:latin typeface="Calibri"/>
              </a:rPr>
              <a:t>What this all means for </a:t>
            </a:r>
            <a:r>
              <a:rPr lang="en-US" b="1" baseline="0" dirty="0">
                <a:latin typeface="Calibri"/>
              </a:rPr>
              <a:t>students</a:t>
            </a:r>
            <a:r>
              <a:rPr lang="en-US" baseline="0" dirty="0">
                <a:latin typeface="Calibri"/>
              </a:rPr>
              <a:t> is that OER...</a:t>
            </a:r>
          </a:p>
          <a:p>
            <a:r>
              <a:rPr lang="en-US" baseline="0" dirty="0">
                <a:latin typeface="Calibri"/>
              </a:rPr>
              <a:t>are free for students to read and download digitally</a:t>
            </a:r>
          </a:p>
          <a:p>
            <a:r>
              <a:rPr lang="en-US" baseline="0" dirty="0">
                <a:latin typeface="Calibri"/>
              </a:rPr>
              <a:t>can typically be printed at cost (for example, a hardcopy of an open textbook can be sold in the bookstore and costs $20-40).</a:t>
            </a:r>
          </a:p>
          <a:p>
            <a:r>
              <a:rPr lang="en-US" baseline="0" dirty="0">
                <a:latin typeface="Calibri"/>
              </a:rPr>
              <a:t/>
            </a:r>
            <a:br>
              <a:rPr lang="en-US" baseline="0" dirty="0">
                <a:latin typeface="Calibri"/>
              </a:rPr>
            </a:br>
            <a:endParaRPr lang="en-US" baseline="0" dirty="0">
              <a:latin typeface="Calibri"/>
            </a:endParaRPr>
          </a:p>
          <a:p>
            <a:r>
              <a:rPr lang="en-US" baseline="0" dirty="0">
                <a:latin typeface="Calibri"/>
              </a:rPr>
              <a:t>What this all means for </a:t>
            </a:r>
            <a:r>
              <a:rPr lang="en-US" b="1" baseline="0" dirty="0">
                <a:latin typeface="Calibri"/>
              </a:rPr>
              <a:t>faculty</a:t>
            </a:r>
            <a:r>
              <a:rPr lang="en-US" baseline="0" dirty="0">
                <a:latin typeface="Calibri"/>
              </a:rPr>
              <a:t> is that OER...</a:t>
            </a:r>
          </a:p>
          <a:p>
            <a:r>
              <a:rPr lang="en-US" baseline="0" dirty="0">
                <a:latin typeface="Calibri"/>
              </a:rPr>
              <a:t>allow for more academic and learning freedom. </a:t>
            </a:r>
          </a:p>
          <a:p>
            <a:r>
              <a:rPr lang="en-US" dirty="0">
                <a:latin typeface="Calibri"/>
              </a:rPr>
              <a:t>can be curated and tailored by instructors to fit the needs of the course, so that YOU, the professor, not textbook publishers, decide what will be included in your curriculum</a:t>
            </a:r>
          </a:p>
          <a:p>
            <a:r>
              <a:rPr lang="en-US" dirty="0">
                <a:latin typeface="Calibri"/>
              </a:rPr>
              <a:t>can be posted anywhere online or directly in Canvas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ADCAF4E0-9D6E-2C42-94A4-E214B262A2CF}" type="slidenum">
              <a:rPr lang="en-US" smtClean="0"/>
              <a:t>4</a:t>
            </a:fld>
            <a:endParaRPr lang="en-US"/>
          </a:p>
        </p:txBody>
      </p:sp>
    </p:spTree>
    <p:extLst>
      <p:ext uri="{BB962C8B-B14F-4D97-AF65-F5344CB8AC3E}">
        <p14:creationId xmlns:p14="http://schemas.microsoft.com/office/powerpoint/2010/main" val="362631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Lucida Grande"/>
              </a:rPr>
              <a:t/>
            </a:r>
            <a:br>
              <a:rPr lang="en-US" dirty="0">
                <a:latin typeface="Lucida Grande"/>
              </a:rPr>
            </a:br>
            <a:r>
              <a:rPr lang="en-US" dirty="0">
                <a:solidFill>
                  <a:srgbClr val="333333"/>
                </a:solidFill>
                <a:latin typeface="Lucida Grande"/>
              </a:rPr>
              <a:t>OpenStax’s partnership program is designed to provide free consultation for schools wanting to increase the use of OER on campus and to build a community of institutions dedicated to lowering the cost of course materials using OER. Selected institutions were required to demonstrate their commitment to using OER to drive student success and graduation rates. - See more at: http://news.rice.edu/2016/07/06/11-schools-selected-for-national-openstax-partnership-program/#sthash.rJ6uc5Qn.dpuf</a:t>
            </a:r>
          </a:p>
        </p:txBody>
      </p:sp>
      <p:sp>
        <p:nvSpPr>
          <p:cNvPr id="4" name="Slide Number Placeholder 3"/>
          <p:cNvSpPr>
            <a:spLocks noGrp="1"/>
          </p:cNvSpPr>
          <p:nvPr>
            <p:ph type="sldNum" sz="quarter" idx="10"/>
          </p:nvPr>
        </p:nvSpPr>
        <p:spPr/>
        <p:txBody>
          <a:bodyPr/>
          <a:lstStyle/>
          <a:p>
            <a:fld id="{75D3CFA0-2DF9-344A-A394-6E3BAD92D44F}" type="slidenum">
              <a:rPr lang="en-US" smtClean="0"/>
              <a:t>6</a:t>
            </a:fld>
            <a:endParaRPr lang="en-US"/>
          </a:p>
        </p:txBody>
      </p:sp>
    </p:spTree>
    <p:extLst>
      <p:ext uri="{BB962C8B-B14F-4D97-AF65-F5344CB8AC3E}">
        <p14:creationId xmlns:p14="http://schemas.microsoft.com/office/powerpoint/2010/main" val="547724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rPr>
              <a:t/>
            </a:r>
            <a:br>
              <a:rPr lang="en-US" dirty="0">
                <a:latin typeface="Calibri"/>
              </a:rPr>
            </a:br>
            <a:endParaRPr lang="en-US" dirty="0">
              <a:latin typeface="Calibri"/>
            </a:endParaRPr>
          </a:p>
        </p:txBody>
      </p:sp>
      <p:sp>
        <p:nvSpPr>
          <p:cNvPr id="4" name="Slide Number Placeholder 3"/>
          <p:cNvSpPr>
            <a:spLocks noGrp="1"/>
          </p:cNvSpPr>
          <p:nvPr>
            <p:ph type="sldNum" sz="quarter" idx="10"/>
          </p:nvPr>
        </p:nvSpPr>
        <p:spPr/>
        <p:txBody>
          <a:bodyPr/>
          <a:lstStyle/>
          <a:p>
            <a:fld id="{04EF9BDF-010C-0F43-9EF0-42F81320D452}" type="slidenum">
              <a:rPr lang="en-US" smtClean="0"/>
              <a:t>7</a:t>
            </a:fld>
            <a:endParaRPr lang="en-US"/>
          </a:p>
        </p:txBody>
      </p:sp>
    </p:spTree>
    <p:extLst>
      <p:ext uri="{BB962C8B-B14F-4D97-AF65-F5344CB8AC3E}">
        <p14:creationId xmlns:p14="http://schemas.microsoft.com/office/powerpoint/2010/main" val="528181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rPr>
              <a:t>USU is not alone in getting on board with OER. Here's a sampling of the other institutions involved--University of Arizona, Ohio State, University of Connecticut. </a:t>
            </a:r>
            <a:br>
              <a:rPr lang="en-US" dirty="0">
                <a:latin typeface="Calibri"/>
              </a:rPr>
            </a:br>
            <a:endParaRPr lang="en-US" dirty="0">
              <a:latin typeface="Calibri"/>
            </a:endParaRPr>
          </a:p>
          <a:p>
            <a:r>
              <a:rPr lang="en-US" dirty="0">
                <a:latin typeface="Calibri"/>
              </a:rPr>
              <a:t/>
            </a:r>
            <a:br>
              <a:rPr lang="en-US" dirty="0">
                <a:latin typeface="Calibri"/>
              </a:rPr>
            </a:br>
            <a:endParaRPr lang="en-US" dirty="0">
              <a:latin typeface="Calibri"/>
            </a:endParaRPr>
          </a:p>
          <a:p>
            <a:r>
              <a:rPr lang="en-US">
                <a:latin typeface="Calibri"/>
              </a:rPr>
              <a:t>Becky </a:t>
            </a:r>
            <a:r>
              <a:rPr lang="en-US" dirty="0">
                <a:latin typeface="Calibri"/>
              </a:rPr>
              <a:t>will do the first part of this slide - then, hand off</a:t>
            </a:r>
            <a:br>
              <a:rPr lang="en-US" dirty="0">
                <a:latin typeface="Calibri"/>
              </a:rPr>
            </a:br>
            <a:endParaRPr lang="en-US" dirty="0">
              <a:latin typeface="Calibri"/>
            </a:endParaRPr>
          </a:p>
        </p:txBody>
      </p:sp>
      <p:sp>
        <p:nvSpPr>
          <p:cNvPr id="4" name="Slide Number Placeholder 3"/>
          <p:cNvSpPr>
            <a:spLocks noGrp="1"/>
          </p:cNvSpPr>
          <p:nvPr>
            <p:ph type="sldNum" sz="quarter" idx="10"/>
          </p:nvPr>
        </p:nvSpPr>
        <p:spPr/>
        <p:txBody>
          <a:bodyPr/>
          <a:lstStyle/>
          <a:p>
            <a:fld id="{75D3CFA0-2DF9-344A-A394-6E3BAD92D44F}" type="slidenum">
              <a:rPr lang="en-US" smtClean="0"/>
              <a:t>8</a:t>
            </a:fld>
            <a:endParaRPr lang="en-US"/>
          </a:p>
        </p:txBody>
      </p:sp>
    </p:spTree>
    <p:extLst>
      <p:ext uri="{BB962C8B-B14F-4D97-AF65-F5344CB8AC3E}">
        <p14:creationId xmlns:p14="http://schemas.microsoft.com/office/powerpoint/2010/main" val="131513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rPr>
              <a:t>publishers are trying to find a balance between adopting to this model while maintaining their bottom line</a:t>
            </a:r>
          </a:p>
        </p:txBody>
      </p:sp>
      <p:sp>
        <p:nvSpPr>
          <p:cNvPr id="4" name="Slide Number Placeholder 3"/>
          <p:cNvSpPr>
            <a:spLocks noGrp="1"/>
          </p:cNvSpPr>
          <p:nvPr>
            <p:ph type="sldNum" sz="quarter" idx="10"/>
          </p:nvPr>
        </p:nvSpPr>
        <p:spPr/>
        <p:txBody>
          <a:bodyPr/>
          <a:lstStyle/>
          <a:p>
            <a:fld id="{75D3CFA0-2DF9-344A-A394-6E3BAD92D44F}" type="slidenum">
              <a:rPr lang="en-US" smtClean="0"/>
              <a:t>9</a:t>
            </a:fld>
            <a:endParaRPr lang="en-US"/>
          </a:p>
        </p:txBody>
      </p:sp>
    </p:spTree>
    <p:extLst>
      <p:ext uri="{BB962C8B-B14F-4D97-AF65-F5344CB8AC3E}">
        <p14:creationId xmlns:p14="http://schemas.microsoft.com/office/powerpoint/2010/main" val="1605087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the format does not determine the quality</a:t>
            </a:r>
          </a:p>
        </p:txBody>
      </p:sp>
      <p:sp>
        <p:nvSpPr>
          <p:cNvPr id="4" name="Slide Number Placeholder 3"/>
          <p:cNvSpPr>
            <a:spLocks noGrp="1"/>
          </p:cNvSpPr>
          <p:nvPr>
            <p:ph type="sldNum" sz="quarter" idx="10"/>
          </p:nvPr>
        </p:nvSpPr>
        <p:spPr/>
        <p:txBody>
          <a:bodyPr/>
          <a:lstStyle/>
          <a:p>
            <a:fld id="{04EF9BDF-010C-0F43-9EF0-42F81320D452}" type="slidenum">
              <a:rPr lang="en-US" smtClean="0"/>
              <a:t>10</a:t>
            </a:fld>
            <a:endParaRPr lang="en-US"/>
          </a:p>
        </p:txBody>
      </p:sp>
    </p:spTree>
    <p:extLst>
      <p:ext uri="{BB962C8B-B14F-4D97-AF65-F5344CB8AC3E}">
        <p14:creationId xmlns:p14="http://schemas.microsoft.com/office/powerpoint/2010/main" val="1941995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entury Gothic"/>
              </a:rPr>
              <a:t/>
            </a:r>
            <a:br>
              <a:rPr lang="en-US" dirty="0">
                <a:latin typeface="Century Gothic"/>
              </a:rPr>
            </a:br>
            <a:endParaRPr lang="en-US" dirty="0">
              <a:latin typeface="Century Gothic"/>
            </a:endParaRPr>
          </a:p>
        </p:txBody>
      </p:sp>
      <p:sp>
        <p:nvSpPr>
          <p:cNvPr id="4" name="Slide Number Placeholder 3"/>
          <p:cNvSpPr>
            <a:spLocks noGrp="1"/>
          </p:cNvSpPr>
          <p:nvPr>
            <p:ph type="sldNum" sz="quarter" idx="10"/>
          </p:nvPr>
        </p:nvSpPr>
        <p:spPr/>
        <p:txBody>
          <a:bodyPr/>
          <a:lstStyle/>
          <a:p>
            <a:fld id="{B1D1C1CB-B741-45C3-A5E1-A9697FF5E606}" type="slidenum">
              <a:rPr lang="en-US" smtClean="0"/>
              <a:t>11</a:t>
            </a:fld>
            <a:endParaRPr lang="en-US"/>
          </a:p>
        </p:txBody>
      </p:sp>
    </p:spTree>
    <p:extLst>
      <p:ext uri="{BB962C8B-B14F-4D97-AF65-F5344CB8AC3E}">
        <p14:creationId xmlns:p14="http://schemas.microsoft.com/office/powerpoint/2010/main" val="1242608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8F1BE49-9DD1-984D-A856-2BEED53A7AC1}" type="datetimeFigureOut">
              <a:rPr lang="en-US" smtClean="0"/>
              <a:t>8/16/16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45901-51D2-5047-BF73-34E1694ED3C2}" type="slidenum">
              <a:rPr lang="en-US" smtClean="0"/>
              <a:t>‹#›</a:t>
            </a:fld>
            <a:endParaRPr lang="en-US"/>
          </a:p>
        </p:txBody>
      </p:sp>
    </p:spTree>
    <p:extLst>
      <p:ext uri="{BB962C8B-B14F-4D97-AF65-F5344CB8AC3E}">
        <p14:creationId xmlns:p14="http://schemas.microsoft.com/office/powerpoint/2010/main" val="234539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F1BE49-9DD1-984D-A856-2BEED53A7AC1}" type="datetimeFigureOut">
              <a:rPr lang="en-US" smtClean="0"/>
              <a:t>8/16/16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45901-51D2-5047-BF73-34E1694ED3C2}" type="slidenum">
              <a:rPr lang="en-US" smtClean="0"/>
              <a:t>‹#›</a:t>
            </a:fld>
            <a:endParaRPr lang="en-US"/>
          </a:p>
        </p:txBody>
      </p:sp>
    </p:spTree>
    <p:extLst>
      <p:ext uri="{BB962C8B-B14F-4D97-AF65-F5344CB8AC3E}">
        <p14:creationId xmlns:p14="http://schemas.microsoft.com/office/powerpoint/2010/main" val="127361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F1BE49-9DD1-984D-A856-2BEED53A7AC1}" type="datetimeFigureOut">
              <a:rPr lang="en-US" smtClean="0"/>
              <a:t>8/16/16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45901-51D2-5047-BF73-34E1694ED3C2}" type="slidenum">
              <a:rPr lang="en-US" smtClean="0"/>
              <a:t>‹#›</a:t>
            </a:fld>
            <a:endParaRPr lang="en-US"/>
          </a:p>
        </p:txBody>
      </p:sp>
    </p:spTree>
    <p:extLst>
      <p:ext uri="{BB962C8B-B14F-4D97-AF65-F5344CB8AC3E}">
        <p14:creationId xmlns:p14="http://schemas.microsoft.com/office/powerpoint/2010/main" val="1670244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371081" y="141444"/>
            <a:ext cx="7449839" cy="1109133"/>
          </a:xfrm>
          <a:prstGeom prst="rect">
            <a:avLst/>
          </a:prstGeom>
        </p:spPr>
        <p:txBody>
          <a:bodyPr vert="horz"/>
          <a:lstStyle>
            <a:lvl1pPr marL="0" indent="0" algn="ctr">
              <a:buFontTx/>
              <a:buNone/>
              <a:defRPr b="0" i="0" baseline="0">
                <a:solidFill>
                  <a:srgbClr val="002469"/>
                </a:solidFill>
                <a:latin typeface="Avenir Black"/>
              </a:defRPr>
            </a:lvl1pPr>
          </a:lstStyle>
          <a:p>
            <a:pPr lvl="0"/>
            <a:endParaRPr lang="en-US" dirty="0"/>
          </a:p>
        </p:txBody>
      </p:sp>
      <p:sp>
        <p:nvSpPr>
          <p:cNvPr id="5" name="Rectangle 4"/>
          <p:cNvSpPr/>
          <p:nvPr userDrawn="1"/>
        </p:nvSpPr>
        <p:spPr>
          <a:xfrm>
            <a:off x="5638800" y="1258167"/>
            <a:ext cx="914400" cy="97536"/>
          </a:xfrm>
          <a:prstGeom prst="rect">
            <a:avLst/>
          </a:prstGeom>
          <a:solidFill>
            <a:srgbClr val="002469"/>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Rectangle 5"/>
          <p:cNvSpPr/>
          <p:nvPr userDrawn="1"/>
        </p:nvSpPr>
        <p:spPr>
          <a:xfrm>
            <a:off x="1" y="6366384"/>
            <a:ext cx="10129212" cy="267969"/>
          </a:xfrm>
          <a:prstGeom prst="rect">
            <a:avLst/>
          </a:prstGeom>
          <a:solidFill>
            <a:srgbClr val="002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12" name="Straight Connector 11"/>
          <p:cNvCxnSpPr/>
          <p:nvPr userDrawn="1"/>
        </p:nvCxnSpPr>
        <p:spPr>
          <a:xfrm>
            <a:off x="11115524" y="6195821"/>
            <a:ext cx="0" cy="304547"/>
          </a:xfrm>
          <a:prstGeom prst="line">
            <a:avLst/>
          </a:prstGeom>
          <a:ln>
            <a:no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10746084" y="6366381"/>
            <a:ext cx="0" cy="264547"/>
          </a:xfrm>
          <a:prstGeom prst="line">
            <a:avLst/>
          </a:prstGeom>
          <a:ln>
            <a:solidFill>
              <a:srgbClr val="002469"/>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OSX-Horiz-TM-RGB-2015.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27511" y="6366382"/>
            <a:ext cx="1006324" cy="230773"/>
          </a:xfrm>
          <a:prstGeom prst="rect">
            <a:avLst/>
          </a:prstGeom>
        </p:spPr>
      </p:pic>
      <p:sp>
        <p:nvSpPr>
          <p:cNvPr id="20" name="Picture Placeholder 19"/>
          <p:cNvSpPr>
            <a:spLocks noGrp="1"/>
          </p:cNvSpPr>
          <p:nvPr>
            <p:ph type="pic" sz="quarter" idx="12"/>
          </p:nvPr>
        </p:nvSpPr>
        <p:spPr>
          <a:xfrm>
            <a:off x="1522235" y="1846877"/>
            <a:ext cx="9144000" cy="3356272"/>
          </a:xfrm>
          <a:prstGeom prst="rect">
            <a:avLst/>
          </a:prstGeom>
        </p:spPr>
        <p:txBody>
          <a:bodyPr vert="horz"/>
          <a:lstStyle/>
          <a:p>
            <a:endParaRPr lang="en-US"/>
          </a:p>
        </p:txBody>
      </p:sp>
      <p:sp>
        <p:nvSpPr>
          <p:cNvPr id="2" name="Slide Number Placeholder 1"/>
          <p:cNvSpPr>
            <a:spLocks noGrp="1"/>
          </p:cNvSpPr>
          <p:nvPr>
            <p:ph type="sldNum" sz="quarter" idx="13"/>
          </p:nvPr>
        </p:nvSpPr>
        <p:spPr>
          <a:xfrm>
            <a:off x="10156747" y="6300096"/>
            <a:ext cx="562960" cy="327477"/>
          </a:xfrm>
        </p:spPr>
        <p:txBody>
          <a:bodyPr/>
          <a:lstStyle>
            <a:lvl1pPr algn="ctr">
              <a:defRPr>
                <a:solidFill>
                  <a:srgbClr val="002469"/>
                </a:solidFill>
                <a:latin typeface="Avenir Medium"/>
              </a:defRPr>
            </a:lvl1pPr>
          </a:lstStyle>
          <a:p>
            <a:fld id="{F06EB23F-1300-2242-934E-F6ACB1AD90E4}" type="slidenum">
              <a:rPr lang="en-US" smtClean="0"/>
              <a:pPr/>
              <a:t>‹#›</a:t>
            </a:fld>
            <a:endParaRPr lang="en-US" dirty="0"/>
          </a:p>
        </p:txBody>
      </p:sp>
    </p:spTree>
    <p:extLst>
      <p:ext uri="{BB962C8B-B14F-4D97-AF65-F5344CB8AC3E}">
        <p14:creationId xmlns:p14="http://schemas.microsoft.com/office/powerpoint/2010/main" val="419829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371081" y="141444"/>
            <a:ext cx="7449839" cy="1109133"/>
          </a:xfrm>
          <a:prstGeom prst="rect">
            <a:avLst/>
          </a:prstGeom>
        </p:spPr>
        <p:txBody>
          <a:bodyPr vert="horz"/>
          <a:lstStyle>
            <a:lvl1pPr marL="0" indent="0" algn="ctr">
              <a:buFontTx/>
              <a:buNone/>
              <a:defRPr b="0" i="0" baseline="0">
                <a:solidFill>
                  <a:srgbClr val="F4D032"/>
                </a:solidFill>
                <a:latin typeface="Avenir Black"/>
              </a:defRPr>
            </a:lvl1pPr>
          </a:lstStyle>
          <a:p>
            <a:pPr lvl="0"/>
            <a:endParaRPr lang="en-US" dirty="0"/>
          </a:p>
        </p:txBody>
      </p:sp>
      <p:sp>
        <p:nvSpPr>
          <p:cNvPr id="5" name="Rectangle 4"/>
          <p:cNvSpPr/>
          <p:nvPr userDrawn="1"/>
        </p:nvSpPr>
        <p:spPr>
          <a:xfrm>
            <a:off x="5638800" y="1258167"/>
            <a:ext cx="914400" cy="97536"/>
          </a:xfrm>
          <a:prstGeom prst="rect">
            <a:avLst/>
          </a:prstGeom>
          <a:solidFill>
            <a:srgbClr val="F4D0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Rectangle 5"/>
          <p:cNvSpPr/>
          <p:nvPr userDrawn="1"/>
        </p:nvSpPr>
        <p:spPr>
          <a:xfrm>
            <a:off x="1" y="6366384"/>
            <a:ext cx="10129212" cy="267969"/>
          </a:xfrm>
          <a:prstGeom prst="rect">
            <a:avLst/>
          </a:prstGeom>
          <a:solidFill>
            <a:srgbClr val="F4D0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12" name="Straight Connector 11"/>
          <p:cNvCxnSpPr/>
          <p:nvPr userDrawn="1"/>
        </p:nvCxnSpPr>
        <p:spPr>
          <a:xfrm>
            <a:off x="11115524" y="6195821"/>
            <a:ext cx="0" cy="304547"/>
          </a:xfrm>
          <a:prstGeom prst="line">
            <a:avLst/>
          </a:prstGeom>
          <a:ln>
            <a:no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10746084" y="6366381"/>
            <a:ext cx="0" cy="264547"/>
          </a:xfrm>
          <a:prstGeom prst="line">
            <a:avLst/>
          </a:prstGeom>
          <a:ln>
            <a:solidFill>
              <a:srgbClr val="F4D032"/>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OSX-Horiz-TM-RGB-2015.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27511" y="6366382"/>
            <a:ext cx="1006324" cy="230773"/>
          </a:xfrm>
          <a:prstGeom prst="rect">
            <a:avLst/>
          </a:prstGeom>
        </p:spPr>
      </p:pic>
      <p:sp>
        <p:nvSpPr>
          <p:cNvPr id="3" name="Text Placeholder 2"/>
          <p:cNvSpPr>
            <a:spLocks noGrp="1"/>
          </p:cNvSpPr>
          <p:nvPr>
            <p:ph type="body" sz="quarter" idx="12"/>
          </p:nvPr>
        </p:nvSpPr>
        <p:spPr>
          <a:xfrm>
            <a:off x="2008316" y="1627733"/>
            <a:ext cx="8151981" cy="866085"/>
          </a:xfrm>
          <a:prstGeom prst="rect">
            <a:avLst/>
          </a:prstGeom>
        </p:spPr>
        <p:txBody>
          <a:bodyPr vert="horz" numCol="1"/>
          <a:lstStyle>
            <a:lvl1pPr marL="0" indent="0" algn="ctr">
              <a:spcBef>
                <a:spcPts val="0"/>
              </a:spcBef>
              <a:buFontTx/>
              <a:buNone/>
              <a:defRPr sz="2400" b="0" i="0" baseline="0">
                <a:latin typeface="Avenir Medium Oblique"/>
              </a:defRPr>
            </a:lvl1pPr>
            <a:lvl2pPr marL="609585" indent="0">
              <a:buNone/>
              <a:defRPr/>
            </a:lvl2pPr>
            <a:lvl3pPr marL="1219170" indent="0">
              <a:buNone/>
              <a:defRPr/>
            </a:lvl3pPr>
            <a:lvl4pPr marL="1828754" indent="0">
              <a:buNone/>
              <a:defRPr/>
            </a:lvl4pPr>
            <a:lvl5pPr marL="2438339" indent="0">
              <a:buNone/>
              <a:defRPr/>
            </a:lvl5pPr>
          </a:lstStyle>
          <a:p>
            <a:pPr lvl="0"/>
            <a:endParaRPr lang="en-US" dirty="0"/>
          </a:p>
        </p:txBody>
      </p:sp>
      <p:sp>
        <p:nvSpPr>
          <p:cNvPr id="11" name="Picture Placeholder 10"/>
          <p:cNvSpPr>
            <a:spLocks noGrp="1"/>
          </p:cNvSpPr>
          <p:nvPr>
            <p:ph type="pic" sz="quarter" idx="13"/>
          </p:nvPr>
        </p:nvSpPr>
        <p:spPr>
          <a:xfrm>
            <a:off x="1277570" y="2843647"/>
            <a:ext cx="9605433" cy="3079751"/>
          </a:xfrm>
          <a:prstGeom prst="rect">
            <a:avLst/>
          </a:prstGeom>
        </p:spPr>
        <p:txBody>
          <a:bodyPr vert="horz"/>
          <a:lstStyle/>
          <a:p>
            <a:endParaRPr lang="en-US" dirty="0"/>
          </a:p>
        </p:txBody>
      </p:sp>
      <p:sp>
        <p:nvSpPr>
          <p:cNvPr id="13" name="Slide Number Placeholder 1"/>
          <p:cNvSpPr>
            <a:spLocks noGrp="1"/>
          </p:cNvSpPr>
          <p:nvPr>
            <p:ph type="sldNum" sz="quarter" idx="14"/>
          </p:nvPr>
        </p:nvSpPr>
        <p:spPr>
          <a:xfrm>
            <a:off x="10156747" y="6300096"/>
            <a:ext cx="562960" cy="327477"/>
          </a:xfrm>
        </p:spPr>
        <p:txBody>
          <a:bodyPr/>
          <a:lstStyle>
            <a:lvl1pPr algn="ctr">
              <a:defRPr>
                <a:solidFill>
                  <a:srgbClr val="F4D032"/>
                </a:solidFill>
                <a:latin typeface="Avenir Medium"/>
              </a:defRPr>
            </a:lvl1pPr>
          </a:lstStyle>
          <a:p>
            <a:fld id="{F06EB23F-1300-2242-934E-F6ACB1AD90E4}" type="slidenum">
              <a:rPr lang="en-US" smtClean="0"/>
              <a:pPr/>
              <a:t>‹#›</a:t>
            </a:fld>
            <a:endParaRPr lang="en-US" dirty="0"/>
          </a:p>
        </p:txBody>
      </p:sp>
    </p:spTree>
    <p:extLst>
      <p:ext uri="{BB962C8B-B14F-4D97-AF65-F5344CB8AC3E}">
        <p14:creationId xmlns:p14="http://schemas.microsoft.com/office/powerpoint/2010/main" val="1742557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371081" y="141444"/>
            <a:ext cx="7449839" cy="1109133"/>
          </a:xfrm>
          <a:prstGeom prst="rect">
            <a:avLst/>
          </a:prstGeom>
        </p:spPr>
        <p:txBody>
          <a:bodyPr vert="horz"/>
          <a:lstStyle>
            <a:lvl1pPr marL="0" indent="0" algn="ctr">
              <a:buFontTx/>
              <a:buNone/>
              <a:defRPr b="0" i="0" baseline="0">
                <a:solidFill>
                  <a:srgbClr val="EF5F32"/>
                </a:solidFill>
                <a:latin typeface="Avenir Black"/>
              </a:defRPr>
            </a:lvl1pPr>
          </a:lstStyle>
          <a:p>
            <a:pPr lvl="0"/>
            <a:endParaRPr lang="en-US" dirty="0"/>
          </a:p>
        </p:txBody>
      </p:sp>
      <p:sp>
        <p:nvSpPr>
          <p:cNvPr id="5" name="Rectangle 4"/>
          <p:cNvSpPr/>
          <p:nvPr userDrawn="1"/>
        </p:nvSpPr>
        <p:spPr>
          <a:xfrm>
            <a:off x="5638800" y="1258167"/>
            <a:ext cx="914400" cy="97536"/>
          </a:xfrm>
          <a:prstGeom prst="rect">
            <a:avLst/>
          </a:prstGeom>
          <a:solidFill>
            <a:srgbClr val="EF5F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Rectangle 5"/>
          <p:cNvSpPr/>
          <p:nvPr userDrawn="1"/>
        </p:nvSpPr>
        <p:spPr>
          <a:xfrm>
            <a:off x="1" y="6366384"/>
            <a:ext cx="10129212" cy="267969"/>
          </a:xfrm>
          <a:prstGeom prst="rect">
            <a:avLst/>
          </a:prstGeom>
          <a:solidFill>
            <a:srgbClr val="EF5F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12" name="Straight Connector 11"/>
          <p:cNvCxnSpPr/>
          <p:nvPr userDrawn="1"/>
        </p:nvCxnSpPr>
        <p:spPr>
          <a:xfrm>
            <a:off x="11115524" y="6195821"/>
            <a:ext cx="0" cy="304547"/>
          </a:xfrm>
          <a:prstGeom prst="line">
            <a:avLst/>
          </a:prstGeom>
          <a:ln>
            <a:no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10746084" y="6366381"/>
            <a:ext cx="0" cy="264547"/>
          </a:xfrm>
          <a:prstGeom prst="line">
            <a:avLst/>
          </a:prstGeom>
          <a:ln>
            <a:solidFill>
              <a:srgbClr val="EF5F32"/>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OSX-Horiz-TM-RGB-2015.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27511" y="6366382"/>
            <a:ext cx="1006324" cy="230773"/>
          </a:xfrm>
          <a:prstGeom prst="rect">
            <a:avLst/>
          </a:prstGeom>
        </p:spPr>
      </p:pic>
      <p:sp>
        <p:nvSpPr>
          <p:cNvPr id="3" name="Text Placeholder 2"/>
          <p:cNvSpPr>
            <a:spLocks noGrp="1"/>
          </p:cNvSpPr>
          <p:nvPr>
            <p:ph type="body" sz="quarter" idx="12"/>
          </p:nvPr>
        </p:nvSpPr>
        <p:spPr>
          <a:xfrm>
            <a:off x="1473628" y="4188771"/>
            <a:ext cx="9227085" cy="1947731"/>
          </a:xfrm>
          <a:prstGeom prst="rect">
            <a:avLst/>
          </a:prstGeom>
        </p:spPr>
        <p:txBody>
          <a:bodyPr vert="horz" numCol="2"/>
          <a:lstStyle>
            <a:lvl1pPr marL="457189" indent="-457189">
              <a:buFont typeface="Arial"/>
              <a:buChar char="•"/>
              <a:defRPr sz="2667" baseline="0">
                <a:latin typeface="Avenir Medium"/>
              </a:defRPr>
            </a:lvl1pPr>
            <a:lvl2pPr marL="609585" indent="0">
              <a:buNone/>
              <a:defRPr/>
            </a:lvl2pPr>
            <a:lvl3pPr marL="1219170" indent="0">
              <a:buNone/>
              <a:defRPr/>
            </a:lvl3pPr>
            <a:lvl4pPr marL="1828754" indent="0">
              <a:buNone/>
              <a:defRPr/>
            </a:lvl4pPr>
            <a:lvl5pPr marL="2438339" indent="0">
              <a:buNone/>
              <a:defRPr/>
            </a:lvl5pPr>
          </a:lstStyle>
          <a:p>
            <a:pPr lvl="0"/>
            <a:endParaRPr lang="en-US" dirty="0"/>
          </a:p>
        </p:txBody>
      </p:sp>
      <p:sp>
        <p:nvSpPr>
          <p:cNvPr id="8" name="Picture Placeholder 7"/>
          <p:cNvSpPr>
            <a:spLocks noGrp="1"/>
          </p:cNvSpPr>
          <p:nvPr>
            <p:ph type="pic" sz="quarter" idx="13"/>
          </p:nvPr>
        </p:nvSpPr>
        <p:spPr>
          <a:xfrm>
            <a:off x="2747309" y="1603066"/>
            <a:ext cx="6680008" cy="2279649"/>
          </a:xfrm>
          <a:prstGeom prst="rect">
            <a:avLst/>
          </a:prstGeom>
        </p:spPr>
        <p:txBody>
          <a:bodyPr vert="horz"/>
          <a:lstStyle/>
          <a:p>
            <a:endParaRPr lang="en-US"/>
          </a:p>
        </p:txBody>
      </p:sp>
      <p:sp>
        <p:nvSpPr>
          <p:cNvPr id="11" name="Slide Number Placeholder 1"/>
          <p:cNvSpPr>
            <a:spLocks noGrp="1"/>
          </p:cNvSpPr>
          <p:nvPr>
            <p:ph type="sldNum" sz="quarter" idx="14"/>
          </p:nvPr>
        </p:nvSpPr>
        <p:spPr>
          <a:xfrm>
            <a:off x="10156747" y="6300096"/>
            <a:ext cx="562960" cy="327477"/>
          </a:xfrm>
        </p:spPr>
        <p:txBody>
          <a:bodyPr/>
          <a:lstStyle>
            <a:lvl1pPr algn="ctr">
              <a:defRPr b="0" i="0">
                <a:solidFill>
                  <a:srgbClr val="EF5F32"/>
                </a:solidFill>
                <a:latin typeface="Avenir Medium"/>
              </a:defRPr>
            </a:lvl1pPr>
          </a:lstStyle>
          <a:p>
            <a:fld id="{F06EB23F-1300-2242-934E-F6ACB1AD90E4}" type="slidenum">
              <a:rPr lang="en-US" smtClean="0"/>
              <a:pPr/>
              <a:t>‹#›</a:t>
            </a:fld>
            <a:endParaRPr lang="en-US" dirty="0"/>
          </a:p>
        </p:txBody>
      </p:sp>
    </p:spTree>
    <p:extLst>
      <p:ext uri="{BB962C8B-B14F-4D97-AF65-F5344CB8AC3E}">
        <p14:creationId xmlns:p14="http://schemas.microsoft.com/office/powerpoint/2010/main" val="293103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371081" y="141444"/>
            <a:ext cx="7449839" cy="1109133"/>
          </a:xfrm>
          <a:prstGeom prst="rect">
            <a:avLst/>
          </a:prstGeom>
        </p:spPr>
        <p:txBody>
          <a:bodyPr vert="horz"/>
          <a:lstStyle>
            <a:lvl1pPr marL="0" indent="0" algn="ctr">
              <a:buFontTx/>
              <a:buNone/>
              <a:defRPr b="0" i="0" baseline="0">
                <a:solidFill>
                  <a:srgbClr val="66A334"/>
                </a:solidFill>
                <a:latin typeface="Avenir Black"/>
              </a:defRPr>
            </a:lvl1pPr>
          </a:lstStyle>
          <a:p>
            <a:pPr lvl="0"/>
            <a:endParaRPr lang="en-US" dirty="0"/>
          </a:p>
        </p:txBody>
      </p:sp>
      <p:sp>
        <p:nvSpPr>
          <p:cNvPr id="5" name="Rectangle 4"/>
          <p:cNvSpPr/>
          <p:nvPr userDrawn="1"/>
        </p:nvSpPr>
        <p:spPr>
          <a:xfrm>
            <a:off x="5638800" y="1258167"/>
            <a:ext cx="914400" cy="97536"/>
          </a:xfrm>
          <a:prstGeom prst="rect">
            <a:avLst/>
          </a:prstGeom>
          <a:solidFill>
            <a:srgbClr val="66A3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Rectangle 5"/>
          <p:cNvSpPr/>
          <p:nvPr userDrawn="1"/>
        </p:nvSpPr>
        <p:spPr>
          <a:xfrm>
            <a:off x="1" y="6366384"/>
            <a:ext cx="10129212" cy="267969"/>
          </a:xfrm>
          <a:prstGeom prst="rect">
            <a:avLst/>
          </a:prstGeom>
          <a:solidFill>
            <a:srgbClr val="66A3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12" name="Straight Connector 11"/>
          <p:cNvCxnSpPr/>
          <p:nvPr userDrawn="1"/>
        </p:nvCxnSpPr>
        <p:spPr>
          <a:xfrm>
            <a:off x="11115524" y="6195821"/>
            <a:ext cx="0" cy="304547"/>
          </a:xfrm>
          <a:prstGeom prst="line">
            <a:avLst/>
          </a:prstGeom>
          <a:ln>
            <a:no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10746084" y="6366381"/>
            <a:ext cx="0" cy="264547"/>
          </a:xfrm>
          <a:prstGeom prst="line">
            <a:avLst/>
          </a:prstGeom>
          <a:ln>
            <a:solidFill>
              <a:srgbClr val="66A334"/>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OSX-Horiz-TM-RGB-2015.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27511" y="6366382"/>
            <a:ext cx="1006324" cy="230773"/>
          </a:xfrm>
          <a:prstGeom prst="rect">
            <a:avLst/>
          </a:prstGeom>
        </p:spPr>
      </p:pic>
      <p:sp>
        <p:nvSpPr>
          <p:cNvPr id="3" name="Text Placeholder 2"/>
          <p:cNvSpPr>
            <a:spLocks noGrp="1"/>
          </p:cNvSpPr>
          <p:nvPr>
            <p:ph type="body" sz="quarter" idx="12"/>
          </p:nvPr>
        </p:nvSpPr>
        <p:spPr>
          <a:xfrm>
            <a:off x="1580573" y="1847852"/>
            <a:ext cx="9005455" cy="3647785"/>
          </a:xfrm>
          <a:prstGeom prst="rect">
            <a:avLst/>
          </a:prstGeom>
        </p:spPr>
        <p:txBody>
          <a:bodyPr vert="horz" numCol="1"/>
          <a:lstStyle>
            <a:lvl1pPr marL="457189" indent="-457189">
              <a:buFont typeface="Arial"/>
              <a:buChar char="•"/>
              <a:defRPr sz="3200" baseline="0">
                <a:latin typeface="Avenir Medium"/>
              </a:defRPr>
            </a:lvl1pPr>
            <a:lvl2pPr marL="609585" indent="0">
              <a:buNone/>
              <a:defRPr/>
            </a:lvl2pPr>
            <a:lvl3pPr marL="1219170" indent="0">
              <a:buNone/>
              <a:defRPr/>
            </a:lvl3pPr>
            <a:lvl4pPr marL="1828754" indent="0">
              <a:buNone/>
              <a:defRPr/>
            </a:lvl4pPr>
            <a:lvl5pPr marL="2438339" indent="0">
              <a:buNone/>
              <a:defRPr/>
            </a:lvl5pPr>
          </a:lstStyle>
          <a:p>
            <a:pPr lvl="0"/>
            <a:endParaRPr lang="en-US" dirty="0"/>
          </a:p>
        </p:txBody>
      </p:sp>
      <p:sp>
        <p:nvSpPr>
          <p:cNvPr id="11" name="Slide Number Placeholder 1"/>
          <p:cNvSpPr>
            <a:spLocks noGrp="1"/>
          </p:cNvSpPr>
          <p:nvPr>
            <p:ph type="sldNum" sz="quarter" idx="13"/>
          </p:nvPr>
        </p:nvSpPr>
        <p:spPr>
          <a:xfrm>
            <a:off x="10156747" y="6300096"/>
            <a:ext cx="562960" cy="327477"/>
          </a:xfrm>
        </p:spPr>
        <p:txBody>
          <a:bodyPr/>
          <a:lstStyle>
            <a:lvl1pPr algn="ctr">
              <a:defRPr>
                <a:solidFill>
                  <a:srgbClr val="66A334"/>
                </a:solidFill>
                <a:latin typeface="Avenir Medium"/>
              </a:defRPr>
            </a:lvl1pPr>
          </a:lstStyle>
          <a:p>
            <a:fld id="{F06EB23F-1300-2242-934E-F6ACB1AD90E4}" type="slidenum">
              <a:rPr lang="en-US" smtClean="0"/>
              <a:pPr/>
              <a:t>‹#›</a:t>
            </a:fld>
            <a:endParaRPr lang="en-US" dirty="0"/>
          </a:p>
        </p:txBody>
      </p:sp>
    </p:spTree>
    <p:extLst>
      <p:ext uri="{BB962C8B-B14F-4D97-AF65-F5344CB8AC3E}">
        <p14:creationId xmlns:p14="http://schemas.microsoft.com/office/powerpoint/2010/main" val="848987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bg>
      <p:bgPr>
        <a:solidFill>
          <a:srgbClr val="EF5F3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14211" y="1454800"/>
            <a:ext cx="9144000" cy="3048000"/>
          </a:xfrm>
          <a:prstGeom prst="rect">
            <a:avLst/>
          </a:prstGeom>
        </p:spPr>
        <p:txBody>
          <a:bodyPr vert="horz" wrap="square" tIns="0" bIns="0"/>
          <a:lstStyle>
            <a:lvl1pPr>
              <a:defRPr sz="4800" b="0" i="0" baseline="0">
                <a:solidFill>
                  <a:schemeClr val="bg1"/>
                </a:solidFill>
                <a:latin typeface="Avenir Black"/>
                <a:cs typeface="Lucida Sans"/>
              </a:defRPr>
            </a:lvl1pPr>
          </a:lstStyle>
          <a:p>
            <a:endParaRPr lang="en-US" dirty="0"/>
          </a:p>
        </p:txBody>
      </p:sp>
      <p:sp>
        <p:nvSpPr>
          <p:cNvPr id="3" name="Rectangle 2"/>
          <p:cNvSpPr/>
          <p:nvPr userDrawn="1"/>
        </p:nvSpPr>
        <p:spPr>
          <a:xfrm>
            <a:off x="5633628" y="5065261"/>
            <a:ext cx="914400" cy="9753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Text Placeholder 5"/>
          <p:cNvSpPr>
            <a:spLocks noGrp="1"/>
          </p:cNvSpPr>
          <p:nvPr>
            <p:ph type="body" sz="quarter" idx="10"/>
          </p:nvPr>
        </p:nvSpPr>
        <p:spPr>
          <a:xfrm>
            <a:off x="448734" y="5804395"/>
            <a:ext cx="5486845" cy="765972"/>
          </a:xfrm>
          <a:prstGeom prst="rect">
            <a:avLst/>
          </a:prstGeom>
        </p:spPr>
        <p:txBody>
          <a:bodyPr vert="horz" lIns="0" tIns="0" rIns="0" bIns="0" anchor="b" anchorCtr="0"/>
          <a:lstStyle>
            <a:lvl1pPr marL="0" indent="0">
              <a:buFontTx/>
              <a:buNone/>
              <a:defRPr sz="2133" b="0" i="0" baseline="0">
                <a:solidFill>
                  <a:schemeClr val="bg1"/>
                </a:solidFill>
                <a:latin typeface="Avenir Medium Oblique"/>
              </a:defRPr>
            </a:lvl1pPr>
          </a:lstStyle>
          <a:p>
            <a:pPr lvl="0"/>
            <a:endParaRPr lang="en-US" dirty="0"/>
          </a:p>
        </p:txBody>
      </p:sp>
    </p:spTree>
    <p:extLst>
      <p:ext uri="{BB962C8B-B14F-4D97-AF65-F5344CB8AC3E}">
        <p14:creationId xmlns:p14="http://schemas.microsoft.com/office/powerpoint/2010/main" val="257746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4202A60-6B3E-EF42-A840-1592599966A7}" type="datetimeFigureOut">
              <a:rPr lang="en-US" smtClean="0"/>
              <a:t>8/16/16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AD52D-B28C-C44C-AF82-D6A911CB4A05}" type="slidenum">
              <a:rPr lang="en-US" smtClean="0"/>
              <a:t>‹#›</a:t>
            </a:fld>
            <a:endParaRPr lang="en-US"/>
          </a:p>
        </p:txBody>
      </p:sp>
    </p:spTree>
    <p:extLst>
      <p:ext uri="{BB962C8B-B14F-4D97-AF65-F5344CB8AC3E}">
        <p14:creationId xmlns:p14="http://schemas.microsoft.com/office/powerpoint/2010/main" val="4590386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202A60-6B3E-EF42-A840-1592599966A7}" type="datetimeFigureOut">
              <a:rPr lang="en-US" smtClean="0"/>
              <a:t>8/16/16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AD52D-B28C-C44C-AF82-D6A911CB4A05}" type="slidenum">
              <a:rPr lang="en-US" smtClean="0"/>
              <a:t>‹#›</a:t>
            </a:fld>
            <a:endParaRPr lang="en-US"/>
          </a:p>
        </p:txBody>
      </p:sp>
    </p:spTree>
    <p:extLst>
      <p:ext uri="{BB962C8B-B14F-4D97-AF65-F5344CB8AC3E}">
        <p14:creationId xmlns:p14="http://schemas.microsoft.com/office/powerpoint/2010/main" val="13019859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02A60-6B3E-EF42-A840-1592599966A7}" type="datetimeFigureOut">
              <a:rPr lang="en-US" smtClean="0"/>
              <a:t>8/16/16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AD52D-B28C-C44C-AF82-D6A911CB4A05}" type="slidenum">
              <a:rPr lang="en-US" smtClean="0"/>
              <a:t>‹#›</a:t>
            </a:fld>
            <a:endParaRPr lang="en-US"/>
          </a:p>
        </p:txBody>
      </p:sp>
    </p:spTree>
    <p:extLst>
      <p:ext uri="{BB962C8B-B14F-4D97-AF65-F5344CB8AC3E}">
        <p14:creationId xmlns:p14="http://schemas.microsoft.com/office/powerpoint/2010/main" val="1767805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F1BE49-9DD1-984D-A856-2BEED53A7AC1}" type="datetimeFigureOut">
              <a:rPr lang="en-US" smtClean="0"/>
              <a:t>8/16/16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45901-51D2-5047-BF73-34E1694ED3C2}" type="slidenum">
              <a:rPr lang="en-US" smtClean="0"/>
              <a:t>‹#›</a:t>
            </a:fld>
            <a:endParaRPr lang="en-US"/>
          </a:p>
        </p:txBody>
      </p:sp>
    </p:spTree>
    <p:extLst>
      <p:ext uri="{BB962C8B-B14F-4D97-AF65-F5344CB8AC3E}">
        <p14:creationId xmlns:p14="http://schemas.microsoft.com/office/powerpoint/2010/main" val="937705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202A60-6B3E-EF42-A840-1592599966A7}" type="datetimeFigureOut">
              <a:rPr lang="en-US" smtClean="0"/>
              <a:t>8/16/16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AD52D-B28C-C44C-AF82-D6A911CB4A05}" type="slidenum">
              <a:rPr lang="en-US" smtClean="0"/>
              <a:t>‹#›</a:t>
            </a:fld>
            <a:endParaRPr lang="en-US"/>
          </a:p>
        </p:txBody>
      </p:sp>
    </p:spTree>
    <p:extLst>
      <p:ext uri="{BB962C8B-B14F-4D97-AF65-F5344CB8AC3E}">
        <p14:creationId xmlns:p14="http://schemas.microsoft.com/office/powerpoint/2010/main" val="10776731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202A60-6B3E-EF42-A840-1592599966A7}" type="datetimeFigureOut">
              <a:rPr lang="en-US" smtClean="0"/>
              <a:t>8/16/16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CAD52D-B28C-C44C-AF82-D6A911CB4A05}" type="slidenum">
              <a:rPr lang="en-US" smtClean="0"/>
              <a:t>‹#›</a:t>
            </a:fld>
            <a:endParaRPr lang="en-US"/>
          </a:p>
        </p:txBody>
      </p:sp>
    </p:spTree>
    <p:extLst>
      <p:ext uri="{BB962C8B-B14F-4D97-AF65-F5344CB8AC3E}">
        <p14:creationId xmlns:p14="http://schemas.microsoft.com/office/powerpoint/2010/main" val="575133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202A60-6B3E-EF42-A840-1592599966A7}" type="datetimeFigureOut">
              <a:rPr lang="en-US" smtClean="0"/>
              <a:t>8/16/16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CAD52D-B28C-C44C-AF82-D6A911CB4A05}" type="slidenum">
              <a:rPr lang="en-US" smtClean="0"/>
              <a:t>‹#›</a:t>
            </a:fld>
            <a:endParaRPr lang="en-US"/>
          </a:p>
        </p:txBody>
      </p:sp>
    </p:spTree>
    <p:extLst>
      <p:ext uri="{BB962C8B-B14F-4D97-AF65-F5344CB8AC3E}">
        <p14:creationId xmlns:p14="http://schemas.microsoft.com/office/powerpoint/2010/main" val="4377299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202A60-6B3E-EF42-A840-1592599966A7}" type="datetimeFigureOut">
              <a:rPr lang="en-US" smtClean="0"/>
              <a:t>8/16/16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CAD52D-B28C-C44C-AF82-D6A911CB4A05}" type="slidenum">
              <a:rPr lang="en-US" smtClean="0"/>
              <a:t>‹#›</a:t>
            </a:fld>
            <a:endParaRPr lang="en-US"/>
          </a:p>
        </p:txBody>
      </p:sp>
    </p:spTree>
    <p:extLst>
      <p:ext uri="{BB962C8B-B14F-4D97-AF65-F5344CB8AC3E}">
        <p14:creationId xmlns:p14="http://schemas.microsoft.com/office/powerpoint/2010/main" val="17964845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202A60-6B3E-EF42-A840-1592599966A7}" type="datetimeFigureOut">
              <a:rPr lang="en-US" smtClean="0"/>
              <a:t>8/16/16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AD52D-B28C-C44C-AF82-D6A911CB4A05}" type="slidenum">
              <a:rPr lang="en-US" smtClean="0"/>
              <a:t>‹#›</a:t>
            </a:fld>
            <a:endParaRPr lang="en-US"/>
          </a:p>
        </p:txBody>
      </p:sp>
    </p:spTree>
    <p:extLst>
      <p:ext uri="{BB962C8B-B14F-4D97-AF65-F5344CB8AC3E}">
        <p14:creationId xmlns:p14="http://schemas.microsoft.com/office/powerpoint/2010/main" val="20435580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202A60-6B3E-EF42-A840-1592599966A7}" type="datetimeFigureOut">
              <a:rPr lang="en-US" smtClean="0"/>
              <a:t>8/16/16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AD52D-B28C-C44C-AF82-D6A911CB4A05}" type="slidenum">
              <a:rPr lang="en-US" smtClean="0"/>
              <a:t>‹#›</a:t>
            </a:fld>
            <a:endParaRPr lang="en-US"/>
          </a:p>
        </p:txBody>
      </p:sp>
    </p:spTree>
    <p:extLst>
      <p:ext uri="{BB962C8B-B14F-4D97-AF65-F5344CB8AC3E}">
        <p14:creationId xmlns:p14="http://schemas.microsoft.com/office/powerpoint/2010/main" val="13735075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202A60-6B3E-EF42-A840-1592599966A7}" type="datetimeFigureOut">
              <a:rPr lang="en-US" smtClean="0"/>
              <a:t>8/16/16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AD52D-B28C-C44C-AF82-D6A911CB4A05}" type="slidenum">
              <a:rPr lang="en-US" smtClean="0"/>
              <a:t>‹#›</a:t>
            </a:fld>
            <a:endParaRPr lang="en-US"/>
          </a:p>
        </p:txBody>
      </p:sp>
    </p:spTree>
    <p:extLst>
      <p:ext uri="{BB962C8B-B14F-4D97-AF65-F5344CB8AC3E}">
        <p14:creationId xmlns:p14="http://schemas.microsoft.com/office/powerpoint/2010/main" val="12404947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202A60-6B3E-EF42-A840-1592599966A7}" type="datetimeFigureOut">
              <a:rPr lang="en-US" smtClean="0"/>
              <a:t>8/16/16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AD52D-B28C-C44C-AF82-D6A911CB4A05}" type="slidenum">
              <a:rPr lang="en-US" smtClean="0"/>
              <a:t>‹#›</a:t>
            </a:fld>
            <a:endParaRPr lang="en-US"/>
          </a:p>
        </p:txBody>
      </p:sp>
    </p:spTree>
    <p:extLst>
      <p:ext uri="{BB962C8B-B14F-4D97-AF65-F5344CB8AC3E}">
        <p14:creationId xmlns:p14="http://schemas.microsoft.com/office/powerpoint/2010/main" val="1224690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F1BE49-9DD1-984D-A856-2BEED53A7AC1}" type="datetimeFigureOut">
              <a:rPr lang="en-US" smtClean="0"/>
              <a:t>8/16/16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45901-51D2-5047-BF73-34E1694ED3C2}" type="slidenum">
              <a:rPr lang="en-US" smtClean="0"/>
              <a:t>‹#›</a:t>
            </a:fld>
            <a:endParaRPr lang="en-US"/>
          </a:p>
        </p:txBody>
      </p:sp>
    </p:spTree>
    <p:extLst>
      <p:ext uri="{BB962C8B-B14F-4D97-AF65-F5344CB8AC3E}">
        <p14:creationId xmlns:p14="http://schemas.microsoft.com/office/powerpoint/2010/main" val="1896372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F1BE49-9DD1-984D-A856-2BEED53A7AC1}" type="datetimeFigureOut">
              <a:rPr lang="en-US" smtClean="0"/>
              <a:t>8/16/16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045901-51D2-5047-BF73-34E1694ED3C2}" type="slidenum">
              <a:rPr lang="en-US" smtClean="0"/>
              <a:t>‹#›</a:t>
            </a:fld>
            <a:endParaRPr lang="en-US"/>
          </a:p>
        </p:txBody>
      </p:sp>
    </p:spTree>
    <p:extLst>
      <p:ext uri="{BB962C8B-B14F-4D97-AF65-F5344CB8AC3E}">
        <p14:creationId xmlns:p14="http://schemas.microsoft.com/office/powerpoint/2010/main" val="1531231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F1BE49-9DD1-984D-A856-2BEED53A7AC1}" type="datetimeFigureOut">
              <a:rPr lang="en-US" smtClean="0"/>
              <a:t>8/16/16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045901-51D2-5047-BF73-34E1694ED3C2}" type="slidenum">
              <a:rPr lang="en-US" smtClean="0"/>
              <a:t>‹#›</a:t>
            </a:fld>
            <a:endParaRPr lang="en-US"/>
          </a:p>
        </p:txBody>
      </p:sp>
    </p:spTree>
    <p:extLst>
      <p:ext uri="{BB962C8B-B14F-4D97-AF65-F5344CB8AC3E}">
        <p14:creationId xmlns:p14="http://schemas.microsoft.com/office/powerpoint/2010/main" val="2102891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F1BE49-9DD1-984D-A856-2BEED53A7AC1}" type="datetimeFigureOut">
              <a:rPr lang="en-US" smtClean="0"/>
              <a:t>8/16/16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045901-51D2-5047-BF73-34E1694ED3C2}" type="slidenum">
              <a:rPr lang="en-US" smtClean="0"/>
              <a:t>‹#›</a:t>
            </a:fld>
            <a:endParaRPr lang="en-US"/>
          </a:p>
        </p:txBody>
      </p:sp>
    </p:spTree>
    <p:extLst>
      <p:ext uri="{BB962C8B-B14F-4D97-AF65-F5344CB8AC3E}">
        <p14:creationId xmlns:p14="http://schemas.microsoft.com/office/powerpoint/2010/main" val="16721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F1BE49-9DD1-984D-A856-2BEED53A7AC1}" type="datetimeFigureOut">
              <a:rPr lang="en-US" smtClean="0"/>
              <a:t>8/16/16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045901-51D2-5047-BF73-34E1694ED3C2}" type="slidenum">
              <a:rPr lang="en-US" smtClean="0"/>
              <a:t>‹#›</a:t>
            </a:fld>
            <a:endParaRPr lang="en-US"/>
          </a:p>
        </p:txBody>
      </p:sp>
    </p:spTree>
    <p:extLst>
      <p:ext uri="{BB962C8B-B14F-4D97-AF65-F5344CB8AC3E}">
        <p14:creationId xmlns:p14="http://schemas.microsoft.com/office/powerpoint/2010/main" val="1858922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F1BE49-9DD1-984D-A856-2BEED53A7AC1}" type="datetimeFigureOut">
              <a:rPr lang="en-US" smtClean="0"/>
              <a:t>8/16/16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045901-51D2-5047-BF73-34E1694ED3C2}" type="slidenum">
              <a:rPr lang="en-US" smtClean="0"/>
              <a:t>‹#›</a:t>
            </a:fld>
            <a:endParaRPr lang="en-US"/>
          </a:p>
        </p:txBody>
      </p:sp>
    </p:spTree>
    <p:extLst>
      <p:ext uri="{BB962C8B-B14F-4D97-AF65-F5344CB8AC3E}">
        <p14:creationId xmlns:p14="http://schemas.microsoft.com/office/powerpoint/2010/main" val="1318394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F1BE49-9DD1-984D-A856-2BEED53A7AC1}" type="datetimeFigureOut">
              <a:rPr lang="en-US" smtClean="0"/>
              <a:t>8/16/16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045901-51D2-5047-BF73-34E1694ED3C2}" type="slidenum">
              <a:rPr lang="en-US" smtClean="0"/>
              <a:t>‹#›</a:t>
            </a:fld>
            <a:endParaRPr lang="en-US"/>
          </a:p>
        </p:txBody>
      </p:sp>
    </p:spTree>
    <p:extLst>
      <p:ext uri="{BB962C8B-B14F-4D97-AF65-F5344CB8AC3E}">
        <p14:creationId xmlns:p14="http://schemas.microsoft.com/office/powerpoint/2010/main" val="5210665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theme" Target="../theme/theme2.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F1BE49-9DD1-984D-A856-2BEED53A7AC1}" type="datetimeFigureOut">
              <a:rPr lang="en-US" smtClean="0"/>
              <a:t>8/16/16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45901-51D2-5047-BF73-34E1694ED3C2}" type="slidenum">
              <a:rPr lang="en-US" smtClean="0"/>
              <a:t>‹#›</a:t>
            </a:fld>
            <a:endParaRPr lang="en-US"/>
          </a:p>
        </p:txBody>
      </p:sp>
    </p:spTree>
    <p:extLst>
      <p:ext uri="{BB962C8B-B14F-4D97-AF65-F5344CB8AC3E}">
        <p14:creationId xmlns:p14="http://schemas.microsoft.com/office/powerpoint/2010/main" val="2034035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202A60-6B3E-EF42-A840-1592599966A7}" type="datetimeFigureOut">
              <a:rPr lang="en-US" smtClean="0"/>
              <a:t>8/16/16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CAD52D-B28C-C44C-AF82-D6A911CB4A05}" type="slidenum">
              <a:rPr lang="en-US" smtClean="0"/>
              <a:t>‹#›</a:t>
            </a:fld>
            <a:endParaRPr lang="en-US"/>
          </a:p>
        </p:txBody>
      </p:sp>
    </p:spTree>
    <p:extLst>
      <p:ext uri="{BB962C8B-B14F-4D97-AF65-F5344CB8AC3E}">
        <p14:creationId xmlns:p14="http://schemas.microsoft.com/office/powerpoint/2010/main" val="1570998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3.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5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png"/><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9" Type="http://schemas.openxmlformats.org/officeDocument/2006/relationships/image" Target="../media/image17.emf"/><Relationship Id="rId20" Type="http://schemas.openxmlformats.org/officeDocument/2006/relationships/image" Target="../media/image28.png"/><Relationship Id="rId21" Type="http://schemas.openxmlformats.org/officeDocument/2006/relationships/image" Target="../media/image29.png"/><Relationship Id="rId22" Type="http://schemas.openxmlformats.org/officeDocument/2006/relationships/image" Target="../media/image30.jpg"/><Relationship Id="rId23" Type="http://schemas.openxmlformats.org/officeDocument/2006/relationships/image" Target="../media/image31.jpg"/><Relationship Id="rId24" Type="http://schemas.openxmlformats.org/officeDocument/2006/relationships/image" Target="../media/image32.jpg"/><Relationship Id="rId25" Type="http://schemas.openxmlformats.org/officeDocument/2006/relationships/image" Target="../media/image33.png"/><Relationship Id="rId26" Type="http://schemas.openxmlformats.org/officeDocument/2006/relationships/image" Target="../media/image34.png"/><Relationship Id="rId27" Type="http://schemas.openxmlformats.org/officeDocument/2006/relationships/image" Target="../media/image35.png"/><Relationship Id="rId28" Type="http://schemas.openxmlformats.org/officeDocument/2006/relationships/image" Target="../media/image36.png"/><Relationship Id="rId10" Type="http://schemas.openxmlformats.org/officeDocument/2006/relationships/image" Target="../media/image18.emf"/><Relationship Id="rId11" Type="http://schemas.openxmlformats.org/officeDocument/2006/relationships/image" Target="../media/image19.emf"/><Relationship Id="rId12" Type="http://schemas.openxmlformats.org/officeDocument/2006/relationships/image" Target="../media/image20.emf"/><Relationship Id="rId13" Type="http://schemas.openxmlformats.org/officeDocument/2006/relationships/image" Target="../media/image21.emf"/><Relationship Id="rId14" Type="http://schemas.openxmlformats.org/officeDocument/2006/relationships/image" Target="../media/image22.png"/><Relationship Id="rId15" Type="http://schemas.openxmlformats.org/officeDocument/2006/relationships/image" Target="../media/image23.png"/><Relationship Id="rId16" Type="http://schemas.openxmlformats.org/officeDocument/2006/relationships/image" Target="../media/image24.png"/><Relationship Id="rId17" Type="http://schemas.openxmlformats.org/officeDocument/2006/relationships/image" Target="../media/image25.png"/><Relationship Id="rId18" Type="http://schemas.openxmlformats.org/officeDocument/2006/relationships/image" Target="../media/image26.png"/><Relationship Id="rId19" Type="http://schemas.openxmlformats.org/officeDocument/2006/relationships/image" Target="../media/image27.png"/><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emf"/><Relationship Id="rId8" Type="http://schemas.openxmlformats.org/officeDocument/2006/relationships/image" Target="../media/image16.emf"/></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png"/><Relationship Id="rId5" Type="http://schemas.openxmlformats.org/officeDocument/2006/relationships/image" Target="../media/image37.jpg"/><Relationship Id="rId6" Type="http://schemas.openxmlformats.org/officeDocument/2006/relationships/image" Target="../media/image38.jpg"/><Relationship Id="rId7" Type="http://schemas.openxmlformats.org/officeDocument/2006/relationships/image" Target="../media/image39.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1" Type="http://schemas.openxmlformats.org/officeDocument/2006/relationships/image" Target="../media/image48.png"/><Relationship Id="rId12" Type="http://schemas.openxmlformats.org/officeDocument/2006/relationships/image" Target="../media/image49.png"/><Relationship Id="rId13" Type="http://schemas.openxmlformats.org/officeDocument/2006/relationships/image" Target="../media/image50.jpg"/><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40.emf"/><Relationship Id="rId4" Type="http://schemas.openxmlformats.org/officeDocument/2006/relationships/image" Target="../media/image41.png"/><Relationship Id="rId5" Type="http://schemas.openxmlformats.org/officeDocument/2006/relationships/image" Target="../media/image42.jpg"/><Relationship Id="rId6" Type="http://schemas.openxmlformats.org/officeDocument/2006/relationships/image" Target="../media/image43.jpg"/><Relationship Id="rId7" Type="http://schemas.openxmlformats.org/officeDocument/2006/relationships/image" Target="../media/image44.png"/><Relationship Id="rId8" Type="http://schemas.openxmlformats.org/officeDocument/2006/relationships/image" Target="../media/image45.jpg"/><Relationship Id="rId9" Type="http://schemas.openxmlformats.org/officeDocument/2006/relationships/image" Target="../media/image46.png"/><Relationship Id="rId10" Type="http://schemas.openxmlformats.org/officeDocument/2006/relationships/image" Target="../media/image4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0" y="0"/>
            <a:ext cx="12192000" cy="6856137"/>
          </a:xfrm>
          <a:prstGeom prst="rect">
            <a:avLst/>
          </a:prstGeom>
        </p:spPr>
      </p:pic>
      <p:sp>
        <p:nvSpPr>
          <p:cNvPr id="3" name="Subtitle 2"/>
          <p:cNvSpPr>
            <a:spLocks noGrp="1"/>
          </p:cNvSpPr>
          <p:nvPr>
            <p:ph type="subTitle" idx="1"/>
          </p:nvPr>
        </p:nvSpPr>
        <p:spPr>
          <a:xfrm>
            <a:off x="1524000" y="2397824"/>
            <a:ext cx="9144000" cy="1655762"/>
          </a:xfrm>
        </p:spPr>
        <p:txBody>
          <a:bodyPr/>
          <a:lstStyle/>
          <a:p>
            <a:r>
              <a:rPr lang="en-US" dirty="0">
                <a:solidFill>
                  <a:schemeClr val="bg1"/>
                </a:solidFill>
              </a:rPr>
              <a:t>Erin Davis, Library Coordinator of Regional Campuses</a:t>
            </a:r>
          </a:p>
          <a:p>
            <a:r>
              <a:rPr lang="en-US" dirty="0">
                <a:solidFill>
                  <a:schemeClr val="bg1"/>
                </a:solidFill>
              </a:rPr>
              <a:t>Becky Thoms, Head of Digital Initiatives</a:t>
            </a:r>
          </a:p>
          <a:p>
            <a:r>
              <a:rPr lang="en-US" dirty="0">
                <a:solidFill>
                  <a:schemeClr val="bg1"/>
                </a:solidFill>
              </a:rPr>
              <a:t>Utah State University, Merrill-Cazier Library</a:t>
            </a:r>
          </a:p>
        </p:txBody>
      </p:sp>
      <p:sp>
        <p:nvSpPr>
          <p:cNvPr id="2" name="Title 1"/>
          <p:cNvSpPr>
            <a:spLocks noGrp="1"/>
          </p:cNvSpPr>
          <p:nvPr>
            <p:ph type="ctrTitle"/>
          </p:nvPr>
        </p:nvSpPr>
        <p:spPr>
          <a:xfrm>
            <a:off x="1524000" y="409480"/>
            <a:ext cx="9144000" cy="1988344"/>
          </a:xfrm>
        </p:spPr>
        <p:txBody>
          <a:bodyPr/>
          <a:lstStyle/>
          <a:p>
            <a:r>
              <a:rPr lang="en-US" dirty="0">
                <a:solidFill>
                  <a:schemeClr val="bg1"/>
                </a:solidFill>
              </a:rPr>
              <a:t>Transitioning to Open Educational Resources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 r="2577"/>
          <a:stretch/>
        </p:blipFill>
        <p:spPr>
          <a:xfrm>
            <a:off x="0" y="4464886"/>
            <a:ext cx="12192000" cy="2450264"/>
          </a:xfrm>
          <a:prstGeom prst="rect">
            <a:avLst/>
          </a:prstGeom>
        </p:spPr>
      </p:pic>
    </p:spTree>
    <p:extLst>
      <p:ext uri="{BB962C8B-B14F-4D97-AF65-F5344CB8AC3E}">
        <p14:creationId xmlns:p14="http://schemas.microsoft.com/office/powerpoint/2010/main" val="12645311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96533" y="326598"/>
            <a:ext cx="8483600" cy="1109133"/>
          </a:xfrm>
        </p:spPr>
        <p:txBody>
          <a:bodyPr/>
          <a:lstStyle/>
          <a:p>
            <a:r>
              <a:rPr lang="en-US" sz="3733" dirty="0"/>
              <a:t>FULLY DEVELOPED MATERIALS</a:t>
            </a:r>
          </a:p>
        </p:txBody>
      </p:sp>
      <p:sp>
        <p:nvSpPr>
          <p:cNvPr id="5" name="Slide Number Placeholder 4"/>
          <p:cNvSpPr>
            <a:spLocks noGrp="1"/>
          </p:cNvSpPr>
          <p:nvPr>
            <p:ph type="sldNum" sz="quarter" idx="14"/>
          </p:nvPr>
        </p:nvSpPr>
        <p:spPr/>
        <p:txBody>
          <a:bodyPr/>
          <a:lstStyle/>
          <a:p>
            <a:fld id="{F06EB23F-1300-2242-934E-F6ACB1AD90E4}" type="slidenum">
              <a:rPr lang="en-US" smtClean="0"/>
              <a:pPr/>
              <a:t>10</a:t>
            </a:fld>
            <a:endParaRPr lang="en-US" dirty="0"/>
          </a:p>
        </p:txBody>
      </p:sp>
      <p:sp>
        <p:nvSpPr>
          <p:cNvPr id="6" name="TextBox 5"/>
          <p:cNvSpPr txBox="1"/>
          <p:nvPr/>
        </p:nvSpPr>
        <p:spPr>
          <a:xfrm>
            <a:off x="366015" y="1636106"/>
            <a:ext cx="10991944" cy="5345566"/>
          </a:xfrm>
          <a:prstGeom prst="rect">
            <a:avLst/>
          </a:prstGeom>
          <a:noFill/>
        </p:spPr>
        <p:txBody>
          <a:bodyPr wrap="square" rtlCol="0" anchor="t">
            <a:spAutoFit/>
          </a:bodyPr>
          <a:lstStyle/>
          <a:p>
            <a:pPr marL="761981" indent="-761981">
              <a:buFont typeface="Arial"/>
              <a:buChar char="•"/>
            </a:pPr>
            <a:r>
              <a:rPr lang="en-US" sz="4267" dirty="0">
                <a:latin typeface="Avenir LT Std 35 Light"/>
                <a:cs typeface="Avenir LT Std 35 Light"/>
              </a:rPr>
              <a:t>Written by content experts</a:t>
            </a:r>
          </a:p>
          <a:p>
            <a:pPr marL="761981" indent="-761981">
              <a:buFont typeface="Arial"/>
              <a:buChar char="•"/>
            </a:pPr>
            <a:r>
              <a:rPr lang="en-US" sz="4267">
                <a:latin typeface="Avenir LT Std 35 Light"/>
                <a:cs typeface="Avenir LT Std 35 Light"/>
              </a:rPr>
              <a:t>Quality</a:t>
            </a:r>
          </a:p>
          <a:p>
            <a:pPr marL="761981" indent="-761981">
              <a:buFont typeface="Arial"/>
              <a:buChar char="•"/>
            </a:pPr>
            <a:r>
              <a:rPr lang="en-US" sz="4267" dirty="0">
                <a:latin typeface="Avenir LT Std 35 Light"/>
                <a:cs typeface="Avenir LT Std 35 Light"/>
              </a:rPr>
              <a:t>Peer-reviewed</a:t>
            </a:r>
          </a:p>
          <a:p>
            <a:pPr marL="761981" indent="-761981">
              <a:buFont typeface="Arial"/>
              <a:buChar char="•"/>
            </a:pPr>
            <a:r>
              <a:rPr lang="en-US" sz="4267" dirty="0">
                <a:latin typeface="Avenir LT Std 35 Light"/>
                <a:cs typeface="Avenir LT Std 35 Light"/>
              </a:rPr>
              <a:t>Go through a strict editorial process</a:t>
            </a:r>
          </a:p>
          <a:p>
            <a:pPr marL="761981" indent="-761981">
              <a:buFont typeface="Arial"/>
              <a:buChar char="•"/>
            </a:pPr>
            <a:r>
              <a:rPr lang="en-US" sz="4267" dirty="0">
                <a:latin typeface="Avenir LT Std 35 Light"/>
                <a:cs typeface="Avenir LT Std 35 Light"/>
              </a:rPr>
              <a:t>Funded by universities, nonprofits, </a:t>
            </a:r>
            <a:r>
              <a:rPr lang="en-US" sz="4267" dirty="0" err="1">
                <a:latin typeface="Avenir LT Std 35 Light"/>
                <a:cs typeface="Avenir LT Std 35 Light"/>
              </a:rPr>
              <a:t>etc</a:t>
            </a:r>
            <a:endParaRPr lang="en-US" sz="4267" err="1">
              <a:latin typeface="Avenir LT Std 35 Light"/>
              <a:cs typeface="Avenir LT Std 35 Light"/>
            </a:endParaRPr>
          </a:p>
          <a:p>
            <a:pPr marL="761981" indent="-761981">
              <a:buFont typeface="Arial"/>
              <a:buChar char="•"/>
            </a:pPr>
            <a:endParaRPr lang="en-US" sz="4267" dirty="0">
              <a:latin typeface="Avenir LT Std 35 Light"/>
              <a:cs typeface="Avenir LT Std 35 Light"/>
            </a:endParaRPr>
          </a:p>
          <a:p>
            <a:pPr marL="761981" indent="-761981">
              <a:buFont typeface="Arial"/>
              <a:buChar char="•"/>
            </a:pPr>
            <a:endParaRPr lang="en-US" sz="4267" dirty="0">
              <a:latin typeface="Avenir LT Std 35 Light"/>
              <a:cs typeface="Avenir LT Std 35 Light"/>
            </a:endParaRPr>
          </a:p>
          <a:p>
            <a:pPr marL="761981" indent="-761981">
              <a:buFont typeface="Arial"/>
              <a:buChar char="•"/>
            </a:pPr>
            <a:endParaRPr lang="en-US" sz="4267" dirty="0">
              <a:latin typeface="Avenir LT Std 35 Light"/>
              <a:cs typeface="Avenir LT Std 35 Light"/>
            </a:endParaRPr>
          </a:p>
        </p:txBody>
      </p:sp>
    </p:spTree>
    <p:extLst>
      <p:ext uri="{BB962C8B-B14F-4D97-AF65-F5344CB8AC3E}">
        <p14:creationId xmlns:p14="http://schemas.microsoft.com/office/powerpoint/2010/main" val="12121969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324090"/>
            <a:ext cx="6591283" cy="5387778"/>
          </a:xfrm>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7946" y="324090"/>
            <a:ext cx="4598225" cy="6273481"/>
          </a:xfrm>
          <a:prstGeom prst="rect">
            <a:avLst/>
          </a:prstGeom>
        </p:spPr>
      </p:pic>
    </p:spTree>
    <p:extLst>
      <p:ext uri="{BB962C8B-B14F-4D97-AF65-F5344CB8AC3E}">
        <p14:creationId xmlns:p14="http://schemas.microsoft.com/office/powerpoint/2010/main" val="1266235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1598" y="141444"/>
            <a:ext cx="11483405" cy="1109133"/>
          </a:xfrm>
        </p:spPr>
        <p:txBody>
          <a:bodyPr/>
          <a:lstStyle/>
          <a:p>
            <a:r>
              <a:rPr lang="en-US" dirty="0"/>
              <a:t>IMMEDIATE ACCESS, MANY FORMATS</a:t>
            </a:r>
          </a:p>
        </p:txBody>
      </p:sp>
      <p:sp>
        <p:nvSpPr>
          <p:cNvPr id="4" name="Slide Number Placeholder 3"/>
          <p:cNvSpPr>
            <a:spLocks noGrp="1"/>
          </p:cNvSpPr>
          <p:nvPr>
            <p:ph type="sldNum" sz="quarter" idx="13"/>
          </p:nvPr>
        </p:nvSpPr>
        <p:spPr/>
        <p:txBody>
          <a:bodyPr/>
          <a:lstStyle/>
          <a:p>
            <a:fld id="{F06EB23F-1300-2242-934E-F6ACB1AD90E4}" type="slidenum">
              <a:rPr lang="en-US" smtClean="0"/>
              <a:pPr/>
              <a:t>12</a:t>
            </a:fld>
            <a:endParaRPr lang="en-US" dirty="0"/>
          </a:p>
        </p:txBody>
      </p:sp>
      <p:pic>
        <p:nvPicPr>
          <p:cNvPr id="5" name="Picture 4" descr="Economics screenshot.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6261" y="1574799"/>
            <a:ext cx="8873313" cy="4580967"/>
          </a:xfrm>
          <a:prstGeom prst="rect">
            <a:avLst/>
          </a:prstGeom>
        </p:spPr>
      </p:pic>
    </p:spTree>
    <p:extLst>
      <p:ext uri="{BB962C8B-B14F-4D97-AF65-F5344CB8AC3E}">
        <p14:creationId xmlns:p14="http://schemas.microsoft.com/office/powerpoint/2010/main" val="4398752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1302" y="141444"/>
            <a:ext cx="12013753" cy="1109133"/>
          </a:xfrm>
        </p:spPr>
        <p:txBody>
          <a:bodyPr/>
          <a:lstStyle/>
          <a:p>
            <a:r>
              <a:rPr lang="en-US" dirty="0"/>
              <a:t>ADDITIONAL RESOURCES</a:t>
            </a:r>
          </a:p>
        </p:txBody>
      </p:sp>
      <p:sp>
        <p:nvSpPr>
          <p:cNvPr id="4" name="Slide Number Placeholder 3"/>
          <p:cNvSpPr>
            <a:spLocks noGrp="1"/>
          </p:cNvSpPr>
          <p:nvPr>
            <p:ph type="sldNum" sz="quarter" idx="13"/>
          </p:nvPr>
        </p:nvSpPr>
        <p:spPr/>
        <p:txBody>
          <a:bodyPr/>
          <a:lstStyle/>
          <a:p>
            <a:fld id="{F06EB23F-1300-2242-934E-F6ACB1AD90E4}" type="slidenum">
              <a:rPr lang="en-US" smtClean="0"/>
              <a:pPr/>
              <a:t>13</a:t>
            </a:fld>
            <a:endParaRPr lang="en-US" dirty="0"/>
          </a:p>
        </p:txBody>
      </p:sp>
      <p:sp>
        <p:nvSpPr>
          <p:cNvPr id="6" name="TextBox 5"/>
          <p:cNvSpPr txBox="1"/>
          <p:nvPr/>
        </p:nvSpPr>
        <p:spPr>
          <a:xfrm>
            <a:off x="448412" y="1970780"/>
            <a:ext cx="11520955" cy="3539046"/>
          </a:xfrm>
          <a:prstGeom prst="rect">
            <a:avLst/>
          </a:prstGeom>
          <a:noFill/>
        </p:spPr>
        <p:txBody>
          <a:bodyPr wrap="square" rtlCol="0">
            <a:spAutoFit/>
          </a:bodyPr>
          <a:lstStyle/>
          <a:p>
            <a:pPr marL="761981" indent="-761981">
              <a:buFont typeface="Arial"/>
              <a:buChar char="•"/>
            </a:pPr>
            <a:r>
              <a:rPr lang="en-US" sz="3733" dirty="0">
                <a:latin typeface="Avenir LT Std 35 Light"/>
                <a:cs typeface="Avenir LT Std 35 Light"/>
              </a:rPr>
              <a:t>Online homework (from partners)</a:t>
            </a:r>
          </a:p>
          <a:p>
            <a:pPr marL="761981" indent="-761981">
              <a:buFont typeface="Arial"/>
              <a:buChar char="•"/>
            </a:pPr>
            <a:r>
              <a:rPr lang="en-US" sz="3733" dirty="0">
                <a:latin typeface="Avenir LT Std 35 Light"/>
                <a:cs typeface="Avenir LT Std 35 Light"/>
              </a:rPr>
              <a:t>Online labs (from partners)</a:t>
            </a:r>
          </a:p>
          <a:p>
            <a:pPr marL="761981" indent="-761981">
              <a:buFont typeface="Arial"/>
              <a:buChar char="•"/>
            </a:pPr>
            <a:r>
              <a:rPr lang="en-US" sz="3733" dirty="0">
                <a:latin typeface="Avenir LT Std 35 Light"/>
                <a:cs typeface="Avenir LT Std 35 Light"/>
              </a:rPr>
              <a:t>PowerPoint slides</a:t>
            </a:r>
          </a:p>
          <a:p>
            <a:pPr marL="761981" indent="-761981">
              <a:buFont typeface="Arial"/>
              <a:buChar char="•"/>
            </a:pPr>
            <a:r>
              <a:rPr lang="en-US" sz="3733" dirty="0">
                <a:latin typeface="Avenir LT Std 35 Light"/>
                <a:cs typeface="Avenir LT Std 35 Light"/>
              </a:rPr>
              <a:t>Pronunciation guides</a:t>
            </a:r>
          </a:p>
          <a:p>
            <a:pPr marL="761981" indent="-761981">
              <a:buFont typeface="Arial"/>
              <a:buChar char="•"/>
            </a:pPr>
            <a:r>
              <a:rPr lang="en-US" sz="3733" dirty="0">
                <a:latin typeface="Avenir LT Std 35 Light"/>
                <a:cs typeface="Avenir LT Std 35 Light"/>
              </a:rPr>
              <a:t>Solution Manuals</a:t>
            </a:r>
          </a:p>
          <a:p>
            <a:pPr marL="761981" indent="-761981">
              <a:buFont typeface="Arial"/>
              <a:buChar char="•"/>
            </a:pPr>
            <a:r>
              <a:rPr lang="en-US" sz="3733" dirty="0">
                <a:latin typeface="Avenir LT Std 35 Light"/>
                <a:cs typeface="Avenir LT Std 35 Light"/>
              </a:rPr>
              <a:t>Test banks</a:t>
            </a:r>
          </a:p>
        </p:txBody>
      </p:sp>
    </p:spTree>
    <p:extLst>
      <p:ext uri="{BB962C8B-B14F-4D97-AF65-F5344CB8AC3E}">
        <p14:creationId xmlns:p14="http://schemas.microsoft.com/office/powerpoint/2010/main" val="1051057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9787" y="-185737"/>
            <a:ext cx="3932237" cy="1600200"/>
          </a:xfrm>
        </p:spPr>
        <p:txBody>
          <a:bodyPr>
            <a:normAutofit/>
          </a:bodyPr>
          <a:lstStyle/>
          <a:p>
            <a:r>
              <a:rPr lang="en-US" sz="4800" dirty="0"/>
              <a:t>OER at USU</a:t>
            </a:r>
          </a:p>
        </p:txBody>
      </p:sp>
      <p:pic>
        <p:nvPicPr>
          <p:cNvPr id="4" name="Picture Placeholder 3"/>
          <p:cNvPicPr>
            <a:picLocks noGrp="1" noChangeAspect="1"/>
          </p:cNvPicPr>
          <p:nvPr>
            <p:ph type="pic" idx="1"/>
          </p:nvPr>
        </p:nvPicPr>
        <p:blipFill>
          <a:blip r:embed="rId3" cstate="print">
            <a:extLst>
              <a:ext uri="{28A0092B-C50C-407E-A947-70E740481C1C}">
                <a14:useLocalDpi xmlns:a14="http://schemas.microsoft.com/office/drawing/2010/main" val="0"/>
              </a:ext>
            </a:extLst>
          </a:blip>
          <a:stretch>
            <a:fillRect/>
          </a:stretch>
        </p:blipFill>
        <p:spPr>
          <a:xfrm>
            <a:off x="1054654" y="1691846"/>
            <a:ext cx="10082693" cy="4736771"/>
          </a:xfrm>
          <a:prstGeom prst="rect">
            <a:avLst/>
          </a:prstGeom>
          <a:noFill/>
          <a:ln>
            <a:noFill/>
          </a:ln>
        </p:spPr>
      </p:pic>
      <p:sp>
        <p:nvSpPr>
          <p:cNvPr id="14" name="Content Placeholder 13"/>
          <p:cNvSpPr>
            <a:spLocks noGrp="1"/>
          </p:cNvSpPr>
          <p:nvPr>
            <p:ph type="body" sz="half" idx="2"/>
          </p:nvPr>
        </p:nvSpPr>
        <p:spPr/>
        <p:txBody>
          <a:bodyPr/>
          <a:lstStyle/>
          <a:p>
            <a:pPr lvl="0"/>
            <a:endParaRPr lang="en-US" dirty="0"/>
          </a:p>
          <a:p>
            <a:pPr lvl="0"/>
            <a:endParaRPr lang="en-US" dirty="0"/>
          </a:p>
          <a:p>
            <a:pPr lvl="0"/>
            <a:endParaRPr lang="en-US" dirty="0"/>
          </a:p>
        </p:txBody>
      </p:sp>
      <p:cxnSp>
        <p:nvCxnSpPr>
          <p:cNvPr id="5" name="Straight Connector 4"/>
          <p:cNvCxnSpPr/>
          <p:nvPr/>
        </p:nvCxnSpPr>
        <p:spPr>
          <a:xfrm>
            <a:off x="925515" y="1414463"/>
            <a:ext cx="3375026" cy="0"/>
          </a:xfrm>
          <a:prstGeom prst="line">
            <a:avLst/>
          </a:prstGeom>
          <a:ln w="381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244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33" y="1454800"/>
            <a:ext cx="10668000" cy="4052382"/>
          </a:xfrm>
        </p:spPr>
        <p:txBody>
          <a:bodyPr>
            <a:normAutofit fontScale="90000"/>
          </a:bodyPr>
          <a:lstStyle/>
          <a:p>
            <a:r>
              <a:rPr lang="en-US" sz="6400" dirty="0"/>
              <a:t>Questions?</a:t>
            </a:r>
            <a:br>
              <a:rPr lang="en-US" sz="6400" dirty="0"/>
            </a:br>
            <a:r>
              <a:rPr lang="en-US" sz="6400" dirty="0"/>
              <a:t/>
            </a:r>
            <a:br>
              <a:rPr lang="en-US" sz="6400" dirty="0"/>
            </a:br>
            <a:r>
              <a:rPr lang="en-US" sz="6400" dirty="0" err="1"/>
              <a:t>erin.davis@usu.edu</a:t>
            </a:r>
            <a:r>
              <a:rPr lang="en-US" sz="6400" dirty="0"/>
              <a:t/>
            </a:r>
            <a:br>
              <a:rPr lang="en-US" sz="6400" dirty="0"/>
            </a:br>
            <a:r>
              <a:rPr lang="en-US" sz="6400" dirty="0" err="1"/>
              <a:t>becky.thoms@usu.edu</a:t>
            </a:r>
            <a:r>
              <a:rPr lang="en-US" sz="6400" dirty="0"/>
              <a:t/>
            </a:r>
            <a:br>
              <a:rPr lang="en-US" sz="6400" dirty="0"/>
            </a:br>
            <a:r>
              <a:rPr lang="en-US" sz="6400" dirty="0"/>
              <a:t/>
            </a:r>
            <a:br>
              <a:rPr lang="en-US" sz="6400" dirty="0"/>
            </a:br>
            <a:r>
              <a:rPr lang="en-US" sz="6400" dirty="0"/>
              <a:t/>
            </a:r>
            <a:br>
              <a:rPr lang="en-US" sz="6400" dirty="0"/>
            </a:br>
            <a:r>
              <a:rPr lang="en-US" sz="6400" dirty="0"/>
              <a:t>Visit: </a:t>
            </a:r>
            <a:r>
              <a:rPr lang="en-US" sz="6400" dirty="0" err="1"/>
              <a:t>oer.usu.edu</a:t>
            </a:r>
            <a:endParaRPr lang="en-US" dirty="0"/>
          </a:p>
        </p:txBody>
      </p:sp>
    </p:spTree>
    <p:extLst>
      <p:ext uri="{BB962C8B-B14F-4D97-AF65-F5344CB8AC3E}">
        <p14:creationId xmlns:p14="http://schemas.microsoft.com/office/powerpoint/2010/main" val="462606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FAQs</a:t>
            </a:r>
          </a:p>
        </p:txBody>
      </p:sp>
      <p:sp>
        <p:nvSpPr>
          <p:cNvPr id="5" name="Slide Number Placeholder 4"/>
          <p:cNvSpPr>
            <a:spLocks noGrp="1"/>
          </p:cNvSpPr>
          <p:nvPr>
            <p:ph type="sldNum" sz="quarter" idx="14"/>
          </p:nvPr>
        </p:nvSpPr>
        <p:spPr/>
        <p:txBody>
          <a:bodyPr/>
          <a:lstStyle/>
          <a:p>
            <a:fld id="{F06EB23F-1300-2242-934E-F6ACB1AD90E4}" type="slidenum">
              <a:rPr lang="en-US" smtClean="0"/>
              <a:pPr/>
              <a:t>16</a:t>
            </a:fld>
            <a:endParaRPr lang="en-US" dirty="0"/>
          </a:p>
        </p:txBody>
      </p:sp>
      <p:sp>
        <p:nvSpPr>
          <p:cNvPr id="7" name="Text Placeholder 2"/>
          <p:cNvSpPr>
            <a:spLocks noGrp="1"/>
          </p:cNvSpPr>
          <p:nvPr>
            <p:ph type="body" sz="quarter" idx="12"/>
          </p:nvPr>
        </p:nvSpPr>
        <p:spPr>
          <a:xfrm>
            <a:off x="846667" y="1634838"/>
            <a:ext cx="11091333" cy="3647785"/>
          </a:xfrm>
        </p:spPr>
        <p:txBody>
          <a:bodyPr vert="horz" numCol="1">
            <a:normAutofit/>
          </a:bodyPr>
          <a:lstStyle/>
          <a:p>
            <a:pPr marL="609585" indent="-609585" algn="l">
              <a:lnSpc>
                <a:spcPct val="130000"/>
              </a:lnSpc>
              <a:buFont typeface="Arial"/>
              <a:buChar char="•"/>
            </a:pPr>
            <a:r>
              <a:rPr lang="en-US" sz="3733" dirty="0">
                <a:latin typeface="Avenir Medium"/>
                <a:cs typeface="Avenir Medium"/>
              </a:rPr>
              <a:t>What’s the catch or obligation?</a:t>
            </a:r>
          </a:p>
          <a:p>
            <a:pPr marL="609585" indent="-609585" algn="l">
              <a:lnSpc>
                <a:spcPct val="130000"/>
              </a:lnSpc>
              <a:buFont typeface="Arial"/>
              <a:buChar char="•"/>
            </a:pPr>
            <a:r>
              <a:rPr lang="en-US" sz="3733" dirty="0">
                <a:latin typeface="Avenir Medium"/>
                <a:cs typeface="Avenir Medium"/>
              </a:rPr>
              <a:t>Do you plan on switching to a fee model?</a:t>
            </a:r>
          </a:p>
          <a:p>
            <a:pPr marL="609585" indent="-609585" algn="l">
              <a:lnSpc>
                <a:spcPct val="130000"/>
              </a:lnSpc>
              <a:buFont typeface="Arial"/>
              <a:buChar char="•"/>
            </a:pPr>
            <a:r>
              <a:rPr lang="en-US" sz="3733" dirty="0">
                <a:latin typeface="Avenir Medium"/>
                <a:cs typeface="Avenir Medium"/>
              </a:rPr>
              <a:t>“I don’t like X or you don’t have Y”</a:t>
            </a:r>
          </a:p>
          <a:p>
            <a:pPr marL="609585" indent="-609585" algn="l">
              <a:lnSpc>
                <a:spcPct val="130000"/>
              </a:lnSpc>
              <a:buFont typeface="Arial"/>
              <a:buChar char="•"/>
            </a:pPr>
            <a:r>
              <a:rPr lang="en-US" sz="3733" dirty="0">
                <a:latin typeface="Avenir Medium"/>
                <a:cs typeface="Avenir Medium"/>
              </a:rPr>
              <a:t>May I adapt and distribute without permission?</a:t>
            </a:r>
          </a:p>
          <a:p>
            <a:pPr algn="l">
              <a:spcBef>
                <a:spcPct val="20000"/>
              </a:spcBef>
            </a:pPr>
            <a:endParaRPr lang="en-US" sz="3200" dirty="0">
              <a:latin typeface="Avenir LT Std 35 Light"/>
              <a:cs typeface="Avenir LT Std 35 Light"/>
            </a:endParaRPr>
          </a:p>
          <a:p>
            <a:pPr algn="l">
              <a:spcBef>
                <a:spcPct val="20000"/>
              </a:spcBef>
            </a:pPr>
            <a:endParaRPr lang="en-US" sz="3200" dirty="0">
              <a:latin typeface="Avenir LT Std 35 Light"/>
              <a:cs typeface="Avenir LT Std 35 Light"/>
            </a:endParaRPr>
          </a:p>
          <a:p>
            <a:pPr algn="l">
              <a:spcBef>
                <a:spcPct val="20000"/>
              </a:spcBef>
            </a:pPr>
            <a:endParaRPr lang="en-US" sz="3200" dirty="0">
              <a:latin typeface="Avenir LT Std 35 Light"/>
              <a:cs typeface="Avenir LT Std 35 Light"/>
            </a:endParaRPr>
          </a:p>
          <a:p>
            <a:pPr algn="l">
              <a:spcBef>
                <a:spcPct val="20000"/>
              </a:spcBef>
            </a:pPr>
            <a:endParaRPr lang="en-US" sz="3200" dirty="0">
              <a:latin typeface="Avenir LT Std 35 Light"/>
              <a:cs typeface="Avenir LT Std 35 Light"/>
            </a:endParaRPr>
          </a:p>
          <a:p>
            <a:pPr algn="l">
              <a:spcBef>
                <a:spcPct val="20000"/>
              </a:spcBef>
            </a:pPr>
            <a:endParaRPr lang="en-US" sz="3200" dirty="0">
              <a:latin typeface="Avenir Medium"/>
            </a:endParaRPr>
          </a:p>
        </p:txBody>
      </p:sp>
    </p:spTree>
    <p:extLst>
      <p:ext uri="{BB962C8B-B14F-4D97-AF65-F5344CB8AC3E}">
        <p14:creationId xmlns:p14="http://schemas.microsoft.com/office/powerpoint/2010/main" val="1361384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FAQs</a:t>
            </a:r>
          </a:p>
        </p:txBody>
      </p:sp>
      <p:sp>
        <p:nvSpPr>
          <p:cNvPr id="5" name="Slide Number Placeholder 4"/>
          <p:cNvSpPr>
            <a:spLocks noGrp="1"/>
          </p:cNvSpPr>
          <p:nvPr>
            <p:ph type="sldNum" sz="quarter" idx="14"/>
          </p:nvPr>
        </p:nvSpPr>
        <p:spPr/>
        <p:txBody>
          <a:bodyPr/>
          <a:lstStyle/>
          <a:p>
            <a:fld id="{F06EB23F-1300-2242-934E-F6ACB1AD90E4}" type="slidenum">
              <a:rPr lang="en-US" smtClean="0"/>
              <a:pPr/>
              <a:t>17</a:t>
            </a:fld>
            <a:endParaRPr lang="en-US" dirty="0"/>
          </a:p>
        </p:txBody>
      </p:sp>
      <p:sp>
        <p:nvSpPr>
          <p:cNvPr id="7" name="Text Placeholder 2"/>
          <p:cNvSpPr>
            <a:spLocks noGrp="1"/>
          </p:cNvSpPr>
          <p:nvPr>
            <p:ph type="body" sz="quarter" idx="12"/>
          </p:nvPr>
        </p:nvSpPr>
        <p:spPr>
          <a:xfrm>
            <a:off x="846667" y="1302920"/>
            <a:ext cx="11091333" cy="3647785"/>
          </a:xfrm>
        </p:spPr>
        <p:txBody>
          <a:bodyPr vert="horz" lIns="91440" tIns="45720" rIns="91440" bIns="45720" numCol="1" rtlCol="0" anchor="t">
            <a:normAutofit/>
          </a:bodyPr>
          <a:lstStyle/>
          <a:p>
            <a:pPr marL="609585" indent="-609585" algn="l">
              <a:lnSpc>
                <a:spcPct val="130000"/>
              </a:lnSpc>
              <a:buClr>
                <a:schemeClr val="tx1"/>
              </a:buClr>
              <a:buFont typeface="Arial"/>
              <a:buChar char="•"/>
            </a:pPr>
            <a:r>
              <a:rPr lang="en-US" sz="3733" dirty="0">
                <a:latin typeface="Avenir Medium"/>
                <a:cs typeface="Avenir Medium"/>
              </a:rPr>
              <a:t>With no sales reps, how do I get service? </a:t>
            </a:r>
            <a:endParaRPr lang="en-US" sz="3733" i="1" dirty="0">
              <a:latin typeface="Avenir Medium"/>
              <a:cs typeface="Avenir Medium"/>
            </a:endParaRPr>
          </a:p>
          <a:p>
            <a:pPr marL="609585" indent="-609585" algn="l">
              <a:lnSpc>
                <a:spcPct val="130000"/>
              </a:lnSpc>
              <a:buClr>
                <a:schemeClr val="tx1"/>
              </a:buClr>
              <a:buFont typeface="Arial"/>
              <a:buChar char="•"/>
            </a:pPr>
            <a:r>
              <a:rPr lang="en-US" sz="3733" dirty="0">
                <a:latin typeface="Avenir Medium"/>
                <a:cs typeface="Avenir Medium"/>
              </a:rPr>
              <a:t>What about sustainability? Revisions?</a:t>
            </a:r>
          </a:p>
          <a:p>
            <a:pPr marL="609585" indent="-609585" algn="l">
              <a:lnSpc>
                <a:spcPct val="130000"/>
              </a:lnSpc>
              <a:buClr>
                <a:schemeClr val="tx1"/>
              </a:buClr>
              <a:buFont typeface="Arial"/>
              <a:buChar char="•"/>
            </a:pPr>
            <a:r>
              <a:rPr lang="en-US" sz="3733" dirty="0">
                <a:latin typeface="Avenir Medium"/>
                <a:cs typeface="Avenir Medium"/>
              </a:rPr>
              <a:t>How do I report errors?     </a:t>
            </a:r>
            <a:endParaRPr lang="en-US" sz="3733" i="1" dirty="0">
              <a:latin typeface="Avenir Medium"/>
              <a:cs typeface="Avenir Medium"/>
            </a:endParaRPr>
          </a:p>
          <a:p>
            <a:pPr marL="609585" indent="-609585" algn="l">
              <a:lnSpc>
                <a:spcPct val="130000"/>
              </a:lnSpc>
              <a:buClr>
                <a:schemeClr val="tx1"/>
              </a:buClr>
              <a:buFont typeface="Arial"/>
              <a:buChar char="•"/>
            </a:pPr>
            <a:r>
              <a:rPr lang="en-US" sz="3733" dirty="0">
                <a:latin typeface="Avenir Medium"/>
                <a:cs typeface="Avenir Medium"/>
              </a:rPr>
              <a:t>Can my bookstore order physical copies?</a:t>
            </a:r>
          </a:p>
          <a:p>
            <a:pPr algn="l">
              <a:spcBef>
                <a:spcPct val="20000"/>
              </a:spcBef>
            </a:pPr>
            <a:endParaRPr lang="en-US" sz="3200" dirty="0">
              <a:latin typeface="Avenir LT Std 35 Light"/>
              <a:cs typeface="Avenir LT Std 35 Light"/>
            </a:endParaRPr>
          </a:p>
          <a:p>
            <a:pPr algn="l">
              <a:spcBef>
                <a:spcPct val="20000"/>
              </a:spcBef>
            </a:pPr>
            <a:endParaRPr lang="en-US" sz="3200" dirty="0">
              <a:latin typeface="Avenir LT Std 35 Light"/>
              <a:cs typeface="Avenir LT Std 35 Light"/>
            </a:endParaRPr>
          </a:p>
          <a:p>
            <a:pPr algn="l">
              <a:spcBef>
                <a:spcPct val="20000"/>
              </a:spcBef>
            </a:pPr>
            <a:endParaRPr lang="en-US" sz="3200" dirty="0">
              <a:latin typeface="Avenir LT Std 35 Light"/>
              <a:cs typeface="Avenir LT Std 35 Light"/>
            </a:endParaRPr>
          </a:p>
          <a:p>
            <a:pPr algn="l">
              <a:spcBef>
                <a:spcPct val="20000"/>
              </a:spcBef>
            </a:pPr>
            <a:endParaRPr lang="en-US" sz="3200" dirty="0">
              <a:latin typeface="Avenir LT Std 35 Light"/>
              <a:cs typeface="Avenir LT Std 35 Light"/>
            </a:endParaRPr>
          </a:p>
          <a:p>
            <a:pPr algn="l">
              <a:spcBef>
                <a:spcPct val="20000"/>
              </a:spcBef>
            </a:pPr>
            <a:endParaRPr lang="en-US" sz="3200" dirty="0">
              <a:latin typeface="Avenir Medium"/>
            </a:endParaRPr>
          </a:p>
        </p:txBody>
      </p:sp>
    </p:spTree>
    <p:extLst>
      <p:ext uri="{BB962C8B-B14F-4D97-AF65-F5344CB8AC3E}">
        <p14:creationId xmlns:p14="http://schemas.microsoft.com/office/powerpoint/2010/main" val="1090620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318" y="930203"/>
            <a:ext cx="10577753" cy="3590426"/>
          </a:xfrm>
        </p:spPr>
        <p:txBody>
          <a:bodyPr>
            <a:normAutofit/>
          </a:bodyPr>
          <a:lstStyle/>
          <a:p>
            <a:r>
              <a:rPr lang="en-US" sz="6000" dirty="0"/>
              <a:t>$1,249+ </a:t>
            </a:r>
            <a:r>
              <a:rPr lang="en-US" dirty="0"/>
              <a:t>student budget per year for</a:t>
            </a:r>
            <a:br>
              <a:rPr lang="en-US" dirty="0"/>
            </a:br>
            <a:r>
              <a:rPr lang="en-US" dirty="0"/>
              <a:t>textbooks and supplies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782954"/>
            <a:ext cx="12192000" cy="1075046"/>
          </a:xfrm>
        </p:spPr>
      </p:pic>
      <p:sp>
        <p:nvSpPr>
          <p:cNvPr id="6" name="TextBox 5"/>
          <p:cNvSpPr txBox="1"/>
          <p:nvPr/>
        </p:nvSpPr>
        <p:spPr>
          <a:xfrm>
            <a:off x="938784" y="2048256"/>
            <a:ext cx="10415016" cy="2862322"/>
          </a:xfrm>
          <a:prstGeom prst="rect">
            <a:avLst/>
          </a:prstGeom>
          <a:noFill/>
        </p:spPr>
        <p:txBody>
          <a:bodyPr wrap="square" rtlCol="0" anchor="t">
            <a:spAutoFit/>
          </a:bodyPr>
          <a:lstStyle/>
          <a:p>
            <a:endParaRPr lang="en-US" b="1" dirty="0">
              <a:solidFill>
                <a:schemeClr val="lt1"/>
              </a:solidFill>
            </a:endParaRPr>
          </a:p>
          <a:p>
            <a:endParaRPr lang="en-US" b="1" dirty="0">
              <a:solidFill>
                <a:schemeClr val="lt1"/>
              </a:solidFill>
            </a:endParaRPr>
          </a:p>
          <a:p>
            <a:endParaRPr lang="en-US" b="1" dirty="0">
              <a:solidFill>
                <a:schemeClr val="lt1"/>
              </a:solidFill>
            </a:endParaRPr>
          </a:p>
          <a:p>
            <a:endParaRPr lang="en-US" b="1" dirty="0">
              <a:solidFill>
                <a:schemeClr val="lt1"/>
              </a:solidFill>
            </a:endParaRPr>
          </a:p>
          <a:p>
            <a:endParaRPr lang="en-US" b="1" dirty="0">
              <a:solidFill>
                <a:schemeClr val="lt1"/>
              </a:solidFill>
            </a:endParaRPr>
          </a:p>
          <a:p>
            <a:endParaRPr lang="en-US" b="1" dirty="0">
              <a:solidFill>
                <a:schemeClr val="lt1"/>
              </a:solidFill>
            </a:endParaRPr>
          </a:p>
          <a:p>
            <a:endParaRPr lang="en-US" b="1" dirty="0">
              <a:solidFill>
                <a:schemeClr val="lt1"/>
              </a:solidFill>
            </a:endParaRPr>
          </a:p>
          <a:p>
            <a:endParaRPr lang="en-US" b="1" dirty="0">
              <a:solidFill>
                <a:schemeClr val="lt1"/>
              </a:solidFill>
            </a:endParaRPr>
          </a:p>
          <a:p>
            <a:endParaRPr lang="en-US" b="1" dirty="0">
              <a:solidFill>
                <a:schemeClr val="lt1"/>
              </a:solidFill>
            </a:endParaRPr>
          </a:p>
          <a:p>
            <a:endParaRPr lang="en-US" b="1" dirty="0">
              <a:solidFill>
                <a:schemeClr val="lt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3013" y="5863741"/>
            <a:ext cx="869813" cy="902208"/>
          </a:xfrm>
          <a:prstGeom prst="rect">
            <a:avLst/>
          </a:prstGeom>
        </p:spPr>
      </p:pic>
      <p:sp>
        <p:nvSpPr>
          <p:cNvPr id="3" name="TextBox 2"/>
          <p:cNvSpPr txBox="1"/>
          <p:nvPr/>
        </p:nvSpPr>
        <p:spPr>
          <a:xfrm>
            <a:off x="82193" y="5459788"/>
            <a:ext cx="6621300" cy="646331"/>
          </a:xfrm>
          <a:prstGeom prst="rect">
            <a:avLst/>
          </a:prstGeom>
          <a:noFill/>
        </p:spPr>
        <p:txBody>
          <a:bodyPr wrap="none" rtlCol="0">
            <a:spAutoFit/>
          </a:bodyPr>
          <a:lstStyle/>
          <a:p>
            <a:r>
              <a:rPr lang="en-US"/>
              <a:t>Average Estimated Undergraduate Budgets College Board 2015-2016</a:t>
            </a:r>
          </a:p>
          <a:p>
            <a:endParaRPr lang="en-US" dirty="0"/>
          </a:p>
        </p:txBody>
      </p:sp>
    </p:spTree>
    <p:extLst>
      <p:ext uri="{BB962C8B-B14F-4D97-AF65-F5344CB8AC3E}">
        <p14:creationId xmlns:p14="http://schemas.microsoft.com/office/powerpoint/2010/main" val="617817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568" y="305161"/>
            <a:ext cx="10515600" cy="1325563"/>
          </a:xfrm>
        </p:spPr>
        <p:txBody>
          <a:bodyPr>
            <a:noAutofit/>
          </a:bodyPr>
          <a:lstStyle/>
          <a:p>
            <a:r>
              <a:rPr lang="en-US" sz="4800" dirty="0"/>
              <a:t/>
            </a:r>
            <a:br>
              <a:rPr lang="en-US" sz="4800" dirty="0"/>
            </a:br>
            <a:r>
              <a:rPr lang="en-US" sz="4800" b="1" dirty="0"/>
              <a:t>87% of students have delayed purchasing a textbook due to price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782954"/>
            <a:ext cx="12192000" cy="1075046"/>
          </a:xfrm>
        </p:spPr>
      </p:pic>
      <p:sp>
        <p:nvSpPr>
          <p:cNvPr id="6" name="TextBox 5"/>
          <p:cNvSpPr txBox="1"/>
          <p:nvPr/>
        </p:nvSpPr>
        <p:spPr>
          <a:xfrm>
            <a:off x="469556" y="2705770"/>
            <a:ext cx="7414054" cy="1569660"/>
          </a:xfrm>
          <a:prstGeom prst="rect">
            <a:avLst/>
          </a:prstGeom>
          <a:noFill/>
        </p:spPr>
        <p:txBody>
          <a:bodyPr wrap="square" rtlCol="0">
            <a:spAutoFit/>
          </a:bodyPr>
          <a:lstStyle/>
          <a:p>
            <a:r>
              <a:rPr lang="en-US" sz="4800" b="1" dirty="0"/>
              <a:t>39% </a:t>
            </a:r>
            <a:r>
              <a:rPr lang="en-US" sz="4800" dirty="0"/>
              <a:t>have dropped a class because of textbook price</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3013" y="5863741"/>
            <a:ext cx="869813" cy="902208"/>
          </a:xfrm>
          <a:prstGeom prst="rect">
            <a:avLst/>
          </a:prstGeom>
        </p:spPr>
      </p:pic>
      <p:sp>
        <p:nvSpPr>
          <p:cNvPr id="3" name="TextBox 2"/>
          <p:cNvSpPr txBox="1"/>
          <p:nvPr/>
        </p:nvSpPr>
        <p:spPr>
          <a:xfrm>
            <a:off x="838200" y="5413622"/>
            <a:ext cx="5502468" cy="369332"/>
          </a:xfrm>
          <a:prstGeom prst="rect">
            <a:avLst/>
          </a:prstGeom>
          <a:noFill/>
        </p:spPr>
        <p:txBody>
          <a:bodyPr wrap="none" rtlCol="0">
            <a:spAutoFit/>
          </a:bodyPr>
          <a:lstStyle/>
          <a:p>
            <a:r>
              <a:rPr lang="en-US" dirty="0"/>
              <a:t>-Utah Academic Library Consortium Student Survey, 2016</a:t>
            </a:r>
          </a:p>
        </p:txBody>
      </p:sp>
      <p:pic>
        <p:nvPicPr>
          <p:cNvPr id="8" name="Pictur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6752" y="2720356"/>
            <a:ext cx="3126261" cy="2185725"/>
          </a:xfrm>
          <a:prstGeom prst="rect">
            <a:avLst/>
          </a:prstGeom>
          <a:noFill/>
          <a:ln w="12700">
            <a:noFill/>
          </a:ln>
        </p:spPr>
      </p:pic>
    </p:spTree>
    <p:extLst>
      <p:ext uri="{BB962C8B-B14F-4D97-AF65-F5344CB8AC3E}">
        <p14:creationId xmlns:p14="http://schemas.microsoft.com/office/powerpoint/2010/main" val="1722610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174751"/>
            <a:ext cx="9144000" cy="4525963"/>
          </a:xfrm>
        </p:spPr>
        <p:txBody>
          <a:bodyPr>
            <a:normAutofit/>
          </a:bodyPr>
          <a:lstStyle/>
          <a:p>
            <a:pPr marL="514350" indent="-514350" algn="ctr">
              <a:buAutoNum type="arabicParenBoth"/>
            </a:pPr>
            <a:endParaRPr lang="en-US" dirty="0"/>
          </a:p>
          <a:p>
            <a:pPr marL="0" indent="0" algn="ctr">
              <a:buNone/>
            </a:pPr>
            <a:endParaRPr lang="en-US" dirty="0"/>
          </a:p>
          <a:p>
            <a:pPr marL="514350" indent="-514350" algn="ctr">
              <a:buAutoNum type="arabicParenBoth"/>
            </a:pPr>
            <a:endParaRPr lang="en-US" dirty="0"/>
          </a:p>
          <a:p>
            <a:pPr marL="514350" indent="-514350" algn="ctr">
              <a:buAutoNum type="arabicParenBoth"/>
            </a:pPr>
            <a:endParaRPr lang="en-US" dirty="0"/>
          </a:p>
          <a:p>
            <a:pPr marL="514350" indent="-514350" algn="ctr">
              <a:buAutoNum type="arabicParenBoth"/>
            </a:pPr>
            <a:endParaRPr lang="en-US" dirty="0"/>
          </a:p>
          <a:p>
            <a:pPr marL="514350" indent="-514350" algn="ctr">
              <a:buAutoNum type="arabicParenBoth"/>
            </a:pPr>
            <a:endParaRPr lang="en-US" dirty="0"/>
          </a:p>
          <a:p>
            <a:pPr marL="514350" indent="-514350" algn="ctr">
              <a:buAutoNum type="arabicParenBoth"/>
            </a:pPr>
            <a:endParaRPr lang="en-US" dirty="0"/>
          </a:p>
          <a:p>
            <a:pPr marL="514350" indent="-514350" algn="ctr">
              <a:buAutoNum type="arabicParenBoth"/>
            </a:pPr>
            <a:endParaRPr lang="en-US" dirty="0"/>
          </a:p>
          <a:p>
            <a:pPr marL="514350" indent="-514350" algn="ctr">
              <a:buAutoNum type="arabicParenBoth"/>
            </a:pPr>
            <a:endParaRPr lang="en-US" dirty="0"/>
          </a:p>
        </p:txBody>
      </p:sp>
      <p:pic>
        <p:nvPicPr>
          <p:cNvPr id="2" name="Picture 1" descr="1024px-OER-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4200" y="438911"/>
            <a:ext cx="8310605" cy="6055443"/>
          </a:xfrm>
          <a:prstGeom prst="rect">
            <a:avLst/>
          </a:prstGeom>
        </p:spPr>
      </p:pic>
      <p:sp>
        <p:nvSpPr>
          <p:cNvPr id="6" name="TextBox 5"/>
          <p:cNvSpPr txBox="1"/>
          <p:nvPr/>
        </p:nvSpPr>
        <p:spPr>
          <a:xfrm>
            <a:off x="2355061" y="5239048"/>
            <a:ext cx="7050008" cy="1292662"/>
          </a:xfrm>
          <a:prstGeom prst="rect">
            <a:avLst/>
          </a:prstGeom>
          <a:noFill/>
        </p:spPr>
        <p:txBody>
          <a:bodyPr wrap="square" rtlCol="0">
            <a:spAutoFit/>
          </a:bodyPr>
          <a:lstStyle/>
          <a:p>
            <a:pPr algn="just"/>
            <a:endParaRPr lang="en-US" b="1" dirty="0"/>
          </a:p>
          <a:p>
            <a:pPr algn="just"/>
            <a:r>
              <a:rPr lang="en-US" b="1" dirty="0"/>
              <a:t>Open</a:t>
            </a:r>
            <a:r>
              <a:rPr lang="en-US" dirty="0"/>
              <a:t> – </a:t>
            </a:r>
            <a:r>
              <a:rPr lang="en-US" sz="2000" dirty="0"/>
              <a:t>published under an </a:t>
            </a:r>
            <a:r>
              <a:rPr lang="en-US" sz="2000" b="1" dirty="0"/>
              <a:t>open license </a:t>
            </a:r>
            <a:r>
              <a:rPr lang="en-US" sz="2000" dirty="0"/>
              <a:t>to be shared for free</a:t>
            </a:r>
          </a:p>
          <a:p>
            <a:pPr algn="just"/>
            <a:r>
              <a:rPr lang="en-US" b="1" dirty="0"/>
              <a:t>Educational</a:t>
            </a:r>
            <a:r>
              <a:rPr lang="en-US" dirty="0"/>
              <a:t> – </a:t>
            </a:r>
            <a:r>
              <a:rPr lang="en-US" sz="2000" dirty="0"/>
              <a:t>provides an </a:t>
            </a:r>
            <a:r>
              <a:rPr lang="en-US" sz="2000" b="1" dirty="0"/>
              <a:t>alternative</a:t>
            </a:r>
            <a:r>
              <a:rPr lang="en-US" sz="2000" dirty="0"/>
              <a:t> to textbooks</a:t>
            </a:r>
          </a:p>
          <a:p>
            <a:pPr algn="just"/>
            <a:r>
              <a:rPr lang="en-US" b="1" dirty="0"/>
              <a:t>Resources</a:t>
            </a:r>
            <a:r>
              <a:rPr lang="en-US" dirty="0"/>
              <a:t> – </a:t>
            </a:r>
            <a:r>
              <a:rPr lang="en-US" sz="2000" dirty="0"/>
              <a:t>come in a variety of formats to be </a:t>
            </a:r>
            <a:r>
              <a:rPr lang="en-US" sz="2000" b="1" dirty="0"/>
              <a:t>reused/adapted</a:t>
            </a:r>
          </a:p>
        </p:txBody>
      </p:sp>
      <p:pic>
        <p:nvPicPr>
          <p:cNvPr id="4" name="Picture 3" descr="88x3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2815" y="5420543"/>
            <a:ext cx="1522056" cy="536178"/>
          </a:xfrm>
          <a:prstGeom prst="rect">
            <a:avLst/>
          </a:prstGeom>
        </p:spPr>
      </p:pic>
    </p:spTree>
    <p:extLst>
      <p:ext uri="{BB962C8B-B14F-4D97-AF65-F5344CB8AC3E}">
        <p14:creationId xmlns:p14="http://schemas.microsoft.com/office/powerpoint/2010/main" val="161877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LICENSING</a:t>
            </a:r>
          </a:p>
        </p:txBody>
      </p:sp>
      <p:sp>
        <p:nvSpPr>
          <p:cNvPr id="5" name="Slide Number Placeholder 4"/>
          <p:cNvSpPr>
            <a:spLocks noGrp="1"/>
          </p:cNvSpPr>
          <p:nvPr>
            <p:ph type="sldNum" sz="quarter" idx="14"/>
          </p:nvPr>
        </p:nvSpPr>
        <p:spPr/>
        <p:txBody>
          <a:bodyPr/>
          <a:lstStyle/>
          <a:p>
            <a:fld id="{F06EB23F-1300-2242-934E-F6ACB1AD90E4}" type="slidenum">
              <a:rPr lang="en-US" smtClean="0"/>
              <a:pPr/>
              <a:t>5</a:t>
            </a:fld>
            <a:endParaRPr lang="en-US" dirty="0"/>
          </a:p>
        </p:txBody>
      </p:sp>
      <p:pic>
        <p:nvPicPr>
          <p:cNvPr id="6" name="Picture 5" descr="CC b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0" y="1443409"/>
            <a:ext cx="5554133" cy="1943257"/>
          </a:xfrm>
          <a:prstGeom prst="rect">
            <a:avLst/>
          </a:prstGeom>
        </p:spPr>
      </p:pic>
      <p:pic>
        <p:nvPicPr>
          <p:cNvPr id="7" name="Picture 6" descr="by-nc-sa.eu.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3734" y="1443409"/>
            <a:ext cx="5554133" cy="1943257"/>
          </a:xfrm>
          <a:prstGeom prst="rect">
            <a:avLst/>
          </a:prstGeom>
        </p:spPr>
      </p:pic>
      <p:sp>
        <p:nvSpPr>
          <p:cNvPr id="9" name="TextBox 8"/>
          <p:cNvSpPr txBox="1"/>
          <p:nvPr/>
        </p:nvSpPr>
        <p:spPr>
          <a:xfrm>
            <a:off x="304800" y="3429001"/>
            <a:ext cx="5554133" cy="3293594"/>
          </a:xfrm>
          <a:prstGeom prst="rect">
            <a:avLst/>
          </a:prstGeom>
          <a:noFill/>
        </p:spPr>
        <p:txBody>
          <a:bodyPr wrap="square" rtlCol="0">
            <a:spAutoFit/>
          </a:bodyPr>
          <a:lstStyle/>
          <a:p>
            <a:pPr marL="380990" indent="-380990">
              <a:buFont typeface="Arial"/>
              <a:buChar char="•"/>
            </a:pPr>
            <a:r>
              <a:rPr lang="en-US" sz="2667" dirty="0">
                <a:latin typeface="Avenir Book"/>
                <a:cs typeface="Avenir Book"/>
              </a:rPr>
              <a:t>Distribute</a:t>
            </a:r>
          </a:p>
          <a:p>
            <a:pPr marL="380990" indent="-380990">
              <a:buFont typeface="Arial"/>
              <a:buChar char="•"/>
            </a:pPr>
            <a:r>
              <a:rPr lang="en-US" sz="2667" dirty="0">
                <a:latin typeface="Avenir Book"/>
                <a:cs typeface="Avenir Book"/>
              </a:rPr>
              <a:t>Remix</a:t>
            </a:r>
          </a:p>
          <a:p>
            <a:pPr marL="380990" indent="-380990">
              <a:buFont typeface="Arial"/>
              <a:buChar char="•"/>
            </a:pPr>
            <a:r>
              <a:rPr lang="en-US" sz="2667" dirty="0">
                <a:latin typeface="Avenir Book"/>
                <a:cs typeface="Avenir Book"/>
              </a:rPr>
              <a:t>Tweak</a:t>
            </a:r>
          </a:p>
          <a:p>
            <a:pPr marL="380990" indent="-380990">
              <a:buFont typeface="Arial"/>
              <a:buChar char="•"/>
            </a:pPr>
            <a:r>
              <a:rPr lang="en-US" sz="2667" dirty="0">
                <a:latin typeface="Avenir Book"/>
                <a:cs typeface="Avenir Book"/>
              </a:rPr>
              <a:t>Build upon</a:t>
            </a:r>
          </a:p>
          <a:p>
            <a:pPr marL="380990" indent="-380990">
              <a:buFont typeface="Arial"/>
              <a:buChar char="•"/>
            </a:pPr>
            <a:r>
              <a:rPr lang="en-US" sz="2667" dirty="0">
                <a:latin typeface="Avenir Book"/>
                <a:cs typeface="Avenir Book"/>
              </a:rPr>
              <a:t>Use commercially</a:t>
            </a:r>
          </a:p>
          <a:p>
            <a:pPr marL="380990" indent="-380990">
              <a:buFont typeface="Arial"/>
              <a:buChar char="•"/>
            </a:pPr>
            <a:r>
              <a:rPr lang="en-US" sz="2667" dirty="0">
                <a:latin typeface="Avenir Book"/>
                <a:cs typeface="Avenir Book"/>
              </a:rPr>
              <a:t>Only attribution required</a:t>
            </a:r>
          </a:p>
          <a:p>
            <a:pPr marL="380990" indent="-380990">
              <a:buFont typeface="Arial"/>
              <a:buChar char="•"/>
            </a:pPr>
            <a:endParaRPr lang="en-US" sz="2400" dirty="0">
              <a:latin typeface="Avenir Book"/>
              <a:cs typeface="Avenir Book"/>
            </a:endParaRPr>
          </a:p>
          <a:p>
            <a:pPr marL="380990" indent="-380990">
              <a:buFont typeface="Arial"/>
              <a:buChar char="•"/>
            </a:pPr>
            <a:endParaRPr lang="en-US" sz="2400" dirty="0">
              <a:latin typeface="Avenir Book"/>
              <a:cs typeface="Avenir Book"/>
            </a:endParaRPr>
          </a:p>
        </p:txBody>
      </p:sp>
      <p:sp>
        <p:nvSpPr>
          <p:cNvPr id="10" name="Rectangle 9"/>
          <p:cNvSpPr/>
          <p:nvPr/>
        </p:nvSpPr>
        <p:spPr>
          <a:xfrm>
            <a:off x="6163733" y="3429000"/>
            <a:ext cx="6096000" cy="2965364"/>
          </a:xfrm>
          <a:prstGeom prst="rect">
            <a:avLst/>
          </a:prstGeom>
        </p:spPr>
        <p:txBody>
          <a:bodyPr>
            <a:spAutoFit/>
          </a:bodyPr>
          <a:lstStyle/>
          <a:p>
            <a:pPr marL="380990" indent="-380990">
              <a:buFont typeface="Arial"/>
              <a:buChar char="•"/>
            </a:pPr>
            <a:r>
              <a:rPr lang="en-US" sz="2667" dirty="0">
                <a:latin typeface="Avenir Book"/>
                <a:cs typeface="Avenir Book"/>
              </a:rPr>
              <a:t>Distribute</a:t>
            </a:r>
          </a:p>
          <a:p>
            <a:pPr marL="380990" indent="-380990">
              <a:buFont typeface="Arial"/>
              <a:buChar char="•"/>
            </a:pPr>
            <a:r>
              <a:rPr lang="en-US" sz="2667" dirty="0">
                <a:latin typeface="Avenir Book"/>
                <a:cs typeface="Avenir Book"/>
              </a:rPr>
              <a:t>Remix</a:t>
            </a:r>
          </a:p>
          <a:p>
            <a:pPr marL="380990" indent="-380990">
              <a:buFont typeface="Arial"/>
              <a:buChar char="•"/>
            </a:pPr>
            <a:r>
              <a:rPr lang="en-US" sz="2667" dirty="0">
                <a:latin typeface="Avenir Book"/>
                <a:cs typeface="Avenir Book"/>
              </a:rPr>
              <a:t>Tweak</a:t>
            </a:r>
          </a:p>
          <a:p>
            <a:pPr marL="380990" indent="-380990">
              <a:buFont typeface="Arial"/>
              <a:buChar char="•"/>
            </a:pPr>
            <a:r>
              <a:rPr lang="en-US" sz="2667" dirty="0">
                <a:latin typeface="Avenir Book"/>
                <a:cs typeface="Avenir Book"/>
              </a:rPr>
              <a:t>Build upon</a:t>
            </a:r>
          </a:p>
          <a:p>
            <a:pPr marL="380990" indent="-380990">
              <a:buFont typeface="Arial"/>
              <a:buChar char="•"/>
            </a:pPr>
            <a:r>
              <a:rPr lang="en-US" sz="2667" dirty="0">
                <a:latin typeface="Avenir Book"/>
                <a:cs typeface="Avenir Book"/>
              </a:rPr>
              <a:t>Non-commercial</a:t>
            </a:r>
          </a:p>
          <a:p>
            <a:pPr marL="380990" indent="-380990">
              <a:buFont typeface="Arial"/>
              <a:buChar char="•"/>
            </a:pPr>
            <a:r>
              <a:rPr lang="en-US" sz="2667" dirty="0">
                <a:latin typeface="Avenir Book"/>
                <a:cs typeface="Avenir Book"/>
              </a:rPr>
              <a:t>Share alike required</a:t>
            </a:r>
          </a:p>
          <a:p>
            <a:pPr marL="380990" indent="-380990">
              <a:buFont typeface="Arial"/>
              <a:buChar char="•"/>
            </a:pPr>
            <a:r>
              <a:rPr lang="en-US" sz="2667" dirty="0">
                <a:latin typeface="Avenir Book"/>
                <a:cs typeface="Avenir Book"/>
              </a:rPr>
              <a:t>Attribution required</a:t>
            </a:r>
          </a:p>
        </p:txBody>
      </p:sp>
    </p:spTree>
    <p:extLst>
      <p:ext uri="{BB962C8B-B14F-4D97-AF65-F5344CB8AC3E}">
        <p14:creationId xmlns:p14="http://schemas.microsoft.com/office/powerpoint/2010/main" val="2004790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094346" y="931335"/>
            <a:ext cx="2422949" cy="57514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ext Placeholder 1"/>
          <p:cNvSpPr>
            <a:spLocks noGrp="1"/>
          </p:cNvSpPr>
          <p:nvPr>
            <p:ph type="body" sz="quarter" idx="10"/>
          </p:nvPr>
        </p:nvSpPr>
        <p:spPr>
          <a:xfrm>
            <a:off x="0" y="141444"/>
            <a:ext cx="12192000" cy="1109133"/>
          </a:xfrm>
        </p:spPr>
        <p:txBody>
          <a:bodyPr/>
          <a:lstStyle/>
          <a:p>
            <a:r>
              <a:rPr lang="en-US" dirty="0" err="1"/>
              <a:t>OpenStax</a:t>
            </a:r>
            <a:r>
              <a:rPr lang="en-US" dirty="0"/>
              <a:t> BOOKS THUS FAR</a:t>
            </a:r>
          </a:p>
        </p:txBody>
      </p:sp>
      <p:sp>
        <p:nvSpPr>
          <p:cNvPr id="4" name="Slide Number Placeholder 3"/>
          <p:cNvSpPr>
            <a:spLocks noGrp="1"/>
          </p:cNvSpPr>
          <p:nvPr>
            <p:ph type="sldNum" sz="quarter" idx="13"/>
          </p:nvPr>
        </p:nvSpPr>
        <p:spPr>
          <a:xfrm rot="10800000" flipV="1">
            <a:off x="9973731" y="6344356"/>
            <a:ext cx="707287" cy="293091"/>
          </a:xfrm>
        </p:spPr>
        <p:txBody>
          <a:bodyPr/>
          <a:lstStyle/>
          <a:p>
            <a:fld id="{F06EB23F-1300-2242-934E-F6ACB1AD90E4}" type="slidenum">
              <a:rPr lang="en-US" smtClean="0"/>
              <a:pPr/>
              <a:t>6</a:t>
            </a:fld>
            <a:endParaRPr lang="en-US" dirty="0"/>
          </a:p>
        </p:txBody>
      </p:sp>
      <p:pic>
        <p:nvPicPr>
          <p:cNvPr id="1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1666" y="1015068"/>
            <a:ext cx="836633" cy="1083441"/>
          </a:xfrm>
          <a:prstGeom prst="rect">
            <a:avLst/>
          </a:prstGeom>
          <a:ln>
            <a:noFill/>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32995" y="995481"/>
            <a:ext cx="836632" cy="1083440"/>
          </a:xfrm>
          <a:prstGeom prst="rect">
            <a:avLst/>
          </a:prstGeom>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71495" y="995481"/>
            <a:ext cx="837172" cy="1084139"/>
          </a:xfrm>
          <a:prstGeom prst="rect">
            <a:avLst/>
          </a:prstGeom>
          <a:ln>
            <a:noFill/>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27301" y="996180"/>
            <a:ext cx="836633" cy="1083441"/>
          </a:xfrm>
          <a:prstGeom prst="rect">
            <a:avLst/>
          </a:prstGeom>
          <a:ln>
            <a:noFill/>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 name="Picture 22"/>
          <p:cNvPicPr>
            <a:picLocks noChangeAspect="1"/>
          </p:cNvPicPr>
          <p:nvPr/>
        </p:nvPicPr>
        <p:blipFill>
          <a:blip r:embed="rId7"/>
          <a:stretch>
            <a:fillRect/>
          </a:stretch>
        </p:blipFill>
        <p:spPr>
          <a:xfrm>
            <a:off x="2021580" y="3870894"/>
            <a:ext cx="837245" cy="1083492"/>
          </a:xfrm>
          <a:prstGeom prst="rect">
            <a:avLst/>
          </a:prstGeom>
          <a:ln>
            <a:noFill/>
          </a:ln>
          <a:effectLst>
            <a:outerShdw blurRad="50800" dist="38100" dir="2700000" algn="tl" rotWithShape="0">
              <a:prstClr val="black">
                <a:alpha val="40000"/>
              </a:prstClr>
            </a:outerShdw>
          </a:effectLst>
        </p:spPr>
      </p:pic>
      <p:pic>
        <p:nvPicPr>
          <p:cNvPr id="24" name="Picture 23"/>
          <p:cNvPicPr>
            <a:picLocks noChangeAspect="1"/>
          </p:cNvPicPr>
          <p:nvPr/>
        </p:nvPicPr>
        <p:blipFill>
          <a:blip r:embed="rId8"/>
          <a:stretch>
            <a:fillRect/>
          </a:stretch>
        </p:blipFill>
        <p:spPr>
          <a:xfrm>
            <a:off x="839922" y="3871276"/>
            <a:ext cx="836951" cy="1083109"/>
          </a:xfrm>
          <a:prstGeom prst="rect">
            <a:avLst/>
          </a:prstGeom>
          <a:ln>
            <a:noFill/>
          </a:ln>
          <a:effectLst>
            <a:outerShdw blurRad="50800" dist="38100" dir="2700000" algn="tl" rotWithShape="0">
              <a:prstClr val="black">
                <a:alpha val="40000"/>
              </a:prstClr>
            </a:outerShdw>
          </a:effectLst>
        </p:spPr>
      </p:pic>
      <p:pic>
        <p:nvPicPr>
          <p:cNvPr id="25" name="Picture 24"/>
          <p:cNvPicPr>
            <a:picLocks noChangeAspect="1"/>
          </p:cNvPicPr>
          <p:nvPr/>
        </p:nvPicPr>
        <p:blipFill>
          <a:blip r:embed="rId9"/>
          <a:stretch>
            <a:fillRect/>
          </a:stretch>
        </p:blipFill>
        <p:spPr>
          <a:xfrm>
            <a:off x="3252390" y="3837430"/>
            <a:ext cx="837092" cy="1083293"/>
          </a:xfrm>
          <a:prstGeom prst="rect">
            <a:avLst/>
          </a:prstGeom>
          <a:ln>
            <a:noFill/>
          </a:ln>
          <a:effectLst>
            <a:outerShdw blurRad="50800" dist="38100" dir="2700000" algn="tl" rotWithShape="0">
              <a:prstClr val="black">
                <a:alpha val="40000"/>
              </a:prstClr>
            </a:outerShdw>
          </a:effectLst>
        </p:spPr>
      </p:pic>
      <p:pic>
        <p:nvPicPr>
          <p:cNvPr id="26" name="Picture 25"/>
          <p:cNvPicPr>
            <a:picLocks noChangeAspect="1"/>
          </p:cNvPicPr>
          <p:nvPr/>
        </p:nvPicPr>
        <p:blipFill>
          <a:blip r:embed="rId10"/>
          <a:stretch>
            <a:fillRect/>
          </a:stretch>
        </p:blipFill>
        <p:spPr>
          <a:xfrm>
            <a:off x="4532995" y="3837430"/>
            <a:ext cx="836844" cy="1082975"/>
          </a:xfrm>
          <a:prstGeom prst="rect">
            <a:avLst/>
          </a:prstGeom>
          <a:ln>
            <a:noFill/>
          </a:ln>
          <a:effectLst>
            <a:outerShdw blurRad="50800" dist="38100" dir="2700000" algn="tl" rotWithShape="0">
              <a:prstClr val="black">
                <a:alpha val="40000"/>
              </a:prstClr>
            </a:outerShdw>
          </a:effectLst>
        </p:spPr>
      </p:pic>
      <p:pic>
        <p:nvPicPr>
          <p:cNvPr id="27" name="Picture 26"/>
          <p:cNvPicPr>
            <a:picLocks noChangeAspect="1"/>
          </p:cNvPicPr>
          <p:nvPr/>
        </p:nvPicPr>
        <p:blipFill>
          <a:blip r:embed="rId11"/>
          <a:stretch>
            <a:fillRect/>
          </a:stretch>
        </p:blipFill>
        <p:spPr>
          <a:xfrm>
            <a:off x="8193271" y="2467760"/>
            <a:ext cx="837205" cy="1083440"/>
          </a:xfrm>
          <a:prstGeom prst="rect">
            <a:avLst/>
          </a:prstGeom>
          <a:ln>
            <a:noFill/>
          </a:ln>
          <a:effectLst>
            <a:outerShdw blurRad="50800" dist="38100" dir="2700000" algn="tl" rotWithShape="0">
              <a:prstClr val="black">
                <a:alpha val="40000"/>
              </a:prstClr>
            </a:outerShdw>
          </a:effectLst>
        </p:spPr>
      </p:pic>
      <p:pic>
        <p:nvPicPr>
          <p:cNvPr id="29" name="Picture 28"/>
          <p:cNvPicPr>
            <a:picLocks noChangeAspect="1"/>
          </p:cNvPicPr>
          <p:nvPr/>
        </p:nvPicPr>
        <p:blipFill>
          <a:blip r:embed="rId12"/>
          <a:stretch>
            <a:fillRect/>
          </a:stretch>
        </p:blipFill>
        <p:spPr>
          <a:xfrm>
            <a:off x="3252390" y="2470877"/>
            <a:ext cx="837205" cy="1083441"/>
          </a:xfrm>
          <a:prstGeom prst="rect">
            <a:avLst/>
          </a:prstGeom>
          <a:ln>
            <a:noFill/>
          </a:ln>
          <a:effectLst>
            <a:outerShdw blurRad="50800" dist="38100" dir="2700000" algn="tl" rotWithShape="0">
              <a:prstClr val="black">
                <a:alpha val="40000"/>
              </a:prstClr>
            </a:outerShdw>
          </a:effectLst>
        </p:spPr>
      </p:pic>
      <p:pic>
        <p:nvPicPr>
          <p:cNvPr id="30" name="Picture 29"/>
          <p:cNvPicPr>
            <a:picLocks noChangeAspect="1"/>
          </p:cNvPicPr>
          <p:nvPr/>
        </p:nvPicPr>
        <p:blipFill>
          <a:blip r:embed="rId13"/>
          <a:stretch>
            <a:fillRect/>
          </a:stretch>
        </p:blipFill>
        <p:spPr>
          <a:xfrm>
            <a:off x="9440874" y="2507421"/>
            <a:ext cx="837245" cy="1083492"/>
          </a:xfrm>
          <a:prstGeom prst="rect">
            <a:avLst/>
          </a:prstGeom>
          <a:ln>
            <a:noFill/>
          </a:ln>
          <a:effectLst>
            <a:outerShdw blurRad="50800" dist="38100" dir="2700000" algn="tl" rotWithShape="0">
              <a:prstClr val="black">
                <a:alpha val="40000"/>
              </a:prstClr>
            </a:outerShdw>
          </a:effectLst>
        </p:spPr>
      </p:pic>
      <p:pic>
        <p:nvPicPr>
          <p:cNvPr id="3" name="Picture 2"/>
          <p:cNvPicPr>
            <a:picLocks noChangeAspect="1"/>
          </p:cNvPicPr>
          <p:nvPr/>
        </p:nvPicPr>
        <p:blipFill>
          <a:blip r:embed="rId14"/>
          <a:stretch>
            <a:fillRect/>
          </a:stretch>
        </p:blipFill>
        <p:spPr>
          <a:xfrm>
            <a:off x="2022802" y="2507472"/>
            <a:ext cx="838377" cy="1083441"/>
          </a:xfrm>
          <a:prstGeom prst="rect">
            <a:avLst/>
          </a:prstGeom>
          <a:ln>
            <a:noFill/>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15"/>
          <a:stretch>
            <a:fillRect/>
          </a:stretch>
        </p:blipFill>
        <p:spPr>
          <a:xfrm>
            <a:off x="839922" y="2470877"/>
            <a:ext cx="838377" cy="1083441"/>
          </a:xfrm>
          <a:prstGeom prst="rect">
            <a:avLst/>
          </a:prstGeom>
          <a:ln>
            <a:noFill/>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16"/>
          <a:stretch>
            <a:fillRect/>
          </a:stretch>
        </p:blipFill>
        <p:spPr>
          <a:xfrm>
            <a:off x="8192505" y="995480"/>
            <a:ext cx="837971" cy="1082917"/>
          </a:xfrm>
          <a:prstGeom prst="rect">
            <a:avLst/>
          </a:prstGeom>
          <a:ln>
            <a:noFill/>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17"/>
          <a:stretch>
            <a:fillRect/>
          </a:stretch>
        </p:blipFill>
        <p:spPr>
          <a:xfrm>
            <a:off x="10681019" y="1000731"/>
            <a:ext cx="836823" cy="1081431"/>
          </a:xfrm>
          <a:prstGeom prst="rect">
            <a:avLst/>
          </a:prstGeom>
          <a:ln>
            <a:noFill/>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18"/>
          <a:stretch>
            <a:fillRect/>
          </a:stretch>
        </p:blipFill>
        <p:spPr>
          <a:xfrm>
            <a:off x="841666" y="5262601"/>
            <a:ext cx="837071" cy="1081755"/>
          </a:xfrm>
          <a:prstGeom prst="rect">
            <a:avLst/>
          </a:prstGeom>
          <a:ln>
            <a:noFill/>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19"/>
          <a:stretch>
            <a:fillRect/>
          </a:stretch>
        </p:blipFill>
        <p:spPr>
          <a:xfrm>
            <a:off x="2022802" y="5260916"/>
            <a:ext cx="843397" cy="1083441"/>
          </a:xfrm>
          <a:prstGeom prst="rect">
            <a:avLst/>
          </a:prstGeom>
          <a:ln>
            <a:noFill/>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20"/>
          <a:stretch>
            <a:fillRect/>
          </a:stretch>
        </p:blipFill>
        <p:spPr>
          <a:xfrm>
            <a:off x="3246084" y="5262602"/>
            <a:ext cx="843397" cy="1083441"/>
          </a:xfrm>
          <a:prstGeom prst="rect">
            <a:avLst/>
          </a:prstGeom>
          <a:ln>
            <a:noFill/>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21"/>
          <a:stretch>
            <a:fillRect/>
          </a:stretch>
        </p:blipFill>
        <p:spPr>
          <a:xfrm>
            <a:off x="5771897" y="3836964"/>
            <a:ext cx="838377" cy="1083441"/>
          </a:xfrm>
          <a:prstGeom prst="rect">
            <a:avLst/>
          </a:prstGeom>
          <a:effectLst>
            <a:outerShdw blurRad="50800" dist="38100" dir="2700000" algn="tl" rotWithShape="0">
              <a:prstClr val="black">
                <a:alpha val="40000"/>
              </a:prstClr>
            </a:outerShdw>
          </a:effectLst>
        </p:spPr>
      </p:pic>
      <p:pic>
        <p:nvPicPr>
          <p:cNvPr id="12" name="Picture 11" descr="smaller_Calculus_Volume_1.jp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532995" y="2470877"/>
            <a:ext cx="835965" cy="1080324"/>
          </a:xfrm>
          <a:prstGeom prst="rect">
            <a:avLst/>
          </a:prstGeom>
          <a:ln>
            <a:noFill/>
          </a:ln>
          <a:effectLst>
            <a:outerShdw blurRad="50800" dist="38100" dir="2700000" algn="tl" rotWithShape="0">
              <a:srgbClr val="000000">
                <a:alpha val="43000"/>
              </a:srgbClr>
            </a:outerShdw>
          </a:effectLst>
        </p:spPr>
      </p:pic>
      <p:pic>
        <p:nvPicPr>
          <p:cNvPr id="14" name="Picture 13" descr="smaller_Calculus_Volume_2.jp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771897" y="2469741"/>
            <a:ext cx="836844" cy="1081460"/>
          </a:xfrm>
          <a:prstGeom prst="rect">
            <a:avLst/>
          </a:prstGeom>
          <a:ln>
            <a:noFill/>
          </a:ln>
          <a:effectLst>
            <a:outerShdw blurRad="50800" dist="38100" dir="2700000" algn="tl" rotWithShape="0">
              <a:srgbClr val="000000">
                <a:alpha val="43000"/>
              </a:srgbClr>
            </a:outerShdw>
          </a:effectLst>
        </p:spPr>
      </p:pic>
      <p:pic>
        <p:nvPicPr>
          <p:cNvPr id="15" name="Picture 14" descr="smaller_Calculus_Volume_3.jp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027090" y="2469741"/>
            <a:ext cx="836844" cy="1081460"/>
          </a:xfrm>
          <a:prstGeom prst="rect">
            <a:avLst/>
          </a:prstGeom>
          <a:ln>
            <a:noFill/>
          </a:ln>
          <a:effectLst>
            <a:outerShdw blurRad="50800" dist="38100" dir="2700000" algn="tl" rotWithShape="0">
              <a:srgbClr val="000000">
                <a:alpha val="43000"/>
              </a:srgbClr>
            </a:outerShdw>
          </a:effectLst>
        </p:spPr>
      </p:pic>
      <p:pic>
        <p:nvPicPr>
          <p:cNvPr id="19" name="Picture 18"/>
          <p:cNvPicPr>
            <a:picLocks noChangeAspect="1"/>
          </p:cNvPicPr>
          <p:nvPr/>
        </p:nvPicPr>
        <p:blipFill>
          <a:blip r:embed="rId25"/>
          <a:stretch>
            <a:fillRect/>
          </a:stretch>
        </p:blipFill>
        <p:spPr>
          <a:xfrm>
            <a:off x="3252389" y="1015067"/>
            <a:ext cx="863488" cy="1117600"/>
          </a:xfrm>
          <a:prstGeom prst="rect">
            <a:avLst/>
          </a:prstGeom>
          <a:ln>
            <a:noFill/>
          </a:ln>
          <a:effectLst>
            <a:outerShdw blurRad="50800" dist="38100" dir="2700000" algn="tl" rotWithShape="0">
              <a:srgbClr val="000000">
                <a:alpha val="43000"/>
              </a:srgbClr>
            </a:outerShdw>
          </a:effectLst>
        </p:spPr>
      </p:pic>
      <p:pic>
        <p:nvPicPr>
          <p:cNvPr id="31" name="Picture 30"/>
          <p:cNvPicPr>
            <a:picLocks noChangeAspect="1"/>
          </p:cNvPicPr>
          <p:nvPr/>
        </p:nvPicPr>
        <p:blipFill>
          <a:blip r:embed="rId26"/>
          <a:stretch>
            <a:fillRect/>
          </a:stretch>
        </p:blipFill>
        <p:spPr>
          <a:xfrm>
            <a:off x="2021581" y="995481"/>
            <a:ext cx="839599" cy="1086681"/>
          </a:xfrm>
          <a:prstGeom prst="rect">
            <a:avLst/>
          </a:prstGeom>
          <a:ln>
            <a:noFill/>
          </a:ln>
          <a:effectLst>
            <a:outerShdw blurRad="50800" dist="38100" dir="2700000" algn="tl" rotWithShape="0">
              <a:srgbClr val="000000">
                <a:alpha val="43000"/>
              </a:srgbClr>
            </a:outerShdw>
          </a:effectLst>
        </p:spPr>
      </p:pic>
      <p:pic>
        <p:nvPicPr>
          <p:cNvPr id="32" name="Picture 31"/>
          <p:cNvPicPr>
            <a:picLocks noChangeAspect="1"/>
          </p:cNvPicPr>
          <p:nvPr/>
        </p:nvPicPr>
        <p:blipFill>
          <a:blip r:embed="rId27"/>
          <a:stretch>
            <a:fillRect/>
          </a:stretch>
        </p:blipFill>
        <p:spPr>
          <a:xfrm>
            <a:off x="9374988" y="1006189"/>
            <a:ext cx="828416" cy="1072208"/>
          </a:xfrm>
          <a:prstGeom prst="rect">
            <a:avLst/>
          </a:prstGeom>
          <a:ln>
            <a:noFill/>
          </a:ln>
          <a:effectLst>
            <a:outerShdw blurRad="50800" dist="38100" dir="2700000" algn="tl" rotWithShape="0">
              <a:srgbClr val="000000">
                <a:alpha val="43000"/>
              </a:srgbClr>
            </a:outerShdw>
          </a:effectLst>
        </p:spPr>
      </p:pic>
      <p:pic>
        <p:nvPicPr>
          <p:cNvPr id="17" name="Picture 16"/>
          <p:cNvPicPr>
            <a:picLocks noChangeAspect="1"/>
          </p:cNvPicPr>
          <p:nvPr/>
        </p:nvPicPr>
        <p:blipFill>
          <a:blip r:embed="rId28"/>
          <a:stretch>
            <a:fillRect/>
          </a:stretch>
        </p:blipFill>
        <p:spPr>
          <a:xfrm>
            <a:off x="10681019" y="2467760"/>
            <a:ext cx="867779" cy="1123152"/>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87869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318" y="930203"/>
            <a:ext cx="10577753" cy="3590426"/>
          </a:xfrm>
        </p:spPr>
        <p:txBody>
          <a:bodyPr>
            <a:normAutofit/>
          </a:bodyPr>
          <a:lstStyle/>
          <a:p>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782954"/>
            <a:ext cx="12192000" cy="1075046"/>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3013" y="5863741"/>
            <a:ext cx="869813" cy="90220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6892" y="285290"/>
            <a:ext cx="5591175" cy="54864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90" y="3429000"/>
            <a:ext cx="6572250" cy="456247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2700"/>
            <a:ext cx="10058400" cy="3478138"/>
          </a:xfrm>
          <a:prstGeom prst="rect">
            <a:avLst/>
          </a:prstGeom>
        </p:spPr>
      </p:pic>
    </p:spTree>
    <p:extLst>
      <p:ext uri="{BB962C8B-B14F-4D97-AF65-F5344CB8AC3E}">
        <p14:creationId xmlns:p14="http://schemas.microsoft.com/office/powerpoint/2010/main" val="62075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3200" y="112890"/>
            <a:ext cx="11870267" cy="1109133"/>
          </a:xfrm>
        </p:spPr>
        <p:txBody>
          <a:bodyPr/>
          <a:lstStyle/>
          <a:p>
            <a:r>
              <a:rPr lang="en-US" dirty="0"/>
              <a:t>PARTNER &amp; AFFILIATE SCHOOLS</a:t>
            </a:r>
          </a:p>
        </p:txBody>
      </p:sp>
      <p:sp>
        <p:nvSpPr>
          <p:cNvPr id="5" name="Slide Number Placeholder 4"/>
          <p:cNvSpPr>
            <a:spLocks noGrp="1"/>
          </p:cNvSpPr>
          <p:nvPr>
            <p:ph type="sldNum" sz="quarter" idx="14"/>
          </p:nvPr>
        </p:nvSpPr>
        <p:spPr/>
        <p:txBody>
          <a:bodyPr/>
          <a:lstStyle/>
          <a:p>
            <a:fld id="{F06EB23F-1300-2242-934E-F6ACB1AD90E4}" type="slidenum">
              <a:rPr lang="en-US" smtClean="0"/>
              <a:pPr/>
              <a:t>8</a:t>
            </a:fld>
            <a:endParaRPr lang="en-US" dirty="0"/>
          </a:p>
        </p:txBody>
      </p:sp>
      <p:pic>
        <p:nvPicPr>
          <p:cNvPr id="7" name="Picture 6" descr="slccLogo-BW stacke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055" y="835625"/>
            <a:ext cx="2793971" cy="1489348"/>
          </a:xfrm>
          <a:prstGeom prst="rect">
            <a:avLst/>
          </a:prstGeom>
        </p:spPr>
      </p:pic>
      <p:pic>
        <p:nvPicPr>
          <p:cNvPr id="9" name="Picture 8" descr="UMASS library logo eps 3.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9345" y="762609"/>
            <a:ext cx="2056869" cy="1635379"/>
          </a:xfrm>
          <a:prstGeom prst="rect">
            <a:avLst/>
          </a:prstGeom>
        </p:spPr>
      </p:pic>
      <p:pic>
        <p:nvPicPr>
          <p:cNvPr id="4" name="Picture 3" descr="University of Idaho jpg.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3505" y="1006382"/>
            <a:ext cx="2735640" cy="1262603"/>
          </a:xfrm>
          <a:prstGeom prst="rect">
            <a:avLst/>
          </a:prstGeom>
        </p:spPr>
      </p:pic>
      <p:pic>
        <p:nvPicPr>
          <p:cNvPr id="13" name="Picture 12" descr="VT_maroon_cmyk_shld_invt®.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997801"/>
            <a:ext cx="3455469" cy="1097280"/>
          </a:xfrm>
          <a:prstGeom prst="rect">
            <a:avLst/>
          </a:prstGeom>
        </p:spPr>
      </p:pic>
      <p:pic>
        <p:nvPicPr>
          <p:cNvPr id="14" name="Picture 13" descr="0E57C871-FA96-4205-AB84-0A9B9BF80129-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38269" y="2397988"/>
            <a:ext cx="1924823" cy="1752252"/>
          </a:xfrm>
          <a:prstGeom prst="rect">
            <a:avLst/>
          </a:prstGeom>
        </p:spPr>
      </p:pic>
      <p:pic>
        <p:nvPicPr>
          <p:cNvPr id="16" name="Picture 15" descr="thick4c.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1956" y="4562316"/>
            <a:ext cx="3840479" cy="1371600"/>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79710" y="4588656"/>
            <a:ext cx="2977116" cy="1136081"/>
          </a:xfrm>
          <a:prstGeom prst="rect">
            <a:avLst/>
          </a:prstGeom>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73394" y="4832501"/>
            <a:ext cx="4678487" cy="1101415"/>
          </a:xfrm>
          <a:prstGeom prst="rect">
            <a:avLst/>
          </a:prstGeom>
        </p:spPr>
      </p:pic>
      <p:pic>
        <p:nvPicPr>
          <p:cNvPr id="8" name="Picture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00881" y="882802"/>
            <a:ext cx="2676609" cy="1701023"/>
          </a:xfrm>
          <a:prstGeom prst="rect">
            <a:avLst/>
          </a:prstGeom>
        </p:spPr>
      </p:pic>
      <p:pic>
        <p:nvPicPr>
          <p:cNvPr id="10"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87974" y="2724416"/>
            <a:ext cx="2936959" cy="1864240"/>
          </a:xfrm>
          <a:prstGeom prst="rect">
            <a:avLst/>
          </a:prstGeom>
        </p:spPr>
      </p:pic>
      <p:pic>
        <p:nvPicPr>
          <p:cNvPr id="15" name="Picture 14" descr="University of Oklahoma.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41289" y="2641833"/>
            <a:ext cx="4032178" cy="792035"/>
          </a:xfrm>
          <a:prstGeom prst="rect">
            <a:avLst/>
          </a:prstGeom>
        </p:spPr>
      </p:pic>
    </p:spTree>
    <p:extLst>
      <p:ext uri="{BB962C8B-B14F-4D97-AF65-F5344CB8AC3E}">
        <p14:creationId xmlns:p14="http://schemas.microsoft.com/office/powerpoint/2010/main" val="1936282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9334" y="303903"/>
            <a:ext cx="11802533" cy="1109133"/>
          </a:xfrm>
        </p:spPr>
        <p:txBody>
          <a:bodyPr/>
          <a:lstStyle/>
          <a:p>
            <a:r>
              <a:rPr lang="en-US" dirty="0"/>
              <a:t>OER ENHANCES ACADEMIC FREEDOM</a:t>
            </a:r>
          </a:p>
          <a:p>
            <a:endParaRPr lang="en-US" dirty="0"/>
          </a:p>
        </p:txBody>
      </p:sp>
      <p:sp>
        <p:nvSpPr>
          <p:cNvPr id="5" name="Slide Number Placeholder 4"/>
          <p:cNvSpPr>
            <a:spLocks noGrp="1"/>
          </p:cNvSpPr>
          <p:nvPr>
            <p:ph type="sldNum" sz="quarter" idx="14"/>
          </p:nvPr>
        </p:nvSpPr>
        <p:spPr/>
        <p:txBody>
          <a:bodyPr/>
          <a:lstStyle/>
          <a:p>
            <a:fld id="{F06EB23F-1300-2242-934E-F6ACB1AD90E4}" type="slidenum">
              <a:rPr lang="en-US" smtClean="0"/>
              <a:pPr/>
              <a:t>9</a:t>
            </a:fld>
            <a:endParaRPr lang="en-US" dirty="0"/>
          </a:p>
        </p:txBody>
      </p:sp>
      <p:sp>
        <p:nvSpPr>
          <p:cNvPr id="7" name="TextBox 6"/>
          <p:cNvSpPr txBox="1"/>
          <p:nvPr/>
        </p:nvSpPr>
        <p:spPr>
          <a:xfrm>
            <a:off x="358226" y="1503349"/>
            <a:ext cx="3921651" cy="584775"/>
          </a:xfrm>
          <a:prstGeom prst="rect">
            <a:avLst/>
          </a:prstGeom>
          <a:noFill/>
        </p:spPr>
        <p:txBody>
          <a:bodyPr wrap="none" rtlCol="0">
            <a:spAutoFit/>
          </a:bodyPr>
          <a:lstStyle/>
          <a:p>
            <a:r>
              <a:rPr lang="en-US" sz="3200" dirty="0">
                <a:solidFill>
                  <a:srgbClr val="000000"/>
                </a:solidFill>
                <a:latin typeface="Avenir Heavy"/>
                <a:cs typeface="Avenir Heavy"/>
              </a:rPr>
              <a:t>At the course level:</a:t>
            </a:r>
          </a:p>
        </p:txBody>
      </p:sp>
      <p:sp>
        <p:nvSpPr>
          <p:cNvPr id="9" name="TextBox 8"/>
          <p:cNvSpPr txBox="1"/>
          <p:nvPr/>
        </p:nvSpPr>
        <p:spPr>
          <a:xfrm>
            <a:off x="358226" y="2155258"/>
            <a:ext cx="10867777" cy="1734064"/>
          </a:xfrm>
          <a:prstGeom prst="rect">
            <a:avLst/>
          </a:prstGeom>
          <a:noFill/>
        </p:spPr>
        <p:txBody>
          <a:bodyPr wrap="square" rtlCol="0">
            <a:spAutoFit/>
          </a:bodyPr>
          <a:lstStyle/>
          <a:p>
            <a:pPr marL="761981" indent="-761981">
              <a:buFont typeface="Arial"/>
              <a:buChar char="•"/>
            </a:pPr>
            <a:r>
              <a:rPr lang="en-US" sz="2667" dirty="0">
                <a:latin typeface="Avenir LT Std 35 Light"/>
                <a:cs typeface="Avenir LT Std 35 Light"/>
              </a:rPr>
              <a:t>OER provides faculty with more choices for their courses</a:t>
            </a:r>
          </a:p>
          <a:p>
            <a:pPr marL="761981" indent="-761981">
              <a:buFont typeface="Arial"/>
              <a:buChar char="•"/>
            </a:pPr>
            <a:r>
              <a:rPr lang="en-US" sz="2667" dirty="0">
                <a:latin typeface="Avenir LT Std 35 Light"/>
                <a:cs typeface="Avenir LT Std 35 Light"/>
              </a:rPr>
              <a:t>OER allows for permission free editing and adaptation</a:t>
            </a:r>
          </a:p>
          <a:p>
            <a:pPr marL="761981" indent="-761981">
              <a:buFont typeface="Arial"/>
              <a:buChar char="•"/>
            </a:pPr>
            <a:r>
              <a:rPr lang="en-US" sz="2667" dirty="0">
                <a:latin typeface="Avenir LT Std 35 Light"/>
                <a:cs typeface="Avenir LT Std 35 Light"/>
              </a:rPr>
              <a:t>OER prevents faculty from being locked into a particular platform or system</a:t>
            </a:r>
          </a:p>
        </p:txBody>
      </p:sp>
      <p:sp>
        <p:nvSpPr>
          <p:cNvPr id="10" name="TextBox 9"/>
          <p:cNvSpPr txBox="1"/>
          <p:nvPr/>
        </p:nvSpPr>
        <p:spPr>
          <a:xfrm>
            <a:off x="358226" y="4248253"/>
            <a:ext cx="4024243" cy="584775"/>
          </a:xfrm>
          <a:prstGeom prst="rect">
            <a:avLst/>
          </a:prstGeom>
          <a:noFill/>
        </p:spPr>
        <p:txBody>
          <a:bodyPr wrap="none" rtlCol="0">
            <a:spAutoFit/>
          </a:bodyPr>
          <a:lstStyle/>
          <a:p>
            <a:r>
              <a:rPr lang="en-US" sz="3200" dirty="0">
                <a:solidFill>
                  <a:srgbClr val="000000"/>
                </a:solidFill>
                <a:latin typeface="Avenir Heavy"/>
                <a:cs typeface="Avenir Heavy"/>
              </a:rPr>
              <a:t>In the market place:</a:t>
            </a:r>
          </a:p>
        </p:txBody>
      </p:sp>
      <p:sp>
        <p:nvSpPr>
          <p:cNvPr id="11" name="TextBox 10"/>
          <p:cNvSpPr txBox="1"/>
          <p:nvPr/>
        </p:nvSpPr>
        <p:spPr>
          <a:xfrm>
            <a:off x="381722" y="4910232"/>
            <a:ext cx="10867777" cy="913199"/>
          </a:xfrm>
          <a:prstGeom prst="rect">
            <a:avLst/>
          </a:prstGeom>
          <a:noFill/>
        </p:spPr>
        <p:txBody>
          <a:bodyPr wrap="square" rtlCol="0">
            <a:spAutoFit/>
          </a:bodyPr>
          <a:lstStyle/>
          <a:p>
            <a:pPr marL="761981" indent="-761981">
              <a:buFont typeface="Arial"/>
              <a:buChar char="•"/>
            </a:pPr>
            <a:r>
              <a:rPr lang="en-US" sz="2667" dirty="0">
                <a:latin typeface="Avenir LT Std 35 Light"/>
                <a:cs typeface="Avenir LT Std 35 Light"/>
              </a:rPr>
              <a:t>OER should not be legislated or mandated</a:t>
            </a:r>
          </a:p>
          <a:p>
            <a:pPr marL="761981" indent="-761981">
              <a:buFont typeface="Arial"/>
              <a:buChar char="•"/>
            </a:pPr>
            <a:r>
              <a:rPr lang="en-US" sz="2667" dirty="0">
                <a:latin typeface="Avenir LT Std 35 Light"/>
                <a:cs typeface="Avenir LT Std 35 Light"/>
              </a:rPr>
              <a:t>OER needs to stand on its own vis a vis publisher material</a:t>
            </a:r>
          </a:p>
        </p:txBody>
      </p:sp>
    </p:spTree>
    <p:extLst>
      <p:ext uri="{BB962C8B-B14F-4D97-AF65-F5344CB8AC3E}">
        <p14:creationId xmlns:p14="http://schemas.microsoft.com/office/powerpoint/2010/main" val="14084113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Read-Only)" id="{17342649-5B43-3F4F-ABDE-3E2C35FAE9D5}" vid="{2600EB09-690E-4747-8460-FFCBF0B719A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Read-Only)" id="{17342649-5B43-3F4F-ABDE-3E2C35FAE9D5}" vid="{50ED38C5-421A-9842-8EB2-7FC2130BC51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ETEpresentation</Template>
  <TotalTime>54</TotalTime>
  <Words>538</Words>
  <Application>Microsoft Macintosh PowerPoint</Application>
  <PresentationFormat>Widescreen</PresentationFormat>
  <Paragraphs>144</Paragraphs>
  <Slides>17</Slides>
  <Notes>13</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17</vt:i4>
      </vt:variant>
    </vt:vector>
  </HeadingPairs>
  <TitlesOfParts>
    <vt:vector size="31" baseType="lpstr">
      <vt:lpstr>Arial</vt:lpstr>
      <vt:lpstr>Avenir Black</vt:lpstr>
      <vt:lpstr>Avenir Book</vt:lpstr>
      <vt:lpstr>Avenir Heavy</vt:lpstr>
      <vt:lpstr>Avenir LT Std 35 Light</vt:lpstr>
      <vt:lpstr>Avenir Medium</vt:lpstr>
      <vt:lpstr>Avenir Medium Oblique</vt:lpstr>
      <vt:lpstr>Calibri</vt:lpstr>
      <vt:lpstr>Calibri Light</vt:lpstr>
      <vt:lpstr>Century Gothic</vt:lpstr>
      <vt:lpstr>Lucida Grande</vt:lpstr>
      <vt:lpstr>Lucida Sans</vt:lpstr>
      <vt:lpstr>Office Theme</vt:lpstr>
      <vt:lpstr>Custom Design</vt:lpstr>
      <vt:lpstr>Transitioning to Open Educational Resources</vt:lpstr>
      <vt:lpstr>$1,249+ student budget per year for textbooks and supplies</vt:lpstr>
      <vt:lpstr> 87% of students have delayed purchasing a textbook due to price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OER at USU</vt:lpstr>
      <vt:lpstr>Questions?  erin.davis@usu.edu becky.thoms@usu.edu   Visit: oer.usu.edu</vt:lpstr>
      <vt:lpstr>PowerPoint Presentation</vt:lpstr>
      <vt:lpstr>PowerPoint Presentation</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travis.thurston@usu.edu</dc:creator>
  <cp:lastModifiedBy>Microsoft Office User</cp:lastModifiedBy>
  <cp:revision>60</cp:revision>
  <dcterms:created xsi:type="dcterms:W3CDTF">2016-08-02T17:34:51Z</dcterms:created>
  <dcterms:modified xsi:type="dcterms:W3CDTF">2016-08-16T21:47:22Z</dcterms:modified>
</cp:coreProperties>
</file>