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54" r:id="rId1"/>
  </p:sldMasterIdLst>
  <p:notesMasterIdLst>
    <p:notesMasterId r:id="rId20"/>
  </p:notesMasterIdLst>
  <p:handoutMasterIdLst>
    <p:handoutMasterId r:id="rId21"/>
  </p:handoutMasterIdLst>
  <p:sldIdLst>
    <p:sldId id="261" r:id="rId2"/>
    <p:sldId id="286" r:id="rId3"/>
    <p:sldId id="313" r:id="rId4"/>
    <p:sldId id="309" r:id="rId5"/>
    <p:sldId id="308" r:id="rId6"/>
    <p:sldId id="310" r:id="rId7"/>
    <p:sldId id="302" r:id="rId8"/>
    <p:sldId id="300" r:id="rId9"/>
    <p:sldId id="303" r:id="rId10"/>
    <p:sldId id="301" r:id="rId11"/>
    <p:sldId id="306" r:id="rId12"/>
    <p:sldId id="290" r:id="rId13"/>
    <p:sldId id="266" r:id="rId14"/>
    <p:sldId id="295" r:id="rId15"/>
    <p:sldId id="294" r:id="rId16"/>
    <p:sldId id="293" r:id="rId17"/>
    <p:sldId id="312" r:id="rId18"/>
    <p:sldId id="311"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10"/>
    <p:restoredTop sz="75213" autoAdjust="0"/>
  </p:normalViewPr>
  <p:slideViewPr>
    <p:cSldViewPr snapToGrid="0" snapToObjects="1">
      <p:cViewPr>
        <p:scale>
          <a:sx n="95" d="100"/>
          <a:sy n="95" d="100"/>
        </p:scale>
        <p:origin x="832" y="-68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handoutMaster" Target="handoutMasters/handoutMaster1.xml"/><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59A682B-3D67-CF41-8780-D6E10A1BC4DF}" type="datetimeFigureOut">
              <a:rPr lang="en-US" smtClean="0"/>
              <a:t>11/2/17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DD43412-1105-3649-AF4A-C4043ED9501B}" type="slidenum">
              <a:rPr lang="en-US" smtClean="0"/>
              <a:t>‹#›</a:t>
            </a:fld>
            <a:endParaRPr lang="en-US"/>
          </a:p>
        </p:txBody>
      </p:sp>
    </p:spTree>
    <p:extLst>
      <p:ext uri="{BB962C8B-B14F-4D97-AF65-F5344CB8AC3E}">
        <p14:creationId xmlns:p14="http://schemas.microsoft.com/office/powerpoint/2010/main" val="6683584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A2D097-7D9B-5141-8D2D-46BE75F0CDF8}" type="datetimeFigureOut">
              <a:rPr lang="en-US" smtClean="0"/>
              <a:t>11/2/17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961AD2-6866-8B41-B8FE-70AD4A69CD5B}" type="slidenum">
              <a:rPr lang="en-US" smtClean="0"/>
              <a:t>‹#›</a:t>
            </a:fld>
            <a:endParaRPr lang="en-US"/>
          </a:p>
        </p:txBody>
      </p:sp>
    </p:spTree>
    <p:extLst>
      <p:ext uri="{BB962C8B-B14F-4D97-AF65-F5344CB8AC3E}">
        <p14:creationId xmlns:p14="http://schemas.microsoft.com/office/powerpoint/2010/main" val="12979590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B961AD2-6866-8B41-B8FE-70AD4A69CD5B}" type="slidenum">
              <a:rPr lang="en-US" smtClean="0"/>
              <a:t>1</a:t>
            </a:fld>
            <a:endParaRPr lang="en-US"/>
          </a:p>
        </p:txBody>
      </p:sp>
    </p:spTree>
    <p:extLst>
      <p:ext uri="{BB962C8B-B14F-4D97-AF65-F5344CB8AC3E}">
        <p14:creationId xmlns:p14="http://schemas.microsoft.com/office/powerpoint/2010/main" val="20277834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B961AD2-6866-8B41-B8FE-70AD4A69CD5B}" type="slidenum">
              <a:rPr lang="en-US" smtClean="0"/>
              <a:t>10</a:t>
            </a:fld>
            <a:endParaRPr lang="en-US"/>
          </a:p>
        </p:txBody>
      </p:sp>
    </p:spTree>
    <p:extLst>
      <p:ext uri="{BB962C8B-B14F-4D97-AF65-F5344CB8AC3E}">
        <p14:creationId xmlns:p14="http://schemas.microsoft.com/office/powerpoint/2010/main" val="11989757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B961AD2-6866-8B41-B8FE-70AD4A69CD5B}" type="slidenum">
              <a:rPr lang="en-US" smtClean="0"/>
              <a:t>11</a:t>
            </a:fld>
            <a:endParaRPr lang="en-US"/>
          </a:p>
        </p:txBody>
      </p:sp>
    </p:spTree>
    <p:extLst>
      <p:ext uri="{BB962C8B-B14F-4D97-AF65-F5344CB8AC3E}">
        <p14:creationId xmlns:p14="http://schemas.microsoft.com/office/powerpoint/2010/main" val="18720893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961AD2-6866-8B41-B8FE-70AD4A69CD5B}" type="slidenum">
              <a:rPr lang="en-US" smtClean="0"/>
              <a:t>12</a:t>
            </a:fld>
            <a:endParaRPr lang="en-US"/>
          </a:p>
        </p:txBody>
      </p:sp>
    </p:spTree>
    <p:extLst>
      <p:ext uri="{BB962C8B-B14F-4D97-AF65-F5344CB8AC3E}">
        <p14:creationId xmlns:p14="http://schemas.microsoft.com/office/powerpoint/2010/main" val="8972287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general:  The important</a:t>
            </a:r>
            <a:r>
              <a:rPr lang="en-US" sz="1200" kern="1200" baseline="0" dirty="0" smtClean="0">
                <a:solidFill>
                  <a:schemeClr val="tx1"/>
                </a:solidFill>
                <a:effectLst/>
                <a:latin typeface="+mn-lt"/>
                <a:ea typeface="+mn-ea"/>
                <a:cs typeface="+mn-cs"/>
              </a:rPr>
              <a:t> of scaffolds: </a:t>
            </a:r>
            <a:r>
              <a:rPr lang="en-US" sz="1200" b="1" kern="1200" baseline="0" dirty="0" smtClean="0">
                <a:solidFill>
                  <a:schemeClr val="tx1"/>
                </a:solidFill>
                <a:effectLst/>
                <a:latin typeface="+mn-lt"/>
                <a:ea typeface="+mn-ea"/>
                <a:cs typeface="+mn-cs"/>
              </a:rPr>
              <a:t>On slide: t</a:t>
            </a:r>
            <a:r>
              <a:rPr lang="en-US" b="1" dirty="0" smtClean="0"/>
              <a:t>he main lesson I think being the more you can give them in terms of support the better thing they'll produce.</a:t>
            </a:r>
            <a:endParaRPr lang="en-US" sz="1200" b="1" kern="1200" dirty="0" smtClean="0">
              <a:solidFill>
                <a:schemeClr val="tx1"/>
              </a:solidFill>
              <a:effectLst/>
              <a:latin typeface="+mn-lt"/>
              <a:ea typeface="+mn-ea"/>
              <a:cs typeface="+mn-cs"/>
            </a:endParaRP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Levels</a:t>
            </a:r>
            <a:r>
              <a:rPr lang="en-US" sz="1200" kern="1200" baseline="0" dirty="0" smtClean="0">
                <a:solidFill>
                  <a:schemeClr val="tx1"/>
                </a:solidFill>
                <a:effectLst/>
                <a:latin typeface="+mn-lt"/>
                <a:ea typeface="+mn-ea"/>
                <a:cs typeface="+mn-cs"/>
              </a:rPr>
              <a:t> of Scaffolds: </a:t>
            </a:r>
            <a:r>
              <a:rPr lang="en-US" sz="1200" kern="1200" dirty="0" smtClean="0">
                <a:solidFill>
                  <a:schemeClr val="tx1"/>
                </a:solidFill>
                <a:effectLst/>
                <a:latin typeface="+mn-lt"/>
                <a:ea typeface="+mn-ea"/>
                <a:cs typeface="+mn-cs"/>
              </a:rPr>
              <a:t>They also noted the importance of scaffolds at the assignment, course and program level</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At</a:t>
            </a:r>
            <a:r>
              <a:rPr lang="en-US" sz="1200" kern="1200" baseline="0" dirty="0" smtClean="0">
                <a:solidFill>
                  <a:schemeClr val="tx1"/>
                </a:solidFill>
                <a:effectLst/>
                <a:latin typeface="+mn-lt"/>
                <a:ea typeface="+mn-ea"/>
                <a:cs typeface="+mn-cs"/>
              </a:rPr>
              <a:t> the assignment and course level (creation of mini-assignments)</a:t>
            </a:r>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At</a:t>
            </a:r>
            <a:r>
              <a:rPr lang="en-US" sz="1200" kern="1200" baseline="0" dirty="0" smtClean="0">
                <a:solidFill>
                  <a:schemeClr val="tx1"/>
                </a:solidFill>
                <a:effectLst/>
                <a:latin typeface="+mn-lt"/>
                <a:ea typeface="+mn-ea"/>
                <a:cs typeface="+mn-cs"/>
              </a:rPr>
              <a:t> the program level:</a:t>
            </a:r>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Bolton: one of the things that has come out of this is we have now talked with our department head, and we are now implementing, it probably won’t be until fall 2018, an undergrad neuroscience course. Which, I think will help all of us in the program to get undergrads, just, this is how the nervous system works. This is how it relates to moving the body. So, that was something that came out of the course as a whole, not the assignment.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Scaffolds</a:t>
            </a:r>
            <a:r>
              <a:rPr lang="en-US" baseline="0" dirty="0" smtClean="0"/>
              <a:t> for research skills: </a:t>
            </a:r>
            <a:r>
              <a:rPr lang="en-US" sz="1200" kern="1200" dirty="0" smtClean="0">
                <a:solidFill>
                  <a:schemeClr val="tx1"/>
                </a:solidFill>
                <a:effectLst/>
                <a:latin typeface="+mn-lt"/>
                <a:ea typeface="+mn-ea"/>
                <a:cs typeface="+mn-cs"/>
              </a:rPr>
              <a:t>Developing research questions &amp; methods, Reading a scholarly article, Evaluating sources, Synthesis, Finding sources</a:t>
            </a:r>
          </a:p>
          <a:p>
            <a:endParaRPr lang="en-US"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Scaffolds for other skills: </a:t>
            </a:r>
            <a:r>
              <a:rPr lang="en-US" sz="1200" kern="1200" dirty="0" smtClean="0">
                <a:solidFill>
                  <a:schemeClr val="tx1"/>
                </a:solidFill>
                <a:effectLst/>
                <a:latin typeface="+mn-lt"/>
                <a:ea typeface="+mn-ea"/>
                <a:cs typeface="+mn-cs"/>
              </a:rPr>
              <a:t>Group work,  Math modeling, Learning Discipline Terminology, Public Speaking, Poster Creation</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Discussion at my charrette table: all group work assignments – the importance of group work and the need for breaking it down (i.e. assigning roles, reflecting on conflict, </a:t>
            </a:r>
            <a:r>
              <a:rPr lang="en-US" sz="1200" kern="1200" dirty="0" err="1" smtClean="0">
                <a:solidFill>
                  <a:schemeClr val="tx1"/>
                </a:solidFill>
                <a:effectLst/>
                <a:latin typeface="+mn-lt"/>
                <a:ea typeface="+mn-ea"/>
                <a:cs typeface="+mn-cs"/>
              </a:rPr>
              <a:t>etc</a:t>
            </a:r>
            <a:r>
              <a:rPr lang="en-US" sz="1200" kern="1200" dirty="0" smtClean="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FB961AD2-6866-8B41-B8FE-70AD4A69CD5B}" type="slidenum">
              <a:rPr lang="en-US" smtClean="0"/>
              <a:t>13</a:t>
            </a:fld>
            <a:endParaRPr lang="en-US"/>
          </a:p>
        </p:txBody>
      </p:sp>
    </p:spTree>
    <p:extLst>
      <p:ext uri="{BB962C8B-B14F-4D97-AF65-F5344CB8AC3E}">
        <p14:creationId xmlns:p14="http://schemas.microsoft.com/office/powerpoint/2010/main" val="20244572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Learning about Learners:</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During interviews, we specifically asked:</a:t>
            </a:r>
          </a:p>
          <a:p>
            <a:pPr lvl="1"/>
            <a:r>
              <a:rPr lang="en-US" sz="1200" kern="1200" dirty="0" smtClean="0">
                <a:solidFill>
                  <a:schemeClr val="tx1"/>
                </a:solidFill>
                <a:effectLst/>
                <a:latin typeface="+mn-lt"/>
                <a:ea typeface="+mn-ea"/>
                <a:cs typeface="+mn-cs"/>
              </a:rPr>
              <a:t>“Did you learn anything new about your students this semester as a result of this project?”  </a:t>
            </a:r>
          </a:p>
          <a:p>
            <a:pPr lvl="1"/>
            <a:r>
              <a:rPr lang="en-US" sz="1200" kern="1200" dirty="0" smtClean="0">
                <a:solidFill>
                  <a:schemeClr val="tx1"/>
                </a:solidFill>
                <a:effectLst/>
                <a:latin typeface="+mn-lt"/>
                <a:ea typeface="+mn-ea"/>
                <a:cs typeface="+mn-cs"/>
              </a:rPr>
              <a:t>This theme also occurred in response to a question about the biggest takeaway of the workshop and implementation experience.</a:t>
            </a:r>
          </a:p>
          <a:p>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Surprise at Skill level: </a:t>
            </a:r>
          </a:p>
          <a:p>
            <a:pPr lvl="0"/>
            <a:r>
              <a:rPr lang="en-US" sz="1200" kern="1200" dirty="0" smtClean="0">
                <a:solidFill>
                  <a:schemeClr val="tx1"/>
                </a:solidFill>
                <a:effectLst/>
                <a:latin typeface="+mn-lt"/>
                <a:ea typeface="+mn-ea"/>
                <a:cs typeface="+mn-cs"/>
              </a:rPr>
              <a:t>Most faculty mentioned learning about what skills students had or lacked, ranging from technological skills, to group work skills, to research skills.  </a:t>
            </a:r>
          </a:p>
          <a:p>
            <a:r>
              <a:rPr lang="en-US" sz="1200" kern="1200" dirty="0" smtClean="0">
                <a:solidFill>
                  <a:schemeClr val="tx1"/>
                </a:solidFill>
                <a:effectLst/>
                <a:latin typeface="+mn-lt"/>
                <a:ea typeface="+mn-ea"/>
                <a:cs typeface="+mn-cs"/>
              </a:rPr>
              <a:t>  </a:t>
            </a:r>
          </a:p>
          <a:p>
            <a:pPr lvl="0"/>
            <a:r>
              <a:rPr lang="en-US" sz="1200" b="1" kern="1200" dirty="0" smtClean="0">
                <a:solidFill>
                  <a:schemeClr val="tx1"/>
                </a:solidFill>
                <a:effectLst/>
                <a:latin typeface="+mn-lt"/>
                <a:ea typeface="+mn-ea"/>
                <a:cs typeface="+mn-cs"/>
              </a:rPr>
              <a:t>Frustration as instructors</a:t>
            </a:r>
          </a:p>
          <a:p>
            <a:pPr lvl="0"/>
            <a:r>
              <a:rPr lang="en-US" sz="1200" kern="1200" dirty="0" smtClean="0">
                <a:solidFill>
                  <a:schemeClr val="tx1"/>
                </a:solidFill>
                <a:effectLst/>
                <a:latin typeface="+mn-lt"/>
                <a:ea typeface="+mn-ea"/>
                <a:cs typeface="+mn-cs"/>
              </a:rPr>
              <a:t>Faculty were surprised at the lack of research skills, including using research tools, and especially in evaluating and using information. (Bolton, Givens, </a:t>
            </a:r>
            <a:r>
              <a:rPr lang="en-US" sz="1200" kern="1200" dirty="0" err="1" smtClean="0">
                <a:solidFill>
                  <a:schemeClr val="tx1"/>
                </a:solidFill>
                <a:effectLst/>
                <a:latin typeface="+mn-lt"/>
                <a:ea typeface="+mn-ea"/>
                <a:cs typeface="+mn-cs"/>
              </a:rPr>
              <a:t>Burkert</a:t>
            </a:r>
            <a:r>
              <a:rPr lang="en-US" sz="1200" kern="1200" dirty="0" smtClean="0">
                <a:solidFill>
                  <a:schemeClr val="tx1"/>
                </a:solidFill>
                <a:effectLst/>
                <a:latin typeface="+mn-lt"/>
                <a:ea typeface="+mn-ea"/>
                <a:cs typeface="+mn-cs"/>
              </a:rPr>
              <a:t>, Mohr)</a:t>
            </a:r>
          </a:p>
          <a:p>
            <a:pPr lvl="1"/>
            <a:r>
              <a:rPr lang="en-US" sz="1200" kern="1200" dirty="0" smtClean="0">
                <a:solidFill>
                  <a:schemeClr val="tx1"/>
                </a:solidFill>
                <a:effectLst/>
                <a:latin typeface="+mn-lt"/>
                <a:ea typeface="+mn-ea"/>
                <a:cs typeface="+mn-cs"/>
              </a:rPr>
              <a:t>“I realize that’s part of teaching. I never assume once they’ve learned it they’re done learning it, but I did assume I was re-teaching some very basic skills. Some very basic, like, choose a search term, choose a database.” (</a:t>
            </a:r>
            <a:r>
              <a:rPr lang="en-US" sz="1200" kern="1200" dirty="0" err="1" smtClean="0">
                <a:solidFill>
                  <a:schemeClr val="tx1"/>
                </a:solidFill>
                <a:effectLst/>
                <a:latin typeface="+mn-lt"/>
                <a:ea typeface="+mn-ea"/>
                <a:cs typeface="+mn-cs"/>
              </a:rPr>
              <a:t>Burkert</a:t>
            </a:r>
            <a:r>
              <a:rPr lang="en-US" sz="1200" kern="1200" dirty="0" smtClean="0">
                <a:solidFill>
                  <a:schemeClr val="tx1"/>
                </a:solidFill>
                <a:effectLst/>
                <a:latin typeface="+mn-lt"/>
                <a:ea typeface="+mn-ea"/>
                <a:cs typeface="+mn-cs"/>
              </a:rPr>
              <a:t>)</a:t>
            </a:r>
            <a:br>
              <a:rPr lang="en-US" sz="1200"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pPr marL="0" lvl="1"/>
            <a:r>
              <a:rPr lang="en-US" sz="1200" b="1" kern="1200" dirty="0" smtClean="0">
                <a:solidFill>
                  <a:schemeClr val="tx1"/>
                </a:solidFill>
                <a:effectLst/>
                <a:latin typeface="+mn-lt"/>
                <a:ea typeface="+mn-ea"/>
                <a:cs typeface="+mn-cs"/>
              </a:rPr>
              <a:t>Re-thinking</a:t>
            </a:r>
            <a:r>
              <a:rPr lang="en-US" sz="1200" b="1" kern="1200" baseline="0" dirty="0" smtClean="0">
                <a:solidFill>
                  <a:schemeClr val="tx1"/>
                </a:solidFill>
                <a:effectLst/>
                <a:latin typeface="+mn-lt"/>
                <a:ea typeface="+mn-ea"/>
                <a:cs typeface="+mn-cs"/>
              </a:rPr>
              <a:t> Expectations</a:t>
            </a:r>
          </a:p>
          <a:p>
            <a:pPr marL="0" lvl="1"/>
            <a:r>
              <a:rPr lang="en-US" sz="1200" b="1" kern="1200" dirty="0" smtClean="0">
                <a:solidFill>
                  <a:schemeClr val="tx1"/>
                </a:solidFill>
                <a:effectLst/>
                <a:latin typeface="+mn-lt"/>
                <a:ea typeface="+mn-ea"/>
                <a:cs typeface="+mn-cs"/>
              </a:rPr>
              <a:t>On Slide: I think one of the things that I took away from the charrette was just maybe my expectations were a little bit too high of what students…I figured people knew how to find a journal article. I figured people knew how to come to the l…and so, from that I realized that it wasn’t just my students that were struggling with this, but students in general do. (</a:t>
            </a:r>
            <a:r>
              <a:rPr lang="en-US" sz="1200" b="1" kern="1200" dirty="0" err="1" smtClean="0">
                <a:solidFill>
                  <a:schemeClr val="tx1"/>
                </a:solidFill>
                <a:effectLst/>
                <a:latin typeface="+mn-lt"/>
                <a:ea typeface="+mn-ea"/>
                <a:cs typeface="+mn-cs"/>
              </a:rPr>
              <a:t>Beaulieau</a:t>
            </a:r>
            <a:r>
              <a:rPr lang="en-US" sz="1200" b="1" kern="1200" dirty="0" smtClean="0">
                <a:solidFill>
                  <a:schemeClr val="tx1"/>
                </a:solidFill>
                <a:effectLst/>
                <a:latin typeface="+mn-lt"/>
                <a:ea typeface="+mn-ea"/>
                <a:cs typeface="+mn-cs"/>
              </a:rPr>
              <a:t>)</a:t>
            </a:r>
            <a:r>
              <a:rPr lang="en-US" sz="1200" b="0" kern="1200" dirty="0" smtClean="0">
                <a:solidFill>
                  <a:schemeClr val="tx1"/>
                </a:solidFill>
                <a:effectLst/>
                <a:latin typeface="+mn-lt"/>
                <a:ea typeface="+mn-ea"/>
                <a:cs typeface="+mn-cs"/>
              </a:rPr>
              <a:t/>
            </a:r>
            <a:br>
              <a:rPr lang="en-US" sz="1200" b="0" kern="1200" dirty="0" smtClean="0">
                <a:solidFill>
                  <a:schemeClr val="tx1"/>
                </a:solidFill>
                <a:effectLst/>
                <a:latin typeface="+mn-lt"/>
                <a:ea typeface="+mn-ea"/>
                <a:cs typeface="+mn-cs"/>
              </a:rPr>
            </a:br>
            <a:endParaRPr lang="en-US" sz="1200" b="0" kern="1200" dirty="0" smtClean="0">
              <a:solidFill>
                <a:schemeClr val="tx1"/>
              </a:solidFill>
              <a:effectLst/>
              <a:latin typeface="+mn-lt"/>
              <a:ea typeface="+mn-ea"/>
              <a:cs typeface="+mn-cs"/>
            </a:endParaRPr>
          </a:p>
          <a:p>
            <a:pPr marL="0" lvl="1"/>
            <a:r>
              <a:rPr lang="en-US" sz="1200" b="0" kern="1200" dirty="0" smtClean="0">
                <a:solidFill>
                  <a:schemeClr val="tx1"/>
                </a:solidFill>
                <a:effectLst/>
                <a:latin typeface="+mn-lt"/>
                <a:ea typeface="+mn-ea"/>
                <a:cs typeface="+mn-cs"/>
              </a:rPr>
              <a:t>Positive</a:t>
            </a:r>
            <a:r>
              <a:rPr lang="en-US" sz="1200" b="0" kern="1200" baseline="0" dirty="0" smtClean="0">
                <a:solidFill>
                  <a:schemeClr val="tx1"/>
                </a:solidFill>
                <a:effectLst/>
                <a:latin typeface="+mn-lt"/>
                <a:ea typeface="+mn-ea"/>
                <a:cs typeface="+mn-cs"/>
              </a:rPr>
              <a:t> Assumptions developed too:  Another faculty commented on how she was nervous at first, but learned that she can change her expectations about what her students are capable of producing.</a:t>
            </a:r>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“I was actually really nervous about doing the sharing component, just with some students being more tech savvy than others and things like that. But, I was really surprised with, maybe, the biggest take away was changing what I can have as an expectation of my students and what they can produce.” (Tulane)</a:t>
            </a:r>
          </a:p>
          <a:p>
            <a:pPr marL="0" lvl="1"/>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B961AD2-6866-8B41-B8FE-70AD4A69CD5B}" type="slidenum">
              <a:rPr lang="en-US" smtClean="0"/>
              <a:t>14</a:t>
            </a:fld>
            <a:endParaRPr lang="en-US"/>
          </a:p>
        </p:txBody>
      </p:sp>
    </p:spTree>
    <p:extLst>
      <p:ext uri="{BB962C8B-B14F-4D97-AF65-F5344CB8AC3E}">
        <p14:creationId xmlns:p14="http://schemas.microsoft.com/office/powerpoint/2010/main" val="14233515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Faculty</a:t>
            </a:r>
            <a:r>
              <a:rPr lang="en-US" sz="1200" kern="1200" baseline="0" dirty="0" smtClean="0">
                <a:solidFill>
                  <a:schemeClr val="tx1"/>
                </a:solidFill>
                <a:effectLst/>
                <a:latin typeface="+mn-lt"/>
                <a:ea typeface="+mn-ea"/>
                <a:cs typeface="+mn-cs"/>
              </a:rPr>
              <a:t> also spoke about how they exhibited flexibility during the implementation of their assignment in order to support student learning.</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During interviews, we specifically asked:</a:t>
            </a:r>
          </a:p>
          <a:p>
            <a:pPr lvl="1"/>
            <a:r>
              <a:rPr lang="en-US" sz="1200" kern="1200" dirty="0" smtClean="0">
                <a:solidFill>
                  <a:schemeClr val="tx1"/>
                </a:solidFill>
                <a:effectLst/>
                <a:latin typeface="+mn-lt"/>
                <a:ea typeface="+mn-ea"/>
                <a:cs typeface="+mn-cs"/>
              </a:rPr>
              <a:t>“Do you have any new plans or strategies for teaching going forward?”</a:t>
            </a:r>
          </a:p>
          <a:p>
            <a:pPr lvl="1"/>
            <a:r>
              <a:rPr lang="en-US" sz="1200" kern="1200" dirty="0" smtClean="0">
                <a:solidFill>
                  <a:schemeClr val="tx1"/>
                </a:solidFill>
                <a:effectLst/>
                <a:latin typeface="+mn-lt"/>
                <a:ea typeface="+mn-ea"/>
                <a:cs typeface="+mn-cs"/>
              </a:rPr>
              <a:t> “What were the major takeaways from this experience?”  </a:t>
            </a:r>
          </a:p>
          <a:p>
            <a:pPr lvl="1"/>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Changing Timelines</a:t>
            </a:r>
            <a:r>
              <a:rPr lang="en-US" sz="1200" b="1" kern="1200" baseline="0" dirty="0" smtClean="0">
                <a:solidFill>
                  <a:schemeClr val="tx1"/>
                </a:solidFill>
                <a:effectLst/>
                <a:latin typeface="+mn-lt"/>
                <a:ea typeface="+mn-ea"/>
                <a:cs typeface="+mn-cs"/>
              </a:rPr>
              <a:t> &amp; Reorganization: </a:t>
            </a:r>
            <a:r>
              <a:rPr lang="en-US" sz="1200" b="0" kern="1200" baseline="0" dirty="0" smtClean="0">
                <a:solidFill>
                  <a:schemeClr val="tx1"/>
                </a:solidFill>
                <a:effectLst/>
                <a:latin typeface="+mn-lt"/>
                <a:ea typeface="+mn-ea"/>
                <a:cs typeface="+mn-cs"/>
              </a:rPr>
              <a:t>Lots of moving things around, extending deadlines, and general reorganization</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Deleted Assignments</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One teacher noticed that students were so engaged and had really presented effectively</a:t>
            </a:r>
            <a:r>
              <a:rPr lang="en-US" sz="1200" kern="1200" baseline="0" dirty="0" smtClean="0">
                <a:solidFill>
                  <a:schemeClr val="tx1"/>
                </a:solidFill>
                <a:effectLst/>
                <a:latin typeface="+mn-lt"/>
                <a:ea typeface="+mn-ea"/>
                <a:cs typeface="+mn-cs"/>
              </a:rPr>
              <a:t> so she took out the last presentation and had a reflective breakfast instead.</a:t>
            </a:r>
            <a:endParaRPr lang="en-US" sz="1200" kern="1200" dirty="0" smtClean="0">
              <a:solidFill>
                <a:schemeClr val="tx1"/>
              </a:solidFill>
              <a:effectLst/>
              <a:latin typeface="+mn-lt"/>
              <a:ea typeface="+mn-ea"/>
              <a:cs typeface="+mn-cs"/>
            </a:endParaRP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Flexibility</a:t>
            </a:r>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Changing timelines, changing elements of assignment at a moments notice (</a:t>
            </a:r>
            <a:r>
              <a:rPr lang="en-US" sz="1200" kern="1200" dirty="0" err="1" smtClean="0">
                <a:solidFill>
                  <a:schemeClr val="tx1"/>
                </a:solidFill>
                <a:effectLst/>
                <a:latin typeface="+mn-lt"/>
                <a:ea typeface="+mn-ea"/>
                <a:cs typeface="+mn-cs"/>
              </a:rPr>
              <a:t>Grocke</a:t>
            </a:r>
            <a:r>
              <a:rPr lang="en-US" sz="1200" kern="1200" dirty="0" smtClean="0">
                <a:solidFill>
                  <a:schemeClr val="tx1"/>
                </a:solidFill>
                <a:effectLst/>
                <a:latin typeface="+mn-lt"/>
                <a:ea typeface="+mn-ea"/>
                <a:cs typeface="+mn-cs"/>
              </a:rPr>
              <a:t> canceling last presentation and throwing a reflective breakfast), individualized approaches (See quote by Mohr)</a:t>
            </a:r>
          </a:p>
          <a:p>
            <a:pPr lvl="1"/>
            <a:r>
              <a:rPr lang="en-US" sz="1200" kern="1200" dirty="0" smtClean="0">
                <a:solidFill>
                  <a:schemeClr val="tx1"/>
                </a:solidFill>
                <a:effectLst/>
                <a:latin typeface="+mn-lt"/>
                <a:ea typeface="+mn-ea"/>
                <a:cs typeface="+mn-cs"/>
              </a:rPr>
              <a:t>Allowing for individualization of students and student feedback throughout the assignment</a:t>
            </a:r>
          </a:p>
          <a:p>
            <a:pPr lvl="2"/>
            <a:r>
              <a:rPr lang="en-US" sz="1200" b="1" kern="1200" dirty="0" smtClean="0">
                <a:solidFill>
                  <a:schemeClr val="tx1"/>
                </a:solidFill>
                <a:effectLst/>
                <a:latin typeface="+mn-lt"/>
                <a:ea typeface="+mn-ea"/>
                <a:cs typeface="+mn-cs"/>
              </a:rPr>
              <a:t>On Side: “We were perhaps about five or six weeks of the way in and then she suggested, “I’m thinking that I’d like to organize my essay. It would still meet the criteria required for the assignment if I were to do it this way.” I said, “Well, let’s experiment with that and see what you think.”</a:t>
            </a:r>
          </a:p>
          <a:p>
            <a:endParaRPr lang="en-US" dirty="0"/>
          </a:p>
        </p:txBody>
      </p:sp>
      <p:sp>
        <p:nvSpPr>
          <p:cNvPr id="4" name="Slide Number Placeholder 3"/>
          <p:cNvSpPr>
            <a:spLocks noGrp="1"/>
          </p:cNvSpPr>
          <p:nvPr>
            <p:ph type="sldNum" sz="quarter" idx="10"/>
          </p:nvPr>
        </p:nvSpPr>
        <p:spPr/>
        <p:txBody>
          <a:bodyPr/>
          <a:lstStyle/>
          <a:p>
            <a:fld id="{FB961AD2-6866-8B41-B8FE-70AD4A69CD5B}" type="slidenum">
              <a:rPr lang="en-US" smtClean="0"/>
              <a:t>15</a:t>
            </a:fld>
            <a:endParaRPr lang="en-US"/>
          </a:p>
        </p:txBody>
      </p:sp>
    </p:spTree>
    <p:extLst>
      <p:ext uri="{BB962C8B-B14F-4D97-AF65-F5344CB8AC3E}">
        <p14:creationId xmlns:p14="http://schemas.microsoft.com/office/powerpoint/2010/main" val="11946741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Other shifts in teaching emerged</a:t>
            </a:r>
            <a:r>
              <a:rPr lang="en-US" b="1" baseline="0" dirty="0" smtClean="0"/>
              <a:t> which included</a:t>
            </a:r>
            <a:r>
              <a:rPr lang="mr-IN" b="1" baseline="0" dirty="0" smtClean="0"/>
              <a:t>…</a:t>
            </a:r>
            <a:endParaRPr lang="en-US" b="1" dirty="0" smtClean="0"/>
          </a:p>
          <a:p>
            <a:endParaRPr lang="en-US" b="1" dirty="0" smtClean="0"/>
          </a:p>
          <a:p>
            <a:r>
              <a:rPr lang="en-US" b="1" dirty="0" smtClean="0"/>
              <a:t>Spending class time differently:</a:t>
            </a:r>
          </a:p>
          <a:p>
            <a:pPr lvl="0"/>
            <a:r>
              <a:rPr lang="en-US" sz="1200" kern="1200" dirty="0" smtClean="0">
                <a:solidFill>
                  <a:schemeClr val="tx1"/>
                </a:solidFill>
                <a:effectLst/>
                <a:latin typeface="+mn-lt"/>
                <a:ea typeface="+mn-ea"/>
                <a:cs typeface="+mn-cs"/>
              </a:rPr>
              <a:t>Faculty seemed more willing to spend time on scaffolding and to see the value of providing hands-on learning activities, often related to teaching skills over content</a:t>
            </a:r>
          </a:p>
          <a:p>
            <a:pPr lvl="1"/>
            <a:r>
              <a:rPr lang="en-US" sz="1200" kern="1200" dirty="0" smtClean="0">
                <a:solidFill>
                  <a:schemeClr val="tx1"/>
                </a:solidFill>
                <a:effectLst/>
                <a:latin typeface="+mn-lt"/>
                <a:ea typeface="+mn-ea"/>
                <a:cs typeface="+mn-cs"/>
              </a:rPr>
              <a:t>Someone said, “Gosh, well this is such a, sort of, big robust project. You need class time.” And at first, I thought, “Well, gosh, I’m not going to lecture as much.” But realizing that that was okay in a methods class, I mean, as a new faculty I feel like I want them to, you know, get a lot of value out of the class and… But I saw…there was so much value from those in class work sessions, too. So, I think, that was, maybe, my own, you know, piece of hesitancy. So I incorporated the in class work sessions and during there they were able to work through, “ (</a:t>
            </a:r>
            <a:r>
              <a:rPr lang="en-US" sz="1200" kern="1200" dirty="0" err="1" smtClean="0">
                <a:solidFill>
                  <a:schemeClr val="tx1"/>
                </a:solidFill>
                <a:effectLst/>
                <a:latin typeface="+mn-lt"/>
                <a:ea typeface="+mn-ea"/>
                <a:cs typeface="+mn-cs"/>
              </a:rPr>
              <a:t>Grocke</a:t>
            </a:r>
            <a:r>
              <a:rPr lang="en-US" sz="1200" kern="1200" dirty="0" smtClean="0">
                <a:solidFill>
                  <a:schemeClr val="tx1"/>
                </a:solidFill>
                <a:effectLst/>
                <a:latin typeface="+mn-lt"/>
                <a:ea typeface="+mn-ea"/>
                <a:cs typeface="+mn-cs"/>
              </a:rPr>
              <a:t>)</a:t>
            </a:r>
          </a:p>
          <a:p>
            <a:pPr lvl="1"/>
            <a:r>
              <a:rPr lang="en-US" sz="1200" kern="1200" dirty="0" smtClean="0">
                <a:solidFill>
                  <a:schemeClr val="tx1"/>
                </a:solidFill>
                <a:effectLst/>
                <a:latin typeface="+mn-lt"/>
                <a:ea typeface="+mn-ea"/>
                <a:cs typeface="+mn-cs"/>
              </a:rPr>
              <a:t>Reflective Breakfast</a:t>
            </a:r>
          </a:p>
          <a:p>
            <a:endParaRPr lang="en-US"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en-US" b="1" dirty="0" smtClean="0"/>
              <a:t>Motivation to do more:</a:t>
            </a:r>
          </a:p>
          <a:p>
            <a:pPr marL="0" marR="0" lvl="2" indent="0" algn="l" defTabSz="914400" rtl="0" eaLnBrk="1" fontAlgn="auto" latinLnBrk="0" hangingPunct="1">
              <a:lnSpc>
                <a:spcPct val="100000"/>
              </a:lnSpc>
              <a:spcBef>
                <a:spcPts val="0"/>
              </a:spcBef>
              <a:spcAft>
                <a:spcPts val="0"/>
              </a:spcAft>
              <a:buClrTx/>
              <a:buSzTx/>
              <a:buFontTx/>
              <a:buNone/>
              <a:tabLst/>
              <a:defRPr/>
            </a:pPr>
            <a:r>
              <a:rPr lang="en-US" b="1" dirty="0" smtClean="0"/>
              <a:t> “It was pretty eye opening, when I did a reflection on what the process was like. I’m a very boring instructor when it comes to assignment creation.”</a:t>
            </a:r>
          </a:p>
          <a:p>
            <a:pPr marL="0" marR="0" lvl="2" indent="0" algn="l" defTabSz="914400" rtl="0" eaLnBrk="1" fontAlgn="auto" latinLnBrk="0" hangingPunct="1">
              <a:lnSpc>
                <a:spcPct val="100000"/>
              </a:lnSpc>
              <a:spcBef>
                <a:spcPts val="0"/>
              </a:spcBef>
              <a:spcAft>
                <a:spcPts val="0"/>
              </a:spcAft>
              <a:buClrTx/>
              <a:buSzTx/>
              <a:buFontTx/>
              <a:buNone/>
              <a:tabLst/>
              <a:defRPr/>
            </a:pPr>
            <a:endParaRPr lang="en-US" b="1"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en-US" dirty="0" smtClean="0"/>
              <a:t>Good</a:t>
            </a:r>
            <a:r>
              <a:rPr lang="en-US" baseline="0" dirty="0" smtClean="0"/>
              <a:t> example of a good, solid teacher (won a teaching award that year), But little formal training on teaching, Talked a lot about learning a lot from other teacher’s pedagogy and practices, </a:t>
            </a:r>
            <a:r>
              <a:rPr lang="en-US" sz="1200" kern="1200" dirty="0" smtClean="0">
                <a:solidFill>
                  <a:schemeClr val="tx1"/>
                </a:solidFill>
                <a:effectLst/>
                <a:latin typeface="+mn-lt"/>
                <a:ea typeface="+mn-ea"/>
                <a:cs typeface="+mn-cs"/>
              </a:rPr>
              <a:t>Came with short assignment and blew it up</a:t>
            </a:r>
          </a:p>
          <a:p>
            <a:endParaRPr lang="en-US" dirty="0" smtClean="0"/>
          </a:p>
          <a:p>
            <a:r>
              <a:rPr lang="en-US" b="1" dirty="0" smtClean="0"/>
              <a:t>Placing students at the center: </a:t>
            </a:r>
            <a:r>
              <a:rPr lang="en-US" b="0" dirty="0" smtClean="0"/>
              <a:t>A willingness to respond to student needs and to give and solicit more feedback for</a:t>
            </a:r>
            <a:r>
              <a:rPr lang="en-US" b="0" baseline="0" dirty="0" smtClean="0"/>
              <a:t> students “increased check-ins”</a:t>
            </a:r>
            <a:endParaRPr lang="en-US" b="1" dirty="0"/>
          </a:p>
        </p:txBody>
      </p:sp>
      <p:sp>
        <p:nvSpPr>
          <p:cNvPr id="4" name="Slide Number Placeholder 3"/>
          <p:cNvSpPr>
            <a:spLocks noGrp="1"/>
          </p:cNvSpPr>
          <p:nvPr>
            <p:ph type="sldNum" sz="quarter" idx="10"/>
          </p:nvPr>
        </p:nvSpPr>
        <p:spPr/>
        <p:txBody>
          <a:bodyPr/>
          <a:lstStyle/>
          <a:p>
            <a:fld id="{FB961AD2-6866-8B41-B8FE-70AD4A69CD5B}" type="slidenum">
              <a:rPr lang="en-US" smtClean="0"/>
              <a:t>16</a:t>
            </a:fld>
            <a:endParaRPr lang="en-US"/>
          </a:p>
        </p:txBody>
      </p:sp>
    </p:spTree>
    <p:extLst>
      <p:ext uri="{BB962C8B-B14F-4D97-AF65-F5344CB8AC3E}">
        <p14:creationId xmlns:p14="http://schemas.microsoft.com/office/powerpoint/2010/main" val="11601561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they emphasize the opportunity and importance of the library in filling a niche – providing a place and forum, as well as expertise, for faculty collaboration on assignment design work.</a:t>
            </a:r>
          </a:p>
          <a:p>
            <a:endParaRPr lang="en-US" baseline="0" dirty="0" smtClean="0"/>
          </a:p>
        </p:txBody>
      </p:sp>
      <p:sp>
        <p:nvSpPr>
          <p:cNvPr id="4" name="Slide Number Placeholder 3"/>
          <p:cNvSpPr>
            <a:spLocks noGrp="1"/>
          </p:cNvSpPr>
          <p:nvPr>
            <p:ph type="sldNum" sz="quarter" idx="10"/>
          </p:nvPr>
        </p:nvSpPr>
        <p:spPr/>
        <p:txBody>
          <a:bodyPr/>
          <a:lstStyle/>
          <a:p>
            <a:fld id="{FB961AD2-6866-8B41-B8FE-70AD4A69CD5B}" type="slidenum">
              <a:rPr lang="en-US" smtClean="0"/>
              <a:t>17</a:t>
            </a:fld>
            <a:endParaRPr lang="en-US"/>
          </a:p>
        </p:txBody>
      </p:sp>
    </p:spTree>
    <p:extLst>
      <p:ext uri="{BB962C8B-B14F-4D97-AF65-F5344CB8AC3E}">
        <p14:creationId xmlns:p14="http://schemas.microsoft.com/office/powerpoint/2010/main" val="7531503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961AD2-6866-8B41-B8FE-70AD4A69CD5B}" type="slidenum">
              <a:rPr lang="en-US" smtClean="0"/>
              <a:t>18</a:t>
            </a:fld>
            <a:endParaRPr lang="en-US"/>
          </a:p>
        </p:txBody>
      </p:sp>
    </p:spTree>
    <p:extLst>
      <p:ext uri="{BB962C8B-B14F-4D97-AF65-F5344CB8AC3E}">
        <p14:creationId xmlns:p14="http://schemas.microsoft.com/office/powerpoint/2010/main" val="1106325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baseline="0" dirty="0" smtClean="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FB961AD2-6866-8B41-B8FE-70AD4A69CD5B}" type="slidenum">
              <a:rPr lang="en-US" smtClean="0"/>
              <a:t>2</a:t>
            </a:fld>
            <a:endParaRPr lang="en-US"/>
          </a:p>
        </p:txBody>
      </p:sp>
    </p:spTree>
    <p:extLst>
      <p:ext uri="{BB962C8B-B14F-4D97-AF65-F5344CB8AC3E}">
        <p14:creationId xmlns:p14="http://schemas.microsoft.com/office/powerpoint/2010/main" val="15808340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961AD2-6866-8B41-B8FE-70AD4A69CD5B}" type="slidenum">
              <a:rPr lang="en-US" smtClean="0"/>
              <a:t>3</a:t>
            </a:fld>
            <a:endParaRPr lang="en-US"/>
          </a:p>
        </p:txBody>
      </p:sp>
    </p:spTree>
    <p:extLst>
      <p:ext uri="{BB962C8B-B14F-4D97-AF65-F5344CB8AC3E}">
        <p14:creationId xmlns:p14="http://schemas.microsoft.com/office/powerpoint/2010/main" val="4735367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961AD2-6866-8B41-B8FE-70AD4A69CD5B}" type="slidenum">
              <a:rPr lang="en-US" smtClean="0"/>
              <a:t>4</a:t>
            </a:fld>
            <a:endParaRPr lang="en-US"/>
          </a:p>
        </p:txBody>
      </p:sp>
    </p:spTree>
    <p:extLst>
      <p:ext uri="{BB962C8B-B14F-4D97-AF65-F5344CB8AC3E}">
        <p14:creationId xmlns:p14="http://schemas.microsoft.com/office/powerpoint/2010/main" val="7640349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961AD2-6866-8B41-B8FE-70AD4A69CD5B}" type="slidenum">
              <a:rPr lang="en-US" smtClean="0"/>
              <a:t>5</a:t>
            </a:fld>
            <a:endParaRPr lang="en-US"/>
          </a:p>
        </p:txBody>
      </p:sp>
    </p:spTree>
    <p:extLst>
      <p:ext uri="{BB962C8B-B14F-4D97-AF65-F5344CB8AC3E}">
        <p14:creationId xmlns:p14="http://schemas.microsoft.com/office/powerpoint/2010/main" val="17590073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B961AD2-6866-8B41-B8FE-70AD4A69CD5B}" type="slidenum">
              <a:rPr lang="en-US" smtClean="0"/>
              <a:t>6</a:t>
            </a:fld>
            <a:endParaRPr lang="en-US"/>
          </a:p>
        </p:txBody>
      </p:sp>
    </p:spTree>
    <p:extLst>
      <p:ext uri="{BB962C8B-B14F-4D97-AF65-F5344CB8AC3E}">
        <p14:creationId xmlns:p14="http://schemas.microsoft.com/office/powerpoint/2010/main" val="17365007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961AD2-6866-8B41-B8FE-70AD4A69CD5B}" type="slidenum">
              <a:rPr lang="en-US" smtClean="0"/>
              <a:t>7</a:t>
            </a:fld>
            <a:endParaRPr lang="en-US"/>
          </a:p>
        </p:txBody>
      </p:sp>
    </p:spTree>
    <p:extLst>
      <p:ext uri="{BB962C8B-B14F-4D97-AF65-F5344CB8AC3E}">
        <p14:creationId xmlns:p14="http://schemas.microsoft.com/office/powerpoint/2010/main" val="8972287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B961AD2-6866-8B41-B8FE-70AD4A69CD5B}" type="slidenum">
              <a:rPr lang="en-US" smtClean="0"/>
              <a:t>8</a:t>
            </a:fld>
            <a:endParaRPr lang="en-US"/>
          </a:p>
        </p:txBody>
      </p:sp>
    </p:spTree>
    <p:extLst>
      <p:ext uri="{BB962C8B-B14F-4D97-AF65-F5344CB8AC3E}">
        <p14:creationId xmlns:p14="http://schemas.microsoft.com/office/powerpoint/2010/main" val="19130816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B961AD2-6866-8B41-B8FE-70AD4A69CD5B}" type="slidenum">
              <a:rPr lang="en-US" smtClean="0"/>
              <a:t>9</a:t>
            </a:fld>
            <a:endParaRPr lang="en-US"/>
          </a:p>
        </p:txBody>
      </p:sp>
    </p:spTree>
    <p:extLst>
      <p:ext uri="{BB962C8B-B14F-4D97-AF65-F5344CB8AC3E}">
        <p14:creationId xmlns:p14="http://schemas.microsoft.com/office/powerpoint/2010/main" val="17060254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11/2/17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11/2/17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11/2/17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11/2/17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B61BEF0D-F0BB-DE4B-95CE-6DB70DBA9567}" type="datetimeFigureOut">
              <a:rPr lang="en-US" smtClean="0"/>
              <a:pPr/>
              <a:t>11/2/17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p:txBody>
          <a:bodyPr/>
          <a:lstStyle/>
          <a:p>
            <a:fld id="{B61BEF0D-F0BB-DE4B-95CE-6DB70DBA9567}" type="datetimeFigureOut">
              <a:rPr lang="en-US" smtClean="0"/>
              <a:pPr/>
              <a:t>11/2/17</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B61BEF0D-F0BB-DE4B-95CE-6DB70DBA9567}" type="datetimeFigureOut">
              <a:rPr lang="en-US" smtClean="0"/>
              <a:pPr/>
              <a:t>11/2/17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11/2/17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11/2/17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11/2/17</a:t>
            </a:fld>
            <a:endParaRPr lang="en-US" dirty="0"/>
          </a:p>
        </p:txBody>
      </p:sp>
      <p:sp>
        <p:nvSpPr>
          <p:cNvPr id="6" name="Footer Placeholder 5"/>
          <p:cNvSpPr>
            <a:spLocks noGrp="1"/>
          </p:cNvSpPr>
          <p:nvPr>
            <p:ph type="ftr" sz="quarter" idx="11"/>
          </p:nvPr>
        </p:nvSpPr>
        <p:spPr>
          <a:xfrm>
            <a:off x="804672" y="6236208"/>
            <a:ext cx="5167503" cy="320040"/>
          </a:xfrm>
        </p:spPr>
        <p:txBody>
          <a:bodyPr/>
          <a:lstStyle>
            <a:lvl1pPr>
              <a:defRPr>
                <a:solidFill>
                  <a:srgbClr val="FFFFFF">
                    <a:alpha val="69804"/>
                  </a:srgbClr>
                </a:solidFill>
              </a:defRPr>
            </a:lvl1p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rgbClr val="FFFFFF">
                    <a:alpha val="90000"/>
                  </a:srgbClr>
                </a:solidFill>
                <a:effectLst>
                  <a:outerShdw blurRad="50800" dist="38100" dir="2700000" algn="tl" rotWithShape="0">
                    <a:prstClr val="black">
                      <a:alpha val="43000"/>
                    </a:prstClr>
                  </a:outerShdw>
                </a:effectLst>
              </a:defRPr>
            </a:lvl1pPr>
          </a:lstStyle>
          <a:p>
            <a:fld id="{B61BEF0D-F0BB-DE4B-95CE-6DB70DBA9567}" type="datetimeFigureOut">
              <a:rPr lang="en-US" smtClean="0"/>
              <a:pPr/>
              <a:t>11/2/17</a:t>
            </a:fld>
            <a:endParaRPr lang="en-US" dirty="0"/>
          </a:p>
        </p:txBody>
      </p:sp>
      <p:sp>
        <p:nvSpPr>
          <p:cNvPr id="6" name="Footer Placeholder 5"/>
          <p:cNvSpPr>
            <a:spLocks noGrp="1"/>
          </p:cNvSpPr>
          <p:nvPr>
            <p:ph type="ftr" sz="quarter" idx="11"/>
          </p:nvPr>
        </p:nvSpPr>
        <p:spPr>
          <a:xfrm>
            <a:off x="808523" y="6236208"/>
            <a:ext cx="5103729" cy="320040"/>
          </a:xfrm>
        </p:spPr>
        <p:txBody>
          <a:bodyPr/>
          <a:lstStyle>
            <a:lvl1pPr>
              <a:defRPr>
                <a:solidFill>
                  <a:srgbClr val="FFFFFF">
                    <a:alpha val="70000"/>
                  </a:srgbClr>
                </a:solidFill>
              </a:defRPr>
            </a:lvl1p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31136" y="964692"/>
            <a:ext cx="7729728" cy="1188720"/>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B61BEF0D-F0BB-DE4B-95CE-6DB70DBA9567}" type="datetimeFigureOut">
              <a:rPr lang="en-US" smtClean="0"/>
              <a:pPr/>
              <a:t>11/2/17</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61338025"/>
      </p:ext>
    </p:extLst>
  </p:cSld>
  <p:clrMap bg1="lt1" tx1="dk1" bg2="lt2" tx2="dk2" accent1="accent1" accent2="accent2" accent3="accent3" accent4="accent4" accent5="accent5" accent6="accent6" hlink="hlink" folHlink="folHlink"/>
  <p:sldLayoutIdLst>
    <p:sldLayoutId id="2147484055" r:id="rId1"/>
    <p:sldLayoutId id="2147484056" r:id="rId2"/>
    <p:sldLayoutId id="2147484057" r:id="rId3"/>
    <p:sldLayoutId id="2147484058" r:id="rId4"/>
    <p:sldLayoutId id="2147484059" r:id="rId5"/>
    <p:sldLayoutId id="2147484060" r:id="rId6"/>
    <p:sldLayoutId id="2147484061" r:id="rId7"/>
    <p:sldLayoutId id="2147484062" r:id="rId8"/>
    <p:sldLayoutId id="2147484063" r:id="rId9"/>
    <p:sldLayoutId id="2147484064" r:id="rId10"/>
    <p:sldLayoutId id="2147484065" r:id="rId11"/>
  </p:sldLayoutIdLst>
  <p:txStyles>
    <p:title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1" Type="http://schemas.openxmlformats.org/officeDocument/2006/relationships/slideLayout" Target="../slideLayouts/slideLayout9.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8.xml"/><Relationship Id="rId3" Type="http://schemas.openxmlformats.org/officeDocument/2006/relationships/image" Target="../media/image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4243" y="1498332"/>
            <a:ext cx="5388160" cy="1930668"/>
          </a:xfrm>
          <a:ln>
            <a:solidFill>
              <a:schemeClr val="tx1">
                <a:lumMod val="75000"/>
                <a:lumOff val="25000"/>
              </a:schemeClr>
            </a:solidFill>
          </a:ln>
        </p:spPr>
        <p:txBody>
          <a:bodyPr/>
          <a:lstStyle/>
          <a:p>
            <a:pPr>
              <a:spcAft>
                <a:spcPts val="1000"/>
              </a:spcAft>
            </a:pPr>
            <a:r>
              <a:rPr lang="en-US" sz="2800" dirty="0"/>
              <a:t>What we stand to gain: </a:t>
            </a:r>
            <a:r>
              <a:rPr lang="en-US" sz="1600" dirty="0" smtClean="0"/>
              <a:t>Librarians </a:t>
            </a:r>
            <a:r>
              <a:rPr lang="en-US" sz="1600" dirty="0"/>
              <a:t>leading collaborative assignment design</a:t>
            </a:r>
          </a:p>
        </p:txBody>
      </p:sp>
      <p:pic>
        <p:nvPicPr>
          <p:cNvPr id="5" name="Picture Placeholder 4"/>
          <p:cNvPicPr>
            <a:picLocks noGrp="1" noChangeAspect="1"/>
          </p:cNvPicPr>
          <p:nvPr>
            <p:ph type="pic" idx="1"/>
          </p:nvPr>
        </p:nvPicPr>
        <p:blipFill>
          <a:blip r:embed="rId3">
            <a:extLst>
              <a:ext uri="{28A0092B-C50C-407E-A947-70E740481C1C}">
                <a14:useLocalDpi xmlns:a14="http://schemas.microsoft.com/office/drawing/2010/main" val="0"/>
              </a:ext>
            </a:extLst>
          </a:blip>
          <a:srcRect l="16632" r="16632"/>
          <a:stretch>
            <a:fillRect/>
          </a:stretch>
        </p:blipFill>
        <p:spPr/>
      </p:pic>
      <p:sp>
        <p:nvSpPr>
          <p:cNvPr id="3" name="Text Placeholder 2"/>
          <p:cNvSpPr>
            <a:spLocks noGrp="1"/>
          </p:cNvSpPr>
          <p:nvPr>
            <p:ph type="body" sz="half" idx="2"/>
          </p:nvPr>
        </p:nvSpPr>
        <p:spPr>
          <a:xfrm>
            <a:off x="645459" y="3617652"/>
            <a:ext cx="4894729" cy="1853686"/>
          </a:xfrm>
        </p:spPr>
        <p:txBody>
          <a:bodyPr>
            <a:normAutofit/>
          </a:bodyPr>
          <a:lstStyle/>
          <a:p>
            <a:r>
              <a:rPr lang="en-US" sz="1800" dirty="0" smtClean="0"/>
              <a:t>Kacy Lundstrom, Rachel Wishkoski,</a:t>
            </a:r>
            <a:r>
              <a:rPr lang="en-US" sz="1800" dirty="0"/>
              <a:t> </a:t>
            </a:r>
            <a:r>
              <a:rPr lang="en-US" sz="1800" dirty="0" smtClean="0"/>
              <a:t>&amp; Erin Davis</a:t>
            </a:r>
            <a:endParaRPr lang="en-US" sz="1800" dirty="0" smtClean="0">
              <a:solidFill>
                <a:schemeClr val="tx1"/>
              </a:solidFill>
            </a:endParaRPr>
          </a:p>
          <a:p>
            <a:pPr>
              <a:spcBef>
                <a:spcPts val="500"/>
              </a:spcBef>
            </a:pPr>
            <a:r>
              <a:rPr lang="en-US" sz="1800" dirty="0" smtClean="0">
                <a:solidFill>
                  <a:schemeClr val="tx1">
                    <a:lumMod val="85000"/>
                    <a:lumOff val="15000"/>
                  </a:schemeClr>
                </a:solidFill>
              </a:rPr>
              <a:t/>
            </a:r>
            <a:br>
              <a:rPr lang="en-US" sz="1800" dirty="0" smtClean="0">
                <a:solidFill>
                  <a:schemeClr val="tx1">
                    <a:lumMod val="85000"/>
                    <a:lumOff val="15000"/>
                  </a:schemeClr>
                </a:solidFill>
              </a:rPr>
            </a:br>
            <a:r>
              <a:rPr lang="en-US" sz="1800" dirty="0" smtClean="0">
                <a:solidFill>
                  <a:schemeClr val="tx1">
                    <a:lumMod val="85000"/>
                    <a:lumOff val="15000"/>
                  </a:schemeClr>
                </a:solidFill>
              </a:rPr>
              <a:t>European Conference on Information Literacy</a:t>
            </a:r>
          </a:p>
          <a:p>
            <a:pPr>
              <a:spcBef>
                <a:spcPts val="500"/>
              </a:spcBef>
            </a:pPr>
            <a:r>
              <a:rPr lang="en-US" sz="1800" dirty="0" smtClean="0">
                <a:solidFill>
                  <a:schemeClr val="tx1">
                    <a:lumMod val="85000"/>
                    <a:lumOff val="15000"/>
                  </a:schemeClr>
                </a:solidFill>
              </a:rPr>
              <a:t>September 2017</a:t>
            </a:r>
          </a:p>
          <a:p>
            <a:endParaRPr lang="en-US" dirty="0"/>
          </a:p>
        </p:txBody>
      </p:sp>
      <p:pic>
        <p:nvPicPr>
          <p:cNvPr id="8" name="Picture 7"/>
          <p:cNvPicPr/>
          <p:nvPr/>
        </p:nvPicPr>
        <p:blipFill>
          <a:blip r:embed="rId4" cstate="print">
            <a:extLst>
              <a:ext uri="{28A0092B-C50C-407E-A947-70E740481C1C}">
                <a14:useLocalDpi xmlns:a14="http://schemas.microsoft.com/office/drawing/2010/main" val="0"/>
              </a:ext>
            </a:extLst>
          </a:blip>
          <a:stretch>
            <a:fillRect/>
          </a:stretch>
        </p:blipFill>
        <p:spPr>
          <a:xfrm>
            <a:off x="-221137" y="5471338"/>
            <a:ext cx="2418014" cy="1238467"/>
          </a:xfrm>
          <a:prstGeom prst="rect">
            <a:avLst/>
          </a:prstGeom>
        </p:spPr>
      </p:pic>
    </p:spTree>
    <p:extLst>
      <p:ext uri="{BB962C8B-B14F-4D97-AF65-F5344CB8AC3E}">
        <p14:creationId xmlns:p14="http://schemas.microsoft.com/office/powerpoint/2010/main" val="1293185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txBox="1">
            <a:spLocks/>
          </p:cNvSpPr>
          <p:nvPr/>
        </p:nvSpPr>
        <p:spPr>
          <a:xfrm flipH="1">
            <a:off x="6996951" y="2243828"/>
            <a:ext cx="4772203" cy="2333483"/>
          </a:xfrm>
          <a:prstGeom prst="wedgeRectCallout">
            <a:avLst>
              <a:gd name="adj1" fmla="val -33380"/>
              <a:gd name="adj2" fmla="val 73731"/>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lIns="274320" tIns="45720" rIns="182880" bIns="45720" rtlCol="0" anchor="ctr">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900" kern="1200">
                <a:solidFill>
                  <a:schemeClr val="tx1"/>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lt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lt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lt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lt1"/>
                </a:solidFill>
                <a:latin typeface="+mn-lt"/>
                <a:ea typeface="+mn-ea"/>
                <a:cs typeface="+mn-cs"/>
              </a:defRPr>
            </a:lvl9pPr>
          </a:lstStyle>
          <a:p>
            <a:pPr marL="0" indent="0">
              <a:buNone/>
            </a:pPr>
            <a:endParaRPr lang="en-US" sz="2000" dirty="0"/>
          </a:p>
        </p:txBody>
      </p:sp>
      <p:sp>
        <p:nvSpPr>
          <p:cNvPr id="2" name="Title 1"/>
          <p:cNvSpPr>
            <a:spLocks noGrp="1"/>
          </p:cNvSpPr>
          <p:nvPr>
            <p:ph type="title"/>
          </p:nvPr>
        </p:nvSpPr>
        <p:spPr/>
        <p:txBody>
          <a:bodyPr/>
          <a:lstStyle/>
          <a:p>
            <a:r>
              <a:rPr lang="en-US" dirty="0"/>
              <a:t>group work &amp; Authentic Learning </a:t>
            </a:r>
          </a:p>
        </p:txBody>
      </p:sp>
      <p:sp>
        <p:nvSpPr>
          <p:cNvPr id="4" name="Text Placeholder 3"/>
          <p:cNvSpPr>
            <a:spLocks noGrp="1"/>
          </p:cNvSpPr>
          <p:nvPr>
            <p:ph type="body" sz="half" idx="2"/>
          </p:nvPr>
        </p:nvSpPr>
        <p:spPr>
          <a:xfrm>
            <a:off x="492512" y="3536471"/>
            <a:ext cx="4993887" cy="2194036"/>
          </a:xfrm>
        </p:spPr>
        <p:txBody>
          <a:bodyPr/>
          <a:lstStyle/>
          <a:p>
            <a:r>
              <a:rPr lang="en-US" sz="1800" b="1" dirty="0" smtClean="0"/>
              <a:t>Restructuring of assignment </a:t>
            </a:r>
          </a:p>
          <a:p>
            <a:r>
              <a:rPr lang="en-US" sz="1800" b="1" dirty="0" smtClean="0"/>
              <a:t>Group work in the workplace</a:t>
            </a:r>
          </a:p>
          <a:p>
            <a:r>
              <a:rPr lang="en-US" sz="1800" b="1" dirty="0" smtClean="0"/>
              <a:t>Assessment</a:t>
            </a:r>
          </a:p>
          <a:p>
            <a:endParaRPr lang="en-US" dirty="0"/>
          </a:p>
        </p:txBody>
      </p:sp>
      <p:sp>
        <p:nvSpPr>
          <p:cNvPr id="6" name="Content Placeholder 4"/>
          <p:cNvSpPr txBox="1">
            <a:spLocks/>
          </p:cNvSpPr>
          <p:nvPr/>
        </p:nvSpPr>
        <p:spPr>
          <a:xfrm>
            <a:off x="6642845" y="1999433"/>
            <a:ext cx="4894729" cy="2333483"/>
          </a:xfrm>
          <a:prstGeom prst="wedgeRectCallout">
            <a:avLst>
              <a:gd name="adj1" fmla="val -33380"/>
              <a:gd name="adj2" fmla="val 7373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vert="horz" lIns="274320" tIns="45720" rIns="182880" bIns="45720" rtlCol="0" anchor="ctr">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900" kern="1200">
                <a:solidFill>
                  <a:schemeClr val="tx1"/>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lt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lt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lt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lt1"/>
                </a:solidFill>
                <a:latin typeface="+mn-lt"/>
                <a:ea typeface="+mn-ea"/>
                <a:cs typeface="+mn-cs"/>
              </a:defRPr>
            </a:lvl9pPr>
          </a:lstStyle>
          <a:p>
            <a:pPr marL="0" indent="0">
              <a:buNone/>
            </a:pPr>
            <a:r>
              <a:rPr lang="en-US" sz="2000" dirty="0" smtClean="0"/>
              <a:t>I think handing in a research paper that’s only going to be read by a professor is a really </a:t>
            </a:r>
            <a:r>
              <a:rPr lang="en-US" sz="2000" b="1" dirty="0" smtClean="0"/>
              <a:t>different experience </a:t>
            </a:r>
            <a:r>
              <a:rPr lang="en-US" sz="2000" dirty="0" smtClean="0"/>
              <a:t>than being accountable to your peers, creating a </a:t>
            </a:r>
            <a:r>
              <a:rPr lang="en-US" sz="2000" b="1" dirty="0" smtClean="0"/>
              <a:t>high stakes project</a:t>
            </a:r>
            <a:r>
              <a:rPr lang="en-US" sz="2000" dirty="0" smtClean="0"/>
              <a:t> that’s going to be </a:t>
            </a:r>
            <a:r>
              <a:rPr lang="en-US" sz="2000" b="1" dirty="0" smtClean="0"/>
              <a:t>publicly available</a:t>
            </a:r>
            <a:r>
              <a:rPr lang="en-US" sz="2000" dirty="0" smtClean="0"/>
              <a:t>.</a:t>
            </a:r>
            <a:endParaRPr lang="en-US" sz="2000" dirty="0"/>
          </a:p>
        </p:txBody>
      </p:sp>
    </p:spTree>
    <p:extLst>
      <p:ext uri="{BB962C8B-B14F-4D97-AF65-F5344CB8AC3E}">
        <p14:creationId xmlns:p14="http://schemas.microsoft.com/office/powerpoint/2010/main" val="1116109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Need for breaking it down</a:t>
            </a:r>
            <a:endParaRPr lang="en-US" dirty="0"/>
          </a:p>
        </p:txBody>
      </p:sp>
      <p:sp>
        <p:nvSpPr>
          <p:cNvPr id="4" name="Text Placeholder 3"/>
          <p:cNvSpPr>
            <a:spLocks noGrp="1"/>
          </p:cNvSpPr>
          <p:nvPr>
            <p:ph type="body" sz="half" idx="2"/>
          </p:nvPr>
        </p:nvSpPr>
        <p:spPr/>
        <p:txBody>
          <a:bodyPr>
            <a:normAutofit/>
          </a:bodyPr>
          <a:lstStyle/>
          <a:p>
            <a:r>
              <a:rPr lang="en-US" sz="1800" b="1" dirty="0" smtClean="0"/>
              <a:t>Assigning roles</a:t>
            </a:r>
          </a:p>
          <a:p>
            <a:r>
              <a:rPr lang="en-US" sz="1800" b="1" dirty="0" smtClean="0"/>
              <a:t>Higher </a:t>
            </a:r>
            <a:r>
              <a:rPr lang="en-US" sz="1800" b="1" dirty="0"/>
              <a:t>quality end </a:t>
            </a:r>
            <a:r>
              <a:rPr lang="en-US" sz="1800" b="1" dirty="0" smtClean="0"/>
              <a:t>products</a:t>
            </a:r>
          </a:p>
          <a:p>
            <a:r>
              <a:rPr lang="en-US" sz="1800" b="1" dirty="0"/>
              <a:t>Reflecting on conflict</a:t>
            </a:r>
          </a:p>
          <a:p>
            <a:endParaRPr lang="en-US" sz="1800" dirty="0"/>
          </a:p>
          <a:p>
            <a:endParaRPr lang="en-US" sz="1800" dirty="0"/>
          </a:p>
        </p:txBody>
      </p:sp>
      <p:sp>
        <p:nvSpPr>
          <p:cNvPr id="6" name="Content Placeholder 4"/>
          <p:cNvSpPr txBox="1">
            <a:spLocks/>
          </p:cNvSpPr>
          <p:nvPr/>
        </p:nvSpPr>
        <p:spPr>
          <a:xfrm flipH="1">
            <a:off x="7094475" y="2489103"/>
            <a:ext cx="4700206" cy="1625848"/>
          </a:xfrm>
          <a:prstGeom prst="wedgeRectCallout">
            <a:avLst>
              <a:gd name="adj1" fmla="val -33380"/>
              <a:gd name="adj2" fmla="val 79558"/>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lIns="274320" tIns="45720" rIns="182880" bIns="45720" rtlCol="0" anchor="ctr">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900" kern="1200">
                <a:solidFill>
                  <a:schemeClr val="tx1"/>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lt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lt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lt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lt1"/>
                </a:solidFill>
                <a:latin typeface="+mn-lt"/>
                <a:ea typeface="+mn-ea"/>
                <a:cs typeface="+mn-cs"/>
              </a:defRPr>
            </a:lvl9pPr>
          </a:lstStyle>
          <a:p>
            <a:pPr marL="0" indent="0">
              <a:buNone/>
            </a:pPr>
            <a:endParaRPr lang="en-US" dirty="0">
              <a:solidFill>
                <a:schemeClr val="accent1"/>
              </a:solidFill>
            </a:endParaRPr>
          </a:p>
        </p:txBody>
      </p:sp>
      <p:sp>
        <p:nvSpPr>
          <p:cNvPr id="5" name="Content Placeholder 4"/>
          <p:cNvSpPr txBox="1">
            <a:spLocks/>
          </p:cNvSpPr>
          <p:nvPr/>
        </p:nvSpPr>
        <p:spPr>
          <a:xfrm>
            <a:off x="6767263" y="2243828"/>
            <a:ext cx="4810655" cy="1625848"/>
          </a:xfrm>
          <a:prstGeom prst="wedgeRectCallout">
            <a:avLst>
              <a:gd name="adj1" fmla="val -33380"/>
              <a:gd name="adj2" fmla="val 7955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vert="horz" lIns="274320" tIns="45720" rIns="182880" bIns="45720" rtlCol="0" anchor="ctr">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900" kern="1200">
                <a:solidFill>
                  <a:schemeClr val="tx1"/>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lt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lt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lt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lt1"/>
                </a:solidFill>
                <a:latin typeface="+mn-lt"/>
                <a:ea typeface="+mn-ea"/>
                <a:cs typeface="+mn-cs"/>
              </a:defRPr>
            </a:lvl9pPr>
          </a:lstStyle>
          <a:p>
            <a:pPr marL="0" indent="0">
              <a:buNone/>
            </a:pPr>
            <a:r>
              <a:rPr lang="en-US" sz="2000" dirty="0" smtClean="0"/>
              <a:t>I </a:t>
            </a:r>
            <a:r>
              <a:rPr lang="en-US" sz="2000" dirty="0"/>
              <a:t>did not realize how </a:t>
            </a:r>
            <a:r>
              <a:rPr lang="en-US" sz="2000" b="1" dirty="0"/>
              <a:t>hard</a:t>
            </a:r>
            <a:r>
              <a:rPr lang="en-US" sz="2000" dirty="0"/>
              <a:t> it is for students to do group projects. I mean, </a:t>
            </a:r>
            <a:r>
              <a:rPr lang="en-US" sz="2000" b="1" dirty="0"/>
              <a:t>every single group had a conflict</a:t>
            </a:r>
            <a:r>
              <a:rPr lang="en-US" sz="2000" dirty="0" smtClean="0"/>
              <a:t>.</a:t>
            </a:r>
            <a:endParaRPr lang="en-US" sz="2000" dirty="0"/>
          </a:p>
        </p:txBody>
      </p:sp>
    </p:spTree>
    <p:extLst>
      <p:ext uri="{BB962C8B-B14F-4D97-AF65-F5344CB8AC3E}">
        <p14:creationId xmlns:p14="http://schemas.microsoft.com/office/powerpoint/2010/main" val="52640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about Teaching &amp; Learning</a:t>
            </a:r>
            <a:endParaRPr lang="en-US" dirty="0"/>
          </a:p>
        </p:txBody>
      </p:sp>
      <p:sp>
        <p:nvSpPr>
          <p:cNvPr id="4" name="Content Placeholder 2"/>
          <p:cNvSpPr txBox="1">
            <a:spLocks/>
          </p:cNvSpPr>
          <p:nvPr/>
        </p:nvSpPr>
        <p:spPr>
          <a:xfrm flipH="1">
            <a:off x="2810434" y="2857680"/>
            <a:ext cx="7395884" cy="2162556"/>
          </a:xfrm>
          <a:prstGeom prst="wedgeRectCallout">
            <a:avLst>
              <a:gd name="adj1" fmla="val -33359"/>
              <a:gd name="adj2" fmla="val 75860"/>
            </a:avLst>
          </a:prstGeom>
          <a:solidFill>
            <a:schemeClr val="accent2"/>
          </a:solidFill>
        </p:spPr>
        <p:txBody>
          <a:bodyPr vert="horz" lIns="91440" tIns="2743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228600" lvl="1" indent="0">
              <a:buFont typeface="Arial" panose="020B0604020202020204" pitchFamily="34" charset="0"/>
              <a:buNone/>
            </a:pPr>
            <a:endParaRPr lang="en-US" sz="3000" dirty="0"/>
          </a:p>
        </p:txBody>
      </p:sp>
      <p:sp>
        <p:nvSpPr>
          <p:cNvPr id="3" name="Content Placeholder 2"/>
          <p:cNvSpPr>
            <a:spLocks noGrp="1"/>
          </p:cNvSpPr>
          <p:nvPr>
            <p:ph idx="1"/>
          </p:nvPr>
        </p:nvSpPr>
        <p:spPr>
          <a:xfrm>
            <a:off x="2231136" y="2638045"/>
            <a:ext cx="7729728" cy="2162556"/>
          </a:xfrm>
          <a:prstGeom prst="wedgeRectCallout">
            <a:avLst>
              <a:gd name="adj1" fmla="val -33359"/>
              <a:gd name="adj2" fmla="val 75860"/>
            </a:avLst>
          </a:prstGeom>
          <a:solidFill>
            <a:schemeClr val="bg1"/>
          </a:solidFill>
          <a:ln w="22225">
            <a:solidFill>
              <a:schemeClr val="accent2"/>
            </a:solidFill>
          </a:ln>
        </p:spPr>
        <p:txBody>
          <a:bodyPr tIns="274320" rIns="365760">
            <a:normAutofit/>
          </a:bodyPr>
          <a:lstStyle/>
          <a:p>
            <a:pPr marL="228600" lvl="1" indent="0" algn="ctr">
              <a:spcBef>
                <a:spcPts val="0"/>
              </a:spcBef>
              <a:buNone/>
            </a:pPr>
            <a:endParaRPr lang="en-US" sz="500" dirty="0" smtClean="0"/>
          </a:p>
          <a:p>
            <a:pPr marL="228600" lvl="1" indent="0" algn="ctr">
              <a:spcBef>
                <a:spcPts val="500"/>
              </a:spcBef>
              <a:buNone/>
            </a:pPr>
            <a:r>
              <a:rPr lang="en-US" sz="2800" dirty="0" smtClean="0"/>
              <a:t>“</a:t>
            </a:r>
            <a:r>
              <a:rPr lang="en-US" sz="2800" dirty="0"/>
              <a:t>Did you learn anything new about your students </a:t>
            </a:r>
            <a:r>
              <a:rPr lang="en-US" sz="2800" dirty="0" smtClean="0"/>
              <a:t>or yourselves this </a:t>
            </a:r>
            <a:r>
              <a:rPr lang="en-US" sz="2800" dirty="0"/>
              <a:t>semester as </a:t>
            </a:r>
            <a:r>
              <a:rPr lang="en-US" sz="2800" dirty="0" smtClean="0"/>
              <a:t/>
            </a:r>
            <a:br>
              <a:rPr lang="en-US" sz="2800" dirty="0" smtClean="0"/>
            </a:br>
            <a:r>
              <a:rPr lang="en-US" sz="2800" dirty="0" smtClean="0"/>
              <a:t>a </a:t>
            </a:r>
            <a:r>
              <a:rPr lang="en-US" sz="2800" dirty="0"/>
              <a:t>result of this project?”  </a:t>
            </a:r>
          </a:p>
        </p:txBody>
      </p:sp>
    </p:spTree>
    <p:extLst>
      <p:ext uri="{BB962C8B-B14F-4D97-AF65-F5344CB8AC3E}">
        <p14:creationId xmlns:p14="http://schemas.microsoft.com/office/powerpoint/2010/main" val="19397520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ln>
            <a:solidFill>
              <a:schemeClr val="tx1">
                <a:lumMod val="75000"/>
                <a:lumOff val="25000"/>
              </a:schemeClr>
            </a:solidFill>
          </a:ln>
        </p:spPr>
        <p:txBody>
          <a:bodyPr/>
          <a:lstStyle/>
          <a:p>
            <a:r>
              <a:rPr lang="en-US" dirty="0" smtClean="0">
                <a:solidFill>
                  <a:schemeClr val="tx1">
                    <a:lumMod val="85000"/>
                    <a:lumOff val="15000"/>
                  </a:schemeClr>
                </a:solidFill>
              </a:rPr>
              <a:t>Learners need Scaffolds</a:t>
            </a:r>
            <a:endParaRPr lang="en-US" dirty="0">
              <a:solidFill>
                <a:schemeClr val="tx1">
                  <a:lumMod val="85000"/>
                  <a:lumOff val="15000"/>
                </a:schemeClr>
              </a:solidFill>
            </a:endParaRPr>
          </a:p>
        </p:txBody>
      </p:sp>
      <p:sp>
        <p:nvSpPr>
          <p:cNvPr id="9" name="Text Placeholder 8"/>
          <p:cNvSpPr>
            <a:spLocks noGrp="1"/>
          </p:cNvSpPr>
          <p:nvPr>
            <p:ph type="body" sz="half" idx="2"/>
          </p:nvPr>
        </p:nvSpPr>
        <p:spPr/>
        <p:txBody>
          <a:bodyPr>
            <a:normAutofit/>
          </a:bodyPr>
          <a:lstStyle/>
          <a:p>
            <a:r>
              <a:rPr lang="en-US" sz="1800" b="1" dirty="0" smtClean="0"/>
              <a:t>Levels of scaffolds</a:t>
            </a:r>
            <a:endParaRPr lang="en-US" sz="1800" b="1" dirty="0"/>
          </a:p>
          <a:p>
            <a:r>
              <a:rPr lang="en-US" sz="1800" b="1" dirty="0" smtClean="0"/>
              <a:t>Scaffolds for research skills</a:t>
            </a:r>
          </a:p>
          <a:p>
            <a:r>
              <a:rPr lang="en-US" sz="1800" b="1" dirty="0" smtClean="0"/>
              <a:t>Scaffolds for soft skills</a:t>
            </a:r>
          </a:p>
        </p:txBody>
      </p:sp>
      <p:sp>
        <p:nvSpPr>
          <p:cNvPr id="6" name="Rectangular Callout 5"/>
          <p:cNvSpPr/>
          <p:nvPr/>
        </p:nvSpPr>
        <p:spPr>
          <a:xfrm flipH="1">
            <a:off x="7162752" y="2476893"/>
            <a:ext cx="4267247" cy="2122001"/>
          </a:xfrm>
          <a:prstGeom prst="wedgeRectCallout">
            <a:avLst>
              <a:gd name="adj1" fmla="val -33360"/>
              <a:gd name="adj2" fmla="val 71314"/>
            </a:avLst>
          </a:prstGeom>
          <a:solidFill>
            <a:schemeClr val="accent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ular Callout 9"/>
          <p:cNvSpPr/>
          <p:nvPr/>
        </p:nvSpPr>
        <p:spPr>
          <a:xfrm>
            <a:off x="6833517" y="2243828"/>
            <a:ext cx="4338950" cy="2122001"/>
          </a:xfrm>
          <a:prstGeom prst="wedgeRectCallout">
            <a:avLst>
              <a:gd name="adj1" fmla="val -33360"/>
              <a:gd name="adj2" fmla="val 71314"/>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670113" y="2683264"/>
            <a:ext cx="4435119" cy="1323439"/>
          </a:xfrm>
          <a:prstGeom prst="rect">
            <a:avLst/>
          </a:prstGeom>
          <a:noFill/>
        </p:spPr>
        <p:txBody>
          <a:bodyPr wrap="square" rtlCol="0" anchor="ctr">
            <a:spAutoFit/>
          </a:bodyPr>
          <a:lstStyle/>
          <a:p>
            <a:pPr lvl="1"/>
            <a:r>
              <a:rPr lang="en-US" sz="2000" dirty="0" smtClean="0"/>
              <a:t>The </a:t>
            </a:r>
            <a:r>
              <a:rPr lang="en-US" sz="2000" dirty="0"/>
              <a:t>main lesson I think being the more you can give them in terms of </a:t>
            </a:r>
            <a:r>
              <a:rPr lang="en-US" sz="2000" b="1" dirty="0"/>
              <a:t>support </a:t>
            </a:r>
            <a:r>
              <a:rPr lang="en-US" sz="2000" dirty="0"/>
              <a:t>the better thing they'll </a:t>
            </a:r>
            <a:r>
              <a:rPr lang="en-US" sz="2000" b="1" dirty="0" smtClean="0"/>
              <a:t>produce</a:t>
            </a:r>
            <a:r>
              <a:rPr lang="is-IS" sz="2000" dirty="0" smtClean="0"/>
              <a:t>…</a:t>
            </a:r>
            <a:endParaRPr lang="en-US" sz="2000" dirty="0"/>
          </a:p>
        </p:txBody>
      </p:sp>
    </p:spTree>
    <p:extLst>
      <p:ext uri="{BB962C8B-B14F-4D97-AF65-F5344CB8AC3E}">
        <p14:creationId xmlns:p14="http://schemas.microsoft.com/office/powerpoint/2010/main" val="14122904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ular Callout 5"/>
          <p:cNvSpPr/>
          <p:nvPr/>
        </p:nvSpPr>
        <p:spPr>
          <a:xfrm flipH="1">
            <a:off x="6997055" y="2277034"/>
            <a:ext cx="4796016" cy="2765613"/>
          </a:xfrm>
          <a:prstGeom prst="wedgeRectCallout">
            <a:avLst>
              <a:gd name="adj1" fmla="val -33360"/>
              <a:gd name="adj2" fmla="val 71859"/>
            </a:avLst>
          </a:prstGeom>
          <a:solidFill>
            <a:schemeClr val="accent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p:cNvSpPr>
            <a:spLocks noGrp="1"/>
          </p:cNvSpPr>
          <p:nvPr>
            <p:ph type="title"/>
          </p:nvPr>
        </p:nvSpPr>
        <p:spPr>
          <a:ln>
            <a:solidFill>
              <a:schemeClr val="tx1">
                <a:lumMod val="75000"/>
                <a:lumOff val="25000"/>
              </a:schemeClr>
            </a:solidFill>
          </a:ln>
        </p:spPr>
        <p:txBody>
          <a:bodyPr/>
          <a:lstStyle/>
          <a:p>
            <a:r>
              <a:rPr lang="en-US" dirty="0" smtClean="0">
                <a:solidFill>
                  <a:schemeClr val="tx1">
                    <a:lumMod val="85000"/>
                    <a:lumOff val="15000"/>
                  </a:schemeClr>
                </a:solidFill>
              </a:rPr>
              <a:t>Assumptions about Learners’ proficiency</a:t>
            </a:r>
            <a:endParaRPr lang="en-US" dirty="0">
              <a:solidFill>
                <a:schemeClr val="tx1">
                  <a:lumMod val="85000"/>
                  <a:lumOff val="15000"/>
                </a:schemeClr>
              </a:solidFill>
            </a:endParaRPr>
          </a:p>
        </p:txBody>
      </p:sp>
      <p:sp>
        <p:nvSpPr>
          <p:cNvPr id="9" name="Text Placeholder 8"/>
          <p:cNvSpPr>
            <a:spLocks noGrp="1"/>
          </p:cNvSpPr>
          <p:nvPr>
            <p:ph type="body" sz="half" idx="2"/>
          </p:nvPr>
        </p:nvSpPr>
        <p:spPr/>
        <p:txBody>
          <a:bodyPr>
            <a:normAutofit/>
          </a:bodyPr>
          <a:lstStyle/>
          <a:p>
            <a:r>
              <a:rPr lang="en-US" sz="1800" b="1" dirty="0" smtClean="0"/>
              <a:t>Surprise at skill level</a:t>
            </a:r>
            <a:endParaRPr lang="en-US" sz="1800" b="1" dirty="0"/>
          </a:p>
          <a:p>
            <a:r>
              <a:rPr lang="en-US" sz="1800" b="1" dirty="0" smtClean="0"/>
              <a:t>Frustrations as instructors</a:t>
            </a:r>
          </a:p>
          <a:p>
            <a:r>
              <a:rPr lang="en-US" sz="1800" b="1" dirty="0" smtClean="0"/>
              <a:t>Re-thinking expectations</a:t>
            </a:r>
          </a:p>
          <a:p>
            <a:r>
              <a:rPr lang="en-US" sz="1800" b="1" dirty="0" smtClean="0"/>
              <a:t>Positive assumptions</a:t>
            </a:r>
          </a:p>
        </p:txBody>
      </p:sp>
      <p:sp>
        <p:nvSpPr>
          <p:cNvPr id="10" name="Rectangular Callout 9"/>
          <p:cNvSpPr/>
          <p:nvPr/>
        </p:nvSpPr>
        <p:spPr>
          <a:xfrm>
            <a:off x="6766281" y="2043952"/>
            <a:ext cx="4730955" cy="2805953"/>
          </a:xfrm>
          <a:prstGeom prst="wedgeRectCallout">
            <a:avLst>
              <a:gd name="adj1" fmla="val -33360"/>
              <a:gd name="adj2" fmla="val 71859"/>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954615" y="2477432"/>
            <a:ext cx="4354286" cy="1938992"/>
          </a:xfrm>
          <a:prstGeom prst="rect">
            <a:avLst/>
          </a:prstGeom>
          <a:noFill/>
        </p:spPr>
        <p:txBody>
          <a:bodyPr wrap="square" rtlCol="0" anchor="ctr">
            <a:spAutoFit/>
          </a:bodyPr>
          <a:lstStyle/>
          <a:p>
            <a:r>
              <a:rPr lang="en-US" sz="2000" dirty="0"/>
              <a:t>M</a:t>
            </a:r>
            <a:r>
              <a:rPr lang="en-US" sz="2000" dirty="0" smtClean="0"/>
              <a:t>aybe </a:t>
            </a:r>
            <a:r>
              <a:rPr lang="en-US" sz="2000" b="1" dirty="0"/>
              <a:t>my expectations were a little bit too high </a:t>
            </a:r>
            <a:r>
              <a:rPr lang="en-US" sz="2000" dirty="0"/>
              <a:t>of what </a:t>
            </a:r>
            <a:r>
              <a:rPr lang="en-US" sz="2000" dirty="0" smtClean="0"/>
              <a:t>students can do. I </a:t>
            </a:r>
            <a:r>
              <a:rPr lang="en-US" sz="2000" dirty="0"/>
              <a:t>figured people knew how to find a journal article. </a:t>
            </a:r>
            <a:r>
              <a:rPr lang="en-US" sz="2000" dirty="0" smtClean="0"/>
              <a:t>I </a:t>
            </a:r>
            <a:r>
              <a:rPr lang="en-US" sz="2000" dirty="0"/>
              <a:t>realized that it wasn’t just my students that were struggling with this, but students in general </a:t>
            </a:r>
            <a:r>
              <a:rPr lang="en-US" sz="2000" dirty="0" smtClean="0"/>
              <a:t>do. </a:t>
            </a:r>
            <a:endParaRPr lang="en-US" sz="2000" dirty="0"/>
          </a:p>
        </p:txBody>
      </p:sp>
    </p:spTree>
    <p:extLst>
      <p:ext uri="{BB962C8B-B14F-4D97-AF65-F5344CB8AC3E}">
        <p14:creationId xmlns:p14="http://schemas.microsoft.com/office/powerpoint/2010/main" val="20642602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ular Callout 5"/>
          <p:cNvSpPr/>
          <p:nvPr/>
        </p:nvSpPr>
        <p:spPr>
          <a:xfrm flipH="1">
            <a:off x="7001206" y="2243828"/>
            <a:ext cx="4769171" cy="2870311"/>
          </a:xfrm>
          <a:prstGeom prst="wedgeRectCallout">
            <a:avLst>
              <a:gd name="adj1" fmla="val -33360"/>
              <a:gd name="adj2" fmla="val 71859"/>
            </a:avLst>
          </a:prstGeom>
          <a:solidFill>
            <a:schemeClr val="accent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p:cNvSpPr>
            <a:spLocks noGrp="1"/>
          </p:cNvSpPr>
          <p:nvPr>
            <p:ph type="title"/>
          </p:nvPr>
        </p:nvSpPr>
        <p:spPr>
          <a:ln>
            <a:solidFill>
              <a:schemeClr val="tx1">
                <a:lumMod val="75000"/>
                <a:lumOff val="25000"/>
              </a:schemeClr>
            </a:solidFill>
          </a:ln>
        </p:spPr>
        <p:txBody>
          <a:bodyPr/>
          <a:lstStyle/>
          <a:p>
            <a:r>
              <a:rPr lang="en-US" dirty="0" smtClean="0">
                <a:solidFill>
                  <a:schemeClr val="tx1">
                    <a:lumMod val="85000"/>
                    <a:lumOff val="15000"/>
                  </a:schemeClr>
                </a:solidFill>
              </a:rPr>
              <a:t>Flexibility in Teaching</a:t>
            </a:r>
            <a:endParaRPr lang="en-US" dirty="0">
              <a:solidFill>
                <a:schemeClr val="tx1">
                  <a:lumMod val="85000"/>
                  <a:lumOff val="15000"/>
                </a:schemeClr>
              </a:solidFill>
            </a:endParaRPr>
          </a:p>
        </p:txBody>
      </p:sp>
      <p:sp>
        <p:nvSpPr>
          <p:cNvPr id="9" name="Text Placeholder 8"/>
          <p:cNvSpPr>
            <a:spLocks noGrp="1"/>
          </p:cNvSpPr>
          <p:nvPr>
            <p:ph type="body" sz="half" idx="2"/>
          </p:nvPr>
        </p:nvSpPr>
        <p:spPr>
          <a:xfrm>
            <a:off x="804672" y="3549918"/>
            <a:ext cx="4486656" cy="2191976"/>
          </a:xfrm>
        </p:spPr>
        <p:txBody>
          <a:bodyPr>
            <a:normAutofit/>
          </a:bodyPr>
          <a:lstStyle/>
          <a:p>
            <a:r>
              <a:rPr lang="en-US" sz="1800" b="1" dirty="0" smtClean="0"/>
              <a:t>Changing timelines &amp; reorganization</a:t>
            </a:r>
          </a:p>
          <a:p>
            <a:r>
              <a:rPr lang="en-US" sz="1800" b="1" dirty="0" smtClean="0"/>
              <a:t>Deleted assignments</a:t>
            </a:r>
          </a:p>
          <a:p>
            <a:r>
              <a:rPr lang="en-US" sz="1800" b="1" dirty="0" smtClean="0"/>
              <a:t>Individualized approaches</a:t>
            </a:r>
            <a:endParaRPr lang="en-US" sz="1800" b="1" dirty="0"/>
          </a:p>
        </p:txBody>
      </p:sp>
      <p:sp>
        <p:nvSpPr>
          <p:cNvPr id="10" name="Rectangular Callout 9"/>
          <p:cNvSpPr/>
          <p:nvPr/>
        </p:nvSpPr>
        <p:spPr>
          <a:xfrm>
            <a:off x="6770431" y="1861335"/>
            <a:ext cx="4769171" cy="3056493"/>
          </a:xfrm>
          <a:prstGeom prst="wedgeRectCallout">
            <a:avLst>
              <a:gd name="adj1" fmla="val -33360"/>
              <a:gd name="adj2" fmla="val 69678"/>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7001207" y="2270722"/>
            <a:ext cx="4354286" cy="2554545"/>
          </a:xfrm>
          <a:prstGeom prst="rect">
            <a:avLst/>
          </a:prstGeom>
          <a:noFill/>
        </p:spPr>
        <p:txBody>
          <a:bodyPr wrap="square" rtlCol="0" anchor="ctr">
            <a:spAutoFit/>
          </a:bodyPr>
          <a:lstStyle/>
          <a:p>
            <a:pPr marL="0" lvl="2"/>
            <a:r>
              <a:rPr lang="en-US" sz="2000" dirty="0" smtClean="0"/>
              <a:t>We </a:t>
            </a:r>
            <a:r>
              <a:rPr lang="en-US" sz="2000" dirty="0"/>
              <a:t>were </a:t>
            </a:r>
            <a:r>
              <a:rPr lang="en-US" sz="2000" dirty="0" smtClean="0"/>
              <a:t>about </a:t>
            </a:r>
            <a:r>
              <a:rPr lang="en-US" sz="2000" dirty="0"/>
              <a:t>five or six weeks </a:t>
            </a:r>
            <a:r>
              <a:rPr lang="en-US" sz="2000" dirty="0" smtClean="0"/>
              <a:t>in </a:t>
            </a:r>
            <a:r>
              <a:rPr lang="en-US" sz="2000" dirty="0"/>
              <a:t>and </a:t>
            </a:r>
            <a:r>
              <a:rPr lang="en-US" sz="2000" dirty="0" smtClean="0"/>
              <a:t>she </a:t>
            </a:r>
            <a:r>
              <a:rPr lang="en-US" sz="2000" dirty="0"/>
              <a:t>suggested, “I’m thinking that I’d like to organize my </a:t>
            </a:r>
            <a:r>
              <a:rPr lang="en-US" sz="2000" dirty="0" smtClean="0"/>
              <a:t>essay [this way]. </a:t>
            </a:r>
            <a:r>
              <a:rPr lang="en-US" sz="2000" dirty="0"/>
              <a:t>It would still meet the criteria required for the assignment if I were to do it this way.” I said, “Well, </a:t>
            </a:r>
            <a:r>
              <a:rPr lang="en-US" sz="2000" b="1" dirty="0"/>
              <a:t>let’s experiment with that and see</a:t>
            </a:r>
            <a:r>
              <a:rPr lang="en-US" sz="2000" dirty="0"/>
              <a:t> what you think</a:t>
            </a:r>
            <a:r>
              <a:rPr lang="en-US" sz="2000" dirty="0" smtClean="0"/>
              <a:t>.</a:t>
            </a:r>
            <a:endParaRPr lang="en-US" sz="2000" dirty="0"/>
          </a:p>
          <a:p>
            <a:endParaRPr lang="en-US" sz="2000" dirty="0"/>
          </a:p>
        </p:txBody>
      </p:sp>
    </p:spTree>
    <p:extLst>
      <p:ext uri="{BB962C8B-B14F-4D97-AF65-F5344CB8AC3E}">
        <p14:creationId xmlns:p14="http://schemas.microsoft.com/office/powerpoint/2010/main" val="17402138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ular Callout 5"/>
          <p:cNvSpPr/>
          <p:nvPr/>
        </p:nvSpPr>
        <p:spPr>
          <a:xfrm flipH="1">
            <a:off x="7064292" y="2463463"/>
            <a:ext cx="4710949" cy="2262345"/>
          </a:xfrm>
          <a:prstGeom prst="wedgeRectCallout">
            <a:avLst>
              <a:gd name="adj1" fmla="val -33360"/>
              <a:gd name="adj2" fmla="val 71859"/>
            </a:avLst>
          </a:prstGeom>
          <a:solidFill>
            <a:schemeClr val="accent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p:cNvSpPr>
            <a:spLocks noGrp="1"/>
          </p:cNvSpPr>
          <p:nvPr>
            <p:ph type="title"/>
          </p:nvPr>
        </p:nvSpPr>
        <p:spPr>
          <a:ln>
            <a:solidFill>
              <a:schemeClr val="tx1">
                <a:lumMod val="75000"/>
                <a:lumOff val="25000"/>
              </a:schemeClr>
            </a:solidFill>
          </a:ln>
        </p:spPr>
        <p:txBody>
          <a:bodyPr/>
          <a:lstStyle/>
          <a:p>
            <a:r>
              <a:rPr lang="en-US" dirty="0" smtClean="0">
                <a:solidFill>
                  <a:schemeClr val="tx1">
                    <a:lumMod val="85000"/>
                    <a:lumOff val="15000"/>
                  </a:schemeClr>
                </a:solidFill>
              </a:rPr>
              <a:t>Shifts in teaching</a:t>
            </a:r>
            <a:endParaRPr lang="en-US" dirty="0">
              <a:solidFill>
                <a:schemeClr val="tx1">
                  <a:lumMod val="85000"/>
                  <a:lumOff val="15000"/>
                </a:schemeClr>
              </a:solidFill>
            </a:endParaRPr>
          </a:p>
        </p:txBody>
      </p:sp>
      <p:sp>
        <p:nvSpPr>
          <p:cNvPr id="9" name="Text Placeholder 8"/>
          <p:cNvSpPr>
            <a:spLocks noGrp="1"/>
          </p:cNvSpPr>
          <p:nvPr>
            <p:ph type="body" sz="half" idx="2"/>
          </p:nvPr>
        </p:nvSpPr>
        <p:spPr>
          <a:xfrm>
            <a:off x="804672" y="3549918"/>
            <a:ext cx="4486656" cy="2070953"/>
          </a:xfrm>
        </p:spPr>
        <p:txBody>
          <a:bodyPr>
            <a:normAutofit/>
          </a:bodyPr>
          <a:lstStyle/>
          <a:p>
            <a:r>
              <a:rPr lang="en-US" sz="1800" b="1" dirty="0" smtClean="0"/>
              <a:t>Spending class-time differently</a:t>
            </a:r>
            <a:endParaRPr lang="en-US" sz="1800" b="1" dirty="0"/>
          </a:p>
          <a:p>
            <a:r>
              <a:rPr lang="en-US" sz="1800" b="1" dirty="0" smtClean="0"/>
              <a:t>Motivation to do more</a:t>
            </a:r>
          </a:p>
          <a:p>
            <a:r>
              <a:rPr lang="en-US" sz="1800" b="1" dirty="0" smtClean="0"/>
              <a:t>Placing students at the center</a:t>
            </a:r>
          </a:p>
          <a:p>
            <a:r>
              <a:rPr lang="en-US" sz="1800" b="1" dirty="0" smtClean="0"/>
              <a:t>Making time for assignment design</a:t>
            </a:r>
          </a:p>
        </p:txBody>
      </p:sp>
      <p:sp>
        <p:nvSpPr>
          <p:cNvPr id="10" name="Rectangular Callout 9"/>
          <p:cNvSpPr/>
          <p:nvPr/>
        </p:nvSpPr>
        <p:spPr>
          <a:xfrm>
            <a:off x="6793175" y="2243828"/>
            <a:ext cx="4771296" cy="2262345"/>
          </a:xfrm>
          <a:prstGeom prst="wedgeRectCallout">
            <a:avLst>
              <a:gd name="adj1" fmla="val -33360"/>
              <a:gd name="adj2" fmla="val 69678"/>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7064292" y="2684662"/>
            <a:ext cx="4354286" cy="1323439"/>
          </a:xfrm>
          <a:prstGeom prst="rect">
            <a:avLst/>
          </a:prstGeom>
          <a:noFill/>
        </p:spPr>
        <p:txBody>
          <a:bodyPr wrap="square" rtlCol="0" anchor="ctr">
            <a:spAutoFit/>
          </a:bodyPr>
          <a:lstStyle/>
          <a:p>
            <a:r>
              <a:rPr lang="en-US" sz="2000" dirty="0" smtClean="0"/>
              <a:t>It </a:t>
            </a:r>
            <a:r>
              <a:rPr lang="en-US" sz="2000" dirty="0"/>
              <a:t>was pretty </a:t>
            </a:r>
            <a:r>
              <a:rPr lang="en-US" sz="2000" b="1" dirty="0"/>
              <a:t>eye </a:t>
            </a:r>
            <a:r>
              <a:rPr lang="en-US" sz="2000" b="1" dirty="0" smtClean="0"/>
              <a:t>opening</a:t>
            </a:r>
            <a:r>
              <a:rPr lang="en-US" sz="2000" dirty="0"/>
              <a:t> </a:t>
            </a:r>
            <a:r>
              <a:rPr lang="en-US" sz="2000" dirty="0" smtClean="0"/>
              <a:t>when </a:t>
            </a:r>
            <a:r>
              <a:rPr lang="en-US" sz="2000" dirty="0"/>
              <a:t>I did a reflection on what the process was like. I’m a very boring instructor when it comes to assignment creation</a:t>
            </a:r>
            <a:r>
              <a:rPr lang="en-US" sz="2000" dirty="0" smtClean="0"/>
              <a:t>.</a:t>
            </a:r>
            <a:endParaRPr lang="en-US" sz="2000" dirty="0"/>
          </a:p>
        </p:txBody>
      </p:sp>
    </p:spTree>
    <p:extLst>
      <p:ext uri="{BB962C8B-B14F-4D97-AF65-F5344CB8AC3E}">
        <p14:creationId xmlns:p14="http://schemas.microsoft.com/office/powerpoint/2010/main" val="12751174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the library?</a:t>
            </a:r>
            <a:br>
              <a:rPr lang="en-US" dirty="0" smtClean="0"/>
            </a:br>
            <a:r>
              <a:rPr lang="en-US" dirty="0" smtClean="0"/>
              <a:t>Why librarians?</a:t>
            </a:r>
            <a:endParaRPr lang="en-US" dirty="0"/>
          </a:p>
        </p:txBody>
      </p:sp>
      <p:grpSp>
        <p:nvGrpSpPr>
          <p:cNvPr id="8" name="Group 7"/>
          <p:cNvGrpSpPr/>
          <p:nvPr/>
        </p:nvGrpSpPr>
        <p:grpSpPr>
          <a:xfrm>
            <a:off x="2231136" y="2675965"/>
            <a:ext cx="2783075" cy="1079071"/>
            <a:chOff x="4260" y="680726"/>
            <a:chExt cx="1273527" cy="835752"/>
          </a:xfrm>
        </p:grpSpPr>
        <p:sp>
          <p:nvSpPr>
            <p:cNvPr id="9" name="Rounded Rectangle 8"/>
            <p:cNvSpPr/>
            <p:nvPr/>
          </p:nvSpPr>
          <p:spPr>
            <a:xfrm>
              <a:off x="4260" y="680726"/>
              <a:ext cx="1273527" cy="835752"/>
            </a:xfrm>
            <a:prstGeom prst="roundRect">
              <a:avLst>
                <a:gd name="adj" fmla="val 10000"/>
              </a:avLst>
            </a:prstGeom>
          </p:spPr>
          <p:style>
            <a:lnRef idx="3">
              <a:schemeClr val="accent1">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sp>
        <p:sp>
          <p:nvSpPr>
            <p:cNvPr id="10" name="Rounded Rectangle 4"/>
            <p:cNvSpPr/>
            <p:nvPr/>
          </p:nvSpPr>
          <p:spPr>
            <a:xfrm>
              <a:off x="28738" y="705204"/>
              <a:ext cx="1224571" cy="78679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lvl="0" algn="ctr" fontAlgn="base"/>
              <a:r>
                <a:rPr lang="en-US" b="1" dirty="0" smtClean="0">
                  <a:solidFill>
                    <a:schemeClr val="tx1">
                      <a:lumMod val="85000"/>
                      <a:lumOff val="15000"/>
                    </a:schemeClr>
                  </a:solidFill>
                </a:rPr>
                <a:t>Iterative nature of </a:t>
              </a:r>
              <a:br>
                <a:rPr lang="en-US" b="1" dirty="0" smtClean="0">
                  <a:solidFill>
                    <a:schemeClr val="tx1">
                      <a:lumMod val="85000"/>
                      <a:lumOff val="15000"/>
                    </a:schemeClr>
                  </a:solidFill>
                </a:rPr>
              </a:br>
              <a:r>
                <a:rPr lang="en-US" b="1" dirty="0" smtClean="0">
                  <a:solidFill>
                    <a:schemeClr val="tx1">
                      <a:lumMod val="85000"/>
                      <a:lumOff val="15000"/>
                    </a:schemeClr>
                  </a:solidFill>
                </a:rPr>
                <a:t>assignment design</a:t>
              </a:r>
              <a:endParaRPr lang="en-US" b="1" dirty="0">
                <a:solidFill>
                  <a:schemeClr val="tx1">
                    <a:lumMod val="85000"/>
                    <a:lumOff val="15000"/>
                  </a:schemeClr>
                </a:solidFill>
              </a:endParaRPr>
            </a:p>
          </p:txBody>
        </p:sp>
      </p:grpSp>
      <p:grpSp>
        <p:nvGrpSpPr>
          <p:cNvPr id="12" name="Group 11"/>
          <p:cNvGrpSpPr/>
          <p:nvPr/>
        </p:nvGrpSpPr>
        <p:grpSpPr>
          <a:xfrm>
            <a:off x="4704462" y="3563679"/>
            <a:ext cx="2783075" cy="1079071"/>
            <a:chOff x="4260" y="680726"/>
            <a:chExt cx="1273527" cy="835752"/>
          </a:xfrm>
        </p:grpSpPr>
        <p:sp>
          <p:nvSpPr>
            <p:cNvPr id="13" name="Rounded Rectangle 12"/>
            <p:cNvSpPr/>
            <p:nvPr/>
          </p:nvSpPr>
          <p:spPr>
            <a:xfrm>
              <a:off x="4260" y="680726"/>
              <a:ext cx="1273527" cy="835752"/>
            </a:xfrm>
            <a:prstGeom prst="roundRect">
              <a:avLst>
                <a:gd name="adj" fmla="val 10000"/>
              </a:avLst>
            </a:prstGeom>
          </p:spPr>
          <p:style>
            <a:lnRef idx="3">
              <a:schemeClr val="accent1">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sp>
        <p:sp>
          <p:nvSpPr>
            <p:cNvPr id="14" name="Rounded Rectangle 4"/>
            <p:cNvSpPr/>
            <p:nvPr/>
          </p:nvSpPr>
          <p:spPr>
            <a:xfrm>
              <a:off x="28738" y="705204"/>
              <a:ext cx="1224571" cy="78679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lvl="0" algn="ctr" fontAlgn="base"/>
              <a:r>
                <a:rPr lang="en-US" b="1" dirty="0" smtClean="0">
                  <a:solidFill>
                    <a:schemeClr val="tx1">
                      <a:lumMod val="85000"/>
                      <a:lumOff val="15000"/>
                    </a:schemeClr>
                  </a:solidFill>
                </a:rPr>
                <a:t>Disciplinary definitions of “research”</a:t>
              </a:r>
              <a:endParaRPr lang="en-US" b="1" dirty="0">
                <a:solidFill>
                  <a:schemeClr val="tx1">
                    <a:lumMod val="85000"/>
                    <a:lumOff val="15000"/>
                  </a:schemeClr>
                </a:solidFill>
              </a:endParaRPr>
            </a:p>
          </p:txBody>
        </p:sp>
      </p:grpSp>
      <p:grpSp>
        <p:nvGrpSpPr>
          <p:cNvPr id="15" name="Group 14"/>
          <p:cNvGrpSpPr/>
          <p:nvPr/>
        </p:nvGrpSpPr>
        <p:grpSpPr>
          <a:xfrm>
            <a:off x="7177788" y="4419789"/>
            <a:ext cx="2783075" cy="1079071"/>
            <a:chOff x="4260" y="680726"/>
            <a:chExt cx="1273527" cy="835752"/>
          </a:xfrm>
        </p:grpSpPr>
        <p:sp>
          <p:nvSpPr>
            <p:cNvPr id="16" name="Rounded Rectangle 15"/>
            <p:cNvSpPr/>
            <p:nvPr/>
          </p:nvSpPr>
          <p:spPr>
            <a:xfrm>
              <a:off x="4260" y="680726"/>
              <a:ext cx="1273527" cy="835752"/>
            </a:xfrm>
            <a:prstGeom prst="roundRect">
              <a:avLst>
                <a:gd name="adj" fmla="val 10000"/>
              </a:avLst>
            </a:prstGeom>
          </p:spPr>
          <p:style>
            <a:lnRef idx="3">
              <a:schemeClr val="accent1">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sp>
        <p:sp>
          <p:nvSpPr>
            <p:cNvPr id="17" name="Rounded Rectangle 4"/>
            <p:cNvSpPr/>
            <p:nvPr/>
          </p:nvSpPr>
          <p:spPr>
            <a:xfrm>
              <a:off x="28738" y="705204"/>
              <a:ext cx="1224571" cy="78679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lvl="0" algn="ctr" fontAlgn="base"/>
              <a:r>
                <a:rPr lang="en-US" b="1" dirty="0" smtClean="0">
                  <a:solidFill>
                    <a:schemeClr val="tx1">
                      <a:lumMod val="85000"/>
                      <a:lumOff val="15000"/>
                    </a:schemeClr>
                  </a:solidFill>
                </a:rPr>
                <a:t>Value of </a:t>
              </a:r>
            </a:p>
            <a:p>
              <a:pPr lvl="0" algn="ctr" fontAlgn="base"/>
              <a:r>
                <a:rPr lang="en-US" b="1" dirty="0" smtClean="0">
                  <a:solidFill>
                    <a:schemeClr val="tx1">
                      <a:lumMod val="85000"/>
                      <a:lumOff val="15000"/>
                    </a:schemeClr>
                  </a:solidFill>
                </a:rPr>
                <a:t>relationships</a:t>
              </a:r>
              <a:endParaRPr lang="en-US" b="1" dirty="0">
                <a:solidFill>
                  <a:schemeClr val="tx1">
                    <a:lumMod val="85000"/>
                    <a:lumOff val="15000"/>
                  </a:schemeClr>
                </a:solidFill>
              </a:endParaRPr>
            </a:p>
          </p:txBody>
        </p:sp>
      </p:grpSp>
    </p:spTree>
    <p:extLst>
      <p:ext uri="{BB962C8B-B14F-4D97-AF65-F5344CB8AC3E}">
        <p14:creationId xmlns:p14="http://schemas.microsoft.com/office/powerpoint/2010/main" val="4394567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a:blip r:embed="rId3">
            <a:extLst>
              <a:ext uri="{28A0092B-C50C-407E-A947-70E740481C1C}">
                <a14:useLocalDpi xmlns:a14="http://schemas.microsoft.com/office/drawing/2010/main" val="0"/>
              </a:ext>
            </a:extLst>
          </a:blip>
          <a:srcRect l="16632" r="16632"/>
          <a:stretch>
            <a:fillRect/>
          </a:stretch>
        </p:blipFill>
        <p:spPr/>
      </p:pic>
      <p:sp>
        <p:nvSpPr>
          <p:cNvPr id="4" name="Text Placeholder 3"/>
          <p:cNvSpPr>
            <a:spLocks noGrp="1"/>
          </p:cNvSpPr>
          <p:nvPr>
            <p:ph type="body" sz="half" idx="2"/>
          </p:nvPr>
        </p:nvSpPr>
        <p:spPr/>
        <p:txBody>
          <a:bodyPr>
            <a:normAutofit/>
          </a:bodyPr>
          <a:lstStyle/>
          <a:p>
            <a:r>
              <a:rPr lang="en-US" sz="1800" b="1" dirty="0" err="1" smtClean="0"/>
              <a:t>Kacy.Lundstrom@usu.edu</a:t>
            </a:r>
            <a:endParaRPr lang="en-US" sz="1800" b="1" dirty="0"/>
          </a:p>
          <a:p>
            <a:r>
              <a:rPr lang="en-US" sz="1800" b="1" dirty="0" err="1" smtClean="0"/>
              <a:t>Rachel.Wishkoski@usu.edu</a:t>
            </a:r>
            <a:endParaRPr lang="en-US" sz="1800" b="1" dirty="0" smtClean="0"/>
          </a:p>
          <a:p>
            <a:r>
              <a:rPr lang="en-US" sz="1800" b="1" dirty="0" err="1" smtClean="0"/>
              <a:t>Erin.Davis@usu.edu</a:t>
            </a:r>
            <a:endParaRPr lang="en-US" sz="1800" b="1" dirty="0"/>
          </a:p>
        </p:txBody>
      </p:sp>
      <p:sp>
        <p:nvSpPr>
          <p:cNvPr id="2" name="Title 1"/>
          <p:cNvSpPr>
            <a:spLocks noGrp="1"/>
          </p:cNvSpPr>
          <p:nvPr>
            <p:ph type="title"/>
          </p:nvPr>
        </p:nvSpPr>
        <p:spPr>
          <a:ln>
            <a:solidFill>
              <a:schemeClr val="tx1">
                <a:lumMod val="75000"/>
                <a:lumOff val="25000"/>
              </a:schemeClr>
            </a:solidFill>
          </a:ln>
        </p:spPr>
        <p:txBody>
          <a:bodyPr/>
          <a:lstStyle/>
          <a:p>
            <a:r>
              <a:rPr lang="en-US" dirty="0" smtClean="0">
                <a:solidFill>
                  <a:schemeClr val="tx1">
                    <a:lumMod val="85000"/>
                    <a:lumOff val="15000"/>
                  </a:schemeClr>
                </a:solidFill>
              </a:rPr>
              <a:t>Questions?</a:t>
            </a:r>
            <a:endParaRPr lang="en-US" dirty="0">
              <a:solidFill>
                <a:schemeClr val="tx1">
                  <a:lumMod val="85000"/>
                  <a:lumOff val="15000"/>
                </a:schemeClr>
              </a:solidFill>
            </a:endParaRPr>
          </a:p>
        </p:txBody>
      </p:sp>
    </p:spTree>
    <p:extLst>
      <p:ext uri="{BB962C8B-B14F-4D97-AF65-F5344CB8AC3E}">
        <p14:creationId xmlns:p14="http://schemas.microsoft.com/office/powerpoint/2010/main" val="10646198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 Workshop</a:t>
            </a:r>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26895" y="2288801"/>
            <a:ext cx="6938209" cy="4342176"/>
          </a:xfrm>
          <a:ln w="28575">
            <a:solidFill>
              <a:schemeClr val="accent2"/>
            </a:solidFill>
          </a:ln>
        </p:spPr>
      </p:pic>
    </p:spTree>
    <p:extLst>
      <p:ext uri="{BB962C8B-B14F-4D97-AF65-F5344CB8AC3E}">
        <p14:creationId xmlns:p14="http://schemas.microsoft.com/office/powerpoint/2010/main" val="5741090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Collaborating on </a:t>
            </a:r>
            <a:br>
              <a:rPr lang="en-US" dirty="0" smtClean="0"/>
            </a:br>
            <a:r>
              <a:rPr lang="en-US" dirty="0" smtClean="0"/>
              <a:t>assignment design</a:t>
            </a:r>
            <a:endParaRPr lang="en-US" dirty="0"/>
          </a:p>
        </p:txBody>
      </p:sp>
      <p:sp>
        <p:nvSpPr>
          <p:cNvPr id="4" name="Content Placeholder 2"/>
          <p:cNvSpPr txBox="1">
            <a:spLocks/>
          </p:cNvSpPr>
          <p:nvPr/>
        </p:nvSpPr>
        <p:spPr>
          <a:xfrm flipH="1">
            <a:off x="2810434" y="2857680"/>
            <a:ext cx="7395884" cy="1799484"/>
          </a:xfrm>
          <a:prstGeom prst="wedgeRectCallout">
            <a:avLst>
              <a:gd name="adj1" fmla="val -33359"/>
              <a:gd name="adj2" fmla="val 75860"/>
            </a:avLst>
          </a:prstGeom>
          <a:solidFill>
            <a:schemeClr val="accent2"/>
          </a:solidFill>
        </p:spPr>
        <p:txBody>
          <a:bodyPr vert="horz" lIns="91440" tIns="2743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228600" lvl="1" indent="0">
              <a:buFont typeface="Arial" panose="020B0604020202020204" pitchFamily="34" charset="0"/>
              <a:buNone/>
            </a:pPr>
            <a:endParaRPr lang="en-US" sz="3000" dirty="0"/>
          </a:p>
        </p:txBody>
      </p:sp>
      <p:sp>
        <p:nvSpPr>
          <p:cNvPr id="3" name="Content Placeholder 2"/>
          <p:cNvSpPr>
            <a:spLocks noGrp="1"/>
          </p:cNvSpPr>
          <p:nvPr>
            <p:ph idx="1"/>
          </p:nvPr>
        </p:nvSpPr>
        <p:spPr>
          <a:xfrm>
            <a:off x="2231136" y="2638045"/>
            <a:ext cx="7729728" cy="1799484"/>
          </a:xfrm>
          <a:prstGeom prst="wedgeRectCallout">
            <a:avLst>
              <a:gd name="adj1" fmla="val -33359"/>
              <a:gd name="adj2" fmla="val 75860"/>
            </a:avLst>
          </a:prstGeom>
          <a:solidFill>
            <a:schemeClr val="bg1"/>
          </a:solidFill>
          <a:ln w="22225">
            <a:solidFill>
              <a:schemeClr val="accent2"/>
            </a:solidFill>
          </a:ln>
        </p:spPr>
        <p:txBody>
          <a:bodyPr lIns="0" tIns="274320" rIns="274320" anchor="t">
            <a:normAutofit/>
          </a:bodyPr>
          <a:lstStyle/>
          <a:p>
            <a:pPr marL="0" indent="0" algn="ctr">
              <a:buNone/>
            </a:pPr>
            <a:endParaRPr lang="en-US" sz="800" dirty="0" smtClean="0"/>
          </a:p>
          <a:p>
            <a:pPr marL="228600" lvl="1" indent="0" algn="ctr">
              <a:spcBef>
                <a:spcPts val="500"/>
              </a:spcBef>
              <a:buNone/>
            </a:pPr>
            <a:r>
              <a:rPr lang="en-US" sz="2800" dirty="0" smtClean="0"/>
              <a:t>“What is the value of collaborating with librarians and other faculty on assignment design?”  </a:t>
            </a:r>
            <a:endParaRPr lang="en-US" sz="2800" dirty="0"/>
          </a:p>
        </p:txBody>
      </p:sp>
    </p:spTree>
    <p:extLst>
      <p:ext uri="{BB962C8B-B14F-4D97-AF65-F5344CB8AC3E}">
        <p14:creationId xmlns:p14="http://schemas.microsoft.com/office/powerpoint/2010/main" val="1764829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ular Callout 5"/>
          <p:cNvSpPr/>
          <p:nvPr/>
        </p:nvSpPr>
        <p:spPr>
          <a:xfrm flipH="1">
            <a:off x="6898340" y="2070847"/>
            <a:ext cx="4867836" cy="3509682"/>
          </a:xfrm>
          <a:prstGeom prst="wedgeRectCallout">
            <a:avLst>
              <a:gd name="adj1" fmla="val -33636"/>
              <a:gd name="adj2" fmla="val 64962"/>
            </a:avLst>
          </a:prstGeom>
          <a:solidFill>
            <a:schemeClr val="accent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p:cNvSpPr>
            <a:spLocks noGrp="1"/>
          </p:cNvSpPr>
          <p:nvPr>
            <p:ph type="title"/>
          </p:nvPr>
        </p:nvSpPr>
        <p:spPr>
          <a:ln>
            <a:solidFill>
              <a:schemeClr val="tx1">
                <a:lumMod val="75000"/>
                <a:lumOff val="25000"/>
              </a:schemeClr>
            </a:solidFill>
          </a:ln>
        </p:spPr>
        <p:txBody>
          <a:bodyPr/>
          <a:lstStyle/>
          <a:p>
            <a:r>
              <a:rPr lang="en-US" dirty="0" smtClean="0">
                <a:solidFill>
                  <a:schemeClr val="tx1">
                    <a:lumMod val="85000"/>
                    <a:lumOff val="15000"/>
                  </a:schemeClr>
                </a:solidFill>
              </a:rPr>
              <a:t>Value of peer feedback</a:t>
            </a:r>
            <a:endParaRPr lang="en-US" dirty="0">
              <a:solidFill>
                <a:schemeClr val="tx1">
                  <a:lumMod val="85000"/>
                  <a:lumOff val="15000"/>
                </a:schemeClr>
              </a:solidFill>
            </a:endParaRPr>
          </a:p>
        </p:txBody>
      </p:sp>
      <p:sp>
        <p:nvSpPr>
          <p:cNvPr id="9" name="Text Placeholder 8"/>
          <p:cNvSpPr>
            <a:spLocks noGrp="1"/>
          </p:cNvSpPr>
          <p:nvPr>
            <p:ph type="body" sz="half" idx="2"/>
          </p:nvPr>
        </p:nvSpPr>
        <p:spPr>
          <a:xfrm>
            <a:off x="804672" y="3549918"/>
            <a:ext cx="4486656" cy="2178530"/>
          </a:xfrm>
        </p:spPr>
        <p:txBody>
          <a:bodyPr>
            <a:normAutofit/>
          </a:bodyPr>
          <a:lstStyle/>
          <a:p>
            <a:r>
              <a:rPr lang="en-US" sz="1800" b="1" dirty="0" smtClean="0"/>
              <a:t>Solving </a:t>
            </a:r>
            <a:r>
              <a:rPr lang="en-US" sz="1800" b="1" dirty="0"/>
              <a:t>problems through </a:t>
            </a:r>
            <a:r>
              <a:rPr lang="en-US" sz="1800" b="1" dirty="0" smtClean="0"/>
              <a:t>dialogue</a:t>
            </a:r>
          </a:p>
          <a:p>
            <a:r>
              <a:rPr lang="en-US" sz="1800" b="1" dirty="0"/>
              <a:t>Finding value in </a:t>
            </a:r>
            <a:r>
              <a:rPr lang="en-US" sz="1800" b="1" dirty="0" smtClean="0"/>
              <a:t>vulnerability</a:t>
            </a:r>
          </a:p>
          <a:p>
            <a:r>
              <a:rPr lang="en-US" sz="1800" b="1" dirty="0" smtClean="0"/>
              <a:t>Realizing no “perfect assignment”</a:t>
            </a:r>
            <a:endParaRPr lang="en-US" sz="1800" b="1" dirty="0"/>
          </a:p>
          <a:p>
            <a:endParaRPr lang="en-US" dirty="0" smtClean="0"/>
          </a:p>
        </p:txBody>
      </p:sp>
      <p:sp>
        <p:nvSpPr>
          <p:cNvPr id="12" name="Rectangular Callout 11"/>
          <p:cNvSpPr/>
          <p:nvPr/>
        </p:nvSpPr>
        <p:spPr>
          <a:xfrm>
            <a:off x="6642847" y="1761565"/>
            <a:ext cx="4867836" cy="3509682"/>
          </a:xfrm>
          <a:prstGeom prst="wedgeRectCallout">
            <a:avLst>
              <a:gd name="adj1" fmla="val -33054"/>
              <a:gd name="adj2" fmla="val 68549"/>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6898340" y="2272645"/>
            <a:ext cx="4545107" cy="2554545"/>
          </a:xfrm>
          <a:prstGeom prst="rect">
            <a:avLst/>
          </a:prstGeom>
          <a:noFill/>
        </p:spPr>
        <p:txBody>
          <a:bodyPr wrap="square" rtlCol="0" anchor="ctr">
            <a:spAutoFit/>
          </a:bodyPr>
          <a:lstStyle/>
          <a:p>
            <a:r>
              <a:rPr lang="en-US" sz="2000" dirty="0"/>
              <a:t>I</a:t>
            </a:r>
            <a:r>
              <a:rPr lang="en-US" sz="2000" dirty="0" smtClean="0"/>
              <a:t>t’s </a:t>
            </a:r>
            <a:r>
              <a:rPr lang="en-US" sz="2000" dirty="0"/>
              <a:t>really </a:t>
            </a:r>
            <a:r>
              <a:rPr lang="en-US" sz="2000" b="1" dirty="0"/>
              <a:t>important to share your work</a:t>
            </a:r>
            <a:r>
              <a:rPr lang="en-US" sz="2000" dirty="0"/>
              <a:t> with others. Historians, we’re very </a:t>
            </a:r>
            <a:r>
              <a:rPr lang="en-US" sz="2000" b="1" dirty="0" smtClean="0"/>
              <a:t>individualistic</a:t>
            </a:r>
            <a:r>
              <a:rPr lang="is-IS" sz="2000" dirty="0" smtClean="0"/>
              <a:t>…G</a:t>
            </a:r>
            <a:r>
              <a:rPr lang="en-US" sz="2000" dirty="0" err="1" smtClean="0"/>
              <a:t>etting</a:t>
            </a:r>
            <a:r>
              <a:rPr lang="en-US" sz="2000" dirty="0" smtClean="0"/>
              <a:t> </a:t>
            </a:r>
            <a:r>
              <a:rPr lang="en-US" sz="2000" dirty="0"/>
              <a:t>all of those perspectives was really essential for me. It not only </a:t>
            </a:r>
            <a:r>
              <a:rPr lang="en-US" sz="2000" b="1" dirty="0"/>
              <a:t>built my </a:t>
            </a:r>
            <a:r>
              <a:rPr lang="en-US" sz="2000" b="1" dirty="0" smtClean="0"/>
              <a:t>confidence </a:t>
            </a:r>
            <a:r>
              <a:rPr lang="en-US" sz="2000" b="1" dirty="0"/>
              <a:t>as an </a:t>
            </a:r>
            <a:r>
              <a:rPr lang="en-US" sz="2000" b="1" dirty="0" smtClean="0"/>
              <a:t>instructor</a:t>
            </a:r>
            <a:r>
              <a:rPr lang="en-US" sz="2000" dirty="0" smtClean="0"/>
              <a:t>, </a:t>
            </a:r>
            <a:r>
              <a:rPr lang="en-US" sz="2000" dirty="0"/>
              <a:t>I think </a:t>
            </a:r>
            <a:r>
              <a:rPr lang="en-US" sz="2000" dirty="0" smtClean="0"/>
              <a:t>it </a:t>
            </a:r>
            <a:r>
              <a:rPr lang="en-US" sz="2000" dirty="0"/>
              <a:t>really helped break down this assignment for students in a way </a:t>
            </a:r>
            <a:r>
              <a:rPr lang="en-US" sz="2000" dirty="0" smtClean="0"/>
              <a:t>they </a:t>
            </a:r>
            <a:r>
              <a:rPr lang="en-US" sz="2000" dirty="0"/>
              <a:t>could better understand.</a:t>
            </a:r>
          </a:p>
        </p:txBody>
      </p:sp>
    </p:spTree>
    <p:extLst>
      <p:ext uri="{BB962C8B-B14F-4D97-AF65-F5344CB8AC3E}">
        <p14:creationId xmlns:p14="http://schemas.microsoft.com/office/powerpoint/2010/main" val="13771846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ular Callout 7"/>
          <p:cNvSpPr/>
          <p:nvPr/>
        </p:nvSpPr>
        <p:spPr>
          <a:xfrm flipH="1">
            <a:off x="7059702" y="2286293"/>
            <a:ext cx="4666132" cy="2527249"/>
          </a:xfrm>
          <a:prstGeom prst="wedgeRectCallout">
            <a:avLst>
              <a:gd name="adj1" fmla="val -32775"/>
              <a:gd name="adj2" fmla="val 69103"/>
            </a:avLst>
          </a:prstGeom>
          <a:solidFill>
            <a:schemeClr val="accent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ular Callout 11"/>
          <p:cNvSpPr/>
          <p:nvPr/>
        </p:nvSpPr>
        <p:spPr>
          <a:xfrm>
            <a:off x="6804212" y="2001276"/>
            <a:ext cx="4681830" cy="2586946"/>
          </a:xfrm>
          <a:prstGeom prst="wedgeRectCallout">
            <a:avLst>
              <a:gd name="adj1" fmla="val -33054"/>
              <a:gd name="adj2" fmla="val 68549"/>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p:cNvSpPr>
            <a:spLocks noGrp="1"/>
          </p:cNvSpPr>
          <p:nvPr>
            <p:ph type="title"/>
          </p:nvPr>
        </p:nvSpPr>
        <p:spPr>
          <a:ln>
            <a:solidFill>
              <a:schemeClr val="tx1">
                <a:lumMod val="75000"/>
                <a:lumOff val="25000"/>
              </a:schemeClr>
            </a:solidFill>
          </a:ln>
        </p:spPr>
        <p:txBody>
          <a:bodyPr/>
          <a:lstStyle/>
          <a:p>
            <a:r>
              <a:rPr lang="en-US" dirty="0" smtClean="0">
                <a:solidFill>
                  <a:schemeClr val="tx1">
                    <a:lumMod val="85000"/>
                    <a:lumOff val="15000"/>
                  </a:schemeClr>
                </a:solidFill>
              </a:rPr>
              <a:t>Interdisciplinary work </a:t>
            </a:r>
            <a:endParaRPr lang="en-US" dirty="0">
              <a:solidFill>
                <a:schemeClr val="tx1">
                  <a:lumMod val="85000"/>
                  <a:lumOff val="15000"/>
                </a:schemeClr>
              </a:solidFill>
            </a:endParaRPr>
          </a:p>
        </p:txBody>
      </p:sp>
      <p:sp>
        <p:nvSpPr>
          <p:cNvPr id="9" name="Text Placeholder 8"/>
          <p:cNvSpPr>
            <a:spLocks noGrp="1"/>
          </p:cNvSpPr>
          <p:nvPr>
            <p:ph type="body" sz="half" idx="2"/>
          </p:nvPr>
        </p:nvSpPr>
        <p:spPr/>
        <p:txBody>
          <a:bodyPr>
            <a:normAutofit/>
          </a:bodyPr>
          <a:lstStyle/>
          <a:p>
            <a:r>
              <a:rPr lang="en-US" sz="1800" b="1" dirty="0" smtClean="0"/>
              <a:t>Gaining fresh perspective</a:t>
            </a:r>
          </a:p>
          <a:p>
            <a:r>
              <a:rPr lang="en-US" sz="1800" b="1" dirty="0" smtClean="0"/>
              <a:t>Remembering novices</a:t>
            </a:r>
          </a:p>
          <a:p>
            <a:r>
              <a:rPr lang="en-US" sz="1800" b="1" dirty="0" smtClean="0"/>
              <a:t>Surfacing common challenges</a:t>
            </a:r>
          </a:p>
        </p:txBody>
      </p:sp>
      <p:sp>
        <p:nvSpPr>
          <p:cNvPr id="13" name="TextBox 12"/>
          <p:cNvSpPr txBox="1"/>
          <p:nvPr/>
        </p:nvSpPr>
        <p:spPr>
          <a:xfrm>
            <a:off x="7064293" y="2337870"/>
            <a:ext cx="4354286" cy="1938992"/>
          </a:xfrm>
          <a:prstGeom prst="rect">
            <a:avLst/>
          </a:prstGeom>
          <a:noFill/>
        </p:spPr>
        <p:txBody>
          <a:bodyPr wrap="square" rtlCol="0" anchor="ctr">
            <a:spAutoFit/>
          </a:bodyPr>
          <a:lstStyle/>
          <a:p>
            <a:r>
              <a:rPr lang="en-US" sz="2000" dirty="0" smtClean="0"/>
              <a:t>We </a:t>
            </a:r>
            <a:r>
              <a:rPr lang="en-US" sz="2000" dirty="0"/>
              <a:t>were put up in those groups with </a:t>
            </a:r>
            <a:r>
              <a:rPr lang="en-US" sz="2000" b="1" dirty="0"/>
              <a:t>so many different </a:t>
            </a:r>
            <a:r>
              <a:rPr lang="en-US" sz="2000" b="1" dirty="0" smtClean="0"/>
              <a:t>perspectives</a:t>
            </a:r>
            <a:r>
              <a:rPr lang="en-US" sz="2000" dirty="0" smtClean="0"/>
              <a:t>... </a:t>
            </a:r>
          </a:p>
          <a:p>
            <a:r>
              <a:rPr lang="en-US" sz="2000" dirty="0" smtClean="0"/>
              <a:t>Because </a:t>
            </a:r>
            <a:r>
              <a:rPr lang="en-US" sz="2000" dirty="0"/>
              <a:t>I'm teaching </a:t>
            </a:r>
            <a:r>
              <a:rPr lang="en-US" sz="2000" dirty="0" smtClean="0"/>
              <a:t>a </a:t>
            </a:r>
            <a:r>
              <a:rPr lang="en-US" sz="2000" dirty="0"/>
              <a:t>large </a:t>
            </a:r>
            <a:r>
              <a:rPr lang="en-US" sz="2000" dirty="0" smtClean="0"/>
              <a:t>survey class, </a:t>
            </a:r>
            <a:r>
              <a:rPr lang="en-US" sz="2000" dirty="0"/>
              <a:t>that was really helpful because it sort of </a:t>
            </a:r>
            <a:r>
              <a:rPr lang="en-US" sz="2000" b="1" dirty="0"/>
              <a:t>represented the types of students </a:t>
            </a:r>
            <a:r>
              <a:rPr lang="en-US" sz="2000" dirty="0" smtClean="0"/>
              <a:t>I </a:t>
            </a:r>
            <a:r>
              <a:rPr lang="en-US" sz="2000" dirty="0"/>
              <a:t>have</a:t>
            </a:r>
            <a:r>
              <a:rPr lang="en-US" sz="2000" dirty="0" smtClean="0"/>
              <a:t>.</a:t>
            </a:r>
            <a:endParaRPr lang="en-US" sz="2000" dirty="0"/>
          </a:p>
        </p:txBody>
      </p:sp>
    </p:spTree>
    <p:extLst>
      <p:ext uri="{BB962C8B-B14F-4D97-AF65-F5344CB8AC3E}">
        <p14:creationId xmlns:p14="http://schemas.microsoft.com/office/powerpoint/2010/main" val="10350673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ular Callout 5"/>
          <p:cNvSpPr/>
          <p:nvPr/>
        </p:nvSpPr>
        <p:spPr>
          <a:xfrm flipH="1">
            <a:off x="7117078" y="2132916"/>
            <a:ext cx="4825638" cy="3004991"/>
          </a:xfrm>
          <a:prstGeom prst="wedgeRectCallout">
            <a:avLst>
              <a:gd name="adj1" fmla="val -33360"/>
              <a:gd name="adj2" fmla="val 71859"/>
            </a:avLst>
          </a:prstGeom>
          <a:solidFill>
            <a:schemeClr val="accent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p:cNvSpPr>
            <a:spLocks noGrp="1"/>
          </p:cNvSpPr>
          <p:nvPr>
            <p:ph type="title"/>
          </p:nvPr>
        </p:nvSpPr>
        <p:spPr>
          <a:ln>
            <a:solidFill>
              <a:schemeClr val="tx1">
                <a:lumMod val="75000"/>
                <a:lumOff val="25000"/>
              </a:schemeClr>
            </a:solidFill>
          </a:ln>
        </p:spPr>
        <p:txBody>
          <a:bodyPr/>
          <a:lstStyle/>
          <a:p>
            <a:r>
              <a:rPr lang="en-US" dirty="0" smtClean="0">
                <a:solidFill>
                  <a:schemeClr val="tx1">
                    <a:lumMod val="85000"/>
                    <a:lumOff val="15000"/>
                  </a:schemeClr>
                </a:solidFill>
              </a:rPr>
              <a:t>support for </a:t>
            </a:r>
            <a:br>
              <a:rPr lang="en-US" dirty="0" smtClean="0">
                <a:solidFill>
                  <a:schemeClr val="tx1">
                    <a:lumMod val="85000"/>
                    <a:lumOff val="15000"/>
                  </a:schemeClr>
                </a:solidFill>
              </a:rPr>
            </a:br>
            <a:r>
              <a:rPr lang="en-US" dirty="0" smtClean="0">
                <a:solidFill>
                  <a:schemeClr val="tx1">
                    <a:lumMod val="85000"/>
                    <a:lumOff val="15000"/>
                  </a:schemeClr>
                </a:solidFill>
              </a:rPr>
              <a:t>Assignment design</a:t>
            </a:r>
            <a:endParaRPr lang="en-US" dirty="0">
              <a:solidFill>
                <a:schemeClr val="tx1">
                  <a:lumMod val="85000"/>
                  <a:lumOff val="15000"/>
                </a:schemeClr>
              </a:solidFill>
            </a:endParaRPr>
          </a:p>
        </p:txBody>
      </p:sp>
      <p:sp>
        <p:nvSpPr>
          <p:cNvPr id="9" name="Text Placeholder 8"/>
          <p:cNvSpPr>
            <a:spLocks noGrp="1"/>
          </p:cNvSpPr>
          <p:nvPr>
            <p:ph type="body" sz="half" idx="2"/>
          </p:nvPr>
        </p:nvSpPr>
        <p:spPr/>
        <p:txBody>
          <a:bodyPr/>
          <a:lstStyle/>
          <a:p>
            <a:r>
              <a:rPr lang="en-US" sz="1800" b="1" dirty="0" smtClean="0"/>
              <a:t>Filling a niche</a:t>
            </a:r>
          </a:p>
          <a:p>
            <a:r>
              <a:rPr lang="en-US" sz="1800" b="1" dirty="0"/>
              <a:t>Boosting </a:t>
            </a:r>
            <a:r>
              <a:rPr lang="en-US" sz="1800" b="1" dirty="0" smtClean="0"/>
              <a:t>motivation</a:t>
            </a:r>
          </a:p>
          <a:p>
            <a:r>
              <a:rPr lang="en-US" sz="1800" b="1" dirty="0" smtClean="0"/>
              <a:t>Valuing the work of teaching</a:t>
            </a:r>
          </a:p>
          <a:p>
            <a:endParaRPr lang="en-US" dirty="0" smtClean="0"/>
          </a:p>
          <a:p>
            <a:endParaRPr lang="en-US" dirty="0" smtClean="0"/>
          </a:p>
        </p:txBody>
      </p:sp>
      <p:sp>
        <p:nvSpPr>
          <p:cNvPr id="10" name="Rectangular Callout 9"/>
          <p:cNvSpPr/>
          <p:nvPr/>
        </p:nvSpPr>
        <p:spPr>
          <a:xfrm>
            <a:off x="6736080" y="1855694"/>
            <a:ext cx="4922520" cy="3033900"/>
          </a:xfrm>
          <a:prstGeom prst="wedgeRectCallout">
            <a:avLst>
              <a:gd name="adj1" fmla="val -33301"/>
              <a:gd name="adj2" fmla="val 77104"/>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7020197" y="2104007"/>
            <a:ext cx="4354286" cy="2554545"/>
          </a:xfrm>
          <a:prstGeom prst="rect">
            <a:avLst/>
          </a:prstGeom>
          <a:noFill/>
        </p:spPr>
        <p:txBody>
          <a:bodyPr wrap="square" rtlCol="0" anchor="ctr">
            <a:spAutoFit/>
          </a:bodyPr>
          <a:lstStyle/>
          <a:p>
            <a:r>
              <a:rPr lang="en-US" sz="2000" dirty="0" smtClean="0"/>
              <a:t>The </a:t>
            </a:r>
            <a:r>
              <a:rPr lang="en-US" sz="2000" dirty="0"/>
              <a:t>thing that unites everybody at that </a:t>
            </a:r>
            <a:r>
              <a:rPr lang="en-US" sz="2000" dirty="0" smtClean="0"/>
              <a:t>table </a:t>
            </a:r>
            <a:r>
              <a:rPr lang="en-US" sz="2000" dirty="0"/>
              <a:t>is the fact that they all have an interest in education, and furthering ideas, and teaching people. </a:t>
            </a:r>
            <a:r>
              <a:rPr lang="en-US" sz="2000" dirty="0" smtClean="0"/>
              <a:t/>
            </a:r>
            <a:br>
              <a:rPr lang="en-US" sz="2000" dirty="0" smtClean="0"/>
            </a:br>
            <a:r>
              <a:rPr lang="en-US" sz="2000" dirty="0" smtClean="0"/>
              <a:t>But </a:t>
            </a:r>
            <a:r>
              <a:rPr lang="en-US" sz="2000" b="1" dirty="0"/>
              <a:t>we don't often get together and collaborate</a:t>
            </a:r>
            <a:r>
              <a:rPr lang="en-US" sz="2000" dirty="0"/>
              <a:t> on that </a:t>
            </a:r>
            <a:r>
              <a:rPr lang="en-US" sz="2000" dirty="0" smtClean="0"/>
              <a:t>stuff</a:t>
            </a:r>
            <a:r>
              <a:rPr lang="is-IS" sz="2000" dirty="0" smtClean="0"/>
              <a:t>…</a:t>
            </a:r>
            <a:endParaRPr lang="en-US" sz="2000" dirty="0" smtClean="0"/>
          </a:p>
          <a:p>
            <a:r>
              <a:rPr lang="en-US" sz="2000" dirty="0" smtClean="0"/>
              <a:t>Not everybody is invested in you being a </a:t>
            </a:r>
            <a:r>
              <a:rPr lang="en-US" sz="2000" b="1" dirty="0" smtClean="0"/>
              <a:t>good teacher for teaching’s sake</a:t>
            </a:r>
            <a:r>
              <a:rPr lang="en-US" sz="2000" dirty="0" smtClean="0"/>
              <a:t>.</a:t>
            </a:r>
            <a:endParaRPr lang="en-US" sz="2000" dirty="0"/>
          </a:p>
        </p:txBody>
      </p:sp>
    </p:spTree>
    <p:extLst>
      <p:ext uri="{BB962C8B-B14F-4D97-AF65-F5344CB8AC3E}">
        <p14:creationId xmlns:p14="http://schemas.microsoft.com/office/powerpoint/2010/main" val="13304775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ular Callout 3"/>
          <p:cNvSpPr/>
          <p:nvPr/>
        </p:nvSpPr>
        <p:spPr>
          <a:xfrm flipH="1">
            <a:off x="2796988" y="2761473"/>
            <a:ext cx="7624483" cy="2953528"/>
          </a:xfrm>
          <a:prstGeom prst="wedgeRectCallout">
            <a:avLst>
              <a:gd name="adj1" fmla="val -35752"/>
              <a:gd name="adj2" fmla="val 62902"/>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Authenticity</a:t>
            </a:r>
            <a:endParaRPr lang="en-US" dirty="0"/>
          </a:p>
        </p:txBody>
      </p:sp>
      <p:sp>
        <p:nvSpPr>
          <p:cNvPr id="3" name="Content Placeholder 2"/>
          <p:cNvSpPr>
            <a:spLocks noGrp="1"/>
          </p:cNvSpPr>
          <p:nvPr>
            <p:ph idx="1"/>
          </p:nvPr>
        </p:nvSpPr>
        <p:spPr>
          <a:xfrm>
            <a:off x="2231136" y="2638044"/>
            <a:ext cx="7934840" cy="2861803"/>
          </a:xfrm>
          <a:prstGeom prst="wedgeRectCallout">
            <a:avLst>
              <a:gd name="adj1" fmla="val -33185"/>
              <a:gd name="adj2" fmla="val 65968"/>
            </a:avLst>
          </a:prstGeom>
          <a:solidFill>
            <a:schemeClr val="bg1"/>
          </a:solidFill>
          <a:ln w="22225">
            <a:solidFill>
              <a:schemeClr val="accent2"/>
            </a:solidFill>
          </a:ln>
        </p:spPr>
        <p:txBody>
          <a:bodyPr tIns="365760" rIns="365760">
            <a:normAutofit/>
          </a:bodyPr>
          <a:lstStyle/>
          <a:p>
            <a:pPr marL="228600" lvl="1" indent="0" algn="ctr">
              <a:buNone/>
            </a:pPr>
            <a:r>
              <a:rPr lang="en-US" sz="2800" dirty="0" smtClean="0"/>
              <a:t>“How could the final research product reflect authentic research practices in the discipline or engage a wider public? For example, could the end product be another media or genre than a traditional research paper?”</a:t>
            </a:r>
            <a:endParaRPr lang="en-US" sz="2800" dirty="0"/>
          </a:p>
        </p:txBody>
      </p:sp>
    </p:spTree>
    <p:extLst>
      <p:ext uri="{BB962C8B-B14F-4D97-AF65-F5344CB8AC3E}">
        <p14:creationId xmlns:p14="http://schemas.microsoft.com/office/powerpoint/2010/main" val="27351071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txBox="1">
            <a:spLocks/>
          </p:cNvSpPr>
          <p:nvPr/>
        </p:nvSpPr>
        <p:spPr>
          <a:xfrm flipH="1">
            <a:off x="6953255" y="2417770"/>
            <a:ext cx="4812921" cy="2119595"/>
          </a:xfrm>
          <a:prstGeom prst="wedgeRectCallout">
            <a:avLst>
              <a:gd name="adj1" fmla="val -33472"/>
              <a:gd name="adj2" fmla="val 72317"/>
            </a:avLst>
          </a:prstGeom>
        </p:spPr>
        <p:style>
          <a:lnRef idx="2">
            <a:schemeClr val="accent1">
              <a:shade val="50000"/>
            </a:schemeClr>
          </a:lnRef>
          <a:fillRef idx="1">
            <a:schemeClr val="accent1"/>
          </a:fillRef>
          <a:effectRef idx="0">
            <a:schemeClr val="accent1"/>
          </a:effectRef>
          <a:fontRef idx="minor">
            <a:schemeClr val="lt1"/>
          </a:fontRef>
        </p:style>
        <p:txBody>
          <a:bodyPr vert="horz" lIns="365760" tIns="45720" rIns="182880" bIns="45720" rtlCol="0" anchor="ctr">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900" kern="1200">
                <a:solidFill>
                  <a:schemeClr val="tx1"/>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lt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lt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lt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lt1"/>
                </a:solidFill>
                <a:latin typeface="+mn-lt"/>
                <a:ea typeface="+mn-ea"/>
                <a:cs typeface="+mn-cs"/>
              </a:defRPr>
            </a:lvl9pPr>
          </a:lstStyle>
          <a:p>
            <a:pPr marL="0" indent="0">
              <a:buNone/>
            </a:pPr>
            <a:endParaRPr lang="en-US" dirty="0"/>
          </a:p>
        </p:txBody>
      </p:sp>
      <p:sp>
        <p:nvSpPr>
          <p:cNvPr id="2" name="Title 1"/>
          <p:cNvSpPr>
            <a:spLocks noGrp="1"/>
          </p:cNvSpPr>
          <p:nvPr>
            <p:ph type="title"/>
          </p:nvPr>
        </p:nvSpPr>
        <p:spPr/>
        <p:txBody>
          <a:bodyPr/>
          <a:lstStyle/>
          <a:p>
            <a:r>
              <a:rPr lang="en-US" dirty="0" smtClean="0"/>
              <a:t>authentic learning: product</a:t>
            </a:r>
            <a:endParaRPr lang="en-US" dirty="0"/>
          </a:p>
        </p:txBody>
      </p:sp>
      <p:sp>
        <p:nvSpPr>
          <p:cNvPr id="4" name="Text Placeholder 3"/>
          <p:cNvSpPr>
            <a:spLocks noGrp="1"/>
          </p:cNvSpPr>
          <p:nvPr>
            <p:ph type="body" sz="half" idx="2"/>
          </p:nvPr>
        </p:nvSpPr>
        <p:spPr>
          <a:xfrm>
            <a:off x="804672" y="3550023"/>
            <a:ext cx="4486656" cy="1062318"/>
          </a:xfrm>
        </p:spPr>
        <p:txBody>
          <a:bodyPr/>
          <a:lstStyle/>
          <a:p>
            <a:r>
              <a:rPr lang="en-US" sz="1800" b="1" dirty="0" smtClean="0"/>
              <a:t>High stake assignments </a:t>
            </a:r>
          </a:p>
          <a:p>
            <a:r>
              <a:rPr lang="en-US" sz="1800" b="1" dirty="0" smtClean="0"/>
              <a:t>Idea of the disposable assignment </a:t>
            </a:r>
          </a:p>
        </p:txBody>
      </p:sp>
      <p:sp>
        <p:nvSpPr>
          <p:cNvPr id="6" name="Content Placeholder 4"/>
          <p:cNvSpPr txBox="1">
            <a:spLocks/>
          </p:cNvSpPr>
          <p:nvPr/>
        </p:nvSpPr>
        <p:spPr>
          <a:xfrm>
            <a:off x="6576739" y="2055569"/>
            <a:ext cx="4920496" cy="2285960"/>
          </a:xfrm>
          <a:prstGeom prst="wedgeRectCallout">
            <a:avLst>
              <a:gd name="adj1" fmla="val -33009"/>
              <a:gd name="adj2" fmla="val 7231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vert="horz" lIns="365760" tIns="45720" rIns="182880" bIns="45720" rtlCol="0" anchor="ctr">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900" kern="1200">
                <a:solidFill>
                  <a:schemeClr val="tx1"/>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lt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lt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lt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lt1"/>
                </a:solidFill>
                <a:latin typeface="+mn-lt"/>
                <a:ea typeface="+mn-ea"/>
                <a:cs typeface="+mn-cs"/>
              </a:defRPr>
            </a:lvl9pPr>
          </a:lstStyle>
          <a:p>
            <a:pPr marL="0" indent="0">
              <a:buNone/>
            </a:pPr>
            <a:r>
              <a:rPr lang="en-US" sz="2000" b="1" dirty="0" smtClean="0"/>
              <a:t>I gave up that busywork. </a:t>
            </a:r>
            <a:r>
              <a:rPr lang="en-US" sz="2000" dirty="0" smtClean="0"/>
              <a:t>This garbage to do at the end of the semester to prove they learned something, but it’s not guaranteed they’re going to take anything away from this class as a result of it.</a:t>
            </a:r>
            <a:endParaRPr lang="en-US" sz="2000" dirty="0"/>
          </a:p>
        </p:txBody>
      </p:sp>
    </p:spTree>
    <p:extLst>
      <p:ext uri="{BB962C8B-B14F-4D97-AF65-F5344CB8AC3E}">
        <p14:creationId xmlns:p14="http://schemas.microsoft.com/office/powerpoint/2010/main" val="4279044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4"/>
          <p:cNvSpPr txBox="1">
            <a:spLocks/>
          </p:cNvSpPr>
          <p:nvPr/>
        </p:nvSpPr>
        <p:spPr>
          <a:xfrm flipH="1">
            <a:off x="7044734" y="2497819"/>
            <a:ext cx="4748336" cy="1775012"/>
          </a:xfrm>
          <a:prstGeom prst="wedgeRectCallout">
            <a:avLst>
              <a:gd name="adj1" fmla="val -33472"/>
              <a:gd name="adj2" fmla="val 72317"/>
            </a:avLst>
          </a:prstGeom>
        </p:spPr>
        <p:style>
          <a:lnRef idx="2">
            <a:schemeClr val="accent1">
              <a:shade val="50000"/>
            </a:schemeClr>
          </a:lnRef>
          <a:fillRef idx="1">
            <a:schemeClr val="accent1"/>
          </a:fillRef>
          <a:effectRef idx="0">
            <a:schemeClr val="accent1"/>
          </a:effectRef>
          <a:fontRef idx="minor">
            <a:schemeClr val="lt1"/>
          </a:fontRef>
        </p:style>
        <p:txBody>
          <a:bodyPr vert="horz" lIns="365760" tIns="45720" rIns="182880" bIns="45720" rtlCol="0" anchor="ctr">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900" kern="1200">
                <a:solidFill>
                  <a:schemeClr val="tx1"/>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lt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lt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lt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lt1"/>
                </a:solidFill>
                <a:latin typeface="+mn-lt"/>
                <a:ea typeface="+mn-ea"/>
                <a:cs typeface="+mn-cs"/>
              </a:defRPr>
            </a:lvl9pPr>
          </a:lstStyle>
          <a:p>
            <a:pPr marL="0" indent="0">
              <a:buNone/>
            </a:pPr>
            <a:endParaRPr lang="en-US" dirty="0"/>
          </a:p>
        </p:txBody>
      </p:sp>
      <p:sp>
        <p:nvSpPr>
          <p:cNvPr id="2" name="Title 1"/>
          <p:cNvSpPr>
            <a:spLocks noGrp="1"/>
          </p:cNvSpPr>
          <p:nvPr>
            <p:ph type="title"/>
          </p:nvPr>
        </p:nvSpPr>
        <p:spPr/>
        <p:txBody>
          <a:bodyPr/>
          <a:lstStyle/>
          <a:p>
            <a:r>
              <a:rPr lang="en-US" dirty="0" smtClean="0"/>
              <a:t>authentic learning: Process</a:t>
            </a:r>
            <a:endParaRPr lang="en-US" dirty="0"/>
          </a:p>
        </p:txBody>
      </p:sp>
      <p:sp>
        <p:nvSpPr>
          <p:cNvPr id="4" name="Text Placeholder 3"/>
          <p:cNvSpPr>
            <a:spLocks noGrp="1"/>
          </p:cNvSpPr>
          <p:nvPr>
            <p:ph type="body" sz="half" idx="2"/>
          </p:nvPr>
        </p:nvSpPr>
        <p:spPr>
          <a:xfrm>
            <a:off x="1115568" y="3563365"/>
            <a:ext cx="3794760" cy="2194036"/>
          </a:xfrm>
        </p:spPr>
        <p:txBody>
          <a:bodyPr>
            <a:normAutofit/>
          </a:bodyPr>
          <a:lstStyle/>
          <a:p>
            <a:r>
              <a:rPr lang="en-US" sz="1800" b="1" dirty="0" smtClean="0"/>
              <a:t>Pushing students harder</a:t>
            </a:r>
          </a:p>
          <a:p>
            <a:r>
              <a:rPr lang="en-US" sz="1800" b="1" dirty="0" smtClean="0"/>
              <a:t>Facilitation </a:t>
            </a:r>
          </a:p>
          <a:p>
            <a:endParaRPr lang="en-US" sz="1800" dirty="0"/>
          </a:p>
        </p:txBody>
      </p:sp>
      <p:sp>
        <p:nvSpPr>
          <p:cNvPr id="7" name="Content Placeholder 4"/>
          <p:cNvSpPr txBox="1">
            <a:spLocks/>
          </p:cNvSpPr>
          <p:nvPr/>
        </p:nvSpPr>
        <p:spPr>
          <a:xfrm>
            <a:off x="6656920" y="2052233"/>
            <a:ext cx="4880657" cy="2006049"/>
          </a:xfrm>
          <a:prstGeom prst="wedgeRectCallout">
            <a:avLst>
              <a:gd name="adj1" fmla="val -33380"/>
              <a:gd name="adj2" fmla="val 7373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vert="horz" lIns="274320" tIns="45720" rIns="182880" bIns="45720" rtlCol="0" anchor="ctr">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900" kern="1200">
                <a:solidFill>
                  <a:schemeClr val="tx1"/>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lt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lt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lt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lt1"/>
                </a:solidFill>
                <a:latin typeface="+mn-lt"/>
                <a:ea typeface="+mn-ea"/>
                <a:cs typeface="+mn-cs"/>
              </a:defRPr>
            </a:lvl9pPr>
          </a:lstStyle>
          <a:p>
            <a:pPr marL="0" indent="0">
              <a:buNone/>
            </a:pPr>
            <a:r>
              <a:rPr lang="en-US" sz="2000" dirty="0" smtClean="0"/>
              <a:t>I </a:t>
            </a:r>
            <a:r>
              <a:rPr lang="en-US" sz="2000" dirty="0"/>
              <a:t>think it reinforces my sense, that if the bar is here, </a:t>
            </a:r>
            <a:r>
              <a:rPr lang="en-US" sz="2000" b="1" dirty="0"/>
              <a:t>they’ll meet it</a:t>
            </a:r>
            <a:r>
              <a:rPr lang="en-US" sz="2000" dirty="0"/>
              <a:t>. </a:t>
            </a:r>
            <a:r>
              <a:rPr lang="en-US" sz="2000" dirty="0" smtClean="0"/>
              <a:t/>
            </a:r>
            <a:br>
              <a:rPr lang="en-US" sz="2000" dirty="0" smtClean="0"/>
            </a:br>
            <a:r>
              <a:rPr lang="en-US" sz="2000" dirty="0" smtClean="0"/>
              <a:t>Especially </a:t>
            </a:r>
            <a:r>
              <a:rPr lang="en-US" sz="2000" dirty="0"/>
              <a:t>when they’re </a:t>
            </a:r>
            <a:r>
              <a:rPr lang="en-US" sz="2000" b="1" dirty="0"/>
              <a:t>responsible to their peers</a:t>
            </a:r>
            <a:r>
              <a:rPr lang="en-US" sz="2000" dirty="0" smtClean="0"/>
              <a:t>.</a:t>
            </a:r>
            <a:endParaRPr lang="en-US" sz="2000" dirty="0"/>
          </a:p>
        </p:txBody>
      </p:sp>
    </p:spTree>
    <p:extLst>
      <p:ext uri="{BB962C8B-B14F-4D97-AF65-F5344CB8AC3E}">
        <p14:creationId xmlns:p14="http://schemas.microsoft.com/office/powerpoint/2010/main" val="359910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theme/theme1.xml><?xml version="1.0" encoding="utf-8"?>
<a:theme xmlns:a="http://schemas.openxmlformats.org/drawingml/2006/main" name="Parcel">
  <a:themeElements>
    <a:clrScheme name="Custom 14">
      <a:dk1>
        <a:srgbClr val="000000"/>
      </a:dk1>
      <a:lt1>
        <a:srgbClr val="FFFFFF"/>
      </a:lt1>
      <a:dk2>
        <a:srgbClr val="000000"/>
      </a:dk2>
      <a:lt2>
        <a:srgbClr val="DDDDDD"/>
      </a:lt2>
      <a:accent1>
        <a:srgbClr val="A6B727"/>
      </a:accent1>
      <a:accent2>
        <a:srgbClr val="418AB3"/>
      </a:accent2>
      <a:accent3>
        <a:srgbClr val="F69200"/>
      </a:accent3>
      <a:accent4>
        <a:srgbClr val="838383"/>
      </a:accent4>
      <a:accent5>
        <a:srgbClr val="FEC306"/>
      </a:accent5>
      <a:accent6>
        <a:srgbClr val="DF5327"/>
      </a:accent6>
      <a:hlink>
        <a:srgbClr val="F59E00"/>
      </a:hlink>
      <a:folHlink>
        <a:srgbClr val="B2B2B2"/>
      </a:folHlink>
    </a:clrScheme>
    <a:fontScheme name="Parcel">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A425FB89-E954-4A2A-81DC-D90804A94DB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Cards - Animated</Template>
  <TotalTime>1843</TotalTime>
  <Words>1515</Words>
  <Application>Microsoft Macintosh PowerPoint</Application>
  <PresentationFormat>Widescreen</PresentationFormat>
  <Paragraphs>153</Paragraphs>
  <Slides>18</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Calibri</vt:lpstr>
      <vt:lpstr>Gill Sans MT</vt:lpstr>
      <vt:lpstr>Mangal</vt:lpstr>
      <vt:lpstr>Arial</vt:lpstr>
      <vt:lpstr>Parcel</vt:lpstr>
      <vt:lpstr>What we stand to gain: Librarians leading collaborative assignment design</vt:lpstr>
      <vt:lpstr>The Workshop</vt:lpstr>
      <vt:lpstr>Collaborating on  assignment design</vt:lpstr>
      <vt:lpstr>Value of peer feedback</vt:lpstr>
      <vt:lpstr>Interdisciplinary work </vt:lpstr>
      <vt:lpstr>support for  Assignment design</vt:lpstr>
      <vt:lpstr>Authenticity</vt:lpstr>
      <vt:lpstr>authentic learning: product</vt:lpstr>
      <vt:lpstr>authentic learning: Process</vt:lpstr>
      <vt:lpstr>group work &amp; Authentic Learning </vt:lpstr>
      <vt:lpstr>Need for breaking it down</vt:lpstr>
      <vt:lpstr>Learning about Teaching &amp; Learning</vt:lpstr>
      <vt:lpstr>Learners need Scaffolds</vt:lpstr>
      <vt:lpstr>Assumptions about Learners’ proficiency</vt:lpstr>
      <vt:lpstr>Flexibility in Teaching</vt:lpstr>
      <vt:lpstr>Shifts in teaching</vt:lpstr>
      <vt:lpstr>Why the library? Why librarians?</vt:lpstr>
      <vt:lpstr>Questions?</vt:lpstr>
    </vt:vector>
  </TitlesOfParts>
  <Company/>
  <LinksUpToDate>false</LinksUpToDate>
  <SharedDoc>false</SharedDoc>
  <HyperlinksChanged>false</HyperlinksChanged>
  <AppVersion>15.0037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Wishkoski</dc:creator>
  <cp:lastModifiedBy>Kacy Lundstrom</cp:lastModifiedBy>
  <cp:revision>229</cp:revision>
  <cp:lastPrinted>2017-09-11T22:44:06Z</cp:lastPrinted>
  <dcterms:created xsi:type="dcterms:W3CDTF">2017-05-11T17:44:32Z</dcterms:created>
  <dcterms:modified xsi:type="dcterms:W3CDTF">2017-11-02T22:58:42Z</dcterms:modified>
</cp:coreProperties>
</file>