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notesMasterIdLst>
    <p:notesMasterId r:id="rId13"/>
  </p:notes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8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104" y="-8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14E6A5-5305-F042-B239-80B74360A80C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D78937-29F5-444C-9979-C7AF12F0C4D3}">
      <dgm:prSet phldrT="[Text]"/>
      <dgm:spPr>
        <a:solidFill>
          <a:schemeClr val="bg1">
            <a:alpha val="78000"/>
          </a:schemeClr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Every Other Week</a:t>
          </a:r>
          <a:endParaRPr lang="en-US" dirty="0">
            <a:solidFill>
              <a:schemeClr val="tx1"/>
            </a:solidFill>
          </a:endParaRPr>
        </a:p>
      </dgm:t>
    </dgm:pt>
    <dgm:pt modelId="{9A53350D-B736-874E-978E-244B2A52868E}" type="parTrans" cxnId="{6CF3AEC4-1B88-EA4D-83D0-28A0AE3A144F}">
      <dgm:prSet/>
      <dgm:spPr/>
      <dgm:t>
        <a:bodyPr/>
        <a:lstStyle/>
        <a:p>
          <a:endParaRPr lang="en-US"/>
        </a:p>
      </dgm:t>
    </dgm:pt>
    <dgm:pt modelId="{95C45A7A-3F4C-7640-B3F2-A81BBBB40A1B}" type="sibTrans" cxnId="{6CF3AEC4-1B88-EA4D-83D0-28A0AE3A144F}">
      <dgm:prSet/>
      <dgm:spPr>
        <a:solidFill>
          <a:schemeClr val="bg1">
            <a:alpha val="70000"/>
          </a:schemeClr>
        </a:solidFill>
        <a:ln w="3810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F447633C-2039-7B49-980F-F382D084359B}">
      <dgm:prSet phldrT="[Text]"/>
      <dgm:spPr>
        <a:solidFill>
          <a:schemeClr val="bg1">
            <a:alpha val="78000"/>
          </a:schemeClr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Finals Week</a:t>
          </a:r>
          <a:endParaRPr lang="en-US" dirty="0">
            <a:solidFill>
              <a:schemeClr val="tx1"/>
            </a:solidFill>
          </a:endParaRPr>
        </a:p>
      </dgm:t>
    </dgm:pt>
    <dgm:pt modelId="{136ADF17-EF97-F840-809D-85F45D1104CF}" type="parTrans" cxnId="{DA572834-3C8D-9E48-8B41-7F368B7F3885}">
      <dgm:prSet/>
      <dgm:spPr/>
      <dgm:t>
        <a:bodyPr/>
        <a:lstStyle/>
        <a:p>
          <a:endParaRPr lang="en-US"/>
        </a:p>
      </dgm:t>
    </dgm:pt>
    <dgm:pt modelId="{4FB71A84-DB5C-2B43-95BA-BBF9A2DA80DA}" type="sibTrans" cxnId="{DA572834-3C8D-9E48-8B41-7F368B7F3885}">
      <dgm:prSet/>
      <dgm:spPr>
        <a:solidFill>
          <a:schemeClr val="bg1">
            <a:alpha val="70000"/>
          </a:schemeClr>
        </a:solidFill>
        <a:ln w="38100"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B562944D-8F22-924B-87F1-E9AF71184067}">
      <dgm:prSet phldrT="[Text]"/>
      <dgm:spPr>
        <a:solidFill>
          <a:schemeClr val="bg1">
            <a:alpha val="78000"/>
          </a:schemeClr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Every</a:t>
          </a:r>
          <a:r>
            <a:rPr lang="en-US" baseline="0" dirty="0" smtClean="0">
              <a:solidFill>
                <a:schemeClr val="tx1"/>
              </a:solidFill>
            </a:rPr>
            <a:t> Week</a:t>
          </a:r>
          <a:endParaRPr lang="en-US" dirty="0">
            <a:solidFill>
              <a:schemeClr val="tx1"/>
            </a:solidFill>
          </a:endParaRPr>
        </a:p>
      </dgm:t>
    </dgm:pt>
    <dgm:pt modelId="{6A35F7D3-67D2-BD4B-A91B-63B73D77D53B}" type="sibTrans" cxnId="{F5F8D61C-B5B3-764B-81D5-F026A516D8AB}">
      <dgm:prSet/>
      <dgm:spPr/>
      <dgm:t>
        <a:bodyPr/>
        <a:lstStyle/>
        <a:p>
          <a:endParaRPr lang="en-US"/>
        </a:p>
      </dgm:t>
    </dgm:pt>
    <dgm:pt modelId="{85890A3C-FD17-7E41-8A84-3BD293F2947B}" type="parTrans" cxnId="{F5F8D61C-B5B3-764B-81D5-F026A516D8AB}">
      <dgm:prSet/>
      <dgm:spPr/>
      <dgm:t>
        <a:bodyPr/>
        <a:lstStyle/>
        <a:p>
          <a:endParaRPr lang="en-US"/>
        </a:p>
      </dgm:t>
    </dgm:pt>
    <dgm:pt modelId="{CB9166B8-D1F5-CE45-B602-4D67A5281B94}" type="pres">
      <dgm:prSet presAssocID="{5E14E6A5-5305-F042-B239-80B74360A80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A80C74-BEA2-4D45-98BE-D79B8A89FD73}" type="pres">
      <dgm:prSet presAssocID="{F447633C-2039-7B49-980F-F382D084359B}" presName="node" presStyleLbl="node1" presStyleIdx="0" presStyleCnt="3" custScaleX="34278" custScaleY="47217" custLinFactNeighborX="0" custLinFactNeighborY="-2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AA5EDB-C024-424B-A179-2EE5FFA150DE}" type="pres">
      <dgm:prSet presAssocID="{4FB71A84-DB5C-2B43-95BA-BBF9A2DA80DA}" presName="sibTrans" presStyleLbl="sibTrans2D1" presStyleIdx="0" presStyleCnt="2" custScaleX="140435" custScaleY="84733"/>
      <dgm:spPr/>
      <dgm:t>
        <a:bodyPr/>
        <a:lstStyle/>
        <a:p>
          <a:endParaRPr lang="en-US"/>
        </a:p>
      </dgm:t>
    </dgm:pt>
    <dgm:pt modelId="{F39B9F72-884F-7C4D-A7D8-0685DD6577AB}" type="pres">
      <dgm:prSet presAssocID="{4FB71A84-DB5C-2B43-95BA-BBF9A2DA80DA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4C81DE6E-0806-D543-B178-CC6477CADEF4}" type="pres">
      <dgm:prSet presAssocID="{18D78937-29F5-444C-9979-C7AF12F0C4D3}" presName="node" presStyleLbl="node1" presStyleIdx="1" presStyleCnt="3" custScaleX="34278" custScaleY="472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F24C44-1C24-BA41-B786-546238660F9D}" type="pres">
      <dgm:prSet presAssocID="{95C45A7A-3F4C-7640-B3F2-A81BBBB40A1B}" presName="sibTrans" presStyleLbl="sibTrans2D1" presStyleIdx="1" presStyleCnt="2" custScaleX="140435" custScaleY="84733"/>
      <dgm:spPr/>
      <dgm:t>
        <a:bodyPr/>
        <a:lstStyle/>
        <a:p>
          <a:endParaRPr lang="en-US"/>
        </a:p>
      </dgm:t>
    </dgm:pt>
    <dgm:pt modelId="{F2098C68-D3C5-6F43-8368-99DCE8743CB7}" type="pres">
      <dgm:prSet presAssocID="{95C45A7A-3F4C-7640-B3F2-A81BBBB40A1B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73018DA7-8819-0947-ABDD-342B785F500C}" type="pres">
      <dgm:prSet presAssocID="{B562944D-8F22-924B-87F1-E9AF71184067}" presName="node" presStyleLbl="node1" presStyleIdx="2" presStyleCnt="3" custScaleX="34278" custScaleY="472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F8D61C-B5B3-764B-81D5-F026A516D8AB}" srcId="{5E14E6A5-5305-F042-B239-80B74360A80C}" destId="{B562944D-8F22-924B-87F1-E9AF71184067}" srcOrd="2" destOrd="0" parTransId="{85890A3C-FD17-7E41-8A84-3BD293F2947B}" sibTransId="{6A35F7D3-67D2-BD4B-A91B-63B73D77D53B}"/>
    <dgm:cxn modelId="{CE8B5069-5A05-2F45-8889-128EEA71CA97}" type="presOf" srcId="{18D78937-29F5-444C-9979-C7AF12F0C4D3}" destId="{4C81DE6E-0806-D543-B178-CC6477CADEF4}" srcOrd="0" destOrd="0" presId="urn:microsoft.com/office/officeart/2005/8/layout/process1"/>
    <dgm:cxn modelId="{2C8C47A8-CF12-9747-AE61-0B6C5761D65D}" type="presOf" srcId="{95C45A7A-3F4C-7640-B3F2-A81BBBB40A1B}" destId="{21F24C44-1C24-BA41-B786-546238660F9D}" srcOrd="0" destOrd="0" presId="urn:microsoft.com/office/officeart/2005/8/layout/process1"/>
    <dgm:cxn modelId="{86D865AC-C2B8-6A4B-81DB-EB648741D499}" type="presOf" srcId="{4FB71A84-DB5C-2B43-95BA-BBF9A2DA80DA}" destId="{F39B9F72-884F-7C4D-A7D8-0685DD6577AB}" srcOrd="1" destOrd="0" presId="urn:microsoft.com/office/officeart/2005/8/layout/process1"/>
    <dgm:cxn modelId="{F9ABA417-02D1-9A4F-975F-021ACC6FB384}" type="presOf" srcId="{B562944D-8F22-924B-87F1-E9AF71184067}" destId="{73018DA7-8819-0947-ABDD-342B785F500C}" srcOrd="0" destOrd="0" presId="urn:microsoft.com/office/officeart/2005/8/layout/process1"/>
    <dgm:cxn modelId="{FE8C96AA-9D30-EA45-BE56-3A5685D7C86A}" type="presOf" srcId="{F447633C-2039-7B49-980F-F382D084359B}" destId="{B9A80C74-BEA2-4D45-98BE-D79B8A89FD73}" srcOrd="0" destOrd="0" presId="urn:microsoft.com/office/officeart/2005/8/layout/process1"/>
    <dgm:cxn modelId="{7C7C3F0E-75F1-8B43-B21F-55FBC054DE20}" type="presOf" srcId="{5E14E6A5-5305-F042-B239-80B74360A80C}" destId="{CB9166B8-D1F5-CE45-B602-4D67A5281B94}" srcOrd="0" destOrd="0" presId="urn:microsoft.com/office/officeart/2005/8/layout/process1"/>
    <dgm:cxn modelId="{960744B8-EFB3-9B44-9FFF-E77F102B5BA0}" type="presOf" srcId="{4FB71A84-DB5C-2B43-95BA-BBF9A2DA80DA}" destId="{92AA5EDB-C024-424B-A179-2EE5FFA150DE}" srcOrd="0" destOrd="0" presId="urn:microsoft.com/office/officeart/2005/8/layout/process1"/>
    <dgm:cxn modelId="{DA572834-3C8D-9E48-8B41-7F368B7F3885}" srcId="{5E14E6A5-5305-F042-B239-80B74360A80C}" destId="{F447633C-2039-7B49-980F-F382D084359B}" srcOrd="0" destOrd="0" parTransId="{136ADF17-EF97-F840-809D-85F45D1104CF}" sibTransId="{4FB71A84-DB5C-2B43-95BA-BBF9A2DA80DA}"/>
    <dgm:cxn modelId="{5B6A1226-8851-8C4A-917B-7D0291D18B3C}" type="presOf" srcId="{95C45A7A-3F4C-7640-B3F2-A81BBBB40A1B}" destId="{F2098C68-D3C5-6F43-8368-99DCE8743CB7}" srcOrd="1" destOrd="0" presId="urn:microsoft.com/office/officeart/2005/8/layout/process1"/>
    <dgm:cxn modelId="{6CF3AEC4-1B88-EA4D-83D0-28A0AE3A144F}" srcId="{5E14E6A5-5305-F042-B239-80B74360A80C}" destId="{18D78937-29F5-444C-9979-C7AF12F0C4D3}" srcOrd="1" destOrd="0" parTransId="{9A53350D-B736-874E-978E-244B2A52868E}" sibTransId="{95C45A7A-3F4C-7640-B3F2-A81BBBB40A1B}"/>
    <dgm:cxn modelId="{1EDDAE43-B8E0-784A-9D06-FD9B8D7C1D6A}" type="presParOf" srcId="{CB9166B8-D1F5-CE45-B602-4D67A5281B94}" destId="{B9A80C74-BEA2-4D45-98BE-D79B8A89FD73}" srcOrd="0" destOrd="0" presId="urn:microsoft.com/office/officeart/2005/8/layout/process1"/>
    <dgm:cxn modelId="{6326702D-180D-7A42-A3C1-AB3673728B96}" type="presParOf" srcId="{CB9166B8-D1F5-CE45-B602-4D67A5281B94}" destId="{92AA5EDB-C024-424B-A179-2EE5FFA150DE}" srcOrd="1" destOrd="0" presId="urn:microsoft.com/office/officeart/2005/8/layout/process1"/>
    <dgm:cxn modelId="{FA27C2FA-F992-6B46-9AD1-01E14154D6BF}" type="presParOf" srcId="{92AA5EDB-C024-424B-A179-2EE5FFA150DE}" destId="{F39B9F72-884F-7C4D-A7D8-0685DD6577AB}" srcOrd="0" destOrd="0" presId="urn:microsoft.com/office/officeart/2005/8/layout/process1"/>
    <dgm:cxn modelId="{85192C8C-AB39-634A-B5D2-5F3B5B14EA13}" type="presParOf" srcId="{CB9166B8-D1F5-CE45-B602-4D67A5281B94}" destId="{4C81DE6E-0806-D543-B178-CC6477CADEF4}" srcOrd="2" destOrd="0" presId="urn:microsoft.com/office/officeart/2005/8/layout/process1"/>
    <dgm:cxn modelId="{08672F49-828F-7E43-A47C-71E6822334E4}" type="presParOf" srcId="{CB9166B8-D1F5-CE45-B602-4D67A5281B94}" destId="{21F24C44-1C24-BA41-B786-546238660F9D}" srcOrd="3" destOrd="0" presId="urn:microsoft.com/office/officeart/2005/8/layout/process1"/>
    <dgm:cxn modelId="{0DAF89A7-1B34-5D47-B08E-DCA91534926E}" type="presParOf" srcId="{21F24C44-1C24-BA41-B786-546238660F9D}" destId="{F2098C68-D3C5-6F43-8368-99DCE8743CB7}" srcOrd="0" destOrd="0" presId="urn:microsoft.com/office/officeart/2005/8/layout/process1"/>
    <dgm:cxn modelId="{0676A9D2-2EBA-814D-B8ED-DC457B88D544}" type="presParOf" srcId="{CB9166B8-D1F5-CE45-B602-4D67A5281B94}" destId="{73018DA7-8819-0947-ABDD-342B785F500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A80C74-BEA2-4D45-98BE-D79B8A89FD73}">
      <dsp:nvSpPr>
        <dsp:cNvPr id="0" name=""/>
        <dsp:cNvSpPr/>
      </dsp:nvSpPr>
      <dsp:spPr>
        <a:xfrm>
          <a:off x="627" y="2712597"/>
          <a:ext cx="1858047" cy="1535645"/>
        </a:xfrm>
        <a:prstGeom prst="roundRect">
          <a:avLst>
            <a:gd name="adj" fmla="val 10000"/>
          </a:avLst>
        </a:prstGeom>
        <a:solidFill>
          <a:schemeClr val="bg1">
            <a:alpha val="78000"/>
          </a:schemeClr>
        </a:solidFill>
        <a:ln w="38100"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tx1"/>
              </a:solidFill>
            </a:rPr>
            <a:t>Finals Week</a:t>
          </a:r>
          <a:endParaRPr lang="en-US" sz="2900" kern="1200" dirty="0">
            <a:solidFill>
              <a:schemeClr val="tx1"/>
            </a:solidFill>
          </a:endParaRPr>
        </a:p>
      </dsp:txBody>
      <dsp:txXfrm>
        <a:off x="45605" y="2757575"/>
        <a:ext cx="1768091" cy="1445689"/>
      </dsp:txXfrm>
    </dsp:sp>
    <dsp:sp modelId="{92AA5EDB-C024-424B-A179-2EE5FFA150DE}">
      <dsp:nvSpPr>
        <dsp:cNvPr id="0" name=""/>
        <dsp:cNvSpPr/>
      </dsp:nvSpPr>
      <dsp:spPr>
        <a:xfrm rot="7942">
          <a:off x="2168395" y="2915617"/>
          <a:ext cx="1613814" cy="1139057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alpha val="70000"/>
          </a:schemeClr>
        </a:solidFill>
        <a:ln w="38100"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2168395" y="3143033"/>
        <a:ext cx="1272097" cy="683435"/>
      </dsp:txXfrm>
    </dsp:sp>
    <dsp:sp modelId="{4C81DE6E-0806-D543-B178-CC6477CADEF4}">
      <dsp:nvSpPr>
        <dsp:cNvPr id="0" name=""/>
        <dsp:cNvSpPr/>
      </dsp:nvSpPr>
      <dsp:spPr>
        <a:xfrm>
          <a:off x="4026884" y="2721898"/>
          <a:ext cx="1858047" cy="1535645"/>
        </a:xfrm>
        <a:prstGeom prst="roundRect">
          <a:avLst>
            <a:gd name="adj" fmla="val 10000"/>
          </a:avLst>
        </a:prstGeom>
        <a:solidFill>
          <a:schemeClr val="bg1">
            <a:alpha val="78000"/>
          </a:schemeClr>
        </a:solidFill>
        <a:ln w="38100"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tx1"/>
              </a:solidFill>
            </a:rPr>
            <a:t>Every Other Week</a:t>
          </a:r>
          <a:endParaRPr lang="en-US" sz="2900" kern="1200" dirty="0">
            <a:solidFill>
              <a:schemeClr val="tx1"/>
            </a:solidFill>
          </a:endParaRPr>
        </a:p>
      </dsp:txBody>
      <dsp:txXfrm>
        <a:off x="4071862" y="2766876"/>
        <a:ext cx="1768091" cy="1445689"/>
      </dsp:txXfrm>
    </dsp:sp>
    <dsp:sp modelId="{21F24C44-1C24-BA41-B786-546238660F9D}">
      <dsp:nvSpPr>
        <dsp:cNvPr id="0" name=""/>
        <dsp:cNvSpPr/>
      </dsp:nvSpPr>
      <dsp:spPr>
        <a:xfrm>
          <a:off x="6194655" y="2920192"/>
          <a:ext cx="1613810" cy="1139057"/>
        </a:xfrm>
        <a:prstGeom prst="rightArrow">
          <a:avLst>
            <a:gd name="adj1" fmla="val 60000"/>
            <a:gd name="adj2" fmla="val 50000"/>
          </a:avLst>
        </a:prstGeom>
        <a:solidFill>
          <a:schemeClr val="bg1">
            <a:alpha val="70000"/>
          </a:schemeClr>
        </a:solidFill>
        <a:ln w="38100"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6194655" y="3148003"/>
        <a:ext cx="1272093" cy="683435"/>
      </dsp:txXfrm>
    </dsp:sp>
    <dsp:sp modelId="{73018DA7-8819-0947-ABDD-342B785F500C}">
      <dsp:nvSpPr>
        <dsp:cNvPr id="0" name=""/>
        <dsp:cNvSpPr/>
      </dsp:nvSpPr>
      <dsp:spPr>
        <a:xfrm>
          <a:off x="8053142" y="2721898"/>
          <a:ext cx="1858047" cy="1535645"/>
        </a:xfrm>
        <a:prstGeom prst="roundRect">
          <a:avLst>
            <a:gd name="adj" fmla="val 10000"/>
          </a:avLst>
        </a:prstGeom>
        <a:solidFill>
          <a:schemeClr val="bg1">
            <a:alpha val="78000"/>
          </a:schemeClr>
        </a:solidFill>
        <a:ln w="38100"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tx1"/>
              </a:solidFill>
            </a:rPr>
            <a:t>Every</a:t>
          </a:r>
          <a:r>
            <a:rPr lang="en-US" sz="2900" kern="1200" baseline="0" dirty="0" smtClean="0">
              <a:solidFill>
                <a:schemeClr val="tx1"/>
              </a:solidFill>
            </a:rPr>
            <a:t> Week</a:t>
          </a:r>
          <a:endParaRPr lang="en-US" sz="2900" kern="1200" dirty="0">
            <a:solidFill>
              <a:schemeClr val="tx1"/>
            </a:solidFill>
          </a:endParaRPr>
        </a:p>
      </dsp:txBody>
      <dsp:txXfrm>
        <a:off x="8098120" y="2766876"/>
        <a:ext cx="1768091" cy="14456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C8711-4972-D74C-BA1C-22BAEC125ACA}" type="datetimeFigureOut">
              <a:rPr lang="en-US" smtClean="0"/>
              <a:t>1/9/18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C63D8-6D12-914E-B7F5-E7AF4E524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1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739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780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4674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6646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595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0278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04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9813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198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7404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0C976-CCAE-4FBD-BD99-CC9D6260635F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4E30-0946-42A3-B6C1-3B5FA861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0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0C976-CCAE-4FBD-BD99-CC9D6260635F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4E30-0946-42A3-B6C1-3B5FA861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76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0C976-CCAE-4FBD-BD99-CC9D6260635F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4E30-0946-42A3-B6C1-3B5FA861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13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044867" y="274633"/>
            <a:ext cx="41984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6640067" y="1799233"/>
            <a:ext cx="2398800" cy="347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9183463" y="1799233"/>
            <a:ext cx="2398800" cy="347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1584200" y="1593200"/>
            <a:ext cx="2927600" cy="3671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91601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solidFill>
          <a:srgbClr val="1D1D1B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1233600" y="1233600"/>
            <a:ext cx="9724400" cy="4390800"/>
          </a:xfrm>
          <a:prstGeom prst="rect">
            <a:avLst/>
          </a:prstGeom>
          <a:solidFill>
            <a:srgbClr val="00010A">
              <a:alpha val="40770"/>
            </a:srgbClr>
          </a:solidFill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4605267" y="3685133"/>
            <a:ext cx="29816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3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333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333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333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333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333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333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333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None/>
              <a:defRPr sz="13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5124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7044867" y="274633"/>
            <a:ext cx="41984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6668800" y="1900033"/>
            <a:ext cx="4950400" cy="4438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Font typeface="Raleway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584200" y="1593200"/>
            <a:ext cx="2927600" cy="36716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>
                <a:latin typeface="Vidaloka"/>
                <a:ea typeface="Vidaloka"/>
                <a:cs typeface="Vidaloka"/>
                <a:sym typeface="Vidaloka"/>
              </a:rPr>
              <a:pPr/>
              <a:t>‹#›</a:t>
            </a:fld>
            <a:endParaRPr lang="en">
              <a:latin typeface="Vidaloka"/>
              <a:ea typeface="Vidaloka"/>
              <a:cs typeface="Vidaloka"/>
              <a:sym typeface="Vidaloka"/>
            </a:endParaRPr>
          </a:p>
        </p:txBody>
      </p:sp>
    </p:spTree>
    <p:extLst>
      <p:ext uri="{BB962C8B-B14F-4D97-AF65-F5344CB8AC3E}">
        <p14:creationId xmlns:p14="http://schemas.microsoft.com/office/powerpoint/2010/main" val="443557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-17633" y="-8800"/>
            <a:ext cx="9434733" cy="6880000"/>
          </a:xfrm>
          <a:custGeom>
            <a:avLst/>
            <a:gdLst/>
            <a:ahLst/>
            <a:cxnLst/>
            <a:rect l="0" t="0" r="0" b="0"/>
            <a:pathLst>
              <a:path w="283042" h="206400" extrusionOk="0">
                <a:moveTo>
                  <a:pt x="83248" y="0"/>
                </a:moveTo>
                <a:lnTo>
                  <a:pt x="0" y="0"/>
                </a:lnTo>
                <a:lnTo>
                  <a:pt x="0" y="206400"/>
                </a:lnTo>
                <a:lnTo>
                  <a:pt x="283042" y="206136"/>
                </a:lnTo>
                <a:close/>
              </a:path>
            </a:pathLst>
          </a:custGeom>
          <a:solidFill>
            <a:srgbClr val="212539">
              <a:alpha val="64620"/>
            </a:srgbClr>
          </a:solidFill>
          <a:ln>
            <a:noFill/>
          </a:ln>
        </p:spPr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09600" y="4484567"/>
            <a:ext cx="5134000" cy="154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0739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0C976-CCAE-4FBD-BD99-CC9D6260635F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4E30-0946-42A3-B6C1-3B5FA861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3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0C976-CCAE-4FBD-BD99-CC9D6260635F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4E30-0946-42A3-B6C1-3B5FA861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0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0C976-CCAE-4FBD-BD99-CC9D6260635F}" type="datetimeFigureOut">
              <a:rPr lang="en-US" smtClean="0"/>
              <a:t>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4E30-0946-42A3-B6C1-3B5FA861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1377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0C976-CCAE-4FBD-BD99-CC9D6260635F}" type="datetimeFigureOut">
              <a:rPr lang="en-US" smtClean="0"/>
              <a:t>1/9/18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4E30-0946-42A3-B6C1-3B5FA861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01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0C976-CCAE-4FBD-BD99-CC9D6260635F}" type="datetimeFigureOut">
              <a:rPr lang="en-US" smtClean="0"/>
              <a:t>1/9/18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4E30-0946-42A3-B6C1-3B5FA861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0C976-CCAE-4FBD-BD99-CC9D6260635F}" type="datetimeFigureOut">
              <a:rPr lang="en-US" smtClean="0"/>
              <a:t>1/9/18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4E30-0946-42A3-B6C1-3B5FA861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65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0C976-CCAE-4FBD-BD99-CC9D6260635F}" type="datetimeFigureOut">
              <a:rPr lang="en-US" smtClean="0"/>
              <a:t>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4E30-0946-42A3-B6C1-3B5FA861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4350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0C976-CCAE-4FBD-BD99-CC9D6260635F}" type="datetimeFigureOut">
              <a:rPr lang="en-US" smtClean="0"/>
              <a:t>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F4E30-0946-42A3-B6C1-3B5FA861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76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0C976-CCAE-4FBD-BD99-CC9D6260635F}" type="datetimeFigureOut">
              <a:rPr lang="en-US" smtClean="0"/>
              <a:t>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F4E30-0946-42A3-B6C1-3B5FA861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27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b="-35462"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ctrTitle"/>
          </p:nvPr>
        </p:nvSpPr>
        <p:spPr>
          <a:xfrm>
            <a:off x="316434" y="1275042"/>
            <a:ext cx="4943209" cy="5305031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en-US" sz="4267" dirty="0"/>
              <a:t/>
            </a:r>
            <a:br>
              <a:rPr lang="en-US" sz="4267" dirty="0"/>
            </a:br>
            <a:r>
              <a:rPr lang="en-US" sz="4267" dirty="0"/>
              <a:t/>
            </a:r>
            <a:br>
              <a:rPr lang="en-US" sz="4267" dirty="0"/>
            </a:br>
            <a:r>
              <a:rPr lang="en-US" sz="4267" dirty="0"/>
              <a:t/>
            </a:r>
            <a:br>
              <a:rPr lang="en-US" sz="4267" dirty="0"/>
            </a:br>
            <a:r>
              <a:rPr lang="en-US" sz="4267" dirty="0"/>
              <a:t/>
            </a:r>
            <a:br>
              <a:rPr lang="en-US" sz="4267" dirty="0"/>
            </a:br>
            <a:r>
              <a:rPr lang="en-US" sz="4267" dirty="0"/>
              <a:t/>
            </a:r>
            <a:br>
              <a:rPr lang="en-US" sz="4267" dirty="0"/>
            </a:br>
            <a:r>
              <a:rPr lang="en-US" sz="4267" dirty="0"/>
              <a:t/>
            </a:r>
            <a:br>
              <a:rPr lang="en-US" sz="4267" dirty="0"/>
            </a:br>
            <a:r>
              <a:rPr lang="en-US" sz="4267" dirty="0"/>
              <a:t/>
            </a:r>
            <a:br>
              <a:rPr lang="en-US" sz="4267" dirty="0"/>
            </a:br>
            <a:r>
              <a:rPr lang="en-US" sz="4267" dirty="0"/>
              <a:t/>
            </a:r>
            <a:br>
              <a:rPr lang="en-US" sz="4267" dirty="0"/>
            </a:br>
            <a:r>
              <a:rPr lang="en-US" sz="4267" dirty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Paws and Breathe: How Pet Therapy Thrives in an Academic Library</a:t>
            </a:r>
            <a:r>
              <a:rPr lang="en-US" sz="1400" dirty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/>
            </a:r>
            <a:br>
              <a:rPr lang="en-US" sz="1400" dirty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</a:br>
            <a:r>
              <a:rPr lang="en-US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</a:br>
            <a:r>
              <a:rPr lang="en-US" sz="1867" dirty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Presented by Pamela Martin, Andrea Krebs, and William Rozum</a:t>
            </a:r>
            <a:endParaRPr lang="en" dirty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547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7192590" y="2946708"/>
            <a:ext cx="4601835" cy="973916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en-US" sz="5333" dirty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QUESTIONS?</a:t>
            </a:r>
            <a:endParaRPr lang="en" sz="5333" dirty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7" t="97" r="24967" b="5572"/>
          <a:stretch/>
        </p:blipFill>
        <p:spPr>
          <a:xfrm rot="5400000">
            <a:off x="-198387" y="199043"/>
            <a:ext cx="6866021" cy="646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57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4" r="138" b="15975"/>
          <a:stretch/>
        </p:blipFill>
        <p:spPr>
          <a:xfrm>
            <a:off x="6070602" y="-8467"/>
            <a:ext cx="6112932" cy="68664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1"/>
          <a:stretch/>
        </p:blipFill>
        <p:spPr>
          <a:xfrm>
            <a:off x="-1" y="0"/>
            <a:ext cx="6070601" cy="684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37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948800" y="450000"/>
            <a:ext cx="4198400" cy="11432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en-US" sz="3733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BACKGROUND</a:t>
            </a:r>
            <a:endParaRPr lang="en" sz="3733" dirty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948799" y="1603897"/>
            <a:ext cx="3535651" cy="3671599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vert="horz" lIns="457200" tIns="457200" rIns="457200" bIns="457200" rtlCol="0" anchor="t" anchorCtr="0">
            <a:noAutofit/>
          </a:bodyPr>
          <a:lstStyle/>
          <a:p>
            <a:pPr>
              <a:buClr>
                <a:schemeClr val="bg1"/>
              </a:buClr>
              <a:buSzPct val="122222"/>
            </a:pPr>
            <a:r>
              <a:rPr lang="en-US" sz="1867" b="1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History: Dogs in libraries</a:t>
            </a:r>
          </a:p>
          <a:p>
            <a:pPr>
              <a:buClr>
                <a:schemeClr val="bg1"/>
              </a:buClr>
              <a:buSzPct val="122222"/>
            </a:pPr>
            <a:endParaRPr lang="en-US" sz="1867" b="1" dirty="0" smtClean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  <a:p>
            <a:pPr>
              <a:buClr>
                <a:schemeClr val="bg1"/>
              </a:buClr>
              <a:buSzPct val="122222"/>
            </a:pPr>
            <a:r>
              <a:rPr lang="en-US" sz="1867" b="1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Local Organizations: Therapy Animals of Utah and Intermountain Therapy Pets </a:t>
            </a:r>
          </a:p>
          <a:p>
            <a:pPr>
              <a:buClr>
                <a:schemeClr val="bg1"/>
              </a:buClr>
              <a:buSzPct val="122222"/>
            </a:pPr>
            <a:endParaRPr lang="en-US" sz="1867" b="1" dirty="0" smtClean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  <a:p>
            <a:pPr>
              <a:buClr>
                <a:schemeClr val="bg1"/>
              </a:buClr>
              <a:buSzPct val="122222"/>
            </a:pPr>
            <a:r>
              <a:rPr lang="en-US" sz="1867" b="1" dirty="0" smtClean="0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Serendipity: volunteers on campus</a:t>
            </a:r>
            <a:r>
              <a:rPr lang="en" sz="1200" b="1" dirty="0" smtClean="0"/>
              <a:t/>
            </a:r>
            <a:br>
              <a:rPr lang="en" sz="1200" b="1" dirty="0" smtClean="0"/>
            </a:br>
            <a:endParaRPr lang="en" sz="1200" b="1" dirty="0" smtClean="0"/>
          </a:p>
          <a:p>
            <a:pPr>
              <a:buNone/>
            </a:pPr>
            <a:endParaRPr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t="2937" r="32422" b="-95"/>
          <a:stretch/>
        </p:blipFill>
        <p:spPr>
          <a:xfrm rot="5400000">
            <a:off x="5332610" y="20002"/>
            <a:ext cx="6879389" cy="68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12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195346594"/>
              </p:ext>
            </p:extLst>
          </p:nvPr>
        </p:nvGraphicFramePr>
        <p:xfrm>
          <a:off x="1085400" y="350196"/>
          <a:ext cx="9911817" cy="6979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119906" y="1424092"/>
            <a:ext cx="5900556" cy="1200329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7200" cap="all" dirty="0"/>
              <a:t>Evolution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9595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698015" y="450000"/>
            <a:ext cx="4997788" cy="1143200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r>
              <a:rPr lang="en-US" sz="3733">
                <a:solidFill>
                  <a:schemeClr val="bg1"/>
                </a:solidFill>
                <a:latin typeface="Shree Devanagari 714" charset="0"/>
                <a:ea typeface="Shree Devanagari 714" charset="0"/>
                <a:cs typeface="Shree Devanagari 714" charset="0"/>
              </a:rPr>
              <a:t>STUDENT RESPONSE</a:t>
            </a:r>
            <a:endParaRPr lang="en" sz="3733" dirty="0">
              <a:solidFill>
                <a:schemeClr val="bg1"/>
              </a:solidFill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351559" y="1913497"/>
            <a:ext cx="2407727" cy="1915976"/>
          </a:xfrm>
          <a:prstGeom prst="wedgeRoundRectCallout">
            <a:avLst>
              <a:gd name="adj1" fmla="val -44697"/>
              <a:gd name="adj2" fmla="val 80864"/>
              <a:gd name="adj3" fmla="val 16667"/>
            </a:avLst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/>
              <a:t>"KEEP THEM FOREVER!"</a:t>
            </a:r>
          </a:p>
        </p:txBody>
      </p:sp>
      <p:sp>
        <p:nvSpPr>
          <p:cNvPr id="10" name="Rounded Rectangular Callout 9"/>
          <p:cNvSpPr/>
          <p:nvPr/>
        </p:nvSpPr>
        <p:spPr>
          <a:xfrm flipH="1">
            <a:off x="3005497" y="1932030"/>
            <a:ext cx="2821763" cy="1749924"/>
          </a:xfrm>
          <a:prstGeom prst="wedgeRoundRectCallout">
            <a:avLst>
              <a:gd name="adj1" fmla="val -44697"/>
              <a:gd name="adj2" fmla="val 80864"/>
              <a:gd name="adj3" fmla="val 16667"/>
            </a:avLst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/>
              <a:t>"I loved having the dogs here! Such a great stress relief"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58"/>
          <a:stretch/>
        </p:blipFill>
        <p:spPr>
          <a:xfrm rot="5400000">
            <a:off x="5698656" y="374816"/>
            <a:ext cx="6868160" cy="6118528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 flipH="1">
            <a:off x="1034623" y="4149771"/>
            <a:ext cx="4149627" cy="1840212"/>
          </a:xfrm>
          <a:prstGeom prst="wedgeRoundRectCallout">
            <a:avLst>
              <a:gd name="adj1" fmla="val -44697"/>
              <a:gd name="adj2" fmla="val 80864"/>
              <a:gd name="adj3" fmla="val 16667"/>
            </a:avLst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/>
              <a:t>“This is wonderful and necessary. I'm being incredibly serious right now. I need this in my life."</a:t>
            </a:r>
          </a:p>
        </p:txBody>
      </p:sp>
    </p:spTree>
    <p:extLst>
      <p:ext uri="{BB962C8B-B14F-4D97-AF65-F5344CB8AC3E}">
        <p14:creationId xmlns:p14="http://schemas.microsoft.com/office/powerpoint/2010/main" val="491148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5" b="10724"/>
          <a:stretch/>
        </p:blipFill>
        <p:spPr>
          <a:xfrm>
            <a:off x="0" y="-31805"/>
            <a:ext cx="12192000" cy="68699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8872" y="971435"/>
            <a:ext cx="6053593" cy="4863447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lIns="457200" tIns="457200" rIns="457200" bIns="457200" rtlCol="0">
            <a:spAutoFit/>
          </a:bodyPr>
          <a:lstStyle/>
          <a:p>
            <a:pPr algn="ctr"/>
            <a:r>
              <a:rPr lang="en-US" sz="4267" b="1" dirty="0">
                <a:latin typeface="Shree Devanagari 714" charset="0"/>
                <a:ea typeface="Shree Devanagari 714" charset="0"/>
                <a:cs typeface="Shree Devanagari 714" charset="0"/>
              </a:rPr>
              <a:t>MARKETING</a:t>
            </a:r>
          </a:p>
          <a:p>
            <a:pPr marL="457189" indent="-457189">
              <a:lnSpc>
                <a:spcPct val="200000"/>
              </a:lnSpc>
              <a:buFont typeface="Arial" charset="0"/>
              <a:buChar char="•"/>
            </a:pPr>
            <a:r>
              <a:rPr lang="en-US" sz="2667" b="1" dirty="0">
                <a:latin typeface="Shree Devanagari 714" charset="0"/>
                <a:ea typeface="Shree Devanagari 714" charset="0"/>
                <a:cs typeface="Shree Devanagari 714" charset="0"/>
              </a:rPr>
              <a:t>Signs in the library</a:t>
            </a:r>
          </a:p>
          <a:p>
            <a:pPr marL="457189" indent="-457189">
              <a:lnSpc>
                <a:spcPct val="200000"/>
              </a:lnSpc>
              <a:buFont typeface="Arial" charset="0"/>
              <a:buChar char="•"/>
            </a:pPr>
            <a:r>
              <a:rPr lang="en-US" sz="2667" b="1" dirty="0">
                <a:latin typeface="Shree Devanagari 714" charset="0"/>
                <a:ea typeface="Shree Devanagari 714" charset="0"/>
                <a:cs typeface="Shree Devanagari 714" charset="0"/>
              </a:rPr>
              <a:t>Word of mouth</a:t>
            </a:r>
          </a:p>
          <a:p>
            <a:pPr marL="457189" indent="-457189">
              <a:lnSpc>
                <a:spcPct val="200000"/>
              </a:lnSpc>
              <a:buFont typeface="Arial" charset="0"/>
              <a:buChar char="•"/>
            </a:pPr>
            <a:r>
              <a:rPr lang="en-US" sz="2667" b="1" dirty="0">
                <a:latin typeface="Shree Devanagari 714" charset="0"/>
                <a:ea typeface="Shree Devanagari 714" charset="0"/>
                <a:cs typeface="Shree Devanagari 714" charset="0"/>
              </a:rPr>
              <a:t>Don’t want to overwhelm the dogs</a:t>
            </a:r>
          </a:p>
        </p:txBody>
      </p:sp>
    </p:spTree>
    <p:extLst>
      <p:ext uri="{BB962C8B-B14F-4D97-AF65-F5344CB8AC3E}">
        <p14:creationId xmlns:p14="http://schemas.microsoft.com/office/powerpoint/2010/main" val="949079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18147" y="1713297"/>
            <a:ext cx="10443411" cy="4119612"/>
          </a:xfrm>
          <a:prstGeom prst="roundRect">
            <a:avLst/>
          </a:pr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7167212" y="653067"/>
            <a:ext cx="2766827" cy="5551879"/>
            <a:chOff x="5375409" y="489800"/>
            <a:chExt cx="2075120" cy="4163909"/>
          </a:xfrm>
        </p:grpSpPr>
        <p:sp>
          <p:nvSpPr>
            <p:cNvPr id="230" name="Shape 230"/>
            <p:cNvSpPr/>
            <p:nvPr/>
          </p:nvSpPr>
          <p:spPr>
            <a:xfrm>
              <a:off x="5375409" y="489800"/>
              <a:ext cx="2075120" cy="4163909"/>
            </a:xfrm>
            <a:custGeom>
              <a:avLst/>
              <a:gdLst/>
              <a:ahLst/>
              <a:cxnLst/>
              <a:rect l="0" t="0" r="0" b="0"/>
              <a:pathLst>
                <a:path w="30819" h="61841" extrusionOk="0">
                  <a:moveTo>
                    <a:pt x="5160" y="2580"/>
                  </a:moveTo>
                  <a:lnTo>
                    <a:pt x="5295" y="2648"/>
                  </a:lnTo>
                  <a:lnTo>
                    <a:pt x="5363" y="2784"/>
                  </a:lnTo>
                  <a:lnTo>
                    <a:pt x="5363" y="2920"/>
                  </a:lnTo>
                  <a:lnTo>
                    <a:pt x="5363" y="3055"/>
                  </a:lnTo>
                  <a:lnTo>
                    <a:pt x="5295" y="3191"/>
                  </a:lnTo>
                  <a:lnTo>
                    <a:pt x="5160" y="3259"/>
                  </a:lnTo>
                  <a:lnTo>
                    <a:pt x="4888" y="3259"/>
                  </a:lnTo>
                  <a:lnTo>
                    <a:pt x="4752" y="3191"/>
                  </a:lnTo>
                  <a:lnTo>
                    <a:pt x="4684" y="3055"/>
                  </a:lnTo>
                  <a:lnTo>
                    <a:pt x="4684" y="2920"/>
                  </a:lnTo>
                  <a:lnTo>
                    <a:pt x="4684" y="2784"/>
                  </a:lnTo>
                  <a:lnTo>
                    <a:pt x="4752" y="2648"/>
                  </a:lnTo>
                  <a:lnTo>
                    <a:pt x="4888" y="2580"/>
                  </a:lnTo>
                  <a:close/>
                  <a:moveTo>
                    <a:pt x="15410" y="2241"/>
                  </a:moveTo>
                  <a:lnTo>
                    <a:pt x="15681" y="2309"/>
                  </a:lnTo>
                  <a:lnTo>
                    <a:pt x="15885" y="2444"/>
                  </a:lnTo>
                  <a:lnTo>
                    <a:pt x="16021" y="2648"/>
                  </a:lnTo>
                  <a:lnTo>
                    <a:pt x="16088" y="2920"/>
                  </a:lnTo>
                  <a:lnTo>
                    <a:pt x="16021" y="3191"/>
                  </a:lnTo>
                  <a:lnTo>
                    <a:pt x="15885" y="3395"/>
                  </a:lnTo>
                  <a:lnTo>
                    <a:pt x="15681" y="3531"/>
                  </a:lnTo>
                  <a:lnTo>
                    <a:pt x="15410" y="3598"/>
                  </a:lnTo>
                  <a:lnTo>
                    <a:pt x="15138" y="3531"/>
                  </a:lnTo>
                  <a:lnTo>
                    <a:pt x="14934" y="3395"/>
                  </a:lnTo>
                  <a:lnTo>
                    <a:pt x="14799" y="3191"/>
                  </a:lnTo>
                  <a:lnTo>
                    <a:pt x="14731" y="2920"/>
                  </a:lnTo>
                  <a:lnTo>
                    <a:pt x="14799" y="2648"/>
                  </a:lnTo>
                  <a:lnTo>
                    <a:pt x="14934" y="2444"/>
                  </a:lnTo>
                  <a:lnTo>
                    <a:pt x="15138" y="2309"/>
                  </a:lnTo>
                  <a:lnTo>
                    <a:pt x="15410" y="2241"/>
                  </a:lnTo>
                  <a:close/>
                  <a:moveTo>
                    <a:pt x="29393" y="5228"/>
                  </a:moveTo>
                  <a:lnTo>
                    <a:pt x="29461" y="5296"/>
                  </a:lnTo>
                  <a:lnTo>
                    <a:pt x="29461" y="54849"/>
                  </a:lnTo>
                  <a:lnTo>
                    <a:pt x="1426" y="54849"/>
                  </a:lnTo>
                  <a:lnTo>
                    <a:pt x="1426" y="5296"/>
                  </a:lnTo>
                  <a:lnTo>
                    <a:pt x="1494" y="5228"/>
                  </a:lnTo>
                  <a:close/>
                  <a:moveTo>
                    <a:pt x="15410" y="544"/>
                  </a:moveTo>
                  <a:lnTo>
                    <a:pt x="19143" y="612"/>
                  </a:lnTo>
                  <a:lnTo>
                    <a:pt x="23012" y="747"/>
                  </a:lnTo>
                  <a:lnTo>
                    <a:pt x="26339" y="951"/>
                  </a:lnTo>
                  <a:lnTo>
                    <a:pt x="27560" y="1087"/>
                  </a:lnTo>
                  <a:lnTo>
                    <a:pt x="27560" y="1087"/>
                  </a:lnTo>
                  <a:lnTo>
                    <a:pt x="26339" y="1019"/>
                  </a:lnTo>
                  <a:lnTo>
                    <a:pt x="23012" y="815"/>
                  </a:lnTo>
                  <a:lnTo>
                    <a:pt x="19143" y="680"/>
                  </a:lnTo>
                  <a:lnTo>
                    <a:pt x="15410" y="612"/>
                  </a:lnTo>
                  <a:lnTo>
                    <a:pt x="11676" y="680"/>
                  </a:lnTo>
                  <a:lnTo>
                    <a:pt x="7807" y="815"/>
                  </a:lnTo>
                  <a:lnTo>
                    <a:pt x="4481" y="1019"/>
                  </a:lnTo>
                  <a:lnTo>
                    <a:pt x="3259" y="1087"/>
                  </a:lnTo>
                  <a:lnTo>
                    <a:pt x="2444" y="1223"/>
                  </a:lnTo>
                  <a:lnTo>
                    <a:pt x="1969" y="1358"/>
                  </a:lnTo>
                  <a:lnTo>
                    <a:pt x="1630" y="1494"/>
                  </a:lnTo>
                  <a:lnTo>
                    <a:pt x="1290" y="1698"/>
                  </a:lnTo>
                  <a:lnTo>
                    <a:pt x="1019" y="1901"/>
                  </a:lnTo>
                  <a:lnTo>
                    <a:pt x="815" y="2173"/>
                  </a:lnTo>
                  <a:lnTo>
                    <a:pt x="679" y="2444"/>
                  </a:lnTo>
                  <a:lnTo>
                    <a:pt x="544" y="2852"/>
                  </a:lnTo>
                  <a:lnTo>
                    <a:pt x="544" y="3259"/>
                  </a:lnTo>
                  <a:lnTo>
                    <a:pt x="544" y="58311"/>
                  </a:lnTo>
                  <a:lnTo>
                    <a:pt x="544" y="58718"/>
                  </a:lnTo>
                  <a:lnTo>
                    <a:pt x="476" y="58311"/>
                  </a:lnTo>
                  <a:lnTo>
                    <a:pt x="476" y="3259"/>
                  </a:lnTo>
                  <a:lnTo>
                    <a:pt x="544" y="2784"/>
                  </a:lnTo>
                  <a:lnTo>
                    <a:pt x="612" y="2444"/>
                  </a:lnTo>
                  <a:lnTo>
                    <a:pt x="747" y="2105"/>
                  </a:lnTo>
                  <a:lnTo>
                    <a:pt x="951" y="1834"/>
                  </a:lnTo>
                  <a:lnTo>
                    <a:pt x="1222" y="1630"/>
                  </a:lnTo>
                  <a:lnTo>
                    <a:pt x="1562" y="1426"/>
                  </a:lnTo>
                  <a:lnTo>
                    <a:pt x="1969" y="1290"/>
                  </a:lnTo>
                  <a:lnTo>
                    <a:pt x="2444" y="1155"/>
                  </a:lnTo>
                  <a:lnTo>
                    <a:pt x="3259" y="1087"/>
                  </a:lnTo>
                  <a:lnTo>
                    <a:pt x="4481" y="951"/>
                  </a:lnTo>
                  <a:lnTo>
                    <a:pt x="7807" y="747"/>
                  </a:lnTo>
                  <a:lnTo>
                    <a:pt x="11676" y="612"/>
                  </a:lnTo>
                  <a:lnTo>
                    <a:pt x="15410" y="544"/>
                  </a:lnTo>
                  <a:close/>
                  <a:moveTo>
                    <a:pt x="27560" y="1087"/>
                  </a:moveTo>
                  <a:lnTo>
                    <a:pt x="28375" y="1155"/>
                  </a:lnTo>
                  <a:lnTo>
                    <a:pt x="28850" y="1290"/>
                  </a:lnTo>
                  <a:lnTo>
                    <a:pt x="29257" y="1426"/>
                  </a:lnTo>
                  <a:lnTo>
                    <a:pt x="29597" y="1630"/>
                  </a:lnTo>
                  <a:lnTo>
                    <a:pt x="29868" y="1834"/>
                  </a:lnTo>
                  <a:lnTo>
                    <a:pt x="30072" y="2105"/>
                  </a:lnTo>
                  <a:lnTo>
                    <a:pt x="30208" y="2444"/>
                  </a:lnTo>
                  <a:lnTo>
                    <a:pt x="30276" y="2784"/>
                  </a:lnTo>
                  <a:lnTo>
                    <a:pt x="30344" y="3259"/>
                  </a:lnTo>
                  <a:lnTo>
                    <a:pt x="30344" y="58311"/>
                  </a:lnTo>
                  <a:lnTo>
                    <a:pt x="30276" y="58718"/>
                  </a:lnTo>
                  <a:lnTo>
                    <a:pt x="30208" y="59125"/>
                  </a:lnTo>
                  <a:lnTo>
                    <a:pt x="30072" y="59465"/>
                  </a:lnTo>
                  <a:lnTo>
                    <a:pt x="29868" y="59736"/>
                  </a:lnTo>
                  <a:lnTo>
                    <a:pt x="29597" y="60008"/>
                  </a:lnTo>
                  <a:lnTo>
                    <a:pt x="29257" y="60144"/>
                  </a:lnTo>
                  <a:lnTo>
                    <a:pt x="28850" y="60347"/>
                  </a:lnTo>
                  <a:lnTo>
                    <a:pt x="28375" y="60415"/>
                  </a:lnTo>
                  <a:lnTo>
                    <a:pt x="26746" y="60687"/>
                  </a:lnTo>
                  <a:lnTo>
                    <a:pt x="23895" y="60958"/>
                  </a:lnTo>
                  <a:lnTo>
                    <a:pt x="22130" y="61094"/>
                  </a:lnTo>
                  <a:lnTo>
                    <a:pt x="20093" y="61230"/>
                  </a:lnTo>
                  <a:lnTo>
                    <a:pt x="17853" y="61298"/>
                  </a:lnTo>
                  <a:lnTo>
                    <a:pt x="12966" y="61298"/>
                  </a:lnTo>
                  <a:lnTo>
                    <a:pt x="10726" y="61230"/>
                  </a:lnTo>
                  <a:lnTo>
                    <a:pt x="8689" y="61094"/>
                  </a:lnTo>
                  <a:lnTo>
                    <a:pt x="6924" y="60958"/>
                  </a:lnTo>
                  <a:lnTo>
                    <a:pt x="4073" y="60687"/>
                  </a:lnTo>
                  <a:lnTo>
                    <a:pt x="2444" y="60415"/>
                  </a:lnTo>
                  <a:lnTo>
                    <a:pt x="1969" y="60347"/>
                  </a:lnTo>
                  <a:lnTo>
                    <a:pt x="1562" y="60144"/>
                  </a:lnTo>
                  <a:lnTo>
                    <a:pt x="1290" y="60008"/>
                  </a:lnTo>
                  <a:lnTo>
                    <a:pt x="951" y="59736"/>
                  </a:lnTo>
                  <a:lnTo>
                    <a:pt x="747" y="59465"/>
                  </a:lnTo>
                  <a:lnTo>
                    <a:pt x="612" y="59125"/>
                  </a:lnTo>
                  <a:lnTo>
                    <a:pt x="544" y="58718"/>
                  </a:lnTo>
                  <a:lnTo>
                    <a:pt x="544" y="58718"/>
                  </a:lnTo>
                  <a:lnTo>
                    <a:pt x="679" y="59125"/>
                  </a:lnTo>
                  <a:lnTo>
                    <a:pt x="815" y="59397"/>
                  </a:lnTo>
                  <a:lnTo>
                    <a:pt x="1019" y="59669"/>
                  </a:lnTo>
                  <a:lnTo>
                    <a:pt x="1290" y="59940"/>
                  </a:lnTo>
                  <a:lnTo>
                    <a:pt x="1630" y="60144"/>
                  </a:lnTo>
                  <a:lnTo>
                    <a:pt x="2037" y="60279"/>
                  </a:lnTo>
                  <a:lnTo>
                    <a:pt x="2444" y="60415"/>
                  </a:lnTo>
                  <a:lnTo>
                    <a:pt x="4073" y="60619"/>
                  </a:lnTo>
                  <a:lnTo>
                    <a:pt x="6924" y="60890"/>
                  </a:lnTo>
                  <a:lnTo>
                    <a:pt x="8689" y="61026"/>
                  </a:lnTo>
                  <a:lnTo>
                    <a:pt x="10726" y="61162"/>
                  </a:lnTo>
                  <a:lnTo>
                    <a:pt x="12966" y="61230"/>
                  </a:lnTo>
                  <a:lnTo>
                    <a:pt x="17853" y="61230"/>
                  </a:lnTo>
                  <a:lnTo>
                    <a:pt x="20093" y="61162"/>
                  </a:lnTo>
                  <a:lnTo>
                    <a:pt x="22130" y="61026"/>
                  </a:lnTo>
                  <a:lnTo>
                    <a:pt x="23895" y="60890"/>
                  </a:lnTo>
                  <a:lnTo>
                    <a:pt x="26746" y="60619"/>
                  </a:lnTo>
                  <a:lnTo>
                    <a:pt x="28375" y="60415"/>
                  </a:lnTo>
                  <a:lnTo>
                    <a:pt x="28850" y="60279"/>
                  </a:lnTo>
                  <a:lnTo>
                    <a:pt x="29190" y="60144"/>
                  </a:lnTo>
                  <a:lnTo>
                    <a:pt x="29529" y="59940"/>
                  </a:lnTo>
                  <a:lnTo>
                    <a:pt x="29800" y="59669"/>
                  </a:lnTo>
                  <a:lnTo>
                    <a:pt x="30004" y="59397"/>
                  </a:lnTo>
                  <a:lnTo>
                    <a:pt x="30140" y="59125"/>
                  </a:lnTo>
                  <a:lnTo>
                    <a:pt x="30276" y="58718"/>
                  </a:lnTo>
                  <a:lnTo>
                    <a:pt x="30276" y="58311"/>
                  </a:lnTo>
                  <a:lnTo>
                    <a:pt x="30276" y="3259"/>
                  </a:lnTo>
                  <a:lnTo>
                    <a:pt x="30276" y="2852"/>
                  </a:lnTo>
                  <a:lnTo>
                    <a:pt x="30140" y="2444"/>
                  </a:lnTo>
                  <a:lnTo>
                    <a:pt x="30004" y="2173"/>
                  </a:lnTo>
                  <a:lnTo>
                    <a:pt x="29800" y="1901"/>
                  </a:lnTo>
                  <a:lnTo>
                    <a:pt x="29529" y="1698"/>
                  </a:lnTo>
                  <a:lnTo>
                    <a:pt x="29190" y="1494"/>
                  </a:lnTo>
                  <a:lnTo>
                    <a:pt x="28850" y="1358"/>
                  </a:lnTo>
                  <a:lnTo>
                    <a:pt x="28375" y="1223"/>
                  </a:lnTo>
                  <a:lnTo>
                    <a:pt x="27560" y="1087"/>
                  </a:lnTo>
                  <a:close/>
                  <a:moveTo>
                    <a:pt x="15410" y="1"/>
                  </a:moveTo>
                  <a:lnTo>
                    <a:pt x="11608" y="69"/>
                  </a:lnTo>
                  <a:lnTo>
                    <a:pt x="7739" y="204"/>
                  </a:lnTo>
                  <a:lnTo>
                    <a:pt x="4413" y="408"/>
                  </a:lnTo>
                  <a:lnTo>
                    <a:pt x="3191" y="544"/>
                  </a:lnTo>
                  <a:lnTo>
                    <a:pt x="2309" y="680"/>
                  </a:lnTo>
                  <a:lnTo>
                    <a:pt x="1765" y="815"/>
                  </a:lnTo>
                  <a:lnTo>
                    <a:pt x="1290" y="1019"/>
                  </a:lnTo>
                  <a:lnTo>
                    <a:pt x="883" y="1223"/>
                  </a:lnTo>
                  <a:lnTo>
                    <a:pt x="544" y="1494"/>
                  </a:lnTo>
                  <a:lnTo>
                    <a:pt x="340" y="1901"/>
                  </a:lnTo>
                  <a:lnTo>
                    <a:pt x="136" y="2241"/>
                  </a:lnTo>
                  <a:lnTo>
                    <a:pt x="1" y="2716"/>
                  </a:lnTo>
                  <a:lnTo>
                    <a:pt x="1" y="3259"/>
                  </a:lnTo>
                  <a:lnTo>
                    <a:pt x="1" y="58311"/>
                  </a:lnTo>
                  <a:lnTo>
                    <a:pt x="1" y="58854"/>
                  </a:lnTo>
                  <a:lnTo>
                    <a:pt x="136" y="59261"/>
                  </a:lnTo>
                  <a:lnTo>
                    <a:pt x="340" y="59736"/>
                  </a:lnTo>
                  <a:lnTo>
                    <a:pt x="612" y="60076"/>
                  </a:lnTo>
                  <a:lnTo>
                    <a:pt x="951" y="60347"/>
                  </a:lnTo>
                  <a:lnTo>
                    <a:pt x="1358" y="60619"/>
                  </a:lnTo>
                  <a:lnTo>
                    <a:pt x="1833" y="60823"/>
                  </a:lnTo>
                  <a:lnTo>
                    <a:pt x="2309" y="60958"/>
                  </a:lnTo>
                  <a:lnTo>
                    <a:pt x="4006" y="61162"/>
                  </a:lnTo>
                  <a:lnTo>
                    <a:pt x="6857" y="61501"/>
                  </a:lnTo>
                  <a:lnTo>
                    <a:pt x="8689" y="61637"/>
                  </a:lnTo>
                  <a:lnTo>
                    <a:pt x="10726" y="61705"/>
                  </a:lnTo>
                  <a:lnTo>
                    <a:pt x="12966" y="61773"/>
                  </a:lnTo>
                  <a:lnTo>
                    <a:pt x="15410" y="61841"/>
                  </a:lnTo>
                  <a:lnTo>
                    <a:pt x="17853" y="61773"/>
                  </a:lnTo>
                  <a:lnTo>
                    <a:pt x="20093" y="61705"/>
                  </a:lnTo>
                  <a:lnTo>
                    <a:pt x="22130" y="61637"/>
                  </a:lnTo>
                  <a:lnTo>
                    <a:pt x="23963" y="61501"/>
                  </a:lnTo>
                  <a:lnTo>
                    <a:pt x="26814" y="61162"/>
                  </a:lnTo>
                  <a:lnTo>
                    <a:pt x="28511" y="60958"/>
                  </a:lnTo>
                  <a:lnTo>
                    <a:pt x="28986" y="60823"/>
                  </a:lnTo>
                  <a:lnTo>
                    <a:pt x="29461" y="60619"/>
                  </a:lnTo>
                  <a:lnTo>
                    <a:pt x="29868" y="60347"/>
                  </a:lnTo>
                  <a:lnTo>
                    <a:pt x="30208" y="60076"/>
                  </a:lnTo>
                  <a:lnTo>
                    <a:pt x="30479" y="59736"/>
                  </a:lnTo>
                  <a:lnTo>
                    <a:pt x="30683" y="59261"/>
                  </a:lnTo>
                  <a:lnTo>
                    <a:pt x="30819" y="58854"/>
                  </a:lnTo>
                  <a:lnTo>
                    <a:pt x="30819" y="58311"/>
                  </a:lnTo>
                  <a:lnTo>
                    <a:pt x="30819" y="3259"/>
                  </a:lnTo>
                  <a:lnTo>
                    <a:pt x="30819" y="2716"/>
                  </a:lnTo>
                  <a:lnTo>
                    <a:pt x="30683" y="2241"/>
                  </a:lnTo>
                  <a:lnTo>
                    <a:pt x="30547" y="1901"/>
                  </a:lnTo>
                  <a:lnTo>
                    <a:pt x="30276" y="1494"/>
                  </a:lnTo>
                  <a:lnTo>
                    <a:pt x="29936" y="1223"/>
                  </a:lnTo>
                  <a:lnTo>
                    <a:pt x="29529" y="1019"/>
                  </a:lnTo>
                  <a:lnTo>
                    <a:pt x="29054" y="815"/>
                  </a:lnTo>
                  <a:lnTo>
                    <a:pt x="28511" y="680"/>
                  </a:lnTo>
                  <a:lnTo>
                    <a:pt x="27628" y="544"/>
                  </a:lnTo>
                  <a:lnTo>
                    <a:pt x="26406" y="408"/>
                  </a:lnTo>
                  <a:lnTo>
                    <a:pt x="23080" y="204"/>
                  </a:lnTo>
                  <a:lnTo>
                    <a:pt x="19211" y="69"/>
                  </a:lnTo>
                  <a:lnTo>
                    <a:pt x="15410" y="1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1D1D1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075" y="834888"/>
              <a:ext cx="1906784" cy="3389838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068" y="3458069"/>
            <a:ext cx="756569" cy="7565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149" y="3316773"/>
            <a:ext cx="1005556" cy="10055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6051" y="3125862"/>
            <a:ext cx="1387377" cy="13873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87319" y="2526785"/>
            <a:ext cx="527989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>
                <a:solidFill>
                  <a:schemeClr val="bg1"/>
                </a:solidFill>
              </a:rPr>
              <a:t>Social Media Marketing</a:t>
            </a:r>
          </a:p>
        </p:txBody>
      </p:sp>
    </p:spTree>
    <p:extLst>
      <p:ext uri="{BB962C8B-B14F-4D97-AF65-F5344CB8AC3E}">
        <p14:creationId xmlns:p14="http://schemas.microsoft.com/office/powerpoint/2010/main" val="700951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8371" y="1231895"/>
            <a:ext cx="5184249" cy="362182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latin typeface="Shree Devanagari 714" charset="0"/>
                <a:ea typeface="Shree Devanagari 714" charset="0"/>
                <a:cs typeface="Shree Devanagari 714" charset="0"/>
              </a:rPr>
              <a:t>HANDLER AND ANIMAL WELFARE</a:t>
            </a:r>
          </a:p>
          <a:p>
            <a:pPr algn="ctr"/>
            <a:r>
              <a:rPr lang="en-US" sz="2667" dirty="0">
                <a:latin typeface="Shree Devanagari 714" charset="0"/>
                <a:ea typeface="Shree Devanagari 714" charset="0"/>
                <a:cs typeface="Shree Devanagari 714" charset="0"/>
              </a:rPr>
              <a:t>MAKING SURE EVERYONE FEELS HEARD</a:t>
            </a:r>
          </a:p>
        </p:txBody>
      </p:sp>
    </p:spTree>
    <p:extLst>
      <p:ext uri="{BB962C8B-B14F-4D97-AF65-F5344CB8AC3E}">
        <p14:creationId xmlns:p14="http://schemas.microsoft.com/office/powerpoint/2010/main" val="1565969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7484828" y="1593201"/>
            <a:ext cx="3354264" cy="4335961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457200" tIns="457200" rIns="457200" bIns="457200" rtlCol="0" anchor="t" anchorCtr="0">
            <a:noAutofit/>
          </a:bodyPr>
          <a:lstStyle/>
          <a:p>
            <a:r>
              <a:rPr lang="en-US" b="1" dirty="0" smtClean="0">
                <a:latin typeface="Shree Devanagari 714" charset="0"/>
                <a:ea typeface="Shree Devanagari 714" charset="0"/>
                <a:cs typeface="Shree Devanagari 714" charset="0"/>
              </a:rPr>
              <a:t>Cleaning supplies</a:t>
            </a:r>
          </a:p>
          <a:p>
            <a:endParaRPr lang="en-US" b="1" dirty="0" smtClean="0">
              <a:latin typeface="Shree Devanagari 714" charset="0"/>
              <a:ea typeface="Shree Devanagari 714" charset="0"/>
              <a:cs typeface="Shree Devanagari 714" charset="0"/>
            </a:endParaRPr>
          </a:p>
          <a:p>
            <a:r>
              <a:rPr lang="en-US" b="1" dirty="0" smtClean="0">
                <a:latin typeface="Shree Devanagari 714" charset="0"/>
                <a:ea typeface="Shree Devanagari 714" charset="0"/>
                <a:cs typeface="Shree Devanagari 714" charset="0"/>
              </a:rPr>
              <a:t>Location, location, LOCATION! </a:t>
            </a:r>
          </a:p>
          <a:p>
            <a:endParaRPr lang="en-US" b="1" dirty="0">
              <a:latin typeface="Shree Devanagari 714" charset="0"/>
              <a:ea typeface="Shree Devanagari 714" charset="0"/>
              <a:cs typeface="Shree Devanagari 714" charset="0"/>
            </a:endParaRPr>
          </a:p>
          <a:p>
            <a:r>
              <a:rPr lang="en-US" b="1" dirty="0" smtClean="0">
                <a:latin typeface="Shree Devanagari 714" charset="0"/>
                <a:ea typeface="Shree Devanagari 714" charset="0"/>
                <a:cs typeface="Shree Devanagari 714" charset="0"/>
              </a:rPr>
              <a:t>Stay flexible!</a:t>
            </a:r>
          </a:p>
          <a:p>
            <a:endParaRPr lang="en-US" b="1" dirty="0">
              <a:latin typeface="Shree Devanagari 714" charset="0"/>
              <a:ea typeface="Shree Devanagari 714" charset="0"/>
              <a:cs typeface="Shree Devanagari 714" charset="0"/>
            </a:endParaRPr>
          </a:p>
          <a:p>
            <a:r>
              <a:rPr lang="en-US" b="1" dirty="0" smtClean="0">
                <a:latin typeface="Shree Devanagari 714" charset="0"/>
                <a:ea typeface="Shree Devanagari 714" charset="0"/>
                <a:cs typeface="Shree Devanagari 714" charset="0"/>
              </a:rPr>
              <a:t>Keep the volunteers comfortable!</a:t>
            </a:r>
          </a:p>
          <a:p>
            <a:pPr>
              <a:buNone/>
            </a:pPr>
            <a:endParaRPr lang="en-US" b="1" dirty="0">
              <a:latin typeface="Shree Devanagari 714" charset="0"/>
              <a:ea typeface="Shree Devanagari 714" charset="0"/>
              <a:cs typeface="Shree Devanagari 714" charset="0"/>
            </a:endParaRPr>
          </a:p>
          <a:p>
            <a:pPr>
              <a:buNone/>
            </a:pPr>
            <a:endParaRPr lang="en" dirty="0"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7124369" y="604298"/>
            <a:ext cx="4118896" cy="813535"/>
          </a:xfrm>
          <a:prstGeom prst="rect">
            <a:avLst/>
          </a:prstGeom>
        </p:spPr>
        <p:txBody>
          <a:bodyPr vert="horz" lIns="121900" tIns="121900" rIns="121900" bIns="121900" rtlCol="0" anchor="b" anchorCtr="0">
            <a:noAutofit/>
          </a:bodyPr>
          <a:lstStyle/>
          <a:p>
            <a:pPr algn="ctr"/>
            <a:r>
              <a:rPr lang="en-US" sz="3200" dirty="0">
                <a:latin typeface="Shree Devanagari 714" charset="0"/>
                <a:ea typeface="Shree Devanagari 714" charset="0"/>
                <a:cs typeface="Shree Devanagari 714" charset="0"/>
              </a:rPr>
              <a:t>TIPS AND TRICKS</a:t>
            </a:r>
            <a:endParaRPr lang="en" sz="3200" dirty="0"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" r="30523"/>
          <a:stretch/>
        </p:blipFill>
        <p:spPr>
          <a:xfrm rot="5400000">
            <a:off x="-361564" y="361564"/>
            <a:ext cx="6867335" cy="614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38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4139" y="1344283"/>
            <a:ext cx="7443723" cy="4658391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lIns="457200" tIns="457200" rIns="457200" bIns="457200" rtlCol="0">
            <a:spAutoFit/>
          </a:bodyPr>
          <a:lstStyle/>
          <a:p>
            <a:pPr algn="ctr"/>
            <a:r>
              <a:rPr lang="en-US" sz="4267" b="1" dirty="0">
                <a:latin typeface="Shree Devanagari 714" charset="0"/>
                <a:ea typeface="Shree Devanagari 714" charset="0"/>
                <a:cs typeface="Shree Devanagari 714" charset="0"/>
              </a:rPr>
              <a:t>FUTURE GOALS</a:t>
            </a:r>
          </a:p>
          <a:p>
            <a:pPr marL="457189" indent="-457189">
              <a:lnSpc>
                <a:spcPct val="150000"/>
              </a:lnSpc>
              <a:buFont typeface="Arial" charset="0"/>
              <a:buChar char="•"/>
            </a:pPr>
            <a:r>
              <a:rPr lang="en-US" sz="2667" b="1" dirty="0">
                <a:latin typeface="Shree Devanagari 714" charset="0"/>
                <a:ea typeface="Shree Devanagari 714" charset="0"/>
                <a:cs typeface="Shree Devanagari 714" charset="0"/>
              </a:rPr>
              <a:t>T-Shirts</a:t>
            </a:r>
          </a:p>
          <a:p>
            <a:pPr marL="457189" indent="-457189">
              <a:lnSpc>
                <a:spcPct val="150000"/>
              </a:lnSpc>
              <a:buFont typeface="Arial" charset="0"/>
              <a:buChar char="•"/>
            </a:pPr>
            <a:r>
              <a:rPr lang="en-US" sz="2667" b="1" dirty="0">
                <a:latin typeface="Shree Devanagari 714" charset="0"/>
                <a:ea typeface="Shree Devanagari 714" charset="0"/>
                <a:cs typeface="Shree Devanagari 714" charset="0"/>
              </a:rPr>
              <a:t>Dog Spotlights</a:t>
            </a:r>
          </a:p>
          <a:p>
            <a:pPr marL="457189" indent="-457189">
              <a:lnSpc>
                <a:spcPct val="150000"/>
              </a:lnSpc>
              <a:buFont typeface="Arial" charset="0"/>
              <a:buChar char="•"/>
            </a:pPr>
            <a:r>
              <a:rPr lang="en-US" sz="2667" b="1" dirty="0">
                <a:latin typeface="Shree Devanagari 714" charset="0"/>
                <a:ea typeface="Shree Devanagari 714" charset="0"/>
                <a:cs typeface="Shree Devanagari 714" charset="0"/>
              </a:rPr>
              <a:t>Cats! (a variety of animals for a variety of people)</a:t>
            </a:r>
          </a:p>
          <a:p>
            <a:pPr marL="457189" indent="-457189">
              <a:lnSpc>
                <a:spcPct val="150000"/>
              </a:lnSpc>
              <a:buFont typeface="Arial" charset="0"/>
              <a:buChar char="•"/>
            </a:pPr>
            <a:r>
              <a:rPr lang="en-US" sz="2667" b="1" dirty="0" smtClean="0">
                <a:latin typeface="Shree Devanagari 714" charset="0"/>
                <a:ea typeface="Shree Devanagari 714" charset="0"/>
                <a:cs typeface="Shree Devanagari 714" charset="0"/>
              </a:rPr>
              <a:t>Anonymous handler survey</a:t>
            </a:r>
            <a:endParaRPr lang="en-US" sz="2667" b="1" dirty="0">
              <a:latin typeface="Shree Devanagari 714" charset="0"/>
              <a:ea typeface="Shree Devanagari 714" charset="0"/>
              <a:cs typeface="Shree Devanagari 71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55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</TotalTime>
  <Words>144</Words>
  <Application>Microsoft Macintosh PowerPoint</Application>
  <PresentationFormat>Custom</PresentationFormat>
  <Paragraphs>36</Paragraphs>
  <Slides>11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        Paws and Breathe: How Pet Therapy Thrives in an Academic Library  Presented by Pamela Martin, Andrea Krebs, and William Rozum</vt:lpstr>
      <vt:lpstr>BACKGROUND</vt:lpstr>
      <vt:lpstr>PowerPoint Presentation</vt:lpstr>
      <vt:lpstr>STUDENT RESPONSE</vt:lpstr>
      <vt:lpstr>PowerPoint Presentation</vt:lpstr>
      <vt:lpstr>PowerPoint Presentation</vt:lpstr>
      <vt:lpstr>PowerPoint Presentation</vt:lpstr>
      <vt:lpstr>TIPS AND TRICKS</vt:lpstr>
      <vt:lpstr>PowerPoint Presentation</vt:lpstr>
      <vt:lpstr>QUESTIONS?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Paws and Breathe: How Pet Therapy Thrives in an Academic Library</dc:title>
  <dc:creator>Andrea</dc:creator>
  <cp:lastModifiedBy>Merrill-Cazier Library</cp:lastModifiedBy>
  <cp:revision>19</cp:revision>
  <dcterms:created xsi:type="dcterms:W3CDTF">2017-05-16T16:53:12Z</dcterms:created>
  <dcterms:modified xsi:type="dcterms:W3CDTF">2018-01-09T15:40:02Z</dcterms:modified>
</cp:coreProperties>
</file>