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6" r:id="rId1"/>
  </p:sldMasterIdLst>
  <p:notesMasterIdLst>
    <p:notesMasterId r:id="rId37"/>
  </p:notesMasterIdLst>
  <p:sldIdLst>
    <p:sldId id="306" r:id="rId2"/>
    <p:sldId id="285" r:id="rId3"/>
    <p:sldId id="286" r:id="rId4"/>
    <p:sldId id="318" r:id="rId5"/>
    <p:sldId id="274" r:id="rId6"/>
    <p:sldId id="327" r:id="rId7"/>
    <p:sldId id="320" r:id="rId8"/>
    <p:sldId id="256" r:id="rId9"/>
    <p:sldId id="257" r:id="rId10"/>
    <p:sldId id="269" r:id="rId11"/>
    <p:sldId id="261" r:id="rId12"/>
    <p:sldId id="260" r:id="rId13"/>
    <p:sldId id="321" r:id="rId14"/>
    <p:sldId id="322" r:id="rId15"/>
    <p:sldId id="275" r:id="rId16"/>
    <p:sldId id="325" r:id="rId17"/>
    <p:sldId id="323" r:id="rId18"/>
    <p:sldId id="324" r:id="rId19"/>
    <p:sldId id="277" r:id="rId20"/>
    <p:sldId id="315" r:id="rId21"/>
    <p:sldId id="280" r:id="rId22"/>
    <p:sldId id="281" r:id="rId23"/>
    <p:sldId id="308" r:id="rId24"/>
    <p:sldId id="284" r:id="rId25"/>
    <p:sldId id="291" r:id="rId26"/>
    <p:sldId id="304" r:id="rId27"/>
    <p:sldId id="292" r:id="rId28"/>
    <p:sldId id="299" r:id="rId29"/>
    <p:sldId id="300" r:id="rId30"/>
    <p:sldId id="312" r:id="rId31"/>
    <p:sldId id="311" r:id="rId32"/>
    <p:sldId id="310" r:id="rId33"/>
    <p:sldId id="309" r:id="rId34"/>
    <p:sldId id="313" r:id="rId35"/>
    <p:sldId id="31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23" autoAdjust="0"/>
    <p:restoredTop sz="90578" autoAdjust="0"/>
  </p:normalViewPr>
  <p:slideViewPr>
    <p:cSldViewPr snapToObjects="1">
      <p:cViewPr varScale="1">
        <p:scale>
          <a:sx n="132" d="100"/>
          <a:sy n="132" d="100"/>
        </p:scale>
        <p:origin x="-121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AB5444-7DBF-CB41-8C0F-3EE4C5D9B47D}" type="datetimeFigureOut">
              <a:rPr lang="en-US" smtClean="0"/>
              <a:pPr/>
              <a:t>2/7/11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538235-1B61-6E4E-B542-86F06EDE0D56}" type="slidenum">
              <a:rPr lang="en-US" smtClean="0"/>
              <a:pPr/>
              <a:t>‹#›</a:t>
            </a:fld>
            <a:endParaRPr lang="en-US"/>
          </a:p>
        </p:txBody>
      </p:sp>
    </p:spTree>
    <p:extLst>
      <p:ext uri="{BB962C8B-B14F-4D97-AF65-F5344CB8AC3E}">
        <p14:creationId xmlns:p14="http://schemas.microsoft.com/office/powerpoint/2010/main" val="4077556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day focused on learning more about our history and about how our folklore program works.  It included storytelling from a previous</a:t>
            </a:r>
            <a:r>
              <a:rPr lang="en-US" baseline="0" dirty="0" smtClean="0"/>
              <a:t> director, creation of pod casts, and team building exercises.</a:t>
            </a:r>
            <a:endParaRPr lang="en-US" dirty="0" smtClean="0"/>
          </a:p>
          <a:p>
            <a:r>
              <a:rPr lang="en-US" dirty="0" smtClean="0"/>
              <a:t>A team building</a:t>
            </a:r>
            <a:r>
              <a:rPr lang="en-US" baseline="0" dirty="0" smtClean="0"/>
              <a:t> exercise.  Even our dean had to work.</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don’t know what they</a:t>
            </a:r>
            <a:r>
              <a:rPr lang="en-US" baseline="0" dirty="0" smtClean="0"/>
              <a:t> were thinking!  Once again teams were created pulling people from various areas of the library.</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30 DAYS LATER? IT WAS ABOUT A MONTH LATER… GET RID</a:t>
            </a:r>
            <a:r>
              <a:rPr lang="en-US" baseline="0" dirty="0" smtClean="0"/>
              <a:t> OF HEALTHY LUNCH BULLET – NOT THE MOST IMPORTANT PART.</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Might ask our staff to</a:t>
            </a:r>
            <a:r>
              <a:rPr lang="en-US" baseline="0" dirty="0" smtClean="0"/>
              <a:t> send you’re their thoughts on this practice – might get a good quote to include.</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great way for staff to find out what everyone else is doing, as well as an opportunity to learn from their travels</a:t>
            </a:r>
          </a:p>
        </p:txBody>
      </p:sp>
      <p:sp>
        <p:nvSpPr>
          <p:cNvPr id="4" name="Slide Number Placeholder 3"/>
          <p:cNvSpPr>
            <a:spLocks noGrp="1"/>
          </p:cNvSpPr>
          <p:nvPr>
            <p:ph type="sldNum" sz="quarter" idx="10"/>
          </p:nvPr>
        </p:nvSpPr>
        <p:spPr/>
        <p:txBody>
          <a:bodyPr/>
          <a:lstStyle/>
          <a:p>
            <a:fld id="{96538235-1B61-6E4E-B542-86F06EDE0D56}"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96538235-1B61-6E4E-B542-86F06EDE0D56}"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Notes were written by staff to</a:t>
            </a:r>
            <a:r>
              <a:rPr lang="en-US" baseline="0" dirty="0" smtClean="0"/>
              <a:t> other staff… THERE ARE TREATS, TOO! </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Effort to shatter stereotype</a:t>
            </a:r>
            <a:r>
              <a:rPr lang="en-US" baseline="0" dirty="0" smtClean="0"/>
              <a:t>s of librarians.</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took out</a:t>
            </a:r>
            <a:r>
              <a:rPr lang="en-US" baseline="0" dirty="0" smtClean="0"/>
              <a:t> employee of the year since I added it elsewhere</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Created SDC in 2002, committee’s goal is to enhance staff performance,</a:t>
            </a:r>
            <a:r>
              <a:rPr lang="en-US" sz="1200" kern="1200" baseline="0" dirty="0" smtClean="0">
                <a:solidFill>
                  <a:schemeClr val="tx1"/>
                </a:solidFill>
                <a:latin typeface="+mn-lt"/>
                <a:ea typeface="+mn-ea"/>
                <a:cs typeface="+mn-cs"/>
              </a:rPr>
              <a:t> thereby providing better experiences for our patrons.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Mission Statement: </a:t>
            </a:r>
            <a:r>
              <a:rPr lang="en-US" sz="1200" kern="1200" dirty="0" smtClean="0">
                <a:solidFill>
                  <a:schemeClr val="tx1"/>
                </a:solidFill>
                <a:latin typeface="+mn-lt"/>
                <a:ea typeface="+mn-ea"/>
                <a:cs typeface="+mn-cs"/>
              </a:rPr>
              <a:t>The Staff Development Committee is dedicated to the training, education, and retention of all Library employees. It promotes and aspires to gave a collegial environment for all Library employees individually and for the Library as a whole. Through its programs, the committee aspires to promote professional development and growth opportunities that enhance the performance of employees and increase the quality of service. The committee is charged with: </a:t>
            </a:r>
          </a:p>
          <a:p>
            <a:pPr lvl="0"/>
            <a:r>
              <a:rPr lang="en-US" sz="1200" kern="1200" dirty="0" smtClean="0">
                <a:solidFill>
                  <a:schemeClr val="tx1"/>
                </a:solidFill>
                <a:latin typeface="+mn-lt"/>
                <a:ea typeface="+mn-ea"/>
                <a:cs typeface="+mn-cs"/>
              </a:rPr>
              <a:t>• Coordinating the review of issues and identifying needs related to training and development of Library employees </a:t>
            </a:r>
          </a:p>
          <a:p>
            <a:pPr lvl="0"/>
            <a:r>
              <a:rPr lang="en-US" sz="1200" kern="1200" dirty="0" smtClean="0">
                <a:solidFill>
                  <a:schemeClr val="tx1"/>
                </a:solidFill>
                <a:latin typeface="+mn-lt"/>
                <a:ea typeface="+mn-ea"/>
                <a:cs typeface="+mn-cs"/>
              </a:rPr>
              <a:t>• Organizing and sponsoring continuing education programs (minimum 1 per semester) which may include workshops, seminars, and activities such as Staff Day, etc. </a:t>
            </a:r>
          </a:p>
          <a:p>
            <a:pPr lvl="0"/>
            <a:r>
              <a:rPr lang="en-US" sz="1200" kern="1200" dirty="0" smtClean="0">
                <a:solidFill>
                  <a:schemeClr val="tx1"/>
                </a:solidFill>
                <a:latin typeface="+mn-lt"/>
                <a:ea typeface="+mn-ea"/>
                <a:cs typeface="+mn-cs"/>
              </a:rPr>
              <a:t>• Arranging panel discussions, brown bags, etc. where staff will report on recent conferences and continuing education sessions </a:t>
            </a:r>
          </a:p>
          <a:p>
            <a:pPr lvl="0"/>
            <a:r>
              <a:rPr lang="en-US" sz="1200" kern="1200" dirty="0" smtClean="0">
                <a:solidFill>
                  <a:schemeClr val="tx1"/>
                </a:solidFill>
                <a:latin typeface="+mn-lt"/>
                <a:ea typeface="+mn-ea"/>
                <a:cs typeface="+mn-cs"/>
              </a:rPr>
              <a:t>• Arrange stress relieving activities for the betterment of the staff </a:t>
            </a:r>
          </a:p>
          <a:p>
            <a:pPr lvl="0"/>
            <a:r>
              <a:rPr lang="en-US" sz="1200" kern="1200" dirty="0" smtClean="0">
                <a:solidFill>
                  <a:schemeClr val="tx1"/>
                </a:solidFill>
                <a:latin typeface="+mn-lt"/>
                <a:ea typeface="+mn-ea"/>
                <a:cs typeface="+mn-cs"/>
              </a:rPr>
              <a:t>• Evaluating the success of staff development activities </a:t>
            </a:r>
          </a:p>
          <a:p>
            <a:pPr lvl="0"/>
            <a:r>
              <a:rPr lang="en-US" sz="1200" kern="1200" dirty="0" smtClean="0">
                <a:solidFill>
                  <a:schemeClr val="tx1"/>
                </a:solidFill>
                <a:latin typeface="+mn-lt"/>
                <a:ea typeface="+mn-ea"/>
                <a:cs typeface="+mn-cs"/>
              </a:rPr>
              <a:t>• Holding meeting twice a month, which is open to all Library employees </a:t>
            </a:r>
          </a:p>
          <a:p>
            <a:pPr lvl="0"/>
            <a:r>
              <a:rPr lang="en-US" sz="1200" kern="1200" dirty="0" smtClean="0">
                <a:solidFill>
                  <a:schemeClr val="tx1"/>
                </a:solidFill>
                <a:latin typeface="+mn-lt"/>
                <a:ea typeface="+mn-ea"/>
                <a:cs typeface="+mn-cs"/>
              </a:rPr>
              <a:t>• Reporting annually to the Libraries Executive Council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Committee Membership: </a:t>
            </a:r>
            <a:r>
              <a:rPr lang="en-US" sz="1200" kern="1200" dirty="0" smtClean="0">
                <a:solidFill>
                  <a:schemeClr val="tx1"/>
                </a:solidFill>
                <a:latin typeface="+mn-lt"/>
                <a:ea typeface="+mn-ea"/>
                <a:cs typeface="+mn-cs"/>
              </a:rPr>
              <a:t>The committee shall consist of eager, willing, and positive people from all departments among the Library employees. The committee members will be volunteers. A member of the Executive Council will serve on the committee in an ex-officio capacity. Committee members will serve staggered two year terms that are renewable once. Lack of attendance at three consecutive meetings without prior report to the committee chair will result in termination from the committee. The committee will elect a chair from among its membership to serve for one year. </a:t>
            </a:r>
          </a:p>
          <a:p>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BEST ENDING PHOTO EVER!</a:t>
            </a:r>
            <a:endParaRPr lang="en-US"/>
          </a:p>
        </p:txBody>
      </p:sp>
      <p:sp>
        <p:nvSpPr>
          <p:cNvPr id="4" name="Slide Number Placeholder 3"/>
          <p:cNvSpPr>
            <a:spLocks noGrp="1"/>
          </p:cNvSpPr>
          <p:nvPr>
            <p:ph type="sldNum" sz="quarter" idx="10"/>
          </p:nvPr>
        </p:nvSpPr>
        <p:spPr/>
        <p:txBody>
          <a:bodyPr/>
          <a:lstStyle/>
          <a:p>
            <a:fld id="{96538235-1B61-6E4E-B542-86F06EDE0D56}"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Variety of activities,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Mix of fun and serious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Balance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Unify,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Highlighted a part of the library,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Entertaining and educational,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Bringing people together,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Building community,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Really got us talking,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No one person dominated</a:t>
            </a:r>
          </a:p>
          <a:p>
            <a:r>
              <a:rPr lang="en-US" sz="1200" kern="1200" dirty="0" smtClean="0">
                <a:solidFill>
                  <a:schemeClr val="tx1"/>
                </a:solidFill>
                <a:latin typeface="+mn-lt"/>
                <a:ea typeface="+mn-ea"/>
                <a:cs typeface="+mn-cs"/>
              </a:rPr>
              <a:t>Productive,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Got to know other staff that they don’t normally interact with,</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Mixed up the usual groups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Some criticisms: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Too long,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Too drawn out,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Stressful,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Not everyone there,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Too much time sitting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AGAIN, I THINK THIS SLIDE</a:t>
            </a:r>
            <a:r>
              <a:rPr lang="en-US" sz="1200" kern="1200" baseline="0" dirty="0" smtClean="0">
                <a:solidFill>
                  <a:schemeClr val="tx1"/>
                </a:solidFill>
                <a:latin typeface="+mn-lt"/>
                <a:ea typeface="+mn-ea"/>
                <a:cs typeface="+mn-cs"/>
              </a:rPr>
              <a:t> TITLE IS MISSLEADING. AREYOU TAKING ABOUT EVALUATIONS OF STAFF DAY? AND OUR DEAN IS AWESOME… MAYBE COMBINE THIS SLIDE WITH THE PREVIOUS ONE – CUT THE TEXT DOWN A LOT, THOUGH…</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Teams were</a:t>
            </a:r>
            <a:r>
              <a:rPr lang="en-US" baseline="0" dirty="0" smtClean="0"/>
              <a:t> created to combine people from various departments;  here we have cataloging, serials, special collections, circulation, and interlibrary loan – all trying to put a cart of books in call number order.</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Administration</a:t>
            </a:r>
            <a:r>
              <a:rPr lang="en-US" baseline="0" dirty="0" smtClean="0"/>
              <a:t> and Support Staff working together to figure out how to load microfilm.</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Diversity (height), plus </a:t>
            </a:r>
            <a:r>
              <a:rPr lang="en-US" dirty="0" err="1" smtClean="0"/>
              <a:t>gov</a:t>
            </a:r>
            <a:r>
              <a:rPr lang="en-US" dirty="0" smtClean="0"/>
              <a:t> docs, circulation, reference on a team.</a:t>
            </a:r>
            <a:endParaRPr lang="en-US" dirty="0"/>
          </a:p>
        </p:txBody>
      </p:sp>
      <p:sp>
        <p:nvSpPr>
          <p:cNvPr id="4" name="Slide Number Placeholder 3"/>
          <p:cNvSpPr>
            <a:spLocks noGrp="1"/>
          </p:cNvSpPr>
          <p:nvPr>
            <p:ph type="sldNum" sz="quarter" idx="10"/>
          </p:nvPr>
        </p:nvSpPr>
        <p:spPr/>
        <p:txBody>
          <a:bodyPr/>
          <a:lstStyle/>
          <a:p>
            <a:fld id="{96538235-1B61-6E4E-B542-86F06EDE0D56}"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3FF093D2-EF9C-C144-B012-F4E6CAE7FA16}" type="datetimeFigureOut">
              <a:rPr lang="en-US" smtClean="0"/>
              <a:pPr/>
              <a:t>2/7/11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AFC56213-B4C4-4C5C-8EAE-01416D175C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F093D2-EF9C-C144-B012-F4E6CAE7FA16}" type="datetimeFigureOut">
              <a:rPr lang="en-US" smtClean="0"/>
              <a:pPr/>
              <a:t>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34809-259C-7E4B-8B6F-E6D902F2BC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F093D2-EF9C-C144-B012-F4E6CAE7FA16}" type="datetimeFigureOut">
              <a:rPr lang="en-US" smtClean="0"/>
              <a:pPr/>
              <a:t>2/7/11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34809-259C-7E4B-8B6F-E6D902F2BC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3FF093D2-EF9C-C144-B012-F4E6CAE7FA16}" type="datetimeFigureOut">
              <a:rPr lang="en-US" smtClean="0"/>
              <a:pPr/>
              <a:t>2/7/11</a:t>
            </a:fld>
            <a:endParaRPr lang="en-US"/>
          </a:p>
        </p:txBody>
      </p:sp>
      <p:sp>
        <p:nvSpPr>
          <p:cNvPr id="9" name="Slide Number Placeholder 8"/>
          <p:cNvSpPr>
            <a:spLocks noGrp="1"/>
          </p:cNvSpPr>
          <p:nvPr>
            <p:ph type="sldNum" sz="quarter" idx="15"/>
          </p:nvPr>
        </p:nvSpPr>
        <p:spPr/>
        <p:txBody>
          <a:bodyPr rtlCol="0"/>
          <a:lstStyle/>
          <a:p>
            <a:fld id="{CAA34809-259C-7E4B-8B6F-E6D902F2BCFF}"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3FF093D2-EF9C-C144-B012-F4E6CAE7FA16}" type="datetimeFigureOut">
              <a:rPr lang="en-US" smtClean="0"/>
              <a:pPr/>
              <a:t>2/7/11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CAA34809-259C-7E4B-8B6F-E6D902F2BCF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FF093D2-EF9C-C144-B012-F4E6CAE7FA16}" type="datetimeFigureOut">
              <a:rPr lang="en-US" smtClean="0"/>
              <a:pPr/>
              <a:t>2/7/11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34809-259C-7E4B-8B6F-E6D902F2BCFF}"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3FF093D2-EF9C-C144-B012-F4E6CAE7FA16}" type="datetimeFigureOut">
              <a:rPr lang="en-US" smtClean="0"/>
              <a:pPr/>
              <a:t>2/7/11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A34809-259C-7E4B-8B6F-E6D902F2BCFF}"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3FF093D2-EF9C-C144-B012-F4E6CAE7FA16}" type="datetimeFigureOut">
              <a:rPr lang="en-US" smtClean="0"/>
              <a:pPr/>
              <a:t>2/7/11</a:t>
            </a:fld>
            <a:endParaRPr lang="en-US"/>
          </a:p>
        </p:txBody>
      </p:sp>
      <p:sp>
        <p:nvSpPr>
          <p:cNvPr id="7" name="Slide Number Placeholder 6"/>
          <p:cNvSpPr>
            <a:spLocks noGrp="1"/>
          </p:cNvSpPr>
          <p:nvPr>
            <p:ph type="sldNum" sz="quarter" idx="11"/>
          </p:nvPr>
        </p:nvSpPr>
        <p:spPr/>
        <p:txBody>
          <a:bodyPr rtlCol="0"/>
          <a:lstStyle/>
          <a:p>
            <a:fld id="{CAA34809-259C-7E4B-8B6F-E6D902F2BCFF}"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093D2-EF9C-C144-B012-F4E6CAE7FA16}" type="datetimeFigureOut">
              <a:rPr lang="en-US" smtClean="0"/>
              <a:pPr/>
              <a:t>2/7/11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A34809-259C-7E4B-8B6F-E6D902F2BC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3FF093D2-EF9C-C144-B012-F4E6CAE7FA16}" type="datetimeFigureOut">
              <a:rPr lang="en-US" smtClean="0"/>
              <a:pPr/>
              <a:t>2/7/11</a:t>
            </a:fld>
            <a:endParaRPr lang="en-US"/>
          </a:p>
        </p:txBody>
      </p:sp>
      <p:sp>
        <p:nvSpPr>
          <p:cNvPr id="22" name="Slide Number Placeholder 21"/>
          <p:cNvSpPr>
            <a:spLocks noGrp="1"/>
          </p:cNvSpPr>
          <p:nvPr>
            <p:ph type="sldNum" sz="quarter" idx="15"/>
          </p:nvPr>
        </p:nvSpPr>
        <p:spPr/>
        <p:txBody>
          <a:bodyPr rtlCol="0"/>
          <a:lstStyle/>
          <a:p>
            <a:fld id="{CAA34809-259C-7E4B-8B6F-E6D902F2BCFF}"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3FF093D2-EF9C-C144-B012-F4E6CAE7FA16}" type="datetimeFigureOut">
              <a:rPr lang="en-US" smtClean="0"/>
              <a:pPr/>
              <a:t>2/7/11</a:t>
            </a:fld>
            <a:endParaRPr lang="en-US"/>
          </a:p>
        </p:txBody>
      </p:sp>
      <p:sp>
        <p:nvSpPr>
          <p:cNvPr id="18" name="Slide Number Placeholder 17"/>
          <p:cNvSpPr>
            <a:spLocks noGrp="1"/>
          </p:cNvSpPr>
          <p:nvPr>
            <p:ph type="sldNum" sz="quarter" idx="11"/>
          </p:nvPr>
        </p:nvSpPr>
        <p:spPr/>
        <p:txBody>
          <a:bodyPr rtlCol="0"/>
          <a:lstStyle/>
          <a:p>
            <a:fld id="{CAA34809-259C-7E4B-8B6F-E6D902F2BCFF}"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3FF093D2-EF9C-C144-B012-F4E6CAE7FA16}" type="datetimeFigureOut">
              <a:rPr lang="en-US" smtClean="0"/>
              <a:pPr/>
              <a:t>2/7/11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AA34809-259C-7E4B-8B6F-E6D902F2BCF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wmf"/><Relationship Id="rId5" Type="http://schemas.openxmlformats.org/officeDocument/2006/relationships/image" Target="../media/image18.wmf"/><Relationship Id="rId6" Type="http://schemas.openxmlformats.org/officeDocument/2006/relationships/image" Target="../media/image19.pn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057400"/>
            <a:ext cx="6172200" cy="1894362"/>
          </a:xfrm>
        </p:spPr>
        <p:txBody>
          <a:bodyPr>
            <a:normAutofit/>
          </a:bodyPr>
          <a:lstStyle/>
          <a:p>
            <a:pPr algn="ctr"/>
            <a:endParaRPr lang="en-US" sz="1700" b="0" dirty="0"/>
          </a:p>
        </p:txBody>
      </p:sp>
      <p:sp>
        <p:nvSpPr>
          <p:cNvPr id="3" name="Subtitle 2"/>
          <p:cNvSpPr>
            <a:spLocks noGrp="1"/>
          </p:cNvSpPr>
          <p:nvPr>
            <p:ph type="subTitle" idx="1"/>
          </p:nvPr>
        </p:nvSpPr>
        <p:spPr>
          <a:xfrm>
            <a:off x="2286000" y="4191000"/>
            <a:ext cx="6553200" cy="2068038"/>
          </a:xfrm>
        </p:spPr>
        <p:txBody>
          <a:bodyPr>
            <a:normAutofit/>
          </a:bodyPr>
          <a:lstStyle/>
          <a:p>
            <a:pPr algn="ctr"/>
            <a:r>
              <a:rPr lang="en-US" sz="2800" dirty="0" smtClean="0">
                <a:solidFill>
                  <a:schemeClr val="accent1"/>
                </a:solidFill>
                <a:effectLst>
                  <a:glow rad="101600">
                    <a:schemeClr val="bg2">
                      <a:alpha val="75000"/>
                    </a:schemeClr>
                  </a:glow>
                  <a:innerShdw blurRad="63500" dist="241300" dir="8400000">
                    <a:schemeClr val="accent4">
                      <a:alpha val="33000"/>
                    </a:schemeClr>
                  </a:innerShdw>
                </a:effectLst>
              </a:rPr>
              <a:t>A Happy Employee </a:t>
            </a:r>
          </a:p>
          <a:p>
            <a:pPr algn="ctr"/>
            <a:r>
              <a:rPr lang="en-US" sz="2800" dirty="0" smtClean="0">
                <a:solidFill>
                  <a:schemeClr val="accent1"/>
                </a:solidFill>
                <a:effectLst>
                  <a:glow rad="101600">
                    <a:schemeClr val="bg2">
                      <a:alpha val="75000"/>
                    </a:schemeClr>
                  </a:glow>
                  <a:innerShdw blurRad="63500" dist="241300" dir="8400000">
                    <a:schemeClr val="accent4">
                      <a:alpha val="33000"/>
                    </a:schemeClr>
                  </a:innerShdw>
                </a:effectLst>
              </a:rPr>
              <a:t>is a Productive Employee</a:t>
            </a:r>
          </a:p>
          <a:p>
            <a:endParaRPr lang="en-US" dirty="0" smtClean="0"/>
          </a:p>
          <a:p>
            <a:pPr algn="ctr"/>
            <a:r>
              <a:rPr lang="en-US" b="0" dirty="0" smtClean="0"/>
              <a:t>Erin </a:t>
            </a:r>
            <a:r>
              <a:rPr lang="en-US" b="0" dirty="0" err="1" smtClean="0"/>
              <a:t>Dini</a:t>
            </a:r>
            <a:r>
              <a:rPr lang="en-US" b="0" dirty="0" smtClean="0"/>
              <a:t> Davis</a:t>
            </a:r>
          </a:p>
          <a:p>
            <a:endParaRPr lang="en-US" dirty="0" smtClean="0"/>
          </a:p>
          <a:p>
            <a:endParaRPr lang="en-US" dirty="0" smtClean="0"/>
          </a:p>
          <a:p>
            <a:endParaRPr lang="en-US" dirty="0" smtClean="0"/>
          </a:p>
          <a:p>
            <a:endParaRPr lang="en-US" dirty="0"/>
          </a:p>
        </p:txBody>
      </p:sp>
      <p:pic>
        <p:nvPicPr>
          <p:cNvPr id="5" name="Picture 4" descr="USULibraryLogo.jpg"/>
          <p:cNvPicPr>
            <a:picLocks noChangeAspect="1"/>
          </p:cNvPicPr>
          <p:nvPr/>
        </p:nvPicPr>
        <p:blipFill>
          <a:blip r:embed="rId3"/>
          <a:stretch>
            <a:fillRect/>
          </a:stretch>
        </p:blipFill>
        <p:spPr>
          <a:xfrm>
            <a:off x="4419600" y="6007100"/>
            <a:ext cx="2413000" cy="774700"/>
          </a:xfrm>
          <a:prstGeom prst="rect">
            <a:avLst/>
          </a:prstGeom>
        </p:spPr>
      </p:pic>
      <p:pic>
        <p:nvPicPr>
          <p:cNvPr id="7" name="Picture 6" descr="erin"/>
          <p:cNvPicPr>
            <a:picLocks noChangeAspect="1"/>
          </p:cNvPicPr>
          <p:nvPr/>
        </p:nvPicPr>
        <p:blipFill>
          <a:blip r:embed="rId4"/>
          <a:srcRect l="1607" t="17143" r="17679"/>
          <a:stretch>
            <a:fillRect/>
          </a:stretch>
        </p:blipFill>
        <p:spPr>
          <a:xfrm rot="21259385">
            <a:off x="2884700" y="727457"/>
            <a:ext cx="4329974" cy="3096104"/>
          </a:xfrm>
          <a:prstGeom prst="rect">
            <a:avLst/>
          </a:prstGeom>
          <a:ln w="101600" cap="sq" cmpd="sng">
            <a:solidFill>
              <a:schemeClr val="accent1"/>
            </a:solidFill>
            <a:miter lim="800000"/>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r>
              <a:rPr lang="en-US" dirty="0" smtClean="0"/>
              <a:t>Staff Day 2007:  </a:t>
            </a:r>
            <a:r>
              <a:rPr lang="en-US" sz="3600" dirty="0" smtClean="0">
                <a:solidFill>
                  <a:schemeClr val="accent2"/>
                </a:solidFill>
                <a:latin typeface="Marker Felt"/>
                <a:cs typeface="Marker Felt"/>
              </a:rPr>
              <a:t>Library Olympics</a:t>
            </a:r>
            <a:endParaRPr lang="en-US" sz="3600" dirty="0">
              <a:solidFill>
                <a:schemeClr val="accent2"/>
              </a:solidFill>
            </a:endParaRPr>
          </a:p>
        </p:txBody>
      </p:sp>
      <p:pic>
        <p:nvPicPr>
          <p:cNvPr id="4" name="Content Placeholder 3" descr="100_1812.jpg"/>
          <p:cNvPicPr>
            <a:picLocks noGrp="1" noChangeAspect="1"/>
          </p:cNvPicPr>
          <p:nvPr>
            <p:ph sz="quarter" idx="1"/>
          </p:nvPr>
        </p:nvPicPr>
        <p:blipFill>
          <a:blip r:embed="rId3"/>
          <a:srcRect l="1572" t="11979" r="20664" b="4492"/>
          <a:stretch>
            <a:fillRect/>
          </a:stretch>
        </p:blipFill>
        <p:spPr>
          <a:xfrm rot="243536">
            <a:off x="1752600" y="1371600"/>
            <a:ext cx="5053262" cy="4070973"/>
          </a:xfrm>
          <a:ln w="76200" cmpd="sng">
            <a:solidFill>
              <a:schemeClr val="accent1"/>
            </a:solid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r>
              <a:rPr lang="en-US" dirty="0" smtClean="0"/>
              <a:t>Staff Day 2008:  </a:t>
            </a:r>
            <a:r>
              <a:rPr lang="en-US" sz="4000" dirty="0" smtClean="0">
                <a:solidFill>
                  <a:srgbClr val="FE8637"/>
                </a:solidFill>
                <a:latin typeface="Apple Casual"/>
                <a:cs typeface="Apple Casual"/>
              </a:rPr>
              <a:t>Folklore</a:t>
            </a:r>
            <a:endParaRPr lang="en-US" sz="4000" dirty="0">
              <a:solidFill>
                <a:srgbClr val="FE8637"/>
              </a:solidFill>
              <a:latin typeface="Apple Casual"/>
              <a:cs typeface="Apple Casual"/>
            </a:endParaRPr>
          </a:p>
        </p:txBody>
      </p:sp>
      <p:pic>
        <p:nvPicPr>
          <p:cNvPr id="4" name="Content Placeholder 3" descr="122_2247.JPG"/>
          <p:cNvPicPr>
            <a:picLocks noGrp="1" noChangeAspect="1"/>
          </p:cNvPicPr>
          <p:nvPr>
            <p:ph sz="quarter" idx="1"/>
          </p:nvPr>
        </p:nvPicPr>
        <p:blipFill>
          <a:blip r:embed="rId3"/>
          <a:srcRect l="439" r="12744"/>
          <a:stretch>
            <a:fillRect/>
          </a:stretch>
        </p:blipFill>
        <p:spPr>
          <a:xfrm>
            <a:off x="1524000" y="1295400"/>
            <a:ext cx="5641584" cy="4873752"/>
          </a:xfrm>
          <a:ln w="57150" cmpd="sng">
            <a:solidFill>
              <a:schemeClr val="accent3"/>
            </a:solid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fontScale="90000"/>
          </a:bodyPr>
          <a:lstStyle/>
          <a:p>
            <a:r>
              <a:rPr lang="en-US" dirty="0" smtClean="0"/>
              <a:t>Staff Day 2008:  </a:t>
            </a:r>
            <a:r>
              <a:rPr lang="en-US" sz="4400" dirty="0" smtClean="0">
                <a:solidFill>
                  <a:srgbClr val="FE8637"/>
                </a:solidFill>
                <a:latin typeface="Apple Casual"/>
                <a:cs typeface="Apple Casual"/>
              </a:rPr>
              <a:t>Folklore</a:t>
            </a:r>
            <a:endParaRPr lang="en-US" sz="4400" dirty="0"/>
          </a:p>
        </p:txBody>
      </p:sp>
      <p:pic>
        <p:nvPicPr>
          <p:cNvPr id="4" name="Content Placeholder 3" descr="122_2250.JPG"/>
          <p:cNvPicPr>
            <a:picLocks noGrp="1" noChangeAspect="1"/>
          </p:cNvPicPr>
          <p:nvPr>
            <p:ph sz="quarter" idx="1"/>
          </p:nvPr>
        </p:nvPicPr>
        <p:blipFill>
          <a:blip r:embed="rId3"/>
          <a:srcRect l="12744" t="7031" r="9229"/>
          <a:stretch>
            <a:fillRect/>
          </a:stretch>
        </p:blipFill>
        <p:spPr>
          <a:xfrm>
            <a:off x="1770007" y="1295400"/>
            <a:ext cx="5070276" cy="4531110"/>
          </a:xfrm>
          <a:ln w="57150" cmpd="sng">
            <a:solidFill>
              <a:schemeClr val="accent2"/>
            </a:solid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Day 2009:  </a:t>
            </a:r>
            <a:r>
              <a:rPr lang="en-US" dirty="0" smtClean="0">
                <a:solidFill>
                  <a:srgbClr val="008000"/>
                </a:solidFill>
                <a:effectLst>
                  <a:glow rad="101600">
                    <a:srgbClr val="CCFFCC">
                      <a:alpha val="75000"/>
                    </a:srgbClr>
                  </a:glow>
                </a:effectLst>
              </a:rPr>
              <a:t>Be Well, Be Safe, Be Happy</a:t>
            </a:r>
            <a:endParaRPr lang="en-US" dirty="0">
              <a:solidFill>
                <a:srgbClr val="008000"/>
              </a:solidFill>
              <a:effectLst>
                <a:glow rad="101600">
                  <a:srgbClr val="CCFFCC">
                    <a:alpha val="75000"/>
                  </a:srgbClr>
                </a:glow>
              </a:effectLst>
            </a:endParaRPr>
          </a:p>
        </p:txBody>
      </p:sp>
      <p:sp>
        <p:nvSpPr>
          <p:cNvPr id="3" name="Content Placeholder 2"/>
          <p:cNvSpPr>
            <a:spLocks noGrp="1"/>
          </p:cNvSpPr>
          <p:nvPr>
            <p:ph sz="quarter" idx="1"/>
          </p:nvPr>
        </p:nvSpPr>
        <p:spPr/>
        <p:txBody>
          <a:bodyPr/>
          <a:lstStyle/>
          <a:p>
            <a:r>
              <a:rPr lang="en-US" dirty="0" smtClean="0"/>
              <a:t>Developed to complement a campus wide “Be Well” program</a:t>
            </a:r>
          </a:p>
          <a:p>
            <a:r>
              <a:rPr lang="en-US" dirty="0" smtClean="0"/>
              <a:t>SDC members created training materials starring our very own talent, in order to keep the staff engaged</a:t>
            </a:r>
          </a:p>
          <a:p>
            <a:r>
              <a:rPr lang="en-US" dirty="0" smtClean="0"/>
              <a:t>Staff Day launched a fitness challenge that culminated 30 days later with a “Be Well” lunch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2162"/>
          </a:xfrm>
        </p:spPr>
        <p:txBody>
          <a:bodyPr>
            <a:normAutofit/>
          </a:bodyPr>
          <a:lstStyle/>
          <a:p>
            <a:r>
              <a:rPr lang="en-US" sz="3600" dirty="0" smtClean="0">
                <a:latin typeface="Stencil"/>
                <a:cs typeface="Stencil"/>
              </a:rPr>
              <a:t>Staff Day Awards</a:t>
            </a:r>
            <a:endParaRPr lang="en-US" sz="3600" dirty="0">
              <a:latin typeface="Stencil"/>
              <a:cs typeface="Stencil"/>
            </a:endParaRPr>
          </a:p>
        </p:txBody>
      </p:sp>
      <p:sp>
        <p:nvSpPr>
          <p:cNvPr id="3" name="Content Placeholder 2"/>
          <p:cNvSpPr>
            <a:spLocks noGrp="1"/>
          </p:cNvSpPr>
          <p:nvPr>
            <p:ph sz="quarter" idx="1"/>
          </p:nvPr>
        </p:nvSpPr>
        <p:spPr/>
        <p:txBody>
          <a:bodyPr/>
          <a:lstStyle/>
          <a:p>
            <a:pPr>
              <a:spcBef>
                <a:spcPts val="1800"/>
              </a:spcBef>
            </a:pPr>
            <a:r>
              <a:rPr lang="en-US" dirty="0" smtClean="0"/>
              <a:t>Each year we honor an employee from each employee class:  </a:t>
            </a:r>
            <a:r>
              <a:rPr lang="en-US" dirty="0" smtClean="0">
                <a:solidFill>
                  <a:srgbClr val="7598D9"/>
                </a:solidFill>
              </a:rPr>
              <a:t>Classified</a:t>
            </a:r>
            <a:r>
              <a:rPr lang="en-US" dirty="0" smtClean="0"/>
              <a:t>, </a:t>
            </a:r>
            <a:r>
              <a:rPr lang="en-US" dirty="0" smtClean="0">
                <a:solidFill>
                  <a:schemeClr val="accent1"/>
                </a:solidFill>
              </a:rPr>
              <a:t>Professional</a:t>
            </a:r>
            <a:r>
              <a:rPr lang="en-US" dirty="0" smtClean="0"/>
              <a:t>, </a:t>
            </a:r>
            <a:r>
              <a:rPr lang="en-US" dirty="0" smtClean="0">
                <a:solidFill>
                  <a:schemeClr val="accent3"/>
                </a:solidFill>
              </a:rPr>
              <a:t>Faculty</a:t>
            </a:r>
          </a:p>
          <a:p>
            <a:pPr>
              <a:spcBef>
                <a:spcPts val="1800"/>
              </a:spcBef>
            </a:pPr>
            <a:r>
              <a:rPr lang="en-US" dirty="0" smtClean="0"/>
              <a:t>Staff members submit nominations, describing the accomplishments of the nominee</a:t>
            </a:r>
          </a:p>
          <a:p>
            <a:pPr>
              <a:spcBef>
                <a:spcPts val="1800"/>
              </a:spcBef>
            </a:pPr>
            <a:r>
              <a:rPr lang="en-US" dirty="0" smtClean="0"/>
              <a:t>The previous year’s winners serve as the judges</a:t>
            </a:r>
          </a:p>
          <a:p>
            <a:pPr>
              <a:spcBef>
                <a:spcPts val="1800"/>
              </a:spcBef>
            </a:pPr>
            <a:r>
              <a:rPr lang="en-US" dirty="0" smtClean="0"/>
              <a:t>Winners receive a free day off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sdc Activities</a:t>
            </a:r>
            <a:endParaRPr lang="en-US" dirty="0"/>
          </a:p>
        </p:txBody>
      </p:sp>
      <p:sp>
        <p:nvSpPr>
          <p:cNvPr id="3" name="Content Placeholder 2"/>
          <p:cNvSpPr>
            <a:spLocks noGrp="1"/>
          </p:cNvSpPr>
          <p:nvPr>
            <p:ph sz="quarter" idx="1"/>
          </p:nvPr>
        </p:nvSpPr>
        <p:spPr/>
        <p:txBody>
          <a:bodyPr/>
          <a:lstStyle/>
          <a:p>
            <a:r>
              <a:rPr lang="en-US" dirty="0" smtClean="0"/>
              <a:t>Spotlight of the Week</a:t>
            </a:r>
          </a:p>
          <a:p>
            <a:r>
              <a:rPr lang="en-US" dirty="0" smtClean="0"/>
              <a:t>Table Talks</a:t>
            </a:r>
          </a:p>
          <a:p>
            <a:r>
              <a:rPr lang="en-US" dirty="0" smtClean="0"/>
              <a:t>Departmental Open Houses</a:t>
            </a:r>
            <a:endParaRPr lang="en-US" dirty="0"/>
          </a:p>
        </p:txBody>
      </p:sp>
      <p:pic>
        <p:nvPicPr>
          <p:cNvPr id="7" name="Picture 6"/>
          <p:cNvPicPr>
            <a:picLocks noChangeAspect="1"/>
          </p:cNvPicPr>
          <p:nvPr/>
        </p:nvPicPr>
        <p:blipFill>
          <a:blip r:embed="rId3"/>
          <a:stretch>
            <a:fillRect/>
          </a:stretch>
        </p:blipFill>
        <p:spPr>
          <a:xfrm>
            <a:off x="1905000" y="3200400"/>
            <a:ext cx="4800600" cy="33383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6477000"/>
          </a:xfrm>
          <a:solidFill>
            <a:schemeClr val="bg2"/>
          </a:solidFill>
        </p:spPr>
        <p:txBody>
          <a:bodyPr/>
          <a:lstStyle/>
          <a:p>
            <a:endParaRPr lang="en-US" dirty="0"/>
          </a:p>
        </p:txBody>
      </p:sp>
      <p:pic>
        <p:nvPicPr>
          <p:cNvPr id="4" name="Content Placeholder 3" descr="mlspeople.jpg"/>
          <p:cNvPicPr>
            <a:picLocks noGrp="1" noChangeAspect="1"/>
          </p:cNvPicPr>
          <p:nvPr>
            <p:ph sz="quarter" idx="1"/>
          </p:nvPr>
        </p:nvPicPr>
        <p:blipFill>
          <a:blip r:embed="rId2"/>
          <a:srcRect l="-7459" r="-7459"/>
          <a:stretch>
            <a:fillRect/>
          </a:stretch>
        </p:blipFill>
        <p:spPr>
          <a:xfrm>
            <a:off x="457200" y="995327"/>
            <a:ext cx="3962400" cy="2586073"/>
          </a:xfrm>
        </p:spPr>
      </p:pic>
      <p:sp>
        <p:nvSpPr>
          <p:cNvPr id="6" name="TextBox 5"/>
          <p:cNvSpPr txBox="1"/>
          <p:nvPr/>
        </p:nvSpPr>
        <p:spPr>
          <a:xfrm>
            <a:off x="762000" y="3581400"/>
            <a:ext cx="7162800" cy="2893100"/>
          </a:xfrm>
          <a:prstGeom prst="rect">
            <a:avLst/>
          </a:prstGeom>
          <a:noFill/>
          <a:ln w="38100" cmpd="sng">
            <a:noFill/>
          </a:ln>
        </p:spPr>
        <p:txBody>
          <a:bodyPr wrap="square" rtlCol="0">
            <a:spAutoFit/>
          </a:bodyPr>
          <a:lstStyle/>
          <a:p>
            <a:pPr>
              <a:buNone/>
            </a:pPr>
            <a:endParaRPr lang="en-US" sz="1400" dirty="0" smtClean="0"/>
          </a:p>
          <a:p>
            <a:r>
              <a:rPr lang="en-US" sz="1400" dirty="0" smtClean="0"/>
              <a:t>One of the </a:t>
            </a:r>
            <a:r>
              <a:rPr lang="en-US" sz="1400" dirty="0" err="1" smtClean="0"/>
              <a:t>SDC’s</a:t>
            </a:r>
            <a:r>
              <a:rPr lang="en-US" sz="1400" dirty="0" smtClean="0"/>
              <a:t> Reporters on the Run, tracked down these talented employees for an in-depth, insightful, and </a:t>
            </a:r>
            <a:r>
              <a:rPr lang="en-US" sz="1400" i="1" dirty="0" smtClean="0"/>
              <a:t>highly professional</a:t>
            </a:r>
            <a:r>
              <a:rPr lang="en-US" sz="1400" dirty="0" smtClean="0"/>
              <a:t> interview.  No frivolous questions were left unanswered.  No library employees were intentionally injured during this interview.</a:t>
            </a:r>
          </a:p>
          <a:p>
            <a:endParaRPr lang="en-US" sz="1400" dirty="0" smtClean="0"/>
          </a:p>
          <a:p>
            <a:r>
              <a:rPr lang="en-US" sz="1400" dirty="0" smtClean="0"/>
              <a:t>All three appear to enjoy their calling to librarianship.  The call came to them from different entities.  For Cindy it was her landlord, to whom we will be forever indebted.  Emily was influenced by Ronald Jenkins, Director of the Logan Public Library.  Trevor simply heard voices in his head.  Emily demonstrated wisdom beyond her years by indicating Cataloging was her favorite course.   However, we must question her choice of least favorite course, since she cited the movies she was </a:t>
            </a:r>
            <a:r>
              <a:rPr lang="en-US" sz="1400" i="1" dirty="0" smtClean="0"/>
              <a:t>forced</a:t>
            </a:r>
            <a:r>
              <a:rPr lang="en-US" sz="1400" dirty="0" smtClean="0"/>
              <a:t> to watch as part of her Multicultural Sources &amp; Services class!  …</a:t>
            </a:r>
            <a:endParaRPr lang="en-US" sz="1400" dirty="0"/>
          </a:p>
        </p:txBody>
      </p:sp>
      <p:sp>
        <p:nvSpPr>
          <p:cNvPr id="5" name="TextBox 4"/>
          <p:cNvSpPr txBox="1"/>
          <p:nvPr/>
        </p:nvSpPr>
        <p:spPr>
          <a:xfrm>
            <a:off x="4419600" y="868362"/>
            <a:ext cx="3505200" cy="2862323"/>
          </a:xfrm>
          <a:prstGeom prst="rect">
            <a:avLst/>
          </a:prstGeom>
          <a:noFill/>
        </p:spPr>
        <p:txBody>
          <a:bodyPr wrap="square" rtlCol="0">
            <a:spAutoFit/>
          </a:bodyPr>
          <a:lstStyle/>
          <a:p>
            <a:r>
              <a:rPr lang="en-US" i="1" dirty="0" smtClean="0">
                <a:solidFill>
                  <a:srgbClr val="FF6600"/>
                </a:solidFill>
              </a:rPr>
              <a:t>Scholars on the Path to Enlightenment</a:t>
            </a:r>
          </a:p>
          <a:p>
            <a:endParaRPr lang="en-US" dirty="0" smtClean="0"/>
          </a:p>
          <a:p>
            <a:r>
              <a:rPr lang="en-US" sz="1400" b="1" dirty="0" smtClean="0"/>
              <a:t>Did you know that we have three scholars in library school!  </a:t>
            </a:r>
            <a:r>
              <a:rPr lang="en-US" sz="1400" dirty="0" smtClean="0"/>
              <a:t>Trevor Young, Cindy Sherman, and Emily Burton are currently seeking true enlightenment through obtainment of that most revered of degrees, the MLS.  Trevor and Cindy are attending Emporia State, and Emily is attending Clarion University.</a:t>
            </a:r>
            <a:endParaRPr lang="en-US" sz="1400" dirty="0"/>
          </a:p>
        </p:txBody>
      </p:sp>
      <p:sp>
        <p:nvSpPr>
          <p:cNvPr id="7" name="TextBox 6"/>
          <p:cNvSpPr txBox="1"/>
          <p:nvPr/>
        </p:nvSpPr>
        <p:spPr>
          <a:xfrm>
            <a:off x="609600" y="304800"/>
            <a:ext cx="7467600" cy="523220"/>
          </a:xfrm>
          <a:prstGeom prst="rect">
            <a:avLst/>
          </a:prstGeom>
          <a:noFill/>
          <a:ln>
            <a:solidFill>
              <a:schemeClr val="bg2"/>
            </a:solidFill>
          </a:ln>
        </p:spPr>
        <p:txBody>
          <a:bodyPr wrap="square" rtlCol="0">
            <a:spAutoFit/>
          </a:bodyPr>
          <a:lstStyle/>
          <a:p>
            <a:r>
              <a:rPr lang="en-US" sz="2800" dirty="0" smtClean="0">
                <a:solidFill>
                  <a:schemeClr val="tx2"/>
                </a:solidFill>
              </a:rPr>
              <a:t>Spotlight of the week</a:t>
            </a:r>
            <a:endParaRPr lang="en-US" sz="2800"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Talks</a:t>
            </a:r>
            <a:endParaRPr lang="en-US" dirty="0"/>
          </a:p>
        </p:txBody>
      </p:sp>
      <p:sp>
        <p:nvSpPr>
          <p:cNvPr id="3" name="Content Placeholder 2"/>
          <p:cNvSpPr>
            <a:spLocks noGrp="1"/>
          </p:cNvSpPr>
          <p:nvPr>
            <p:ph sz="quarter" idx="1"/>
          </p:nvPr>
        </p:nvSpPr>
        <p:spPr/>
        <p:txBody>
          <a:bodyPr/>
          <a:lstStyle/>
          <a:p>
            <a:r>
              <a:rPr lang="en-US" dirty="0" smtClean="0"/>
              <a:t>Anyone who has attended a conference, training, or workshop is asked to present a summary of their experience</a:t>
            </a:r>
          </a:p>
          <a:p>
            <a:endParaRPr lang="en-US" dirty="0" smtClean="0"/>
          </a:p>
          <a:p>
            <a:r>
              <a:rPr lang="en-US" dirty="0" smtClean="0"/>
              <a:t>Also </a:t>
            </a:r>
            <a:r>
              <a:rPr lang="en-US" dirty="0" smtClean="0">
                <a:solidFill>
                  <a:srgbClr val="000000"/>
                </a:solidFill>
              </a:rPr>
              <a:t>features</a:t>
            </a:r>
            <a:r>
              <a:rPr lang="en-US" dirty="0" smtClean="0">
                <a:solidFill>
                  <a:srgbClr val="008000"/>
                </a:solidFill>
              </a:rPr>
              <a:t> </a:t>
            </a:r>
            <a:r>
              <a:rPr lang="en-US" dirty="0" smtClean="0"/>
              <a:t>special training or current awareness:</a:t>
            </a:r>
          </a:p>
          <a:p>
            <a:pPr lvl="1"/>
            <a:r>
              <a:rPr lang="en-US" dirty="0" smtClean="0">
                <a:solidFill>
                  <a:schemeClr val="accent1"/>
                </a:solidFill>
              </a:rPr>
              <a:t>Web 2.0 </a:t>
            </a:r>
            <a:r>
              <a:rPr lang="en-US" dirty="0" smtClean="0"/>
              <a:t>technologies </a:t>
            </a:r>
          </a:p>
          <a:p>
            <a:pPr lvl="1"/>
            <a:r>
              <a:rPr lang="en-US" dirty="0" smtClean="0">
                <a:solidFill>
                  <a:srgbClr val="0000FF"/>
                </a:solidFill>
              </a:rPr>
              <a:t>New Institutional Repository</a:t>
            </a:r>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Departmental Open Houses</a:t>
            </a:r>
            <a:endParaRPr lang="en-US" dirty="0"/>
          </a:p>
        </p:txBody>
      </p:sp>
      <p:sp>
        <p:nvSpPr>
          <p:cNvPr id="3" name="Content Placeholder 2"/>
          <p:cNvSpPr>
            <a:spLocks noGrp="1"/>
          </p:cNvSpPr>
          <p:nvPr>
            <p:ph sz="quarter" idx="1"/>
          </p:nvPr>
        </p:nvSpPr>
        <p:spPr/>
        <p:txBody>
          <a:bodyPr>
            <a:normAutofit/>
          </a:bodyPr>
          <a:lstStyle/>
          <a:p>
            <a:pPr>
              <a:spcBef>
                <a:spcPts val="1200"/>
              </a:spcBef>
            </a:pPr>
            <a:r>
              <a:rPr lang="en-US" dirty="0" smtClean="0"/>
              <a:t>Offered every couple of years</a:t>
            </a:r>
          </a:p>
          <a:p>
            <a:pPr>
              <a:spcBef>
                <a:spcPts val="1200"/>
              </a:spcBef>
            </a:pPr>
            <a:r>
              <a:rPr lang="en-US" dirty="0" smtClean="0"/>
              <a:t>Departments take turns hosting open houses</a:t>
            </a:r>
          </a:p>
          <a:p>
            <a:pPr>
              <a:spcBef>
                <a:spcPts val="1200"/>
              </a:spcBef>
            </a:pPr>
            <a:r>
              <a:rPr lang="en-US" dirty="0" smtClean="0"/>
              <a:t>Departments plot and scheme creative ways to show what they do and who they are.  </a:t>
            </a:r>
          </a:p>
          <a:p>
            <a:pPr>
              <a:spcBef>
                <a:spcPts val="1200"/>
              </a:spcBef>
            </a:pPr>
            <a:r>
              <a:rPr lang="en-US" dirty="0" smtClean="0"/>
              <a:t>Activities have included:</a:t>
            </a:r>
          </a:p>
          <a:p>
            <a:pPr lvl="1"/>
            <a:r>
              <a:rPr lang="en-US" dirty="0" smtClean="0">
                <a:solidFill>
                  <a:srgbClr val="B32C16"/>
                </a:solidFill>
              </a:rPr>
              <a:t>T</a:t>
            </a:r>
            <a:r>
              <a:rPr lang="en-US" dirty="0" smtClean="0">
                <a:solidFill>
                  <a:schemeClr val="accent3"/>
                </a:solidFill>
              </a:rPr>
              <a:t>he Price is Right </a:t>
            </a:r>
            <a:r>
              <a:rPr lang="en-US" dirty="0" smtClean="0"/>
              <a:t>(Acquisitions)</a:t>
            </a:r>
          </a:p>
          <a:p>
            <a:pPr lvl="1"/>
            <a:r>
              <a:rPr lang="en-US" dirty="0" smtClean="0">
                <a:solidFill>
                  <a:schemeClr val="accent1"/>
                </a:solidFill>
              </a:rPr>
              <a:t>Baby Picture Matching </a:t>
            </a:r>
            <a:r>
              <a:rPr lang="en-US" dirty="0" smtClean="0"/>
              <a:t>(Digital)</a:t>
            </a:r>
          </a:p>
          <a:p>
            <a:pPr lvl="1"/>
            <a:r>
              <a:rPr lang="en-US" dirty="0" smtClean="0">
                <a:solidFill>
                  <a:srgbClr val="008000"/>
                </a:solidFill>
              </a:rPr>
              <a:t>Mission Impossible Video </a:t>
            </a:r>
            <a:r>
              <a:rPr lang="en-US" dirty="0" smtClean="0"/>
              <a:t>(Systems)</a:t>
            </a:r>
          </a:p>
          <a:p>
            <a:pPr lvl="1"/>
            <a:r>
              <a:rPr lang="en-US" dirty="0" smtClean="0">
                <a:solidFill>
                  <a:schemeClr val="accent2"/>
                </a:solidFill>
              </a:rPr>
              <a:t>Circus</a:t>
            </a:r>
            <a:r>
              <a:rPr lang="en-US" dirty="0" smtClean="0"/>
              <a:t> (Cataloging)</a:t>
            </a:r>
          </a:p>
          <a:p>
            <a:pPr lvl="1"/>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8000"/>
                </a:solidFill>
              </a:rPr>
              <a:t>eatin</a:t>
            </a:r>
            <a:r>
              <a:rPr lang="en-US" dirty="0" smtClean="0">
                <a:solidFill>
                  <a:srgbClr val="008000"/>
                </a:solidFill>
              </a:rPr>
              <a:t>’ </a:t>
            </a:r>
            <a:r>
              <a:rPr lang="en-US" dirty="0" smtClean="0"/>
              <a:t>meetings</a:t>
            </a:r>
            <a:endParaRPr lang="en-US" dirty="0"/>
          </a:p>
        </p:txBody>
      </p:sp>
      <p:sp>
        <p:nvSpPr>
          <p:cNvPr id="3" name="Content Placeholder 2"/>
          <p:cNvSpPr>
            <a:spLocks noGrp="1"/>
          </p:cNvSpPr>
          <p:nvPr>
            <p:ph sz="quarter" idx="1"/>
          </p:nvPr>
        </p:nvSpPr>
        <p:spPr/>
        <p:txBody>
          <a:bodyPr/>
          <a:lstStyle/>
          <a:p>
            <a:r>
              <a:rPr lang="en-US" dirty="0" smtClean="0">
                <a:solidFill>
                  <a:srgbClr val="FE8637"/>
                </a:solidFill>
              </a:rPr>
              <a:t>Firs</a:t>
            </a:r>
            <a:r>
              <a:rPr lang="en-US" dirty="0" smtClean="0">
                <a:solidFill>
                  <a:schemeClr val="accent1"/>
                </a:solidFill>
              </a:rPr>
              <a:t>t Friday Lunch </a:t>
            </a:r>
            <a:r>
              <a:rPr lang="en-US" sz="1800" dirty="0" smtClean="0">
                <a:solidFill>
                  <a:schemeClr val="accent1"/>
                </a:solidFill>
              </a:rPr>
              <a:t>(monthly potlucks)</a:t>
            </a:r>
          </a:p>
          <a:p>
            <a:r>
              <a:rPr lang="en-US" dirty="0" smtClean="0">
                <a:solidFill>
                  <a:schemeClr val="accent3"/>
                </a:solidFill>
              </a:rPr>
              <a:t>Holiday Treat Exchange</a:t>
            </a:r>
          </a:p>
          <a:p>
            <a:r>
              <a:rPr lang="en-US" dirty="0" smtClean="0">
                <a:solidFill>
                  <a:schemeClr val="accent2"/>
                </a:solidFill>
              </a:rPr>
              <a:t>Recipe Exchanges</a:t>
            </a:r>
            <a:endParaRPr lang="en-US" dirty="0">
              <a:solidFill>
                <a:schemeClr val="accent2"/>
              </a:solidFill>
            </a:endParaRPr>
          </a:p>
        </p:txBody>
      </p:sp>
      <p:pic>
        <p:nvPicPr>
          <p:cNvPr id="7" name="Picture 6"/>
          <p:cNvPicPr>
            <a:picLocks noChangeAspect="1"/>
          </p:cNvPicPr>
          <p:nvPr/>
        </p:nvPicPr>
        <p:blipFill>
          <a:blip r:embed="rId2"/>
          <a:stretch>
            <a:fillRect/>
          </a:stretch>
        </p:blipFill>
        <p:spPr>
          <a:xfrm>
            <a:off x="4114800" y="2345908"/>
            <a:ext cx="3200400" cy="45120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Development committee (SDC)</a:t>
            </a:r>
            <a:endParaRPr lang="en-US" dirty="0"/>
          </a:p>
        </p:txBody>
      </p:sp>
      <p:sp>
        <p:nvSpPr>
          <p:cNvPr id="3" name="Content Placeholder 2"/>
          <p:cNvSpPr>
            <a:spLocks noGrp="1"/>
          </p:cNvSpPr>
          <p:nvPr>
            <p:ph sz="quarter" idx="1"/>
          </p:nvPr>
        </p:nvSpPr>
        <p:spPr>
          <a:xfrm>
            <a:off x="685800" y="1828800"/>
            <a:ext cx="7391400" cy="4267200"/>
          </a:xfrm>
          <a:solidFill>
            <a:schemeClr val="bg2"/>
          </a:solidFill>
        </p:spPr>
        <p:txBody>
          <a:bodyPr>
            <a:normAutofit/>
          </a:bodyPr>
          <a:lstStyle/>
          <a:p>
            <a:pPr>
              <a:spcBef>
                <a:spcPts val="0"/>
              </a:spcBef>
            </a:pPr>
            <a:r>
              <a:rPr lang="en-US" i="1" dirty="0" smtClean="0">
                <a:solidFill>
                  <a:srgbClr val="FE8637"/>
                </a:solidFill>
              </a:rPr>
              <a:t>Mission</a:t>
            </a:r>
            <a:r>
              <a:rPr lang="en-US" dirty="0" smtClean="0">
                <a:solidFill>
                  <a:srgbClr val="FE8637"/>
                </a:solidFill>
              </a:rPr>
              <a:t>:</a:t>
            </a:r>
          </a:p>
          <a:p>
            <a:pPr>
              <a:spcBef>
                <a:spcPts val="0"/>
              </a:spcBef>
              <a:buNone/>
            </a:pPr>
            <a:r>
              <a:rPr lang="en-US" dirty="0" smtClean="0"/>
              <a:t> 		SDC is dedicated to the training, education, 	and retention of all Library employees</a:t>
            </a:r>
          </a:p>
          <a:p>
            <a:pPr>
              <a:spcBef>
                <a:spcPts val="0"/>
              </a:spcBef>
              <a:buNone/>
            </a:pPr>
            <a:endParaRPr lang="en-US" dirty="0" smtClean="0"/>
          </a:p>
          <a:p>
            <a:pPr>
              <a:spcBef>
                <a:spcPts val="0"/>
              </a:spcBef>
            </a:pPr>
            <a:r>
              <a:rPr lang="en-US" i="1" dirty="0" smtClean="0">
                <a:solidFill>
                  <a:schemeClr val="accent2"/>
                </a:solidFill>
              </a:rPr>
              <a:t>Membership</a:t>
            </a:r>
            <a:r>
              <a:rPr lang="en-US" dirty="0" smtClean="0">
                <a:solidFill>
                  <a:schemeClr val="accent2"/>
                </a:solidFill>
              </a:rPr>
              <a:t>: </a:t>
            </a:r>
          </a:p>
          <a:p>
            <a:pPr>
              <a:spcBef>
                <a:spcPts val="0"/>
              </a:spcBef>
              <a:buNone/>
            </a:pPr>
            <a:r>
              <a:rPr lang="en-US" dirty="0" smtClean="0"/>
              <a:t>		10 people representing all departments &amp; all 	job classifications</a:t>
            </a:r>
          </a:p>
          <a:p>
            <a:pPr>
              <a:spcBef>
                <a:spcPts val="0"/>
              </a:spcBef>
              <a:buNone/>
            </a:pPr>
            <a:endParaRPr lang="en-US" dirty="0" smtClean="0"/>
          </a:p>
          <a:p>
            <a:pPr>
              <a:spcBef>
                <a:spcPts val="0"/>
              </a:spcBef>
            </a:pPr>
            <a:r>
              <a:rPr lang="en-US" i="1" dirty="0" smtClean="0">
                <a:solidFill>
                  <a:schemeClr val="accent6"/>
                </a:solidFill>
              </a:rPr>
              <a:t>Leadership opportunities for all! </a:t>
            </a:r>
          </a:p>
          <a:p>
            <a:pPr>
              <a:spcBef>
                <a:spcPts val="0"/>
              </a:spcBef>
              <a:buNone/>
            </a:pPr>
            <a:r>
              <a:rPr lang="en-US" dirty="0" smtClean="0"/>
              <a:t>		NO ONE is safe from serving as the chair!</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liday Treat Exchange 12-10-08.pdf"/>
          <p:cNvPicPr>
            <a:picLocks noGrp="1" noChangeAspect="1"/>
          </p:cNvPicPr>
          <p:nvPr>
            <p:ph type="pic" idx="4294967295"/>
          </p:nvPr>
        </p:nvPicPr>
        <p:blipFill>
          <a:blip r:embed="rId2"/>
          <a:srcRect l="-8235" r="-8235"/>
          <a:stretch>
            <a:fillRect/>
          </a:stretch>
        </p:blipFill>
        <p:spPr>
          <a:xfrm>
            <a:off x="1219200" y="304800"/>
            <a:ext cx="5867400" cy="5867400"/>
          </a:xfrm>
          <a:ln w="57150" cmpd="sng">
            <a:solidFill>
              <a:schemeClr val="accent6"/>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2884825" y="453598"/>
          <a:ext cx="4952995" cy="5617323"/>
        </p:xfrm>
        <a:graphic>
          <a:graphicData uri="http://schemas.openxmlformats.org/drawingml/2006/table">
            <a:tbl>
              <a:tblPr/>
              <a:tblGrid>
                <a:gridCol w="317839"/>
                <a:gridCol w="467930"/>
                <a:gridCol w="467930"/>
                <a:gridCol w="467930"/>
                <a:gridCol w="467930"/>
                <a:gridCol w="467930"/>
                <a:gridCol w="467930"/>
                <a:gridCol w="467930"/>
                <a:gridCol w="467930"/>
                <a:gridCol w="467930"/>
                <a:gridCol w="423786"/>
              </a:tblGrid>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813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gridSpan="10">
                  <a:txBody>
                    <a:bodyPr/>
                    <a:lstStyle/>
                    <a:p>
                      <a:pPr algn="ctr" fontAlgn="b"/>
                      <a:r>
                        <a:rPr lang="en-US" sz="1300" b="1" i="0" u="none" strike="noStrike" dirty="0">
                          <a:solidFill>
                            <a:srgbClr val="000000"/>
                          </a:solidFill>
                          <a:latin typeface="Lucida Calligraphy"/>
                        </a:rPr>
                        <a:t>FRIDAY FEBRUARY LUNCH</a:t>
                      </a:r>
                    </a:p>
                  </a:txBody>
                  <a:tcPr marL="6334" marR="6334" marT="633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656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4069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6">
                  <a:txBody>
                    <a:bodyPr/>
                    <a:lstStyle/>
                    <a:p>
                      <a:pPr algn="ctr" fontAlgn="b"/>
                      <a:r>
                        <a:rPr lang="en-US" sz="700" b="0" i="0" u="none" strike="noStrike" dirty="0">
                          <a:solidFill>
                            <a:srgbClr val="000000"/>
                          </a:solidFill>
                          <a:latin typeface="Calibri"/>
                        </a:rPr>
                        <a:t>Friday, February 13, 2009</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4069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700" b="0" i="0" u="none" strike="noStrike" dirty="0">
                          <a:solidFill>
                            <a:srgbClr val="000000"/>
                          </a:solidFill>
                          <a:latin typeface="Calibri"/>
                        </a:rPr>
                        <a:t>12:00 PM</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203229">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3">
                  <a:txBody>
                    <a:bodyPr/>
                    <a:lstStyle/>
                    <a:p>
                      <a:pPr algn="l" fontAlgn="b"/>
                      <a:r>
                        <a:rPr lang="en-US" sz="900" b="1" i="0" u="none" strike="noStrike" dirty="0">
                          <a:solidFill>
                            <a:srgbClr val="000000"/>
                          </a:solidFill>
                          <a:latin typeface="Lucida Calligraphy"/>
                        </a:rPr>
                        <a:t>ROMANTIC</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latin typeface="Lucida Calligraphy"/>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203229">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900" b="1" i="0" u="none" strike="noStrike" dirty="0">
                          <a:solidFill>
                            <a:srgbClr val="000000"/>
                          </a:solidFill>
                          <a:latin typeface="Lucida Calligraphy"/>
                        </a:rPr>
                        <a:t>ITALIAN</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endParaRPr lang="en-US" sz="600" b="0" i="0" u="none" strike="noStrike">
                        <a:solidFill>
                          <a:srgbClr val="000000"/>
                        </a:solidFill>
                        <a:latin typeface="Calibri"/>
                      </a:endParaRP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203229">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r" fontAlgn="b"/>
                      <a:r>
                        <a:rPr lang="en-US" sz="900" b="1" i="0" u="none" strike="noStrike">
                          <a:solidFill>
                            <a:srgbClr val="000000"/>
                          </a:solidFill>
                          <a:latin typeface="Lucida Calligraphy"/>
                        </a:rPr>
                        <a:t>DINNER</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3947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endParaRPr lang="en-US" sz="700" b="0" i="0" u="none" strike="noStrike">
                        <a:solidFill>
                          <a:srgbClr val="000000"/>
                        </a:solidFill>
                        <a:latin typeface="Calibri"/>
                      </a:endParaRP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4069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ctr" fontAlgn="b"/>
                      <a:endParaRPr lang="en-US" sz="7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ctr" fontAlgn="b"/>
                      <a:endParaRPr lang="en-US" sz="7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ctr" fontAlgn="b"/>
                      <a:endParaRPr lang="en-US" sz="7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ctr" fontAlgn="b"/>
                      <a:endParaRPr lang="en-US" sz="7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64147">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700" b="1" i="0" u="none" strike="noStrike">
                          <a:solidFill>
                            <a:srgbClr val="000000"/>
                          </a:solidFill>
                          <a:latin typeface="Lucida Calligraphy"/>
                        </a:rPr>
                        <a:t>The Menu:</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600" b="1" i="0" u="none" strike="noStrike" dirty="0">
                          <a:solidFill>
                            <a:srgbClr val="000000"/>
                          </a:solidFill>
                          <a:latin typeface="Calibri"/>
                        </a:rPr>
                        <a:t>   Spaghetti and Meatballs</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600" b="1" i="0" u="none" strike="noStrike" dirty="0">
                          <a:solidFill>
                            <a:srgbClr val="000000"/>
                          </a:solidFill>
                          <a:latin typeface="Calibri"/>
                        </a:rPr>
                        <a:t>in a secret family recipe sauce</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600" b="1" i="0" u="none" strike="noStrike">
                          <a:solidFill>
                            <a:srgbClr val="000000"/>
                          </a:solidFill>
                          <a:latin typeface="Calibri"/>
                        </a:rPr>
                        <a:t>(artfully prepared by Chef Sandra)</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600" b="1" i="0" u="none" strike="noStrike">
                          <a:solidFill>
                            <a:srgbClr val="000000"/>
                          </a:solidFill>
                          <a:latin typeface="Calibri"/>
                        </a:rPr>
                        <a:t>Green Salad</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600" b="1" i="0" u="none" strike="noStrike">
                          <a:solidFill>
                            <a:srgbClr val="000000"/>
                          </a:solidFill>
                          <a:latin typeface="Calibri"/>
                        </a:rPr>
                        <a:t>Fresh Bread</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ctr" fontAlgn="b"/>
                      <a:r>
                        <a:rPr lang="en-US" sz="600" b="1" i="0" u="none" strike="noStrike">
                          <a:solidFill>
                            <a:srgbClr val="000000"/>
                          </a:solidFill>
                          <a:latin typeface="Calibri"/>
                        </a:rPr>
                        <a:t>Desserts</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2066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1" i="0" u="none" strike="noStrike">
                        <a:solidFill>
                          <a:srgbClr val="000000"/>
                        </a:solidFill>
                        <a:latin typeface="Calibri"/>
                      </a:endParaRPr>
                    </a:p>
                  </a:txBody>
                  <a:tcPr marL="6334" marR="6334" marT="6334" marB="0" anchor="b">
                    <a:lnL>
                      <a:noFill/>
                    </a:lnL>
                    <a:lnR>
                      <a:noFill/>
                    </a:lnR>
                    <a:lnT>
                      <a:noFill/>
                    </a:lnT>
                    <a:lnB>
                      <a:noFill/>
                    </a:lnB>
                  </a:tcPr>
                </a:tc>
                <a:tc gridSpan="2">
                  <a:txBody>
                    <a:bodyPr/>
                    <a:lstStyle/>
                    <a:p>
                      <a:pPr algn="ctr" fontAlgn="b"/>
                      <a:r>
                        <a:rPr lang="en-US" sz="600" b="1" i="0" u="none" strike="noStrike" dirty="0">
                          <a:solidFill>
                            <a:srgbClr val="000000"/>
                          </a:solidFill>
                          <a:latin typeface="Calibri"/>
                        </a:rPr>
                        <a:t>Drinks</a:t>
                      </a:r>
                    </a:p>
                  </a:txBody>
                  <a:tcPr marL="6334" marR="6334" marT="6334" marB="0" anchor="b">
                    <a:lnL>
                      <a:noFill/>
                    </a:lnL>
                    <a:lnR>
                      <a:noFill/>
                    </a:lnR>
                    <a:lnT>
                      <a:noFill/>
                    </a:lnT>
                    <a:lnB>
                      <a:noFill/>
                    </a:lnB>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ctr" fontAlgn="b"/>
                      <a:endParaRPr lang="en-US" sz="5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ctr" fontAlgn="b"/>
                      <a:endParaRPr lang="en-US" sz="5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1"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79781">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6">
                  <a:txBody>
                    <a:bodyPr/>
                    <a:lstStyle/>
                    <a:p>
                      <a:pPr algn="ctr" fontAlgn="b"/>
                      <a:r>
                        <a:rPr lang="en-US" sz="900" b="0" i="0" u="none" strike="noStrike">
                          <a:solidFill>
                            <a:srgbClr val="000000"/>
                          </a:solidFill>
                          <a:latin typeface="Calibri"/>
                        </a:rPr>
                        <a:t>Sign up on the blog to bring:</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271134">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4">
                  <a:txBody>
                    <a:bodyPr/>
                    <a:lstStyle/>
                    <a:p>
                      <a:pPr algn="l" fontAlgn="b"/>
                      <a:r>
                        <a:rPr lang="en-US" sz="700" b="0" i="0" u="none" strike="noStrike" dirty="0">
                          <a:solidFill>
                            <a:srgbClr val="000000"/>
                          </a:solidFill>
                          <a:latin typeface="Calibri"/>
                        </a:rPr>
                        <a:t>$3 towards the main dish ingredients</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3947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2">
                  <a:txBody>
                    <a:bodyPr/>
                    <a:lstStyle/>
                    <a:p>
                      <a:pPr algn="l" fontAlgn="b"/>
                      <a:r>
                        <a:rPr lang="en-US" sz="700" b="0" i="0" u="none" strike="noStrike" dirty="0">
                          <a:solidFill>
                            <a:srgbClr val="000000"/>
                          </a:solidFill>
                          <a:latin typeface="Calibri"/>
                        </a:rPr>
                        <a:t>Spaghetti noodles</a:t>
                      </a:r>
                    </a:p>
                  </a:txBody>
                  <a:tcPr marL="6334" marR="6334" marT="6334" marB="0" anchor="b">
                    <a:lnL>
                      <a:noFill/>
                    </a:lnL>
                    <a:lnR>
                      <a:noFill/>
                    </a:lnR>
                    <a:lnT>
                      <a:noFill/>
                    </a:lnT>
                    <a:lnB>
                      <a:noFill/>
                    </a:lnB>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3947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3">
                  <a:txBody>
                    <a:bodyPr/>
                    <a:lstStyle/>
                    <a:p>
                      <a:pPr algn="l" fontAlgn="b"/>
                      <a:r>
                        <a:rPr lang="en-US" sz="700" b="0" i="0" u="none" strike="noStrike">
                          <a:solidFill>
                            <a:srgbClr val="000000"/>
                          </a:solidFill>
                          <a:latin typeface="Calibri"/>
                        </a:rPr>
                        <a:t>Salad Toppings &amp; Dressing</a:t>
                      </a: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dirty="0">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3947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700" b="0" i="0" u="none" strike="noStrike" dirty="0">
                          <a:solidFill>
                            <a:srgbClr val="000000"/>
                          </a:solidFill>
                          <a:latin typeface="Calibri"/>
                        </a:rPr>
                        <a:t>Bread</a:t>
                      </a: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3947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700" b="0" i="0" u="none" strike="noStrike" dirty="0">
                          <a:solidFill>
                            <a:srgbClr val="000000"/>
                          </a:solidFill>
                          <a:latin typeface="Calibri"/>
                        </a:rPr>
                        <a:t>Desserts</a:t>
                      </a: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3947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700" b="0" i="0" u="none" strike="noStrike" dirty="0">
                          <a:solidFill>
                            <a:srgbClr val="000000"/>
                          </a:solidFill>
                          <a:latin typeface="Calibri"/>
                        </a:rPr>
                        <a:t>Drinks</a:t>
                      </a: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3947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2">
                  <a:txBody>
                    <a:bodyPr/>
                    <a:lstStyle/>
                    <a:p>
                      <a:pPr algn="l" fontAlgn="b"/>
                      <a:r>
                        <a:rPr lang="en-US" sz="700" b="0" i="0" u="none" strike="noStrike" dirty="0">
                          <a:solidFill>
                            <a:srgbClr val="000000"/>
                          </a:solidFill>
                          <a:latin typeface="Calibri"/>
                        </a:rPr>
                        <a:t>Plates/cups/forks</a:t>
                      </a:r>
                    </a:p>
                  </a:txBody>
                  <a:tcPr marL="6334" marR="6334" marT="6334" marB="0" anchor="b">
                    <a:lnL>
                      <a:noFill/>
                    </a:lnL>
                    <a:lnR>
                      <a:noFill/>
                    </a:lnR>
                    <a:lnT>
                      <a:noFill/>
                    </a:lnT>
                    <a:lnB>
                      <a:noFill/>
                    </a:lnB>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39476">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2">
                  <a:txBody>
                    <a:bodyPr/>
                    <a:lstStyle/>
                    <a:p>
                      <a:pPr algn="l" fontAlgn="b"/>
                      <a:r>
                        <a:rPr lang="en-US" sz="700" b="0" i="0" u="none" strike="noStrike" dirty="0">
                          <a:solidFill>
                            <a:srgbClr val="000000"/>
                          </a:solidFill>
                          <a:latin typeface="Calibri"/>
                        </a:rPr>
                        <a:t>Clean Up</a:t>
                      </a:r>
                    </a:p>
                  </a:txBody>
                  <a:tcPr marL="6334" marR="6334" marT="6334" marB="0" anchor="b">
                    <a:lnL>
                      <a:noFill/>
                    </a:lnL>
                    <a:lnR>
                      <a:noFill/>
                    </a:lnR>
                    <a:lnT>
                      <a:noFill/>
                    </a:lnT>
                    <a:lnB>
                      <a:noFill/>
                    </a:lnB>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724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724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3">
                  <a:txBody>
                    <a:bodyPr/>
                    <a:lstStyle/>
                    <a:p>
                      <a:pPr algn="ctr"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gridSpan="3">
                  <a:txBody>
                    <a:bodyPr/>
                    <a:lstStyle/>
                    <a:p>
                      <a:pPr algn="ctr"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3">
                  <a:txBody>
                    <a:bodyPr/>
                    <a:lstStyle/>
                    <a:p>
                      <a:pPr algn="ctr"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0995">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gridSpan="3">
                  <a:txBody>
                    <a:bodyPr/>
                    <a:lstStyle/>
                    <a:p>
                      <a:pPr algn="ctr"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dirty="0">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endParaRPr lang="en-US" sz="500" b="0" i="0" u="none" strike="noStrike">
                        <a:solidFill>
                          <a:srgbClr val="000000"/>
                        </a:solidFill>
                        <a:latin typeface="Calibri"/>
                      </a:endParaRPr>
                    </a:p>
                  </a:txBody>
                  <a:tcPr marL="6334" marR="6334" marT="6334" marB="0" anchor="b">
                    <a:lnL>
                      <a:noFill/>
                    </a:lnL>
                    <a:lnR>
                      <a:noFill/>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r>
              <a:tr h="117248">
                <a:tc>
                  <a:txBody>
                    <a:bodyPr/>
                    <a:lstStyle/>
                    <a:p>
                      <a:pPr algn="l" fontAlgn="b"/>
                      <a:endParaRPr lang="en-US" sz="500" b="0" i="0" u="none" strike="noStrike">
                        <a:solidFill>
                          <a:srgbClr val="000000"/>
                        </a:solidFill>
                        <a:latin typeface="Calibri"/>
                      </a:endParaRPr>
                    </a:p>
                  </a:txBody>
                  <a:tcPr marL="6334" marR="6334" marT="6334"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500" b="0" i="0" u="none" strike="noStrike">
                          <a:solidFill>
                            <a:srgbClr val="000000"/>
                          </a:solidFill>
                          <a:latin typeface="Calibri"/>
                        </a:rPr>
                        <a:t> </a:t>
                      </a:r>
                    </a:p>
                  </a:txBody>
                  <a:tcPr marL="6334" marR="6334" marT="633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a:solidFill>
                            <a:srgbClr val="000000"/>
                          </a:solidFill>
                          <a:latin typeface="Calibri"/>
                        </a:rPr>
                        <a:t> </a:t>
                      </a:r>
                    </a:p>
                  </a:txBody>
                  <a:tcPr marL="6334" marR="6334" marT="633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500" b="0" i="0" u="none" strike="noStrike" dirty="0">
                          <a:solidFill>
                            <a:srgbClr val="000000"/>
                          </a:solidFill>
                          <a:latin typeface="Calibri"/>
                        </a:rPr>
                        <a:t> </a:t>
                      </a:r>
                    </a:p>
                  </a:txBody>
                  <a:tcPr marL="6334" marR="6334" marT="633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5" name="Picture 4" descr="C:\Documents and Settings\Staff\Local Settings\Temporary Internet Files\Content.IE5\MDRUFV3M\MPj04403150000[1].jpg"/>
          <p:cNvPicPr>
            <a:picLocks noChangeAspect="1" noChangeArrowheads="1"/>
          </p:cNvPicPr>
          <p:nvPr/>
        </p:nvPicPr>
        <p:blipFill>
          <a:blip r:embed="rId2" cstate="print"/>
          <a:srcRect/>
          <a:stretch>
            <a:fillRect/>
          </a:stretch>
        </p:blipFill>
        <p:spPr bwMode="auto">
          <a:xfrm>
            <a:off x="3337551" y="1981200"/>
            <a:ext cx="1295400" cy="1359638"/>
          </a:xfrm>
          <a:prstGeom prst="rect">
            <a:avLst/>
          </a:prstGeom>
          <a:noFill/>
          <a:ln w="9525">
            <a:noFill/>
            <a:miter lim="800000"/>
            <a:headEnd/>
            <a:tailEnd/>
          </a:ln>
        </p:spPr>
      </p:pic>
      <p:pic>
        <p:nvPicPr>
          <p:cNvPr id="6" name="Picture 5" descr="C:\Documents and Settings\Staff\Local Settings\Temporary Internet Files\Content.IE5\MDRUFV3M\MPj04403150000[1].jpg"/>
          <p:cNvPicPr>
            <a:picLocks noChangeAspect="1" noChangeArrowheads="1"/>
          </p:cNvPicPr>
          <p:nvPr/>
        </p:nvPicPr>
        <p:blipFill>
          <a:blip r:embed="rId3" cstate="print"/>
          <a:srcRect/>
          <a:stretch>
            <a:fillRect/>
          </a:stretch>
        </p:blipFill>
        <p:spPr bwMode="auto">
          <a:xfrm>
            <a:off x="6444173" y="1051329"/>
            <a:ext cx="871027" cy="953383"/>
          </a:xfrm>
          <a:prstGeom prst="rect">
            <a:avLst/>
          </a:prstGeom>
          <a:noFill/>
          <a:ln w="9525">
            <a:noFill/>
            <a:miter lim="800000"/>
            <a:headEnd/>
            <a:tailEnd/>
          </a:ln>
        </p:spPr>
      </p:pic>
      <p:pic>
        <p:nvPicPr>
          <p:cNvPr id="7" name="Picture 6" descr="C:\Documents and Settings\Staff\Local Settings\Temporary Internet Files\Content.IE5\0P1IILRI\MCFD00969_0000[1].wmf"/>
          <p:cNvPicPr>
            <a:picLocks noChangeAspect="1" noChangeArrowheads="1"/>
          </p:cNvPicPr>
          <p:nvPr/>
        </p:nvPicPr>
        <p:blipFill>
          <a:blip r:embed="rId4"/>
          <a:srcRect/>
          <a:stretch>
            <a:fillRect/>
          </a:stretch>
        </p:blipFill>
        <p:spPr bwMode="auto">
          <a:xfrm>
            <a:off x="3337551" y="3608793"/>
            <a:ext cx="1937119" cy="1514475"/>
          </a:xfrm>
          <a:prstGeom prst="rect">
            <a:avLst/>
          </a:prstGeom>
          <a:noFill/>
          <a:ln w="9525">
            <a:noFill/>
            <a:miter lim="800000"/>
            <a:headEnd/>
            <a:tailEnd/>
          </a:ln>
        </p:spPr>
      </p:pic>
      <p:pic>
        <p:nvPicPr>
          <p:cNvPr id="8" name="Picture 7" descr="C:\Documents and Settings\Staff\Local Settings\Temporary Internet Files\Content.IE5\267IKFRR\MCj02340100000[1].wmf"/>
          <p:cNvPicPr>
            <a:picLocks noChangeAspect="1" noChangeArrowheads="1"/>
          </p:cNvPicPr>
          <p:nvPr/>
        </p:nvPicPr>
        <p:blipFill>
          <a:blip r:embed="rId5"/>
          <a:srcRect/>
          <a:stretch>
            <a:fillRect/>
          </a:stretch>
        </p:blipFill>
        <p:spPr bwMode="auto">
          <a:xfrm>
            <a:off x="6103520" y="2380068"/>
            <a:ext cx="1508961" cy="1228725"/>
          </a:xfrm>
          <a:prstGeom prst="rect">
            <a:avLst/>
          </a:prstGeom>
          <a:noFill/>
          <a:ln w="9525">
            <a:noFill/>
            <a:miter lim="800000"/>
            <a:headEnd/>
            <a:tailEnd/>
          </a:ln>
        </p:spPr>
      </p:pic>
      <p:pic>
        <p:nvPicPr>
          <p:cNvPr id="9" name="Picture 8"/>
          <p:cNvPicPr>
            <a:picLocks noChangeAspect="1" noChangeArrowheads="1"/>
          </p:cNvPicPr>
          <p:nvPr/>
        </p:nvPicPr>
        <p:blipFill>
          <a:blip r:embed="rId6"/>
          <a:srcRect l="14521" r="15842"/>
          <a:stretch>
            <a:fillRect/>
          </a:stretch>
        </p:blipFill>
        <p:spPr bwMode="auto">
          <a:xfrm>
            <a:off x="762000" y="1839658"/>
            <a:ext cx="2286000" cy="3240035"/>
          </a:xfrm>
          <a:prstGeom prst="rect">
            <a:avLst/>
          </a:prstGeom>
          <a:noFill/>
          <a:ln w="9525">
            <a:noFill/>
            <a:miter lim="800000"/>
            <a:headEnd/>
            <a:tailEnd/>
          </a:ln>
        </p:spPr>
      </p:pic>
      <p:pic>
        <p:nvPicPr>
          <p:cNvPr id="10" name="Picture 9" descr="C:\Documents and Settings\Staff\Local Settings\Temporary Internet Files\Content.IE5\267IKFRR\MPj04402870000[1].jpg"/>
          <p:cNvPicPr>
            <a:picLocks noChangeAspect="1" noChangeArrowheads="1"/>
          </p:cNvPicPr>
          <p:nvPr/>
        </p:nvPicPr>
        <p:blipFill>
          <a:blip r:embed="rId7" cstate="print"/>
          <a:srcRect/>
          <a:stretch>
            <a:fillRect/>
          </a:stretch>
        </p:blipFill>
        <p:spPr bwMode="auto">
          <a:xfrm>
            <a:off x="3899901" y="5337250"/>
            <a:ext cx="2958100" cy="73367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of “Thanks!”</a:t>
            </a:r>
            <a:endParaRPr lang="en-US" dirty="0"/>
          </a:p>
        </p:txBody>
      </p:sp>
      <p:pic>
        <p:nvPicPr>
          <p:cNvPr id="4" name="Content Placeholder 3" descr="WallThanks 003.jpg"/>
          <p:cNvPicPr>
            <a:picLocks noGrp="1" noChangeAspect="1"/>
          </p:cNvPicPr>
          <p:nvPr>
            <p:ph sz="quarter" idx="1"/>
          </p:nvPr>
        </p:nvPicPr>
        <p:blipFill>
          <a:blip r:embed="rId3"/>
          <a:srcRect l="-7459" r="-745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9" name="Content Placeholder 8" descr="WallThanks 010.jpg"/>
          <p:cNvPicPr>
            <a:picLocks noGrp="1" noChangeAspect="1"/>
          </p:cNvPicPr>
          <p:nvPr>
            <p:ph sz="quarter" idx="1"/>
          </p:nvPr>
        </p:nvPicPr>
        <p:blipFill>
          <a:blip r:embed="rId2"/>
          <a:srcRect l="-7459" r="-7459"/>
          <a:stretch>
            <a:fillRect/>
          </a:stretch>
        </p:blipFill>
        <p:spPr>
          <a:xfrm>
            <a:off x="457200" y="1417638"/>
            <a:ext cx="7467600" cy="4873752"/>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“A-DAY” Dunk Tank</a:t>
            </a:r>
            <a:endParaRPr lang="en-US" dirty="0"/>
          </a:p>
        </p:txBody>
      </p:sp>
      <p:sp>
        <p:nvSpPr>
          <p:cNvPr id="7" name="Content Placeholder 6"/>
          <p:cNvSpPr>
            <a:spLocks noGrp="1"/>
          </p:cNvSpPr>
          <p:nvPr>
            <p:ph sz="quarter" idx="1"/>
          </p:nvPr>
        </p:nvSpPr>
        <p:spPr/>
        <p:txBody>
          <a:bodyPr/>
          <a:lstStyle/>
          <a:p>
            <a:r>
              <a:rPr lang="en-US" dirty="0" err="1" smtClean="0"/>
              <a:t>SDC’s</a:t>
            </a:r>
            <a:r>
              <a:rPr lang="en-US" dirty="0" smtClean="0"/>
              <a:t> spirit inspires the entire library</a:t>
            </a:r>
          </a:p>
          <a:p>
            <a:r>
              <a:rPr lang="en-US" dirty="0" smtClean="0">
                <a:solidFill>
                  <a:schemeClr val="accent1"/>
                </a:solidFill>
              </a:rPr>
              <a:t>We are even willing to get wet for a good cause</a:t>
            </a:r>
            <a:endParaRPr lang="en-US" dirty="0">
              <a:solidFill>
                <a:schemeClr val="accent1"/>
              </a:solidFill>
            </a:endParaRPr>
          </a:p>
        </p:txBody>
      </p:sp>
      <p:pic>
        <p:nvPicPr>
          <p:cNvPr id="4" name="Picture 3"/>
          <p:cNvPicPr>
            <a:picLocks noChangeAspect="1"/>
          </p:cNvPicPr>
          <p:nvPr/>
        </p:nvPicPr>
        <p:blipFill>
          <a:blip r:embed="rId3"/>
          <a:stretch>
            <a:fillRect/>
          </a:stretch>
        </p:blipFill>
        <p:spPr>
          <a:xfrm>
            <a:off x="1600200" y="3044952"/>
            <a:ext cx="5150858" cy="342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63494" cy="6507162"/>
          </a:xfrm>
          <a:solidFill>
            <a:schemeClr val="accent1">
              <a:lumMod val="60000"/>
              <a:lumOff val="40000"/>
            </a:schemeClr>
          </a:solidFill>
        </p:spPr>
        <p:txBody>
          <a:bodyPr/>
          <a:lstStyle/>
          <a:p>
            <a:endParaRPr lang="en-US" dirty="0"/>
          </a:p>
        </p:txBody>
      </p:sp>
      <p:pic>
        <p:nvPicPr>
          <p:cNvPr id="4" name="Picture 3"/>
          <p:cNvPicPr>
            <a:picLocks noChangeAspect="1"/>
          </p:cNvPicPr>
          <p:nvPr/>
        </p:nvPicPr>
        <p:blipFill>
          <a:blip r:embed="rId2"/>
          <a:stretch>
            <a:fillRect/>
          </a:stretch>
        </p:blipFill>
        <p:spPr>
          <a:xfrm rot="21237380">
            <a:off x="818756" y="705158"/>
            <a:ext cx="4120603" cy="2743144"/>
          </a:xfrm>
          <a:prstGeom prst="rect">
            <a:avLst/>
          </a:prstGeom>
        </p:spPr>
      </p:pic>
      <p:pic>
        <p:nvPicPr>
          <p:cNvPr id="5" name="Picture 4"/>
          <p:cNvPicPr>
            <a:picLocks noChangeAspect="1"/>
          </p:cNvPicPr>
          <p:nvPr/>
        </p:nvPicPr>
        <p:blipFill>
          <a:blip r:embed="rId3"/>
          <a:srcRect l="28804" r="2057"/>
          <a:stretch>
            <a:fillRect/>
          </a:stretch>
        </p:blipFill>
        <p:spPr>
          <a:xfrm rot="410766">
            <a:off x="5052250" y="2992018"/>
            <a:ext cx="3073208" cy="2959100"/>
          </a:xfrm>
          <a:prstGeom prst="rect">
            <a:avLst/>
          </a:prstGeom>
        </p:spPr>
      </p:pic>
      <p:pic>
        <p:nvPicPr>
          <p:cNvPr id="6" name="Picture 5"/>
          <p:cNvPicPr>
            <a:picLocks noChangeAspect="1"/>
          </p:cNvPicPr>
          <p:nvPr/>
        </p:nvPicPr>
        <p:blipFill>
          <a:blip r:embed="rId4"/>
          <a:srcRect l="22631" t="15453"/>
          <a:stretch>
            <a:fillRect/>
          </a:stretch>
        </p:blipFill>
        <p:spPr>
          <a:xfrm>
            <a:off x="1447800" y="2667000"/>
            <a:ext cx="3439039" cy="2501867"/>
          </a:xfrm>
          <a:prstGeom prst="rect">
            <a:avLst/>
          </a:prstGeom>
        </p:spPr>
      </p:pic>
      <p:pic>
        <p:nvPicPr>
          <p:cNvPr id="7" name="Picture 6"/>
          <p:cNvPicPr>
            <a:picLocks noChangeAspect="1"/>
          </p:cNvPicPr>
          <p:nvPr/>
        </p:nvPicPr>
        <p:blipFill>
          <a:blip r:embed="rId5"/>
          <a:srcRect l="12344" t="18543"/>
          <a:stretch>
            <a:fillRect/>
          </a:stretch>
        </p:blipFill>
        <p:spPr>
          <a:xfrm rot="1463167">
            <a:off x="4400599" y="971472"/>
            <a:ext cx="3896294" cy="2410398"/>
          </a:xfrm>
          <a:prstGeom prst="rect">
            <a:avLst/>
          </a:prstGeom>
        </p:spPr>
      </p:pic>
      <p:sp>
        <p:nvSpPr>
          <p:cNvPr id="8" name="TextBox 7"/>
          <p:cNvSpPr txBox="1"/>
          <p:nvPr/>
        </p:nvSpPr>
        <p:spPr>
          <a:xfrm>
            <a:off x="457200" y="5396299"/>
            <a:ext cx="4572001" cy="461665"/>
          </a:xfrm>
          <a:prstGeom prst="rect">
            <a:avLst/>
          </a:prstGeom>
          <a:noFill/>
        </p:spPr>
        <p:txBody>
          <a:bodyPr wrap="square" rtlCol="0">
            <a:spAutoFit/>
          </a:bodyPr>
          <a:lstStyle/>
          <a:p>
            <a:r>
              <a:rPr lang="en-US" sz="2400" dirty="0" smtClean="0">
                <a:solidFill>
                  <a:srgbClr val="B32C16"/>
                </a:solidFill>
              </a:rPr>
              <a:t>And students love dunking us!</a:t>
            </a:r>
            <a:endParaRPr lang="en-US" sz="2400" dirty="0">
              <a:solidFill>
                <a:srgbClr val="B32C16"/>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final “FUN” things we do…</a:t>
            </a:r>
            <a:endParaRPr lang="en-US" dirty="0"/>
          </a:p>
        </p:txBody>
      </p:sp>
      <p:sp>
        <p:nvSpPr>
          <p:cNvPr id="3" name="Content Placeholder 2"/>
          <p:cNvSpPr>
            <a:spLocks noGrp="1"/>
          </p:cNvSpPr>
          <p:nvPr>
            <p:ph sz="quarter" idx="1"/>
          </p:nvPr>
        </p:nvSpPr>
        <p:spPr/>
        <p:txBody>
          <a:bodyPr/>
          <a:lstStyle/>
          <a:p>
            <a:r>
              <a:rPr lang="en-US" dirty="0" smtClean="0">
                <a:solidFill>
                  <a:schemeClr val="accent1"/>
                </a:solidFill>
              </a:rPr>
              <a:t>Halloween Costume Contest</a:t>
            </a:r>
          </a:p>
          <a:p>
            <a:r>
              <a:rPr lang="en-US" dirty="0" smtClean="0"/>
              <a:t>Student and Staff Appreciation</a:t>
            </a:r>
          </a:p>
          <a:p>
            <a:pPr lvl="1"/>
            <a:r>
              <a:rPr lang="en-US" dirty="0" smtClean="0"/>
              <a:t>Doughnuts &amp; Cider for Halloween</a:t>
            </a:r>
          </a:p>
          <a:p>
            <a:r>
              <a:rPr lang="en-US" dirty="0" smtClean="0">
                <a:solidFill>
                  <a:schemeClr val="accent2"/>
                </a:solidFill>
              </a:rPr>
              <a:t>Employee Pet Contest </a:t>
            </a:r>
            <a:r>
              <a:rPr lang="en-US" dirty="0" smtClean="0"/>
              <a:t>(match the pet to their owner)</a:t>
            </a:r>
          </a:p>
          <a:p>
            <a:r>
              <a:rPr lang="en-US" dirty="0" smtClean="0">
                <a:solidFill>
                  <a:schemeClr val="accent2">
                    <a:lumMod val="50000"/>
                  </a:schemeClr>
                </a:solidFill>
              </a:rPr>
              <a:t>Photo contest: “People’s Choice”</a:t>
            </a:r>
          </a:p>
          <a:p>
            <a:r>
              <a:rPr lang="en-US" dirty="0" smtClean="0">
                <a:solidFill>
                  <a:schemeClr val="accent3"/>
                </a:solidFill>
              </a:rPr>
              <a:t>Employee Film Contest</a:t>
            </a:r>
          </a:p>
          <a:p>
            <a:endParaRPr lang="en-US" dirty="0" smtClean="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6515" y="1600200"/>
            <a:ext cx="1600200" cy="3492500"/>
          </a:xfrm>
          <a:prstGeom prst="rect">
            <a:avLst/>
          </a:prstGeom>
          <a:ln w="57150" cmpd="sng">
            <a:solidFill>
              <a:schemeClr val="accent2"/>
            </a:solidFill>
          </a:ln>
        </p:spPr>
      </p:pic>
      <p:pic>
        <p:nvPicPr>
          <p:cNvPr id="5" name="Picture 4"/>
          <p:cNvPicPr>
            <a:picLocks noChangeAspect="1"/>
          </p:cNvPicPr>
          <p:nvPr/>
        </p:nvPicPr>
        <p:blipFill>
          <a:blip r:embed="rId3"/>
          <a:stretch>
            <a:fillRect/>
          </a:stretch>
        </p:blipFill>
        <p:spPr>
          <a:xfrm rot="20984695">
            <a:off x="2239734" y="934151"/>
            <a:ext cx="1323468" cy="2736494"/>
          </a:xfrm>
          <a:prstGeom prst="rect">
            <a:avLst/>
          </a:prstGeom>
          <a:ln w="57150" cmpd="sng">
            <a:solidFill>
              <a:schemeClr val="accent6"/>
            </a:solidFill>
          </a:ln>
        </p:spPr>
      </p:pic>
      <p:pic>
        <p:nvPicPr>
          <p:cNvPr id="6" name="Picture 5"/>
          <p:cNvPicPr>
            <a:picLocks noChangeAspect="1"/>
          </p:cNvPicPr>
          <p:nvPr/>
        </p:nvPicPr>
        <p:blipFill>
          <a:blip r:embed="rId4"/>
          <a:stretch>
            <a:fillRect/>
          </a:stretch>
        </p:blipFill>
        <p:spPr>
          <a:xfrm>
            <a:off x="3581925" y="152400"/>
            <a:ext cx="2133600" cy="5238750"/>
          </a:xfrm>
          <a:prstGeom prst="rect">
            <a:avLst/>
          </a:prstGeom>
          <a:ln w="57150" cmpd="sng">
            <a:solidFill>
              <a:schemeClr val="accent4"/>
            </a:solidFill>
          </a:ln>
        </p:spPr>
      </p:pic>
      <p:pic>
        <p:nvPicPr>
          <p:cNvPr id="7" name="Picture 6"/>
          <p:cNvPicPr>
            <a:picLocks noChangeAspect="1"/>
          </p:cNvPicPr>
          <p:nvPr/>
        </p:nvPicPr>
        <p:blipFill>
          <a:blip r:embed="rId5"/>
          <a:stretch>
            <a:fillRect/>
          </a:stretch>
        </p:blipFill>
        <p:spPr>
          <a:xfrm>
            <a:off x="4267200" y="3644900"/>
            <a:ext cx="2032185" cy="2895600"/>
          </a:xfrm>
          <a:prstGeom prst="rect">
            <a:avLst/>
          </a:prstGeom>
          <a:ln w="57150" cmpd="sng">
            <a:solidFill>
              <a:schemeClr val="tx1">
                <a:lumMod val="95000"/>
                <a:lumOff val="5000"/>
              </a:schemeClr>
            </a:solidFill>
          </a:ln>
        </p:spPr>
      </p:pic>
      <p:pic>
        <p:nvPicPr>
          <p:cNvPr id="8" name="Picture 7"/>
          <p:cNvPicPr>
            <a:picLocks noChangeAspect="1"/>
          </p:cNvPicPr>
          <p:nvPr/>
        </p:nvPicPr>
        <p:blipFill>
          <a:blip r:embed="rId6"/>
          <a:stretch>
            <a:fillRect/>
          </a:stretch>
        </p:blipFill>
        <p:spPr>
          <a:xfrm>
            <a:off x="2209800" y="2514600"/>
            <a:ext cx="1854200" cy="3492500"/>
          </a:xfrm>
          <a:prstGeom prst="rect">
            <a:avLst/>
          </a:prstGeom>
          <a:ln w="57150" cmpd="sng">
            <a:solidFill>
              <a:schemeClr val="bg2"/>
            </a:solidFill>
          </a:ln>
        </p:spPr>
      </p:pic>
      <p:pic>
        <p:nvPicPr>
          <p:cNvPr id="9" name="Picture 8"/>
          <p:cNvPicPr>
            <a:picLocks noChangeAspect="1"/>
          </p:cNvPicPr>
          <p:nvPr/>
        </p:nvPicPr>
        <p:blipFill>
          <a:blip r:embed="rId7"/>
          <a:srcRect t="15711"/>
          <a:stretch>
            <a:fillRect/>
          </a:stretch>
        </p:blipFill>
        <p:spPr>
          <a:xfrm rot="820740">
            <a:off x="6039113" y="162475"/>
            <a:ext cx="1727200" cy="2943838"/>
          </a:xfrm>
          <a:prstGeom prst="rect">
            <a:avLst/>
          </a:prstGeom>
          <a:ln w="57150" cmpd="sng">
            <a:solidFill>
              <a:schemeClr val="accent3"/>
            </a:solidFill>
          </a:ln>
        </p:spPr>
      </p:pic>
      <p:pic>
        <p:nvPicPr>
          <p:cNvPr id="10" name="Picture 9"/>
          <p:cNvPicPr>
            <a:picLocks noChangeAspect="1"/>
          </p:cNvPicPr>
          <p:nvPr/>
        </p:nvPicPr>
        <p:blipFill>
          <a:blip r:embed="rId8"/>
          <a:stretch>
            <a:fillRect/>
          </a:stretch>
        </p:blipFill>
        <p:spPr>
          <a:xfrm>
            <a:off x="6400800" y="2362200"/>
            <a:ext cx="1621536" cy="3352800"/>
          </a:xfrm>
          <a:prstGeom prst="rect">
            <a:avLst/>
          </a:prstGeom>
          <a:ln w="57150" cmpd="sng">
            <a:solidFill>
              <a:schemeClr val="accent1"/>
            </a:solid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Halloween Costumes:  </a:t>
            </a:r>
            <a:r>
              <a:rPr lang="en-US" dirty="0" smtClean="0">
                <a:solidFill>
                  <a:schemeClr val="accent2"/>
                </a:solidFill>
              </a:rPr>
              <a:t>Cool!</a:t>
            </a:r>
            <a:endParaRPr lang="en-US" dirty="0">
              <a:solidFill>
                <a:schemeClr val="accent2"/>
              </a:solidFill>
            </a:endParaRPr>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66800" y="1600200"/>
            <a:ext cx="6350000" cy="476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Halloween Costumes: </a:t>
            </a:r>
            <a:r>
              <a:rPr lang="en-US" dirty="0" smtClean="0">
                <a:solidFill>
                  <a:schemeClr val="accent1"/>
                </a:solidFill>
              </a:rPr>
              <a:t>Undignified!</a:t>
            </a:r>
            <a:endParaRPr lang="en-US" dirty="0">
              <a:solidFill>
                <a:schemeClr val="accent1"/>
              </a:solidFill>
            </a:endParaRPr>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143000" y="1600200"/>
            <a:ext cx="6350000" cy="476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lstStyle/>
          <a:p>
            <a:r>
              <a:rPr lang="en-US" dirty="0" smtClean="0"/>
              <a:t>Our charge:</a:t>
            </a:r>
            <a:endParaRPr lang="en-US" dirty="0"/>
          </a:p>
        </p:txBody>
      </p:sp>
      <p:sp>
        <p:nvSpPr>
          <p:cNvPr id="3" name="Content Placeholder 2"/>
          <p:cNvSpPr>
            <a:spLocks noGrp="1"/>
          </p:cNvSpPr>
          <p:nvPr>
            <p:ph sz="quarter" idx="1"/>
          </p:nvPr>
        </p:nvSpPr>
        <p:spPr>
          <a:xfrm>
            <a:off x="609600" y="2286000"/>
            <a:ext cx="7467600" cy="2819400"/>
          </a:xfrm>
          <a:solidFill>
            <a:schemeClr val="accent1">
              <a:lumMod val="60000"/>
              <a:lumOff val="40000"/>
            </a:schemeClr>
          </a:solidFill>
        </p:spPr>
        <p:txBody>
          <a:bodyPr>
            <a:normAutofit/>
          </a:bodyPr>
          <a:lstStyle/>
          <a:p>
            <a:pPr lvl="0">
              <a:spcBef>
                <a:spcPts val="1800"/>
              </a:spcBef>
            </a:pPr>
            <a:r>
              <a:rPr lang="en-US" sz="2800" dirty="0"/>
              <a:t>I</a:t>
            </a:r>
            <a:r>
              <a:rPr lang="en-US" sz="2800" dirty="0" smtClean="0"/>
              <a:t>dentifying training needs</a:t>
            </a:r>
          </a:p>
          <a:p>
            <a:pPr lvl="0">
              <a:spcBef>
                <a:spcPts val="1800"/>
              </a:spcBef>
            </a:pPr>
            <a:r>
              <a:rPr lang="en-US" sz="2800" dirty="0" smtClean="0"/>
              <a:t>Organizing continuing </a:t>
            </a:r>
            <a:r>
              <a:rPr lang="en-US" sz="2800" dirty="0"/>
              <a:t>education programs</a:t>
            </a:r>
            <a:r>
              <a:rPr lang="en-US" sz="2800" dirty="0" smtClean="0"/>
              <a:t> </a:t>
            </a:r>
            <a:r>
              <a:rPr lang="en-US" dirty="0" smtClean="0"/>
              <a:t>(workshops</a:t>
            </a:r>
            <a:r>
              <a:rPr lang="en-US" dirty="0"/>
              <a:t>, seminars,</a:t>
            </a:r>
            <a:r>
              <a:rPr lang="en-US" dirty="0" smtClean="0"/>
              <a:t> Staff </a:t>
            </a:r>
            <a:r>
              <a:rPr lang="en-US" dirty="0"/>
              <a:t>Day, </a:t>
            </a:r>
            <a:r>
              <a:rPr lang="en-US" dirty="0" smtClean="0"/>
              <a:t>etc.)</a:t>
            </a:r>
          </a:p>
          <a:p>
            <a:pPr lvl="0">
              <a:spcBef>
                <a:spcPts val="1800"/>
              </a:spcBef>
            </a:pPr>
            <a:r>
              <a:rPr lang="en-US" sz="2800" dirty="0" smtClean="0"/>
              <a:t>Promoting </a:t>
            </a:r>
            <a:r>
              <a:rPr lang="en-US" sz="3200" dirty="0" smtClean="0">
                <a:latin typeface="Mesquite Std"/>
                <a:cs typeface="Mesquite Std"/>
              </a:rPr>
              <a:t>stress-</a:t>
            </a:r>
            <a:r>
              <a:rPr lang="en-US" sz="2800" dirty="0" smtClean="0">
                <a:latin typeface="Apple Chancery"/>
                <a:cs typeface="Apple Chancery"/>
              </a:rPr>
              <a:t>relieving </a:t>
            </a:r>
            <a:r>
              <a:rPr lang="en-US" sz="2800" dirty="0" smtClean="0"/>
              <a:t>activities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photo contest</a:t>
            </a:r>
            <a:endParaRPr lang="en-US" dirty="0"/>
          </a:p>
        </p:txBody>
      </p:sp>
      <p:pic>
        <p:nvPicPr>
          <p:cNvPr id="5" name="Content Placeholder 4" descr="south.jpg"/>
          <p:cNvPicPr>
            <a:picLocks noGrp="1" noChangeAspect="1"/>
          </p:cNvPicPr>
          <p:nvPr>
            <p:ph sz="quarter" idx="1"/>
          </p:nvPr>
        </p:nvPicPr>
        <p:blipFill>
          <a:blip r:embed="rId2"/>
          <a:srcRect l="-717" r="-717"/>
          <a:stretch>
            <a:fillRect/>
          </a:stretch>
        </p:blipFill>
        <p:spPr>
          <a:xfrm>
            <a:off x="457200" y="1417638"/>
            <a:ext cx="7467600" cy="487375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Photo Contest</a:t>
            </a:r>
            <a:endParaRPr lang="en-US" dirty="0"/>
          </a:p>
        </p:txBody>
      </p:sp>
      <p:pic>
        <p:nvPicPr>
          <p:cNvPr id="4" name="Content Placeholder 3" descr="rainbow.jpg"/>
          <p:cNvPicPr>
            <a:picLocks noGrp="1" noChangeAspect="1"/>
          </p:cNvPicPr>
          <p:nvPr>
            <p:ph sz="quarter" idx="1"/>
          </p:nvPr>
        </p:nvPicPr>
        <p:blipFill>
          <a:blip r:embed="rId2"/>
          <a:srcRect l="-1024" r="-1024"/>
          <a:stretch>
            <a:fillRect/>
          </a:stretch>
        </p:blipFill>
        <p:spPr>
          <a:xfrm>
            <a:off x="457200" y="1417638"/>
            <a:ext cx="7467600" cy="487375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Photo Contest</a:t>
            </a:r>
            <a:endParaRPr lang="en-US" dirty="0"/>
          </a:p>
        </p:txBody>
      </p:sp>
      <p:pic>
        <p:nvPicPr>
          <p:cNvPr id="4" name="Content Placeholder 3" descr="ben.jpg"/>
          <p:cNvPicPr>
            <a:picLocks noGrp="1" noChangeAspect="1"/>
          </p:cNvPicPr>
          <p:nvPr>
            <p:ph sz="quarter" idx="1"/>
          </p:nvPr>
        </p:nvPicPr>
        <p:blipFill>
          <a:blip r:embed="rId2"/>
          <a:srcRect l="-7459" r="-7459"/>
          <a:stretch>
            <a:fillRect/>
          </a:stretch>
        </p:blipFill>
        <p:spPr>
          <a:xfrm>
            <a:off x="457200" y="1417638"/>
            <a:ext cx="7467600" cy="4873752"/>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Photo Contest</a:t>
            </a:r>
            <a:endParaRPr lang="en-US" dirty="0"/>
          </a:p>
        </p:txBody>
      </p:sp>
      <p:pic>
        <p:nvPicPr>
          <p:cNvPr id="4" name="Content Placeholder 3" descr="infocommons.jpg"/>
          <p:cNvPicPr>
            <a:picLocks noGrp="1" noChangeAspect="1"/>
          </p:cNvPicPr>
          <p:nvPr>
            <p:ph sz="quarter" idx="1"/>
          </p:nvPr>
        </p:nvPicPr>
        <p:blipFill>
          <a:blip r:embed="rId2"/>
          <a:srcRect l="-7459" r="-7459"/>
          <a:stretch>
            <a:fillRect/>
          </a:stretch>
        </p:blipFill>
        <p:spPr>
          <a:xfrm>
            <a:off x="457200" y="1417638"/>
            <a:ext cx="7467600" cy="4873752"/>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Employee Photo Contest</a:t>
            </a:r>
            <a:endParaRPr lang="en-US" dirty="0"/>
          </a:p>
        </p:txBody>
      </p:sp>
      <p:pic>
        <p:nvPicPr>
          <p:cNvPr id="4" name="Content Placeholder 3" descr="atrium"/>
          <p:cNvPicPr>
            <a:picLocks noGrp="1" noChangeAspect="1"/>
          </p:cNvPicPr>
          <p:nvPr>
            <p:ph sz="quarter" idx="1"/>
          </p:nvPr>
        </p:nvPicPr>
        <p:blipFill>
          <a:blip r:embed="rId2"/>
          <a:srcRect l="-61680" r="-61680"/>
          <a:stretch>
            <a:fillRect/>
          </a:stretch>
        </p:blipFill>
        <p:spPr>
          <a:xfrm>
            <a:off x="457200" y="1417638"/>
            <a:ext cx="7467600" cy="4873752"/>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lstStyle/>
          <a:p>
            <a:r>
              <a:rPr lang="en-US" dirty="0" smtClean="0"/>
              <a:t>Why is SDC important to us?</a:t>
            </a:r>
            <a:endParaRPr lang="en-US" dirty="0"/>
          </a:p>
        </p:txBody>
      </p:sp>
      <p:sp>
        <p:nvSpPr>
          <p:cNvPr id="3" name="Content Placeholder 2"/>
          <p:cNvSpPr>
            <a:spLocks noGrp="1"/>
          </p:cNvSpPr>
          <p:nvPr>
            <p:ph sz="quarter" idx="1"/>
          </p:nvPr>
        </p:nvSpPr>
        <p:spPr>
          <a:xfrm>
            <a:off x="457200" y="1143000"/>
            <a:ext cx="7467600" cy="4873752"/>
          </a:xfrm>
        </p:spPr>
        <p:txBody>
          <a:bodyPr/>
          <a:lstStyle/>
          <a:p>
            <a:r>
              <a:rPr lang="en-US" dirty="0" smtClean="0"/>
              <a:t>Breaks down barriers between departments </a:t>
            </a:r>
          </a:p>
          <a:p>
            <a:r>
              <a:rPr lang="en-US" dirty="0" smtClean="0"/>
              <a:t>Builds </a:t>
            </a:r>
            <a:r>
              <a:rPr lang="en-US" i="1" dirty="0" smtClean="0"/>
              <a:t>esprit de corps</a:t>
            </a:r>
          </a:p>
          <a:p>
            <a:r>
              <a:rPr lang="en-US" dirty="0" smtClean="0"/>
              <a:t>Enhances reputation (other people want to work here!)</a:t>
            </a:r>
          </a:p>
          <a:p>
            <a:r>
              <a:rPr lang="en-US" dirty="0" smtClean="0"/>
              <a:t>Happy workers = productive workers</a:t>
            </a:r>
          </a:p>
          <a:p>
            <a:endParaRPr lang="en-US" dirty="0"/>
          </a:p>
        </p:txBody>
      </p:sp>
      <p:pic>
        <p:nvPicPr>
          <p:cNvPr id="4" name="Picture 3"/>
          <p:cNvPicPr>
            <a:picLocks noChangeAspect="1"/>
          </p:cNvPicPr>
          <p:nvPr/>
        </p:nvPicPr>
        <p:blipFill>
          <a:blip r:embed="rId3"/>
          <a:stretch>
            <a:fillRect/>
          </a:stretch>
        </p:blipFill>
        <p:spPr>
          <a:xfrm>
            <a:off x="1905000" y="3429000"/>
            <a:ext cx="4419600" cy="3200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lstStyle/>
          <a:p>
            <a:r>
              <a:rPr lang="en-US" dirty="0" smtClean="0"/>
              <a:t>Staff Day – the main SDC event</a:t>
            </a:r>
            <a:endParaRPr lang="en-US" dirty="0"/>
          </a:p>
        </p:txBody>
      </p:sp>
      <p:sp>
        <p:nvSpPr>
          <p:cNvPr id="3" name="Content Placeholder 2"/>
          <p:cNvSpPr>
            <a:spLocks noGrp="1"/>
          </p:cNvSpPr>
          <p:nvPr>
            <p:ph sz="quarter" idx="1"/>
          </p:nvPr>
        </p:nvSpPr>
        <p:spPr>
          <a:xfrm rot="20946771">
            <a:off x="555507" y="2137250"/>
            <a:ext cx="7467600" cy="1752600"/>
          </a:xfrm>
          <a:solidFill>
            <a:schemeClr val="bg2"/>
          </a:solidFill>
        </p:spPr>
        <p:txBody>
          <a:bodyPr>
            <a:normAutofit lnSpcReduction="10000"/>
          </a:bodyPr>
          <a:lstStyle/>
          <a:p>
            <a:pPr>
              <a:spcBef>
                <a:spcPts val="1800"/>
              </a:spcBef>
            </a:pPr>
            <a:r>
              <a:rPr lang="en-US" sz="3200" dirty="0" smtClean="0">
                <a:latin typeface="Cracked"/>
                <a:cs typeface="Cracked"/>
              </a:rPr>
              <a:t>An annual event for all library staff</a:t>
            </a:r>
          </a:p>
          <a:p>
            <a:pPr>
              <a:spcBef>
                <a:spcPts val="1800"/>
              </a:spcBef>
            </a:pPr>
            <a:r>
              <a:rPr lang="en-US" sz="3200" dirty="0" smtClean="0">
                <a:latin typeface="Cracked"/>
                <a:cs typeface="Cracked"/>
              </a:rPr>
              <a:t>Purpose is to learn about the library, strengthen relationships, and </a:t>
            </a:r>
            <a:r>
              <a:rPr lang="en-US" sz="3200" dirty="0" smtClean="0">
                <a:solidFill>
                  <a:srgbClr val="660066"/>
                </a:solidFill>
                <a:latin typeface="Cracked"/>
                <a:cs typeface="Cracked"/>
              </a:rPr>
              <a:t>HAVE FUN!</a:t>
            </a:r>
          </a:p>
          <a:p>
            <a:endParaRPr lang="en-US" dirty="0"/>
          </a:p>
        </p:txBody>
      </p:sp>
      <p:pic>
        <p:nvPicPr>
          <p:cNvPr id="4" name="Picture 3"/>
          <p:cNvPicPr>
            <a:picLocks noChangeAspect="1"/>
          </p:cNvPicPr>
          <p:nvPr/>
        </p:nvPicPr>
        <p:blipFill>
          <a:blip r:embed="rId3"/>
          <a:stretch>
            <a:fillRect/>
          </a:stretch>
        </p:blipFill>
        <p:spPr>
          <a:xfrm>
            <a:off x="5181600" y="3962400"/>
            <a:ext cx="2057400" cy="21259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day</a:t>
            </a:r>
            <a:endParaRPr lang="en-US" dirty="0"/>
          </a:p>
        </p:txBody>
      </p:sp>
      <p:sp>
        <p:nvSpPr>
          <p:cNvPr id="3" name="Content Placeholder 2"/>
          <p:cNvSpPr>
            <a:spLocks noGrp="1"/>
          </p:cNvSpPr>
          <p:nvPr>
            <p:ph sz="quarter" idx="1"/>
          </p:nvPr>
        </p:nvSpPr>
        <p:spPr/>
        <p:txBody>
          <a:bodyPr>
            <a:normAutofit/>
          </a:bodyPr>
          <a:lstStyle/>
          <a:p>
            <a:pPr>
              <a:spcBef>
                <a:spcPts val="1800"/>
              </a:spcBef>
            </a:pPr>
            <a:r>
              <a:rPr lang="en-US" dirty="0" smtClean="0"/>
              <a:t>Offers diverse activities </a:t>
            </a:r>
          </a:p>
          <a:p>
            <a:pPr>
              <a:spcBef>
                <a:spcPts val="1800"/>
              </a:spcBef>
            </a:pPr>
            <a:r>
              <a:rPr lang="en-US" dirty="0" smtClean="0"/>
              <a:t>Mixes </a:t>
            </a:r>
            <a:r>
              <a:rPr lang="en-US" sz="4000" dirty="0" smtClean="0">
                <a:solidFill>
                  <a:schemeClr val="accent1"/>
                </a:solidFill>
                <a:latin typeface="Cracked"/>
              </a:rPr>
              <a:t>fun</a:t>
            </a:r>
            <a:r>
              <a:rPr lang="en-US" dirty="0" smtClean="0">
                <a:solidFill>
                  <a:schemeClr val="accent1"/>
                </a:solidFill>
                <a:latin typeface="Comic Sans MS"/>
              </a:rPr>
              <a:t> </a:t>
            </a:r>
            <a:r>
              <a:rPr lang="en-US" dirty="0"/>
              <a:t>and </a:t>
            </a:r>
            <a:r>
              <a:rPr lang="en-US" dirty="0" smtClean="0">
                <a:latin typeface="Engravers MT"/>
              </a:rPr>
              <a:t>serious</a:t>
            </a:r>
            <a:endParaRPr lang="en-US" dirty="0">
              <a:latin typeface="Engravers MT"/>
            </a:endParaRPr>
          </a:p>
          <a:p>
            <a:pPr>
              <a:spcBef>
                <a:spcPts val="1800"/>
              </a:spcBef>
            </a:pPr>
            <a:r>
              <a:rPr lang="en-US" dirty="0" smtClean="0">
                <a:latin typeface="Arial Narrow"/>
              </a:rPr>
              <a:t>Brings </a:t>
            </a:r>
            <a:r>
              <a:rPr lang="en-US" dirty="0">
                <a:latin typeface="Arial Narrow"/>
              </a:rPr>
              <a:t>people </a:t>
            </a:r>
            <a:r>
              <a:rPr lang="en-US" dirty="0" smtClean="0">
                <a:latin typeface="Arial Narrow"/>
              </a:rPr>
              <a:t>together</a:t>
            </a:r>
          </a:p>
          <a:p>
            <a:pPr>
              <a:spcBef>
                <a:spcPts val="1800"/>
              </a:spcBef>
            </a:pPr>
            <a:r>
              <a:rPr lang="en-US" dirty="0" smtClean="0"/>
              <a:t>Fosters conversations with colleagues</a:t>
            </a:r>
          </a:p>
          <a:p>
            <a:pPr>
              <a:spcBef>
                <a:spcPts val="1800"/>
              </a:spcBef>
            </a:pPr>
            <a:r>
              <a:rPr lang="en-US" dirty="0" smtClean="0"/>
              <a:t>Features </a:t>
            </a:r>
            <a:r>
              <a:rPr lang="en-US" dirty="0" smtClean="0">
                <a:solidFill>
                  <a:schemeClr val="accent3"/>
                </a:solidFill>
              </a:rPr>
              <a:t>v</a:t>
            </a:r>
            <a:r>
              <a:rPr lang="en-US" dirty="0" smtClean="0">
                <a:solidFill>
                  <a:srgbClr val="000090"/>
                </a:solidFill>
              </a:rPr>
              <a:t>a</a:t>
            </a:r>
            <a:r>
              <a:rPr lang="en-US" dirty="0" smtClean="0">
                <a:solidFill>
                  <a:schemeClr val="accent1"/>
                </a:solidFill>
              </a:rPr>
              <a:t>r</a:t>
            </a:r>
            <a:r>
              <a:rPr lang="en-US" dirty="0" smtClean="0">
                <a:solidFill>
                  <a:srgbClr val="660066"/>
                </a:solidFill>
              </a:rPr>
              <a:t>i</a:t>
            </a:r>
            <a:r>
              <a:rPr lang="en-US" dirty="0" smtClean="0">
                <a:solidFill>
                  <a:schemeClr val="accent2"/>
                </a:solidFill>
              </a:rPr>
              <a:t>e</a:t>
            </a:r>
            <a:r>
              <a:rPr lang="en-US" dirty="0" smtClean="0"/>
              <a:t>t</a:t>
            </a:r>
            <a:r>
              <a:rPr lang="en-US" dirty="0" smtClean="0">
                <a:solidFill>
                  <a:srgbClr val="008000"/>
                </a:solidFill>
              </a:rPr>
              <a:t>y</a:t>
            </a:r>
            <a:r>
              <a:rPr lang="en-US" dirty="0" smtClean="0"/>
              <a:t> of speakers </a:t>
            </a:r>
          </a:p>
          <a:p>
            <a:pPr>
              <a:spcBef>
                <a:spcPts val="1800"/>
              </a:spcBef>
            </a:pPr>
            <a:r>
              <a:rPr lang="en-US" dirty="0" smtClean="0">
                <a:solidFill>
                  <a:srgbClr val="008000"/>
                </a:solidFill>
              </a:rPr>
              <a:t>Grassroots effort </a:t>
            </a:r>
            <a:r>
              <a:rPr lang="en-US" dirty="0" smtClean="0"/>
              <a:t>– </a:t>
            </a:r>
            <a:r>
              <a:rPr lang="en-US" sz="3200" dirty="0" smtClean="0">
                <a:latin typeface="Edwardian Script ITC"/>
              </a:rPr>
              <a:t>planned by the people, for the people…</a:t>
            </a:r>
            <a:endParaRPr lang="en-US" sz="3200" dirty="0">
              <a:latin typeface="Edwardian Script ITC"/>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staff day themes</a:t>
            </a:r>
            <a:endParaRPr lang="en-US" dirty="0"/>
          </a:p>
        </p:txBody>
      </p:sp>
      <p:sp>
        <p:nvSpPr>
          <p:cNvPr id="3" name="Content Placeholder 2"/>
          <p:cNvSpPr>
            <a:spLocks noGrp="1"/>
          </p:cNvSpPr>
          <p:nvPr>
            <p:ph sz="quarter" idx="1"/>
          </p:nvPr>
        </p:nvSpPr>
        <p:spPr/>
        <p:txBody>
          <a:bodyPr/>
          <a:lstStyle/>
          <a:p>
            <a:pPr lvl="1"/>
            <a:r>
              <a:rPr lang="en-US" dirty="0" smtClean="0"/>
              <a:t>2005: Carnival</a:t>
            </a:r>
          </a:p>
          <a:p>
            <a:pPr lvl="1"/>
            <a:r>
              <a:rPr lang="en-US" dirty="0" smtClean="0"/>
              <a:t>2006: Strategic Planning (</a:t>
            </a:r>
            <a:r>
              <a:rPr lang="en-US" b="1" u="sng" dirty="0" smtClean="0"/>
              <a:t>not </a:t>
            </a:r>
            <a:r>
              <a:rPr lang="en-US" b="1" dirty="0" smtClean="0"/>
              <a:t>popular</a:t>
            </a:r>
            <a:r>
              <a:rPr lang="en-US" dirty="0" smtClean="0"/>
              <a:t>)</a:t>
            </a:r>
          </a:p>
          <a:p>
            <a:pPr lvl="1"/>
            <a:r>
              <a:rPr lang="en-US" dirty="0" smtClean="0"/>
              <a:t>2007: Library Olympics</a:t>
            </a:r>
          </a:p>
          <a:p>
            <a:pPr lvl="1"/>
            <a:r>
              <a:rPr lang="en-US" dirty="0" smtClean="0"/>
              <a:t>2008: Folklore &amp; Storytelling</a:t>
            </a:r>
          </a:p>
          <a:p>
            <a:pPr lvl="1"/>
            <a:r>
              <a:rPr lang="en-US" dirty="0" smtClean="0"/>
              <a:t>2009: Be Well, Be Safe, Be Happy</a:t>
            </a:r>
          </a:p>
          <a:p>
            <a:pPr lvl="1"/>
            <a:r>
              <a:rPr lang="en-US" dirty="0" smtClean="0"/>
              <a:t>2010: Giving Back to Our Community:  Volunteer Projects</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Staff Day 2006:  </a:t>
            </a:r>
            <a:r>
              <a:rPr lang="en-US" sz="3556" dirty="0" smtClean="0">
                <a:effectLst>
                  <a:innerShdw dist="190500" dir="9060000">
                    <a:srgbClr val="000000">
                      <a:alpha val="62000"/>
                    </a:srgbClr>
                  </a:innerShdw>
                </a:effectLst>
                <a:latin typeface="Engravers MT"/>
                <a:cs typeface="Engravers MT"/>
              </a:rPr>
              <a:t>Strategic Planning</a:t>
            </a:r>
            <a:endParaRPr lang="en-US" sz="3556" dirty="0">
              <a:effectLst>
                <a:innerShdw dist="190500" dir="9060000">
                  <a:srgbClr val="000000">
                    <a:alpha val="62000"/>
                  </a:srgbClr>
                </a:innerShdw>
              </a:effectLst>
              <a:latin typeface="Engravers MT"/>
              <a:cs typeface="Engravers MT"/>
            </a:endParaRPr>
          </a:p>
        </p:txBody>
      </p:sp>
      <p:sp>
        <p:nvSpPr>
          <p:cNvPr id="3" name="Content Placeholder 2"/>
          <p:cNvSpPr>
            <a:spLocks noGrp="1"/>
          </p:cNvSpPr>
          <p:nvPr>
            <p:ph sz="quarter" idx="1"/>
          </p:nvPr>
        </p:nvSpPr>
        <p:spPr/>
        <p:txBody>
          <a:bodyPr/>
          <a:lstStyle/>
          <a:p>
            <a:r>
              <a:rPr lang="en-US" dirty="0" smtClean="0"/>
              <a:t>By far it was our most </a:t>
            </a:r>
            <a:r>
              <a:rPr lang="en-US" dirty="0" smtClean="0">
                <a:solidFill>
                  <a:schemeClr val="bg2">
                    <a:lumMod val="25000"/>
                  </a:schemeClr>
                </a:solidFill>
              </a:rPr>
              <a:t>unpopular</a:t>
            </a:r>
            <a:r>
              <a:rPr lang="en-US" dirty="0" smtClean="0"/>
              <a:t>!</a:t>
            </a:r>
          </a:p>
          <a:p>
            <a:r>
              <a:rPr lang="en-US" dirty="0" smtClean="0"/>
              <a:t>We learned that </a:t>
            </a:r>
            <a:r>
              <a:rPr lang="en-US" i="1" dirty="0" smtClean="0">
                <a:solidFill>
                  <a:schemeClr val="accent1"/>
                </a:solidFill>
              </a:rPr>
              <a:t>Librarians Just Want to Have Fun!</a:t>
            </a:r>
            <a:endParaRPr lang="en-US" i="1" dirty="0">
              <a:solidFill>
                <a:schemeClr val="accent1"/>
              </a:solidFill>
            </a:endParaRPr>
          </a:p>
        </p:txBody>
      </p:sp>
      <p:pic>
        <p:nvPicPr>
          <p:cNvPr id="4" name="Picture 3"/>
          <p:cNvPicPr>
            <a:picLocks noChangeAspect="1"/>
          </p:cNvPicPr>
          <p:nvPr/>
        </p:nvPicPr>
        <p:blipFill>
          <a:blip r:embed="rId2"/>
          <a:stretch>
            <a:fillRect/>
          </a:stretch>
        </p:blipFill>
        <p:spPr>
          <a:xfrm>
            <a:off x="2590800" y="3113384"/>
            <a:ext cx="3276600" cy="25155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7467600" cy="792162"/>
          </a:xfrm>
        </p:spPr>
        <p:txBody>
          <a:bodyPr>
            <a:normAutofit/>
          </a:bodyPr>
          <a:lstStyle/>
          <a:p>
            <a:r>
              <a:rPr lang="en-US" dirty="0" smtClean="0"/>
              <a:t>Staff Day 2007:  </a:t>
            </a:r>
            <a:r>
              <a:rPr lang="en-US" sz="3600" dirty="0" smtClean="0">
                <a:solidFill>
                  <a:srgbClr val="7598D9"/>
                </a:solidFill>
                <a:latin typeface="Marker Felt"/>
                <a:cs typeface="Marker Felt"/>
              </a:rPr>
              <a:t>Library Olympics</a:t>
            </a:r>
            <a:endParaRPr lang="en-US" sz="3600" dirty="0">
              <a:solidFill>
                <a:srgbClr val="7598D9"/>
              </a:solidFill>
              <a:latin typeface="Marker Felt"/>
              <a:cs typeface="Marker Felt"/>
            </a:endParaRPr>
          </a:p>
        </p:txBody>
      </p:sp>
      <p:pic>
        <p:nvPicPr>
          <p:cNvPr id="4" name="Picture 3" descr="100_1777.jpg"/>
          <p:cNvPicPr>
            <a:picLocks noChangeAspect="1"/>
          </p:cNvPicPr>
          <p:nvPr/>
        </p:nvPicPr>
        <p:blipFill>
          <a:blip r:embed="rId3"/>
          <a:stretch>
            <a:fillRect/>
          </a:stretch>
        </p:blipFill>
        <p:spPr>
          <a:xfrm>
            <a:off x="762000" y="1295400"/>
            <a:ext cx="7023100" cy="5267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fontScale="90000"/>
          </a:bodyPr>
          <a:lstStyle/>
          <a:p>
            <a:r>
              <a:rPr lang="en-US" dirty="0" smtClean="0"/>
              <a:t>Staff Day 2007:  </a:t>
            </a:r>
            <a:r>
              <a:rPr lang="en-US" sz="3600" dirty="0" smtClean="0">
                <a:solidFill>
                  <a:srgbClr val="7598D9"/>
                </a:solidFill>
                <a:latin typeface="Marker Felt"/>
                <a:cs typeface="Marker Felt"/>
              </a:rPr>
              <a:t>Library Olympics</a:t>
            </a:r>
            <a:endParaRPr lang="en-US" sz="3600" dirty="0">
              <a:solidFill>
                <a:srgbClr val="7598D9"/>
              </a:solidFill>
            </a:endParaRPr>
          </a:p>
        </p:txBody>
      </p:sp>
      <p:pic>
        <p:nvPicPr>
          <p:cNvPr id="4" name="Content Placeholder 3" descr="100_1803.jpg"/>
          <p:cNvPicPr>
            <a:picLocks noGrp="1" noChangeAspect="1"/>
          </p:cNvPicPr>
          <p:nvPr>
            <p:ph sz="quarter" idx="1"/>
          </p:nvPr>
        </p:nvPicPr>
        <p:blipFill>
          <a:blip r:embed="rId3"/>
          <a:srcRect l="4941" r="3818"/>
          <a:stretch>
            <a:fillRect/>
          </a:stretch>
        </p:blipFill>
        <p:spPr>
          <a:xfrm rot="21402764">
            <a:off x="1436300" y="1219200"/>
            <a:ext cx="5521350" cy="4538790"/>
          </a:xfrm>
          <a:ln w="57150" cmpd="sng">
            <a:solidFill>
              <a:schemeClr val="bg2"/>
            </a:solidFill>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684</TotalTime>
  <Words>1315</Words>
  <Application>Microsoft Macintosh PowerPoint</Application>
  <PresentationFormat>On-screen Show (4:3)</PresentationFormat>
  <Paragraphs>278</Paragraphs>
  <Slides>35</Slides>
  <Notes>20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Oriel</vt:lpstr>
      <vt:lpstr>PowerPoint Presentation</vt:lpstr>
      <vt:lpstr>Staff Development committee (SDC)</vt:lpstr>
      <vt:lpstr>Our charge:</vt:lpstr>
      <vt:lpstr>Staff Day – the main SDC event</vt:lpstr>
      <vt:lpstr>Staff day</vt:lpstr>
      <vt:lpstr>Recent staff day themes</vt:lpstr>
      <vt:lpstr>Staff Day 2006:  Strategic Planning</vt:lpstr>
      <vt:lpstr>Staff Day 2007:  Library Olympics</vt:lpstr>
      <vt:lpstr>Staff Day 2007:  Library Olympics</vt:lpstr>
      <vt:lpstr>Staff Day 2007:  Library Olympics</vt:lpstr>
      <vt:lpstr>Staff Day 2008:  Folklore</vt:lpstr>
      <vt:lpstr>Staff Day 2008:  Folklore</vt:lpstr>
      <vt:lpstr>Staff Day 2009:  Be Well, Be Safe, Be Happy</vt:lpstr>
      <vt:lpstr>Staff Day Awards</vt:lpstr>
      <vt:lpstr>Other sdc Activities</vt:lpstr>
      <vt:lpstr>PowerPoint Presentation</vt:lpstr>
      <vt:lpstr>Table Talks</vt:lpstr>
      <vt:lpstr>Departmental Open Houses</vt:lpstr>
      <vt:lpstr>eatin’ meetings</vt:lpstr>
      <vt:lpstr>PowerPoint Presentation</vt:lpstr>
      <vt:lpstr>PowerPoint Presentation</vt:lpstr>
      <vt:lpstr>Wall of “Thanks!”</vt:lpstr>
      <vt:lpstr>PowerPoint Presentation</vt:lpstr>
      <vt:lpstr>“A-DAY” Dunk Tank</vt:lpstr>
      <vt:lpstr>PowerPoint Presentation</vt:lpstr>
      <vt:lpstr>Some final “FUN” things we do…</vt:lpstr>
      <vt:lpstr>PowerPoint Presentation</vt:lpstr>
      <vt:lpstr>Halloween Costumes:  Cool!</vt:lpstr>
      <vt:lpstr>Halloween Costumes: Undignified!</vt:lpstr>
      <vt:lpstr>Staff photo contest</vt:lpstr>
      <vt:lpstr>Employee Photo Contest</vt:lpstr>
      <vt:lpstr>Employee Photo Contest</vt:lpstr>
      <vt:lpstr>Employee Photo Contest</vt:lpstr>
      <vt:lpstr>Employee Photo Contest</vt:lpstr>
      <vt:lpstr>Why is SDC important to us?</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Days</dc:title>
  <dc:creator>Erin Davis</dc:creator>
  <cp:lastModifiedBy>Erin Davis</cp:lastModifiedBy>
  <cp:revision>62</cp:revision>
  <dcterms:created xsi:type="dcterms:W3CDTF">2010-07-07T14:37:18Z</dcterms:created>
  <dcterms:modified xsi:type="dcterms:W3CDTF">2011-02-07T20:58:28Z</dcterms:modified>
</cp:coreProperties>
</file>