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png" ContentType="image/png"/>
  <Default Extension="bin" ContentType="application/vnd.openxmlformats-officedocument.presentationml.printerSettings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269" r:id="rId3"/>
    <p:sldId id="257" r:id="rId4"/>
    <p:sldId id="268" r:id="rId5"/>
    <p:sldId id="258" r:id="rId6"/>
    <p:sldId id="277" r:id="rId7"/>
    <p:sldId id="270" r:id="rId8"/>
    <p:sldId id="267" r:id="rId9"/>
    <p:sldId id="265" r:id="rId10"/>
    <p:sldId id="285" r:id="rId11"/>
    <p:sldId id="286" r:id="rId12"/>
    <p:sldId id="271" r:id="rId13"/>
    <p:sldId id="287" r:id="rId14"/>
    <p:sldId id="272" r:id="rId15"/>
    <p:sldId id="260" r:id="rId16"/>
    <p:sldId id="276" r:id="rId17"/>
    <p:sldId id="274" r:id="rId18"/>
    <p:sldId id="261" r:id="rId19"/>
    <p:sldId id="262" r:id="rId20"/>
    <p:sldId id="263" r:id="rId21"/>
    <p:sldId id="264" r:id="rId22"/>
    <p:sldId id="284" r:id="rId23"/>
    <p:sldId id="282" r:id="rId24"/>
    <p:sldId id="281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fol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8" autoAdjust="0"/>
    <p:restoredTop sz="94660"/>
  </p:normalViewPr>
  <p:slideViewPr>
    <p:cSldViewPr>
      <p:cViewPr varScale="1">
        <p:scale>
          <a:sx n="118" d="100"/>
          <a:sy n="118" d="100"/>
        </p:scale>
        <p:origin x="-118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viewProps" Target="viewProps.xml"/><Relationship Id="rId11" Type="http://schemas.openxmlformats.org/officeDocument/2006/relationships/slide" Target="slides/slide10.xml"/><Relationship Id="rId29" Type="http://schemas.openxmlformats.org/officeDocument/2006/relationships/presProps" Target="pres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212AC-7155-A443-9DD1-35F89EF2168F}" type="datetimeFigureOut">
              <a:rPr lang="en-US" smtClean="0"/>
              <a:t>5/24/11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D21F6-3BB6-1A42-9F9C-C40298C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85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21F6-3BB6-1A42-9F9C-C40298C5B0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9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D21F6-3BB6-1A42-9F9C-C40298C5B0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2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849F3-DE0F-4324-A83C-F8FFF9D14D53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B9AC8-5C4D-43AE-B2C2-AD8CD2C2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digital.lib.usu.edu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7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openxmlformats.org/officeDocument/2006/relationships/slideLayout" Target="../slideLayouts/slideLayout1.xml"/><Relationship Id="rId6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6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6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hyperlink" Target="mailto:randy.williams@usu.edu" TargetMode="External"/><Relationship Id="rId5" Type="http://schemas.openxmlformats.org/officeDocument/2006/relationships/hyperlink" Target="mailto:dan.davis@usu.edu" TargetMode="External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hyperlink" Target="mailto:brad.cole@usu.edu" TargetMode="External"/><Relationship Id="rId3" Type="http://schemas.openxmlformats.org/officeDocument/2006/relationships/hyperlink" Target="mailto:Robert.parson@usu.edu" TargetMode="External"/><Relationship Id="rId6" Type="http://schemas.openxmlformats.org/officeDocument/2006/relationships/hyperlink" Target="mailto:ann.buttars@usu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457200"/>
            <a:ext cx="4624614" cy="1470025"/>
          </a:xfrm>
        </p:spPr>
        <p:txBody>
          <a:bodyPr/>
          <a:lstStyle/>
          <a:p>
            <a:r>
              <a:rPr lang="en-US" dirty="0" smtClean="0">
                <a:latin typeface="Bell Gothic Std Bold"/>
                <a:cs typeface="Bell Gothic Std Bold"/>
              </a:rPr>
              <a:t>Mormon History Materials </a:t>
            </a:r>
            <a:endParaRPr lang="en-US" dirty="0">
              <a:latin typeface="Bell Gothic Std Bold"/>
              <a:cs typeface="Bell Gothic Std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3085" y="4572000"/>
            <a:ext cx="5515429" cy="13716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ell Gothic Std Bold"/>
                <a:cs typeface="Bell Gothic Std Bold"/>
              </a:rPr>
              <a:t>Utah State University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Bell Gothic Std Bold"/>
                <a:cs typeface="Bell Gothic Std Bold"/>
              </a:rPr>
              <a:t>Special Collections &amp; Archives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Bell Gothic Std Bold"/>
              <a:cs typeface="Bell Gothic Std Bold"/>
            </a:endParaRPr>
          </a:p>
        </p:txBody>
      </p:sp>
      <p:pic>
        <p:nvPicPr>
          <p:cNvPr id="4" name="Picture 3" descr="USULibrary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791200"/>
            <a:ext cx="2057400" cy="660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2400"/>
            <a:ext cx="3638683" cy="410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057400"/>
            <a:ext cx="3205843" cy="2189356"/>
          </a:xfrm>
          <a:prstGeom prst="rect">
            <a:avLst/>
          </a:prstGeom>
        </p:spPr>
      </p:pic>
      <p:pic>
        <p:nvPicPr>
          <p:cNvPr id="7" name="01 The Gospel New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5943600"/>
            <a:ext cx="533400" cy="53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6019800"/>
            <a:ext cx="39861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Most images from </a:t>
            </a:r>
            <a:r>
              <a:rPr lang="en-US" b="1" dirty="0" smtClean="0">
                <a:solidFill>
                  <a:srgbClr val="0000FF"/>
                </a:solidFill>
              </a:rPr>
              <a:t>USU Digital Library </a:t>
            </a:r>
            <a:r>
              <a:rPr lang="en-US" dirty="0" smtClean="0"/>
              <a:t>at </a:t>
            </a:r>
          </a:p>
          <a:p>
            <a:r>
              <a:rPr lang="en-US" dirty="0" smtClean="0">
                <a:hlinkClick r:id="rId8"/>
              </a:rPr>
              <a:t>http</a:t>
            </a:r>
            <a:r>
              <a:rPr lang="en-US" dirty="0">
                <a:hlinkClick r:id="rId8"/>
              </a:rPr>
              <a:t>://digital.lib.usu.</a:t>
            </a:r>
            <a:r>
              <a:rPr lang="en-US" dirty="0" smtClean="0">
                <a:hlinkClick r:id="rId8"/>
              </a:rPr>
              <a:t>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65532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Powerpoint</a:t>
            </a:r>
            <a:r>
              <a:rPr lang="en-US" sz="1200" dirty="0" smtClean="0"/>
              <a:t> created by C. Walters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50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xmlns:p14="http://schemas.microsoft.com/office/powerpoint/2010/main" advClick="0" advTm="6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304800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Fife </a:t>
            </a:r>
            <a:r>
              <a:rPr lang="en-US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Folklore Collections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0"/>
            <a:ext cx="663705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24000"/>
            <a:ext cx="2797464" cy="4244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4800600"/>
            <a:ext cx="213360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Austin and Alta Fife:  traveling folklorists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Folklore materials related to Mormons and Utah</a:t>
            </a:r>
            <a:endParaRPr lang="en-US" sz="3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4478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Folk Collection 4:    Austin and Alta Fife Fieldwork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4a:  The Fife Mormon Collection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Folk Collection 11:  Cowboy poetry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Folk Collection 17:  Historic </a:t>
            </a:r>
            <a:r>
              <a:rPr lang="en-US" dirty="0" smtClean="0"/>
              <a:t>cookbooks </a:t>
            </a:r>
            <a:r>
              <a:rPr lang="en-US" dirty="0"/>
              <a:t>and </a:t>
            </a:r>
            <a:r>
              <a:rPr lang="en-US" dirty="0" err="1" smtClean="0"/>
              <a:t>foodways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Folk Collection 21:  Grouse Creek Cultural Survey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Folk Collection 27:  Teton Dam disaster; letters and interviews from people who 			experienced the June 5, 1976 disaster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Folk Collection 29:  Living Traditions of the Bear River Heritage Area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52400"/>
            <a:ext cx="1752600" cy="2659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09682"/>
            <a:ext cx="3886200" cy="2670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4038600"/>
            <a:ext cx="3124200" cy="2554545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241300" dir="81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Fifes documented the Mormon Intermountain West.  Their 40+ years of fieldwork forms the heart of the Fife Folklore Collection which began with collecting Mormon folklore and continues today.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459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4000">
        <p:cut/>
      </p:transition>
    </mc:Choice>
    <mc:Fallback>
      <p:transition xmlns:p14="http://schemas.microsoft.com/office/powerpoint/2010/main" advClick="0" advTm="14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Fife Slide Collection of Western U.S. Vernacular Architecture</a:t>
            </a:r>
            <a:r>
              <a:rPr lang="en-US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695" r="2695"/>
          <a:stretch>
            <a:fillRect/>
          </a:stretch>
        </p:blipFill>
        <p:spPr/>
      </p:pic>
      <p:pic>
        <p:nvPicPr>
          <p:cNvPr id="21" name="Content Placeholder 20" descr="B_seagull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r="1112"/>
          <a:stretch>
            <a:fillRect/>
          </a:stretch>
        </p:blipFill>
        <p:spPr>
          <a:xfrm>
            <a:off x="304800" y="1447800"/>
            <a:ext cx="3276600" cy="5105400"/>
          </a:xfrm>
        </p:spPr>
      </p:pic>
      <p:sp>
        <p:nvSpPr>
          <p:cNvPr id="22" name="TextBox 21"/>
          <p:cNvSpPr txBox="1"/>
          <p:nvPr/>
        </p:nvSpPr>
        <p:spPr>
          <a:xfrm>
            <a:off x="914400" y="6172200"/>
            <a:ext cx="22860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Monument to seagulls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15000" y="5486400"/>
            <a:ext cx="2286000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Old LDS bishop’s storehouse, used as residence in Ephraim, 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1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0278" b="10278"/>
          <a:stretch>
            <a:fillRect/>
          </a:stretch>
        </p:blipFill>
        <p:spPr>
          <a:xfrm>
            <a:off x="609600" y="2997599"/>
            <a:ext cx="3467728" cy="3886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2947" r="12947"/>
          <a:stretch>
            <a:fillRect/>
          </a:stretch>
        </p:blipFill>
        <p:spPr>
          <a:xfrm rot="247743">
            <a:off x="5257800" y="152400"/>
            <a:ext cx="3727569" cy="417739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2615">
            <a:off x="304800" y="533400"/>
            <a:ext cx="2039595" cy="312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1731" t="10273" r="1704" b="-2703"/>
          <a:stretch/>
        </p:blipFill>
        <p:spPr>
          <a:xfrm>
            <a:off x="4495800" y="4038600"/>
            <a:ext cx="4479154" cy="3127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-157" b="6168"/>
          <a:stretch/>
        </p:blipFill>
        <p:spPr>
          <a:xfrm rot="628801">
            <a:off x="2356931" y="1459237"/>
            <a:ext cx="3733800" cy="2798064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8228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Hector Lee Fieldwork Recording Colle</a:t>
            </a:r>
            <a:r>
              <a:rPr lang="en-US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ctio</a:t>
            </a:r>
            <a:r>
              <a:rPr lang="en-US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en-US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902" b="21902"/>
          <a:stretch>
            <a:fillRect/>
          </a:stretch>
        </p:blipFill>
        <p:spPr>
          <a:xfrm>
            <a:off x="76200" y="1447800"/>
            <a:ext cx="6151273" cy="3382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38200"/>
            <a:ext cx="2820445" cy="414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5105400"/>
            <a:ext cx="32766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Hector Lee, Austin Fife, and Wayland Hand – affectionately known as the “Three </a:t>
            </a:r>
            <a:r>
              <a:rPr lang="en-US" dirty="0" err="1" smtClean="0"/>
              <a:t>Nephites</a:t>
            </a:r>
            <a:r>
              <a:rPr lang="en-US" dirty="0" smtClean="0"/>
              <a:t>” in Mormon Folklore circles.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95600"/>
            <a:ext cx="3691428" cy="368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562600"/>
            <a:ext cx="441960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Hector Lee recorded the vernacular voice of Mormon Utah in songs and anecdotes.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6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2000">
        <p:cut/>
      </p:transition>
    </mc:Choice>
    <mc:Fallback>
      <p:transition xmlns:p14="http://schemas.microsoft.com/office/powerpoint/2010/main" advClick="0" advTm="1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"/>
            <a:ext cx="59430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1000"/>
            <a:ext cx="3915863" cy="2957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1578">
            <a:off x="5214745" y="3252433"/>
            <a:ext cx="2558607" cy="314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>
        <p:cut/>
      </p:transition>
    </mc:Choice>
    <mc:Fallback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245403" cy="288628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3284483" cy="38100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514600"/>
            <a:ext cx="3670596" cy="430589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24000"/>
            <a:ext cx="2290133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-11806" b="11806"/>
          <a:stretch/>
        </p:blipFill>
        <p:spPr>
          <a:xfrm>
            <a:off x="4724400" y="-109728"/>
            <a:ext cx="4223327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xmlns:p14="http://schemas.microsoft.com/office/powerpoint/2010/main" advClick="0" advTm="1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Compton Photograph Studio Archive, 1884-1952</a:t>
            </a:r>
            <a:r>
              <a:rPr lang="en-US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b="1" dirty="0">
              <a:ln w="1905"/>
              <a:solidFill>
                <a:schemeClr val="bg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239" b="13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33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xmlns:p14="http://schemas.microsoft.com/office/powerpoint/2010/main" advClick="0" advTm="6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533400"/>
            <a:ext cx="7739288" cy="7595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1930">
            <a:off x="6172191" y="3327859"/>
            <a:ext cx="2521021" cy="29591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2533455" cy="373672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8000">
        <p:cut/>
      </p:transition>
    </mc:Choice>
    <mc:Fallback>
      <p:transition xmlns:p14="http://schemas.microsoft.com/office/powerpoint/2010/main" advClick="0" advTm="8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0"/>
            <a:ext cx="675237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Leonard J. Arrington Historical Archive</a:t>
            </a:r>
            <a:br>
              <a:rPr lang="en-US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Papers</a:t>
            </a:r>
            <a:endParaRPr lang="en-US" dirty="0"/>
          </a:p>
          <a:p>
            <a:pPr lvl="2"/>
            <a:r>
              <a:rPr lang="en-US" sz="1700" dirty="0" smtClean="0"/>
              <a:t>Arrington’s professional </a:t>
            </a:r>
            <a:r>
              <a:rPr lang="en-US" sz="1700" dirty="0"/>
              <a:t>life, both as </a:t>
            </a:r>
            <a:r>
              <a:rPr lang="en-US" sz="1700" dirty="0" smtClean="0"/>
              <a:t>educator </a:t>
            </a:r>
            <a:r>
              <a:rPr lang="en-US" sz="1700" dirty="0"/>
              <a:t>and as Church Historian for the Church of Jesus Christ of Latter-day Saints from 1972 to </a:t>
            </a:r>
            <a:r>
              <a:rPr lang="en-US" sz="1700" dirty="0" smtClean="0"/>
              <a:t>1982</a:t>
            </a:r>
          </a:p>
          <a:p>
            <a:pPr lvl="2"/>
            <a:r>
              <a:rPr lang="en-US" sz="1700" dirty="0" smtClean="0"/>
              <a:t>His </a:t>
            </a:r>
            <a:r>
              <a:rPr lang="en-US" sz="1700" dirty="0"/>
              <a:t>research </a:t>
            </a:r>
            <a:r>
              <a:rPr lang="en-US" sz="1700" dirty="0" smtClean="0"/>
              <a:t>interests: </a:t>
            </a:r>
            <a:r>
              <a:rPr lang="en-US" sz="1700" dirty="0"/>
              <a:t>W</a:t>
            </a:r>
            <a:r>
              <a:rPr lang="en-US" sz="1700" dirty="0" smtClean="0"/>
              <a:t>omen's </a:t>
            </a:r>
            <a:r>
              <a:rPr lang="en-US" sz="1700" dirty="0"/>
              <a:t>history; </a:t>
            </a:r>
            <a:r>
              <a:rPr lang="en-US" sz="1700" dirty="0" smtClean="0"/>
              <a:t>Utah </a:t>
            </a:r>
            <a:r>
              <a:rPr lang="en-US" sz="1700" dirty="0"/>
              <a:t>history; </a:t>
            </a:r>
            <a:r>
              <a:rPr lang="en-US" sz="1700" dirty="0" smtClean="0"/>
              <a:t> the </a:t>
            </a:r>
            <a:r>
              <a:rPr lang="en-US" sz="1700" dirty="0"/>
              <a:t>Great Depression and the New Deal; and </a:t>
            </a:r>
            <a:r>
              <a:rPr lang="en-US" sz="1700" dirty="0" smtClean="0"/>
              <a:t>Mormon history</a:t>
            </a:r>
          </a:p>
          <a:p>
            <a:pPr lvl="2"/>
            <a:r>
              <a:rPr lang="en-US" sz="1800" dirty="0" smtClean="0"/>
              <a:t>His writings</a:t>
            </a:r>
            <a:endParaRPr lang="en-US" sz="1700" dirty="0" smtClean="0"/>
          </a:p>
          <a:p>
            <a:pPr lvl="1"/>
            <a:r>
              <a:rPr lang="en-US" dirty="0" smtClean="0"/>
              <a:t>Photographs:  </a:t>
            </a:r>
            <a:r>
              <a:rPr lang="en-US" sz="2000" dirty="0" smtClean="0"/>
              <a:t>mainly photographs </a:t>
            </a:r>
            <a:r>
              <a:rPr lang="en-US" sz="2000" dirty="0"/>
              <a:t>Arrington collected for his numerous publications</a:t>
            </a:r>
            <a:endParaRPr lang="en-US" sz="2000" dirty="0" smtClean="0"/>
          </a:p>
          <a:p>
            <a:pPr lvl="1"/>
            <a:r>
              <a:rPr lang="en-US" dirty="0" smtClean="0"/>
              <a:t>Conway B. </a:t>
            </a:r>
            <a:r>
              <a:rPr lang="en-US" dirty="0" err="1" smtClean="0"/>
              <a:t>Sonne</a:t>
            </a:r>
            <a:r>
              <a:rPr lang="en-US" dirty="0" smtClean="0"/>
              <a:t> Papers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52400"/>
            <a:ext cx="2983673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000">
        <p:cut/>
      </p:transition>
    </mc:Choice>
    <mc:Fallback xmlns="">
      <p:transition xmlns:p14="http://schemas.microsoft.com/office/powerpoint/2010/main" advClick="0" advTm="1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9882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752475"/>
            <a:ext cx="5715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Grouse </a:t>
            </a: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Creek </a:t>
            </a:r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Cultural </a:t>
            </a: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Survey, </a:t>
            </a:r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1985: Mormon Buckaroo Territory</a:t>
            </a:r>
            <a:endParaRPr lang="en-US" sz="3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91000"/>
            <a:ext cx="1600200" cy="2484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267200"/>
            <a:ext cx="3214991" cy="227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209800"/>
            <a:ext cx="1600200" cy="1686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11944" r="11944"/>
          <a:stretch/>
        </p:blipFill>
        <p:spPr>
          <a:xfrm>
            <a:off x="5029200" y="76200"/>
            <a:ext cx="4002944" cy="276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371600"/>
            <a:ext cx="3037646" cy="341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2057400"/>
            <a:ext cx="2971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4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2000">
        <p:cut/>
      </p:transition>
    </mc:Choice>
    <mc:Fallback>
      <p:transition xmlns:p14="http://schemas.microsoft.com/office/powerpoint/2010/main" advClick="0" advTm="1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" y="228600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Utah Cooperatives</a:t>
            </a:r>
            <a:endParaRPr lang="en-US" sz="36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3692"/>
            <a:ext cx="3276600" cy="5017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0"/>
            <a:ext cx="3540385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-46283" b="46283"/>
          <a:stretch/>
        </p:blipFill>
        <p:spPr>
          <a:xfrm>
            <a:off x="152400" y="2362200"/>
            <a:ext cx="5043778" cy="4343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5776">
            <a:off x="6428531" y="410192"/>
            <a:ext cx="2657361" cy="356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4572000"/>
            <a:ext cx="3211286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4191000"/>
            <a:ext cx="2408382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1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5000">
        <p:cut/>
      </p:transition>
    </mc:Choice>
    <mc:Fallback>
      <p:transition xmlns:p14="http://schemas.microsoft.com/office/powerpoint/2010/main" advClick="0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4102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Mendon City Record</a:t>
            </a:r>
            <a:endParaRPr lang="en-US" sz="36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432800" cy="601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895600"/>
            <a:ext cx="3810000" cy="2674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9384">
            <a:off x="5268819" y="4156550"/>
            <a:ext cx="3187931" cy="2577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68163">
            <a:off x="5578950" y="1177152"/>
            <a:ext cx="3334904" cy="17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2000">
        <p:cut/>
      </p:transition>
    </mc:Choice>
    <mc:Fallback>
      <p:transition xmlns:p14="http://schemas.microsoft.com/office/powerpoint/2010/main" advClick="0" advTm="1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670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Curator Contact In</a:t>
            </a: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formatio</a:t>
            </a: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endParaRPr lang="en-US" sz="3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8153400" cy="4678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Bradford Cole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Associate Dean,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/>
              </a:rPr>
              <a:t>brad.cole@usu.edu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435-797-8268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Robert Parson,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University Archivist, </a:t>
            </a:r>
            <a:r>
              <a:rPr lang="en-US" sz="2400" b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en-US" sz="2400" b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o</a:t>
            </a:r>
            <a:r>
              <a:rPr lang="en-US" sz="2400" b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bert.parson@usu.edu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435-797-0894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Randy Williams,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Fife Folklore Curator,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/>
              </a:rPr>
              <a:t>randy.williams@usu.edu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435-797-3493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 Davis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Photograph Curator,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5"/>
              </a:rPr>
              <a:t>dan.davis@usu.edu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435-797-0890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 </a:t>
            </a:r>
            <a:r>
              <a:rPr lang="en-US" sz="2400" b="1" dirty="0" err="1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Buttars</a:t>
            </a:r>
            <a:r>
              <a:rPr lang="en-US" sz="2400" b="1" dirty="0">
                <a:ln w="1905"/>
                <a:solidFill>
                  <a:srgbClr val="F7964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Curator of Western and Mormon Americana, 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6"/>
              </a:rPr>
              <a:t>ann.buttars@usu.edu</a:t>
            </a:r>
            <a:r>
              <a:rPr lang="en-US" sz="24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435-797-2661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152400"/>
            <a:ext cx="2768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-1134" t="10911" r="28407" b="27273"/>
          <a:stretch/>
        </p:blipFill>
        <p:spPr bwMode="auto">
          <a:xfrm>
            <a:off x="914400" y="304800"/>
            <a:ext cx="7028329" cy="3352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" name="Picture 1" descr="Leonard hand on h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09800"/>
            <a:ext cx="3238500" cy="40772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3733800"/>
            <a:ext cx="4419600" cy="258532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Leonard </a:t>
            </a:r>
            <a:r>
              <a:rPr lang="en-US" dirty="0"/>
              <a:t>J. Arrington left behind a legacy of scholarship and mentoring that rightly earned him the title "Dean of Mormon History</a:t>
            </a:r>
            <a:r>
              <a:rPr lang="en-US" dirty="0" smtClean="0"/>
              <a:t>. “</a:t>
            </a:r>
          </a:p>
          <a:p>
            <a:endParaRPr lang="en-US" dirty="0"/>
          </a:p>
          <a:p>
            <a:r>
              <a:rPr lang="en-US" dirty="0" smtClean="0"/>
              <a:t>His </a:t>
            </a:r>
            <a:r>
              <a:rPr lang="en-US" dirty="0"/>
              <a:t>book </a:t>
            </a:r>
            <a:r>
              <a:rPr lang="en-US" i="1" dirty="0"/>
              <a:t>Great Basin Kingdom: An Economic History of the Latter-day Saints</a:t>
            </a:r>
            <a:r>
              <a:rPr lang="en-US" dirty="0"/>
              <a:t> is still considered to be one of the classic works of Mormon history.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xmlns:p14="http://schemas.microsoft.com/office/powerpoint/2010/main" advClick="0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"/>
            <a:ext cx="8077200" cy="61355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4724400" cy="2585323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50800" dist="304800" dir="81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/>
              <a:t>The Arrington Archive includes: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Leonard </a:t>
            </a:r>
            <a:r>
              <a:rPr lang="en-US" dirty="0"/>
              <a:t>J. Arrington's personal and professional </a:t>
            </a:r>
            <a:r>
              <a:rPr lang="en-US" dirty="0" smtClean="0"/>
              <a:t>papers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Historical </a:t>
            </a:r>
            <a:r>
              <a:rPr lang="en-US" dirty="0"/>
              <a:t>materials and papers from other </a:t>
            </a:r>
            <a:r>
              <a:rPr lang="en-US" dirty="0" smtClean="0"/>
              <a:t>Arrington family members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Papers </a:t>
            </a:r>
            <a:r>
              <a:rPr lang="en-US" dirty="0"/>
              <a:t>of other scholars in </a:t>
            </a:r>
            <a:r>
              <a:rPr lang="en-US" dirty="0" smtClean="0"/>
              <a:t>Mormon </a:t>
            </a:r>
            <a:r>
              <a:rPr lang="en-US" dirty="0"/>
              <a:t>History.</a:t>
            </a:r>
          </a:p>
        </p:txBody>
      </p:sp>
    </p:spTree>
    <p:extLst>
      <p:ext uri="{BB962C8B-B14F-4D97-AF65-F5344CB8AC3E}">
        <p14:creationId xmlns:p14="http://schemas.microsoft.com/office/powerpoint/2010/main" val="30618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5835316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3000" y="1981200"/>
            <a:ext cx="3962400" cy="175432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dirty="0"/>
              <a:t>Arrington worked as Church Historian from 1972 to </a:t>
            </a:r>
            <a:r>
              <a:rPr lang="en-US" dirty="0" smtClean="0"/>
              <a:t>1982…  As </a:t>
            </a:r>
            <a:r>
              <a:rPr lang="en-US" dirty="0"/>
              <a:t>the first (and only) professional academic to be named Church Historian, Arrington presided over a blossoming of Mormon </a:t>
            </a:r>
            <a:r>
              <a:rPr lang="en-US" dirty="0" smtClean="0"/>
              <a:t>history…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3400" y="4343400"/>
            <a:ext cx="4572000" cy="17543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… he constantly combated a church hierarchy which did not regard the work of his department as "faith-promoting." Balancing his commitment to his profession and his loyalty to his church, Arrington frequently clashed with church authorities.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xmlns:p14="http://schemas.microsoft.com/office/powerpoint/2010/main" advClick="0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7924800" cy="5214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533400"/>
            <a:ext cx="2438400" cy="5847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Papers…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072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7321" cy="43486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657600"/>
            <a:ext cx="5029200" cy="2031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2">
                <a:lumMod val="75000"/>
              </a:schemeClr>
            </a:solidFill>
          </a:ln>
          <a:effectLst>
            <a:outerShdw blurRad="50800" dist="215900" dir="84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Photos </a:t>
            </a:r>
            <a:r>
              <a:rPr lang="en-US" dirty="0"/>
              <a:t>related to Mormon economics in the </a:t>
            </a:r>
            <a:r>
              <a:rPr lang="en-US" dirty="0" smtClean="0"/>
              <a:t>19th century:  </a:t>
            </a:r>
            <a:r>
              <a:rPr lang="en-US" dirty="0"/>
              <a:t>early L.D.S entrepreneurs, Utah businesses, agriculture, beet sugar, and logging. 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Photos on general </a:t>
            </a:r>
            <a:r>
              <a:rPr lang="en-US" dirty="0"/>
              <a:t>L.D.S. </a:t>
            </a:r>
            <a:r>
              <a:rPr lang="en-US" dirty="0" smtClean="0"/>
              <a:t>history:  </a:t>
            </a:r>
            <a:r>
              <a:rPr lang="en-US" dirty="0"/>
              <a:t>pioneers, forts, Utah towns, </a:t>
            </a:r>
            <a:r>
              <a:rPr lang="en-US" dirty="0" smtClean="0"/>
              <a:t>Salt </a:t>
            </a:r>
            <a:r>
              <a:rPr lang="en-US" dirty="0"/>
              <a:t>Lake City Valley, and L.D.S. leaders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685800"/>
            <a:ext cx="3429000" cy="5847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Photographs…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67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xmlns:p14="http://schemas.microsoft.com/office/powerpoint/2010/main" advClick="0" advTm="10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8708211" cy="4314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6403">
            <a:off x="6295306" y="228606"/>
            <a:ext cx="2597347" cy="2151417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  <a:effectLst>
            <a:outerShdw blurRad="50800" dist="139700" dir="852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6246414" cy="205740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000090"/>
            </a:solidFill>
          </a:ln>
          <a:effectLst>
            <a:outerShdw blurRad="50800" dist="355600" dir="876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514600"/>
            <a:ext cx="7074794" cy="2779034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>
                <a:lumMod val="75000"/>
              </a:schemeClr>
            </a:solidFill>
          </a:ln>
          <a:effectLst>
            <a:outerShdw blurRad="50800" dist="330200" dir="816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124200"/>
            <a:ext cx="7389181" cy="4537521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blurRad="50800" dist="469900" dir="822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9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xmlns:p14="http://schemas.microsoft.com/office/powerpoint/2010/main" advClick="0" advTm="20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6" y="1019"/>
            <a:ext cx="6643767" cy="6348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1371600"/>
            <a:ext cx="4572000" cy="286232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effectLst>
            <a:glow>
              <a:schemeClr val="accent1">
                <a:alpha val="75000"/>
              </a:schemeClr>
            </a:glow>
            <a:outerShdw blurRad="53975" dist="190500" dir="774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The research </a:t>
            </a:r>
            <a:r>
              <a:rPr lang="en-US" dirty="0" smtClean="0"/>
              <a:t>from </a:t>
            </a:r>
            <a:r>
              <a:rPr lang="en-US" dirty="0" err="1" smtClean="0"/>
              <a:t>Sonne’s</a:t>
            </a:r>
            <a:r>
              <a:rPr lang="en-US" dirty="0" smtClean="0"/>
              <a:t> </a:t>
            </a:r>
            <a:r>
              <a:rPr lang="en-US" dirty="0"/>
              <a:t>maritime history </a:t>
            </a:r>
            <a:r>
              <a:rPr lang="en-US" dirty="0" smtClean="0"/>
              <a:t>books: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Saints on the Sea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Ships, Saints, and Mariners: A Maritime Encyclopedia of Mormon Migration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Files </a:t>
            </a:r>
            <a:r>
              <a:rPr lang="en-US" dirty="0"/>
              <a:t>on individual </a:t>
            </a:r>
            <a:r>
              <a:rPr lang="en-US" dirty="0" smtClean="0"/>
              <a:t>ships contain Mormon </a:t>
            </a:r>
            <a:r>
              <a:rPr lang="en-US" dirty="0"/>
              <a:t>migration information, passenger lists, and even </a:t>
            </a:r>
            <a:r>
              <a:rPr lang="en-US" dirty="0" smtClean="0"/>
              <a:t>some journals.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533400"/>
            <a:ext cx="3505200" cy="5847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Sonne</a:t>
            </a:r>
            <a:r>
              <a:rPr lang="en-US" sz="3200" dirty="0" smtClean="0"/>
              <a:t> Papers…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07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6000">
        <p:cut/>
      </p:transition>
    </mc:Choice>
    <mc:Fallback xmlns="">
      <p:transition xmlns:p14="http://schemas.microsoft.com/office/powerpoint/2010/main" advClick="0" advTm="16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678</Words>
  <Application>Microsoft Macintosh PowerPoint</Application>
  <PresentationFormat>On-screen Show (4:3)</PresentationFormat>
  <Paragraphs>65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Mormon History Materials </vt:lpstr>
      <vt:lpstr>Leonard J. Arrington Historical Archive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Folklore materials related to Mormons and Utah</vt:lpstr>
      <vt:lpstr>Fife Slide Collection of Western U.S. Vernacular Architecture </vt:lpstr>
      <vt:lpstr>PowerPoint Presentation</vt:lpstr>
      <vt:lpstr>Hector Lee Fieldwork Recording Collection </vt:lpstr>
      <vt:lpstr>PowerPoint Presentation</vt:lpstr>
      <vt:lpstr>PowerPoint Presentation</vt:lpstr>
      <vt:lpstr>Compton Photograph Studio Archive, 1884-1952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Utah State University Libraries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Library</dc:creator>
  <cp:lastModifiedBy>Cheryl Walters</cp:lastModifiedBy>
  <cp:revision>58</cp:revision>
  <cp:lastPrinted>2011-05-19T18:01:27Z</cp:lastPrinted>
  <dcterms:created xsi:type="dcterms:W3CDTF">2011-05-11T15:18:36Z</dcterms:created>
  <dcterms:modified xsi:type="dcterms:W3CDTF">2011-05-24T18:42:40Z</dcterms:modified>
</cp:coreProperties>
</file>