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vtt" ContentType="text/vt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91" r:id="rId4"/>
    <p:sldId id="292" r:id="rId5"/>
    <p:sldId id="293" r:id="rId6"/>
    <p:sldId id="275" r:id="rId7"/>
    <p:sldId id="289" r:id="rId8"/>
    <p:sldId id="29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CE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3" autoAdjust="0"/>
    <p:restoredTop sz="65355" autoAdjust="0"/>
  </p:normalViewPr>
  <p:slideViewPr>
    <p:cSldViewPr snapToGrid="0">
      <p:cViewPr varScale="1">
        <p:scale>
          <a:sx n="69" d="100"/>
          <a:sy n="69" d="100"/>
        </p:scale>
        <p:origin x="101"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1DC634-AD37-4A7A-A5EE-4D7713333E99}" type="datetimeFigureOut">
              <a:rPr lang="en-US" smtClean="0"/>
              <a:t>4/28/2023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8254E4-55DE-41CA-AE68-7BBC0264DE4C}" type="slidenum">
              <a:rPr lang="en-US" smtClean="0"/>
              <a:t>‹#›</a:t>
            </a:fld>
            <a:endParaRPr lang="en-US"/>
          </a:p>
        </p:txBody>
      </p:sp>
    </p:spTree>
    <p:extLst>
      <p:ext uri="{BB962C8B-B14F-4D97-AF65-F5344CB8AC3E}">
        <p14:creationId xmlns:p14="http://schemas.microsoft.com/office/powerpoint/2010/main" val="1904690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 name="Google Shape;12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panose="020B0604020202020204" pitchFamily="34" charset="0"/>
              <a:buNone/>
            </a:pPr>
            <a:r>
              <a:rPr lang="en" b="1" dirty="0"/>
              <a:t>[Note to presenter:</a:t>
            </a:r>
          </a:p>
          <a:p>
            <a:pPr marL="0" lvl="0" indent="0" algn="l" rtl="0">
              <a:lnSpc>
                <a:spcPct val="100000"/>
              </a:lnSpc>
              <a:spcBef>
                <a:spcPts val="0"/>
              </a:spcBef>
              <a:spcAft>
                <a:spcPts val="0"/>
              </a:spcAft>
              <a:buSzPts val="1100"/>
              <a:buFont typeface="Arial" panose="020B0604020202020204" pitchFamily="34" charset="0"/>
              <a:buNone/>
            </a:pPr>
            <a:endParaRPr lang="en" b="1" dirty="0"/>
          </a:p>
          <a:p>
            <a:pPr marL="0" lvl="0" indent="0" algn="l" rtl="0">
              <a:lnSpc>
                <a:spcPct val="100000"/>
              </a:lnSpc>
              <a:spcBef>
                <a:spcPts val="0"/>
              </a:spcBef>
              <a:spcAft>
                <a:spcPts val="0"/>
              </a:spcAft>
              <a:buSzPts val="1100"/>
              <a:buFont typeface="Arial" panose="020B0604020202020204" pitchFamily="34" charset="0"/>
              <a:buNone/>
            </a:pPr>
            <a:r>
              <a:rPr lang="en" b="1" dirty="0"/>
              <a:t>This presentation is ~</a:t>
            </a:r>
            <a:r>
              <a:rPr lang="en" b="1"/>
              <a:t>4 minutes long.</a:t>
            </a:r>
            <a:endParaRPr lang="en" b="1" dirty="0"/>
          </a:p>
          <a:p>
            <a:pPr marL="0" lvl="0" indent="0" algn="l" rtl="0">
              <a:lnSpc>
                <a:spcPct val="100000"/>
              </a:lnSpc>
              <a:spcBef>
                <a:spcPts val="0"/>
              </a:spcBef>
              <a:spcAft>
                <a:spcPts val="0"/>
              </a:spcAft>
              <a:buSzPts val="1100"/>
              <a:buFont typeface="Arial" panose="020B0604020202020204" pitchFamily="34" charset="0"/>
              <a:buNone/>
            </a:pPr>
            <a:endParaRPr lang="en" b="1" dirty="0"/>
          </a:p>
          <a:p>
            <a:pPr marL="0" lvl="0" indent="0" algn="l" rtl="0">
              <a:lnSpc>
                <a:spcPct val="100000"/>
              </a:lnSpc>
              <a:spcBef>
                <a:spcPts val="0"/>
              </a:spcBef>
              <a:spcAft>
                <a:spcPts val="0"/>
              </a:spcAft>
              <a:buSzPts val="1100"/>
              <a:buFont typeface="Arial" panose="020B0604020202020204" pitchFamily="34" charset="0"/>
              <a:buNone/>
            </a:pPr>
            <a:r>
              <a:rPr lang="en" b="1" dirty="0"/>
              <a:t>There is a separate Notes file that replicates the content in the slide notes field.]</a:t>
            </a:r>
          </a:p>
          <a:p>
            <a:pPr marL="0" lvl="0" indent="0" algn="l" rtl="0">
              <a:lnSpc>
                <a:spcPct val="100000"/>
              </a:lnSpc>
              <a:spcBef>
                <a:spcPts val="0"/>
              </a:spcBef>
              <a:spcAft>
                <a:spcPts val="0"/>
              </a:spcAft>
              <a:buSzPts val="1100"/>
              <a:buFont typeface="Arial" panose="020B0604020202020204" pitchFamily="34" charset="0"/>
              <a:buNone/>
            </a:pPr>
            <a:endParaRPr lang="en" dirty="0"/>
          </a:p>
          <a:p>
            <a:pPr marL="171450" lvl="0" indent="-171450" algn="l" rtl="0">
              <a:lnSpc>
                <a:spcPct val="100000"/>
              </a:lnSpc>
              <a:spcBef>
                <a:spcPts val="0"/>
              </a:spcBef>
              <a:spcAft>
                <a:spcPts val="0"/>
              </a:spcAft>
              <a:buSzPts val="1100"/>
              <a:buFont typeface="Arial" panose="020B0604020202020204" pitchFamily="34" charset="0"/>
              <a:buChar char="•"/>
            </a:pPr>
            <a:r>
              <a:rPr lang="en" dirty="0"/>
              <a:t>ORCID stands for the Open Researcher and Contributor Identifier.</a:t>
            </a:r>
          </a:p>
          <a:p>
            <a:pPr marL="0" marR="0" lvl="0" indent="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None/>
              <a:tabLst/>
              <a:defRPr/>
            </a:pPr>
            <a:endParaRPr lang="en-US" dirty="0">
              <a:solidFill>
                <a:schemeClr val="dk1"/>
              </a:solidFill>
            </a:endParaRPr>
          </a:p>
          <a:p>
            <a:pPr marL="171450" marR="0" lvl="0" indent="-171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US" dirty="0">
                <a:solidFill>
                  <a:schemeClr val="dk1"/>
                </a:solidFill>
              </a:rPr>
              <a:t>An ORCID </a:t>
            </a:r>
            <a:r>
              <a:rPr lang="en-US" dirty="0" err="1">
                <a:solidFill>
                  <a:schemeClr val="dk1"/>
                </a:solidFill>
              </a:rPr>
              <a:t>iD</a:t>
            </a:r>
            <a:r>
              <a:rPr lang="en-US" dirty="0">
                <a:solidFill>
                  <a:schemeClr val="dk1"/>
                </a:solidFill>
              </a:rPr>
              <a:t> will allow you to distinguish yourself throughout your career despite changes in name, career, location, or discipline, and other variables.</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t>Video explaining w</a:t>
            </a:r>
            <a:r>
              <a:rPr lang="en-US" dirty="0"/>
              <a:t>ha</a:t>
            </a:r>
            <a:r>
              <a:rPr lang="en" dirty="0"/>
              <a:t>t ORCID is and how </a:t>
            </a:r>
            <a:r>
              <a:rPr lang="en-US" dirty="0"/>
              <a:t>it works.</a:t>
            </a:r>
          </a:p>
          <a:p>
            <a:pPr marL="171450" lvl="0" indent="-171450" algn="l" rtl="0">
              <a:lnSpc>
                <a:spcPct val="100000"/>
              </a:lnSpc>
              <a:spcBef>
                <a:spcPts val="0"/>
              </a:spcBef>
              <a:spcAft>
                <a:spcPts val="0"/>
              </a:spcAft>
              <a:buSzPts val="1100"/>
              <a:buFont typeface="Arial" panose="020B0604020202020204" pitchFamily="34" charset="0"/>
              <a:buChar char="•"/>
            </a:pPr>
            <a:r>
              <a:rPr lang="en-US" dirty="0"/>
              <a:t>4 minutes long</a:t>
            </a:r>
          </a:p>
          <a:p>
            <a:pPr marL="171450" lvl="0" indent="-171450" algn="l" rtl="0">
              <a:lnSpc>
                <a:spcPct val="100000"/>
              </a:lnSpc>
              <a:spcBef>
                <a:spcPts val="0"/>
              </a:spcBef>
              <a:spcAft>
                <a:spcPts val="0"/>
              </a:spcAft>
              <a:buSzPts val="1100"/>
              <a:buFont typeface="Arial" panose="020B0604020202020204" pitchFamily="34" charset="0"/>
              <a:buChar char="•"/>
            </a:pPr>
            <a:r>
              <a:rPr lang="en-US" dirty="0"/>
              <a:t>Turn on captions by hovering over video and clicking on the CC button in the lower right corner</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b="1" dirty="0"/>
              <a:t>[Delete this slide if you opt to play the video]</a:t>
            </a:r>
          </a:p>
          <a:p>
            <a:pPr marL="0" lvl="0" indent="0" algn="l" rtl="0">
              <a:lnSpc>
                <a:spcPct val="100000"/>
              </a:lnSpc>
              <a:spcBef>
                <a:spcPts val="0"/>
              </a:spcBef>
              <a:spcAft>
                <a:spcPts val="0"/>
              </a:spcAft>
              <a:buSzPts val="1100"/>
              <a:buNone/>
            </a:pPr>
            <a:endParaRPr lang="en" dirty="0"/>
          </a:p>
          <a:p>
            <a:pPr marL="0" lvl="0" indent="0" algn="l" rtl="0">
              <a:lnSpc>
                <a:spcPct val="100000"/>
              </a:lnSpc>
              <a:spcBef>
                <a:spcPts val="0"/>
              </a:spcBef>
              <a:spcAft>
                <a:spcPts val="0"/>
              </a:spcAft>
              <a:buSzPts val="1100"/>
              <a:buNone/>
            </a:pPr>
            <a:r>
              <a:rPr lang="en" dirty="0"/>
              <a:t>ORCID is an identifier for individuals, which is needed because names are tricky, there can often be more than one person with the same name, or one person who uses multiple name variations over the course of their career. In this illustration, we are asking Sofia Garcia to stand up, and 4 people are standing, so that means there are 4 people with the same name. Let’s say one of these people recently published a groundbreaking article on dinosaur DNA. How do we know who is who?</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b="1" dirty="0"/>
              <a:t>[Delete this slide if you opt to play the video]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dk1"/>
                </a:solidFill>
              </a:rPr>
              <a:t>ORCID helps to solve the problem of name ambiguity by providing a free service for you to register for your own unique, persistent identifier, known as an ORCID </a:t>
            </a:r>
            <a:r>
              <a:rPr lang="en-US" dirty="0" err="1">
                <a:solidFill>
                  <a:schemeClr val="dk1"/>
                </a:solidFill>
              </a:rPr>
              <a:t>iD.</a:t>
            </a:r>
            <a:r>
              <a:rPr lang="en-US" dirty="0">
                <a:solidFill>
                  <a:schemeClr val="dk1"/>
                </a:solidFill>
              </a:rPr>
              <a:t> </a:t>
            </a:r>
            <a:r>
              <a:rPr lang="en" dirty="0"/>
              <a:t>While Sofia may have the same name as others, her ORCID iD is a completely unique 16-digit number.</a:t>
            </a:r>
            <a:endParaRPr lang="en-US" dirty="0">
              <a:solidFill>
                <a:schemeClr val="dk1"/>
              </a:solidFill>
            </a:endParaRPr>
          </a:p>
          <a:p>
            <a:endParaRPr lang="en-US" dirty="0"/>
          </a:p>
        </p:txBody>
      </p:sp>
      <p:sp>
        <p:nvSpPr>
          <p:cNvPr id="4" name="Slide Number Placeholder 3"/>
          <p:cNvSpPr>
            <a:spLocks noGrp="1"/>
          </p:cNvSpPr>
          <p:nvPr>
            <p:ph type="sldNum" sz="quarter" idx="5"/>
          </p:nvPr>
        </p:nvSpPr>
        <p:spPr/>
        <p:txBody>
          <a:bodyPr/>
          <a:lstStyle/>
          <a:p>
            <a:fld id="{1D8254E4-55DE-41CA-AE68-7BBC0264DE4C}" type="slidenum">
              <a:rPr lang="en-US" smtClean="0"/>
              <a:t>4</a:t>
            </a:fld>
            <a:endParaRPr lang="en-US"/>
          </a:p>
        </p:txBody>
      </p:sp>
    </p:spTree>
    <p:extLst>
      <p:ext uri="{BB962C8B-B14F-4D97-AF65-F5344CB8AC3E}">
        <p14:creationId xmlns:p14="http://schemas.microsoft.com/office/powerpoint/2010/main" val="1638684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b="1" dirty="0"/>
              <a:t>[Delete this slide if you opt to play the video]</a:t>
            </a:r>
            <a:endParaRPr lang="en" dirty="0"/>
          </a:p>
          <a:p>
            <a:endParaRPr lang="en" dirty="0"/>
          </a:p>
          <a:p>
            <a:r>
              <a:rPr lang="en" dirty="0"/>
              <a:t>This is Sofia’s record, and you can see it holds a lot of information in addition to her name. Your ORCID profile can include:</a:t>
            </a:r>
          </a:p>
          <a:p>
            <a:endParaRPr lang="en" dirty="0"/>
          </a:p>
          <a:p>
            <a:pPr marL="171450" indent="-171450">
              <a:buFont typeface="Arial" panose="020B0604020202020204" pitchFamily="34" charset="0"/>
              <a:buChar char="•"/>
            </a:pPr>
            <a:r>
              <a:rPr lang="en" dirty="0"/>
              <a:t>Additional names you publish under, both in E</a:t>
            </a:r>
            <a:r>
              <a:rPr lang="en-US" dirty="0"/>
              <a:t>n</a:t>
            </a:r>
            <a:r>
              <a:rPr lang="en" dirty="0"/>
              <a:t>glish and other languages</a:t>
            </a:r>
          </a:p>
          <a:p>
            <a:pPr marL="171450" indent="-171450">
              <a:buFont typeface="Arial" panose="020B0604020202020204" pitchFamily="34" charset="0"/>
              <a:buChar char="•"/>
            </a:pPr>
            <a:r>
              <a:rPr lang="en" dirty="0"/>
              <a:t>Current and past employment</a:t>
            </a:r>
          </a:p>
          <a:p>
            <a:pPr marL="171450" indent="-171450">
              <a:buFont typeface="Arial" panose="020B0604020202020204" pitchFamily="34" charset="0"/>
              <a:buChar char="•"/>
            </a:pPr>
            <a:r>
              <a:rPr lang="en" dirty="0"/>
              <a:t>Education</a:t>
            </a:r>
          </a:p>
          <a:p>
            <a:pPr marL="171450" indent="-171450">
              <a:buFont typeface="Arial" panose="020B0604020202020204" pitchFamily="34" charset="0"/>
              <a:buChar char="•"/>
            </a:pPr>
            <a:r>
              <a:rPr lang="en" dirty="0"/>
              <a:t>Published works</a:t>
            </a:r>
          </a:p>
          <a:p>
            <a:pPr marL="171450" indent="-171450">
              <a:buFont typeface="Arial" panose="020B0604020202020204" pitchFamily="34" charset="0"/>
              <a:buChar char="•"/>
            </a:pPr>
            <a:r>
              <a:rPr lang="en" dirty="0"/>
              <a:t>Grant funding</a:t>
            </a:r>
          </a:p>
          <a:p>
            <a:pPr marL="171450" indent="-171450">
              <a:buFont typeface="Arial" panose="020B0604020202020204" pitchFamily="34" charset="0"/>
              <a:buChar char="•"/>
            </a:pPr>
            <a:r>
              <a:rPr lang="en" dirty="0"/>
              <a:t>Peer review activity</a:t>
            </a:r>
          </a:p>
          <a:p>
            <a:pPr marL="171450" indent="-171450">
              <a:buFont typeface="Arial" panose="020B0604020202020204" pitchFamily="34" charset="0"/>
              <a:buChar char="•"/>
            </a:pPr>
            <a:endParaRPr lang="en" dirty="0"/>
          </a:p>
          <a:p>
            <a:pPr marL="0" indent="0">
              <a:buFont typeface="Arial" panose="020B0604020202020204" pitchFamily="34" charset="0"/>
              <a:buNone/>
            </a:pPr>
            <a:r>
              <a:rPr lang="en" dirty="0"/>
              <a:t>This information doesn’t need to be added manually. W</a:t>
            </a:r>
            <a:r>
              <a:rPr lang="en-US" dirty="0"/>
              <a:t>he</a:t>
            </a:r>
            <a:r>
              <a:rPr lang="en" dirty="0"/>
              <a:t>n you use your ORCID ID across platforms, those systems will recognize your ORCID and add information and works to your profile for you. </a:t>
            </a:r>
            <a:endParaRPr lang="en-US" dirty="0"/>
          </a:p>
        </p:txBody>
      </p:sp>
      <p:sp>
        <p:nvSpPr>
          <p:cNvPr id="4" name="Slide Number Placeholder 3"/>
          <p:cNvSpPr>
            <a:spLocks noGrp="1"/>
          </p:cNvSpPr>
          <p:nvPr>
            <p:ph type="sldNum" sz="quarter" idx="5"/>
          </p:nvPr>
        </p:nvSpPr>
        <p:spPr/>
        <p:txBody>
          <a:bodyPr/>
          <a:lstStyle/>
          <a:p>
            <a:fld id="{1D8254E4-55DE-41CA-AE68-7BBC0264DE4C}" type="slidenum">
              <a:rPr lang="en-US" smtClean="0"/>
              <a:t>5</a:t>
            </a:fld>
            <a:endParaRPr lang="en-US"/>
          </a:p>
        </p:txBody>
      </p:sp>
    </p:spTree>
    <p:extLst>
      <p:ext uri="{BB962C8B-B14F-4D97-AF65-F5344CB8AC3E}">
        <p14:creationId xmlns:p14="http://schemas.microsoft.com/office/powerpoint/2010/main" val="1132699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SzPts val="1100"/>
              <a:buNone/>
            </a:pPr>
            <a:r>
              <a:rPr lang="en-US" dirty="0"/>
              <a:t>To set up your own ORCID </a:t>
            </a:r>
            <a:r>
              <a:rPr lang="en-US" dirty="0" err="1"/>
              <a:t>iD</a:t>
            </a:r>
            <a:r>
              <a:rPr lang="en-US" dirty="0"/>
              <a:t> to your advantage, you will need to: </a:t>
            </a:r>
          </a:p>
          <a:p>
            <a:pPr marL="457200" lvl="0" indent="-298450" algn="l" rtl="0">
              <a:lnSpc>
                <a:spcPct val="115000"/>
              </a:lnSpc>
              <a:spcBef>
                <a:spcPts val="0"/>
              </a:spcBef>
              <a:spcAft>
                <a:spcPts val="0"/>
              </a:spcAft>
              <a:buSzPts val="1100"/>
              <a:buAutoNum type="arabicParenR"/>
            </a:pPr>
            <a:r>
              <a:rPr lang="en-US" dirty="0"/>
              <a:t>Register to get your own ORCID </a:t>
            </a:r>
            <a:r>
              <a:rPr lang="en-US" dirty="0" err="1"/>
              <a:t>iD</a:t>
            </a:r>
            <a:r>
              <a:rPr lang="en-US" dirty="0"/>
              <a:t> number.</a:t>
            </a:r>
          </a:p>
          <a:p>
            <a:pPr marL="457200" lvl="0" indent="-298450" algn="l" rtl="0">
              <a:lnSpc>
                <a:spcPct val="115000"/>
              </a:lnSpc>
              <a:spcBef>
                <a:spcPts val="0"/>
              </a:spcBef>
              <a:spcAft>
                <a:spcPts val="0"/>
              </a:spcAft>
              <a:buSzPts val="1100"/>
              <a:buAutoNum type="arabicParenR"/>
            </a:pPr>
            <a:r>
              <a:rPr lang="en-US" dirty="0"/>
              <a:t>Add as much biographical information as you want to your ORCID record, keeping in mind that </a:t>
            </a:r>
            <a:r>
              <a:rPr lang="en-US" dirty="0">
                <a:solidFill>
                  <a:schemeClr val="dk1"/>
                </a:solidFill>
              </a:rPr>
              <a:t>the more complete your ORCID record is, the better it will work for you.</a:t>
            </a:r>
            <a:endParaRPr lang="en-US" dirty="0"/>
          </a:p>
          <a:p>
            <a:pPr marL="457200" lvl="0" indent="-298450" algn="l" rtl="0">
              <a:lnSpc>
                <a:spcPct val="115000"/>
              </a:lnSpc>
              <a:spcBef>
                <a:spcPts val="0"/>
              </a:spcBef>
              <a:spcAft>
                <a:spcPts val="0"/>
              </a:spcAft>
              <a:buSzPts val="1100"/>
              <a:buAutoNum type="arabicParenR"/>
            </a:pPr>
            <a:r>
              <a:rPr lang="en-US" dirty="0">
                <a:solidFill>
                  <a:schemeClr val="dk1"/>
                </a:solidFill>
              </a:rPr>
              <a:t>Use your ORCID identifier when submitting publications, applying for grants, and wherever a research system will allow you to log in with ORCID.</a:t>
            </a:r>
            <a:endParaRPr lang="en-US" dirty="0"/>
          </a:p>
        </p:txBody>
      </p:sp>
      <p:sp>
        <p:nvSpPr>
          <p:cNvPr id="4" name="Slide Number Placeholder 3"/>
          <p:cNvSpPr>
            <a:spLocks noGrp="1"/>
          </p:cNvSpPr>
          <p:nvPr>
            <p:ph type="sldNum" sz="quarter" idx="5"/>
          </p:nvPr>
        </p:nvSpPr>
        <p:spPr/>
        <p:txBody>
          <a:bodyPr/>
          <a:lstStyle/>
          <a:p>
            <a:fld id="{1D8254E4-55DE-41CA-AE68-7BBC0264DE4C}" type="slidenum">
              <a:rPr lang="en-US" smtClean="0"/>
              <a:t>6</a:t>
            </a:fld>
            <a:endParaRPr lang="en-US"/>
          </a:p>
        </p:txBody>
      </p:sp>
    </p:spTree>
    <p:extLst>
      <p:ext uri="{BB962C8B-B14F-4D97-AF65-F5344CB8AC3E}">
        <p14:creationId xmlns:p14="http://schemas.microsoft.com/office/powerpoint/2010/main" val="669594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you have filled in your ORCID record, and as you continue to authorize organizations as trusted parties connected to your ORCID record, you can use ORCID 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Distinguish yourself from other researchers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Manage your reputation and research impact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Get credit for your research, contributions, and affiliations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Save time on data entry for funding, publishing, and research reporting workflows</a:t>
            </a:r>
          </a:p>
          <a:p>
            <a:endParaRPr lang="en-US" dirty="0"/>
          </a:p>
          <a:p>
            <a:endParaRPr lang="en-US" dirty="0"/>
          </a:p>
        </p:txBody>
      </p:sp>
      <p:sp>
        <p:nvSpPr>
          <p:cNvPr id="4" name="Slide Number Placeholder 3"/>
          <p:cNvSpPr>
            <a:spLocks noGrp="1"/>
          </p:cNvSpPr>
          <p:nvPr>
            <p:ph type="sldNum" sz="quarter" idx="5"/>
          </p:nvPr>
        </p:nvSpPr>
        <p:spPr/>
        <p:txBody>
          <a:bodyPr/>
          <a:lstStyle/>
          <a:p>
            <a:fld id="{1D8254E4-55DE-41CA-AE68-7BBC0264DE4C}" type="slidenum">
              <a:rPr lang="en-US" smtClean="0"/>
              <a:t>7</a:t>
            </a:fld>
            <a:endParaRPr lang="en-US"/>
          </a:p>
        </p:txBody>
      </p:sp>
    </p:spTree>
    <p:extLst>
      <p:ext uri="{BB962C8B-B14F-4D97-AF65-F5344CB8AC3E}">
        <p14:creationId xmlns:p14="http://schemas.microsoft.com/office/powerpoint/2010/main" val="364400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learn more about ORCID and find support:</a:t>
            </a:r>
          </a:p>
          <a:p>
            <a:endParaRPr lang="en-US" dirty="0"/>
          </a:p>
          <a:p>
            <a:pPr marL="171450" indent="-171450">
              <a:buFont typeface="Arial" panose="020B0604020202020204" pitchFamily="34" charset="0"/>
              <a:buChar char="•"/>
            </a:pPr>
            <a:r>
              <a:rPr lang="en-US" dirty="0"/>
              <a:t>Visit our online guide, which will walk you through how to set up and use your ORCID identifier.</a:t>
            </a:r>
          </a:p>
          <a:p>
            <a:pPr marL="171450" indent="-171450">
              <a:buFont typeface="Arial" panose="020B0604020202020204" pitchFamily="34" charset="0"/>
              <a:buChar char="•"/>
            </a:pPr>
            <a:r>
              <a:rPr lang="en-US" dirty="0"/>
              <a:t>The online guide also includes a booking portal where you can book a 20-minute appointment with our Scholarly Communication librarian. They will walk you through setting up and optimizing your profile.</a:t>
            </a:r>
          </a:p>
          <a:p>
            <a:pPr marL="171450" indent="-171450">
              <a:buFont typeface="Arial" panose="020B0604020202020204" pitchFamily="34" charset="0"/>
              <a:buChar char="•"/>
            </a:pPr>
            <a:r>
              <a:rPr lang="en-US" dirty="0"/>
              <a:t>Reach out to scholarlycommunications@usu.edu with any questions.</a:t>
            </a:r>
          </a:p>
          <a:p>
            <a:endParaRPr lang="en-US" dirty="0"/>
          </a:p>
        </p:txBody>
      </p:sp>
      <p:sp>
        <p:nvSpPr>
          <p:cNvPr id="4" name="Slide Number Placeholder 3"/>
          <p:cNvSpPr>
            <a:spLocks noGrp="1"/>
          </p:cNvSpPr>
          <p:nvPr>
            <p:ph type="sldNum" sz="quarter" idx="5"/>
          </p:nvPr>
        </p:nvSpPr>
        <p:spPr/>
        <p:txBody>
          <a:bodyPr/>
          <a:lstStyle/>
          <a:p>
            <a:fld id="{1D8254E4-55DE-41CA-AE68-7BBC0264DE4C}" type="slidenum">
              <a:rPr lang="en-US" smtClean="0"/>
              <a:t>8</a:t>
            </a:fld>
            <a:endParaRPr lang="en-US"/>
          </a:p>
        </p:txBody>
      </p:sp>
    </p:spTree>
    <p:extLst>
      <p:ext uri="{BB962C8B-B14F-4D97-AF65-F5344CB8AC3E}">
        <p14:creationId xmlns:p14="http://schemas.microsoft.com/office/powerpoint/2010/main" val="1214519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8F420-70F4-EBC5-7EC8-04544F05E9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472D74-524F-DA39-144C-8EEC4CF4C1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5DA1EA-0CE6-04B2-67CF-A50B036FAF97}"/>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5" name="Footer Placeholder 4">
            <a:extLst>
              <a:ext uri="{FF2B5EF4-FFF2-40B4-BE49-F238E27FC236}">
                <a16:creationId xmlns:a16="http://schemas.microsoft.com/office/drawing/2014/main" id="{67F79201-0351-7C00-86A2-6B6679AA49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A7D7BB-F701-2896-56A4-3AE696EE6343}"/>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254894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713E2-9086-B219-22F5-B6D79F83BA1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29A422-2290-F91A-4D37-E09E65D62A4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162335-C354-1440-8E38-301470488763}"/>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5" name="Footer Placeholder 4">
            <a:extLst>
              <a:ext uri="{FF2B5EF4-FFF2-40B4-BE49-F238E27FC236}">
                <a16:creationId xmlns:a16="http://schemas.microsoft.com/office/drawing/2014/main" id="{8B2DFE01-4D69-DE2F-CD19-ED26D3AA2C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987E86-9D17-4B8B-FA71-7D6CB2FD20AB}"/>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1448054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FB17C0-DC74-B703-41CF-C42077A4875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C5C31E0-E64D-9F9D-AE9B-432E099C54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B7E64A-365A-D3A2-BC9A-58CC744C429D}"/>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5" name="Footer Placeholder 4">
            <a:extLst>
              <a:ext uri="{FF2B5EF4-FFF2-40B4-BE49-F238E27FC236}">
                <a16:creationId xmlns:a16="http://schemas.microsoft.com/office/drawing/2014/main" id="{BA374769-EBF1-7D72-723E-A59124AEC0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9E84A6-DE59-99F1-A4BF-C11903AB6CC0}"/>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3677729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37"/>
          <p:cNvSpPr txBox="1">
            <a:spLocks noGrp="1"/>
          </p:cNvSpPr>
          <p:nvPr>
            <p:ph type="title"/>
          </p:nvPr>
        </p:nvSpPr>
        <p:spPr>
          <a:xfrm>
            <a:off x="415600" y="593366"/>
            <a:ext cx="11360800" cy="76356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7"/>
          <p:cNvSpPr txBox="1">
            <a:spLocks noGrp="1"/>
          </p:cNvSpPr>
          <p:nvPr>
            <p:ph type="body" idx="1"/>
          </p:nvPr>
        </p:nvSpPr>
        <p:spPr>
          <a:xfrm>
            <a:off x="415600" y="1536634"/>
            <a:ext cx="11360800" cy="4555080"/>
          </a:xfrm>
          <a:prstGeom prst="rect">
            <a:avLst/>
          </a:prstGeom>
          <a:noFill/>
          <a:ln>
            <a:noFill/>
          </a:ln>
        </p:spPr>
        <p:txBody>
          <a:bodyPr spcFirstLastPara="1" wrap="square" lIns="91425" tIns="91425" rIns="91425" bIns="91425" anchor="t" anchorCtr="0">
            <a:noAutofit/>
          </a:bodyPr>
          <a:lstStyle>
            <a:lvl1pPr marL="548640" lvl="0" indent="-411480" algn="l">
              <a:lnSpc>
                <a:spcPct val="115000"/>
              </a:lnSpc>
              <a:spcBef>
                <a:spcPts val="0"/>
              </a:spcBef>
              <a:spcAft>
                <a:spcPts val="0"/>
              </a:spcAft>
              <a:buSzPts val="1800"/>
              <a:buChar char="●"/>
              <a:defRPr/>
            </a:lvl1pPr>
            <a:lvl2pPr marL="1097280" lvl="1" indent="-381000" algn="l">
              <a:lnSpc>
                <a:spcPct val="115000"/>
              </a:lnSpc>
              <a:spcBef>
                <a:spcPts val="1920"/>
              </a:spcBef>
              <a:spcAft>
                <a:spcPts val="0"/>
              </a:spcAft>
              <a:buSzPts val="1400"/>
              <a:buChar char="○"/>
              <a:defRPr/>
            </a:lvl2pPr>
            <a:lvl3pPr marL="1645920" lvl="2" indent="-381000" algn="l">
              <a:lnSpc>
                <a:spcPct val="115000"/>
              </a:lnSpc>
              <a:spcBef>
                <a:spcPts val="1920"/>
              </a:spcBef>
              <a:spcAft>
                <a:spcPts val="0"/>
              </a:spcAft>
              <a:buSzPts val="1400"/>
              <a:buChar char="■"/>
              <a:defRPr/>
            </a:lvl3pPr>
            <a:lvl4pPr marL="2194560" lvl="3" indent="-381000" algn="l">
              <a:lnSpc>
                <a:spcPct val="115000"/>
              </a:lnSpc>
              <a:spcBef>
                <a:spcPts val="1920"/>
              </a:spcBef>
              <a:spcAft>
                <a:spcPts val="0"/>
              </a:spcAft>
              <a:buSzPts val="1400"/>
              <a:buChar char="●"/>
              <a:defRPr/>
            </a:lvl4pPr>
            <a:lvl5pPr marL="2743200" lvl="4" indent="-381000" algn="l">
              <a:lnSpc>
                <a:spcPct val="115000"/>
              </a:lnSpc>
              <a:spcBef>
                <a:spcPts val="1920"/>
              </a:spcBef>
              <a:spcAft>
                <a:spcPts val="0"/>
              </a:spcAft>
              <a:buSzPts val="1400"/>
              <a:buChar char="○"/>
              <a:defRPr/>
            </a:lvl5pPr>
            <a:lvl6pPr marL="3291840" lvl="5" indent="-381000" algn="l">
              <a:lnSpc>
                <a:spcPct val="115000"/>
              </a:lnSpc>
              <a:spcBef>
                <a:spcPts val="1920"/>
              </a:spcBef>
              <a:spcAft>
                <a:spcPts val="0"/>
              </a:spcAft>
              <a:buSzPts val="1400"/>
              <a:buChar char="■"/>
              <a:defRPr/>
            </a:lvl6pPr>
            <a:lvl7pPr marL="3840480" lvl="6" indent="-381000" algn="l">
              <a:lnSpc>
                <a:spcPct val="115000"/>
              </a:lnSpc>
              <a:spcBef>
                <a:spcPts val="1920"/>
              </a:spcBef>
              <a:spcAft>
                <a:spcPts val="0"/>
              </a:spcAft>
              <a:buSzPts val="1400"/>
              <a:buChar char="●"/>
              <a:defRPr/>
            </a:lvl7pPr>
            <a:lvl8pPr marL="4389120" lvl="7" indent="-381000" algn="l">
              <a:lnSpc>
                <a:spcPct val="115000"/>
              </a:lnSpc>
              <a:spcBef>
                <a:spcPts val="1920"/>
              </a:spcBef>
              <a:spcAft>
                <a:spcPts val="0"/>
              </a:spcAft>
              <a:buSzPts val="1400"/>
              <a:buChar char="○"/>
              <a:defRPr/>
            </a:lvl8pPr>
            <a:lvl9pPr marL="4937760" lvl="8" indent="-381000" algn="l">
              <a:lnSpc>
                <a:spcPct val="115000"/>
              </a:lnSpc>
              <a:spcBef>
                <a:spcPts val="1920"/>
              </a:spcBef>
              <a:spcAft>
                <a:spcPts val="1920"/>
              </a:spcAft>
              <a:buSzPts val="1400"/>
              <a:buChar char="■"/>
              <a:defRPr/>
            </a:lvl9pPr>
          </a:lstStyle>
          <a:p>
            <a:endParaRPr/>
          </a:p>
        </p:txBody>
      </p:sp>
      <p:sp>
        <p:nvSpPr>
          <p:cNvPr id="16" name="Google Shape;16;p37"/>
          <p:cNvSpPr txBox="1">
            <a:spLocks noGrp="1"/>
          </p:cNvSpPr>
          <p:nvPr>
            <p:ph type="sldNum" idx="12"/>
          </p:nvPr>
        </p:nvSpPr>
        <p:spPr>
          <a:xfrm>
            <a:off x="11296611" y="6217622"/>
            <a:ext cx="731600" cy="52488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200" b="0" i="0" u="none" strike="noStrike" cap="none">
                <a:solidFill>
                  <a:schemeClr val="dk2"/>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62567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EB93D-DAC7-B610-B4D7-D9201CB114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ECC30E-D99A-1460-3BFF-1F80191468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59BC65-784C-574D-CC47-F9C767896B8D}"/>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5" name="Footer Placeholder 4">
            <a:extLst>
              <a:ext uri="{FF2B5EF4-FFF2-40B4-BE49-F238E27FC236}">
                <a16:creationId xmlns:a16="http://schemas.microsoft.com/office/drawing/2014/main" id="{0BF0E349-6BB0-CAB4-76D5-B0E5B6FD33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0B62FC-AEA9-7579-077A-1844BE8F571A}"/>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2367403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633B9-908C-51E0-E54D-D4683E4B54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6A3C23-B0C9-C310-FC2D-59BEFAECF3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4C8FDE-ABAA-4FFF-7F57-9A3485D36A74}"/>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5" name="Footer Placeholder 4">
            <a:extLst>
              <a:ext uri="{FF2B5EF4-FFF2-40B4-BE49-F238E27FC236}">
                <a16:creationId xmlns:a16="http://schemas.microsoft.com/office/drawing/2014/main" id="{40C2C237-A98B-699A-C370-36AA1988BA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B7403B-97BF-41B4-79D8-9A689DBFDC90}"/>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2623842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B80E1-781E-D4DC-B1FF-41343646DC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8C6AAA-68D3-7377-825E-DD0933855D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F5DF23A-AA3B-8383-1708-FDD40694C5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F749BCD-7E60-9562-3A19-FFAA616A4004}"/>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6" name="Footer Placeholder 5">
            <a:extLst>
              <a:ext uri="{FF2B5EF4-FFF2-40B4-BE49-F238E27FC236}">
                <a16:creationId xmlns:a16="http://schemas.microsoft.com/office/drawing/2014/main" id="{58AC5D4F-A2EF-719B-B040-3F66403DC1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7DC89A-3719-9304-75F7-46F0F36739A1}"/>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4082870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BB16B-FDF5-344E-2ACF-838AB2E18C0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6C526C-40AB-5519-198D-E1AB6CA9F2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E09779-44A5-D070-F913-5BDC81584F4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C8744AE-441C-DF78-9650-708BD43B66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147F14-3E5F-435E-C91A-284450C302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491469-B671-F596-0882-9907DB452E68}"/>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8" name="Footer Placeholder 7">
            <a:extLst>
              <a:ext uri="{FF2B5EF4-FFF2-40B4-BE49-F238E27FC236}">
                <a16:creationId xmlns:a16="http://schemas.microsoft.com/office/drawing/2014/main" id="{F80E1E72-1183-74F9-5418-A56D0BEA93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2996214-F8D4-587F-2688-7CED4DD4E3E3}"/>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4205255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5E629-F04B-51F4-174F-FA7AF19AD8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216E28D-086F-A626-D12D-961D737E4BC7}"/>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4" name="Footer Placeholder 3">
            <a:extLst>
              <a:ext uri="{FF2B5EF4-FFF2-40B4-BE49-F238E27FC236}">
                <a16:creationId xmlns:a16="http://schemas.microsoft.com/office/drawing/2014/main" id="{70A886C7-0A61-C54A-E807-996A2BD521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021875-0812-FADA-721F-6128135E176B}"/>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1923999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6123DF-78E8-F06E-3BE3-2CCC049DB003}"/>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3" name="Footer Placeholder 2">
            <a:extLst>
              <a:ext uri="{FF2B5EF4-FFF2-40B4-BE49-F238E27FC236}">
                <a16:creationId xmlns:a16="http://schemas.microsoft.com/office/drawing/2014/main" id="{7D1CC3EB-DAB5-2B04-3D13-2DB594DB04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91FBD-C042-6021-5E97-EB4D82850D05}"/>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205813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AB500-8A04-AC74-973F-6C6296CDFB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1B49B-7F29-44C6-A885-5C0CF1DBFF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282FE98-1BAC-19EF-A37B-EB35707214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ED30D5-E1FA-C870-A47D-0340FCFDF794}"/>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6" name="Footer Placeholder 5">
            <a:extLst>
              <a:ext uri="{FF2B5EF4-FFF2-40B4-BE49-F238E27FC236}">
                <a16:creationId xmlns:a16="http://schemas.microsoft.com/office/drawing/2014/main" id="{C73F6D96-5285-6FA1-08F2-83C15F0AB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2DC4F6-2DD6-37FE-36D2-8A9FEE6041A9}"/>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1816398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84CD5-FFFB-D5A2-A758-78A09A0A0E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C95501-2C09-3790-DB19-81E15E5B06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4642DC-C2B5-465E-D82B-83B63B12A3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F150B6-2617-3E3C-E0ED-FAC10FDAF3B6}"/>
              </a:ext>
            </a:extLst>
          </p:cNvPr>
          <p:cNvSpPr>
            <a:spLocks noGrp="1"/>
          </p:cNvSpPr>
          <p:nvPr>
            <p:ph type="dt" sz="half" idx="10"/>
          </p:nvPr>
        </p:nvSpPr>
        <p:spPr/>
        <p:txBody>
          <a:bodyPr/>
          <a:lstStyle/>
          <a:p>
            <a:fld id="{FE5DBA5A-14DE-4C7C-8DE8-026718C92C34}" type="datetimeFigureOut">
              <a:rPr lang="en-US" smtClean="0"/>
              <a:t>4/28/2023</a:t>
            </a:fld>
            <a:endParaRPr lang="en-US"/>
          </a:p>
        </p:txBody>
      </p:sp>
      <p:sp>
        <p:nvSpPr>
          <p:cNvPr id="6" name="Footer Placeholder 5">
            <a:extLst>
              <a:ext uri="{FF2B5EF4-FFF2-40B4-BE49-F238E27FC236}">
                <a16:creationId xmlns:a16="http://schemas.microsoft.com/office/drawing/2014/main" id="{10D5DDA6-F196-4890-E430-B32A5503F5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DB2711-B123-1765-7598-46428C02D145}"/>
              </a:ext>
            </a:extLst>
          </p:cNvPr>
          <p:cNvSpPr>
            <a:spLocks noGrp="1"/>
          </p:cNvSpPr>
          <p:nvPr>
            <p:ph type="sldNum" sz="quarter" idx="12"/>
          </p:nvPr>
        </p:nvSpPr>
        <p:spPr/>
        <p:txBody>
          <a:bodyPr/>
          <a:lstStyle/>
          <a:p>
            <a:fld id="{FBED7D4D-549B-4685-B6CF-0053A344C86D}" type="slidenum">
              <a:rPr lang="en-US" smtClean="0"/>
              <a:t>‹#›</a:t>
            </a:fld>
            <a:endParaRPr lang="en-US"/>
          </a:p>
        </p:txBody>
      </p:sp>
    </p:spTree>
    <p:extLst>
      <p:ext uri="{BB962C8B-B14F-4D97-AF65-F5344CB8AC3E}">
        <p14:creationId xmlns:p14="http://schemas.microsoft.com/office/powerpoint/2010/main" val="1632648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1E40B7-BDC1-FB76-8901-AE9B20090D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07CEAB-DDFD-AA2D-96AF-149D483A02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7198EE-28CD-C2EA-6508-0601F6EA08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DBA5A-14DE-4C7C-8DE8-026718C92C34}" type="datetimeFigureOut">
              <a:rPr lang="en-US" smtClean="0"/>
              <a:t>4/28/2023</a:t>
            </a:fld>
            <a:endParaRPr lang="en-US"/>
          </a:p>
        </p:txBody>
      </p:sp>
      <p:sp>
        <p:nvSpPr>
          <p:cNvPr id="5" name="Footer Placeholder 4">
            <a:extLst>
              <a:ext uri="{FF2B5EF4-FFF2-40B4-BE49-F238E27FC236}">
                <a16:creationId xmlns:a16="http://schemas.microsoft.com/office/drawing/2014/main" id="{B26ACEBD-412B-9F3B-8775-D799B8F155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93EFA28-719E-4D67-8D9B-1E37633C0D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ED7D4D-549B-4685-B6CF-0053A344C86D}" type="slidenum">
              <a:rPr lang="en-US" smtClean="0"/>
              <a:t>‹#›</a:t>
            </a:fld>
            <a:endParaRPr lang="en-US"/>
          </a:p>
        </p:txBody>
      </p:sp>
    </p:spTree>
    <p:extLst>
      <p:ext uri="{BB962C8B-B14F-4D97-AF65-F5344CB8AC3E}">
        <p14:creationId xmlns:p14="http://schemas.microsoft.com/office/powerpoint/2010/main" val="5166451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microsoft.com/office/2017/04/relationships/track" Target="../media/track1.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6" name="Google Shape;136;p1"/>
          <p:cNvPicPr preferRelativeResize="0"/>
          <p:nvPr/>
        </p:nvPicPr>
        <p:blipFill rotWithShape="1">
          <a:blip r:embed="rId3">
            <a:alphaModFix/>
          </a:blip>
          <a:srcRect/>
          <a:stretch/>
        </p:blipFill>
        <p:spPr>
          <a:xfrm>
            <a:off x="1921433" y="1394847"/>
            <a:ext cx="8349134" cy="298481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2" name="what_is_orcid (720p)">
            <a:hlinkClick r:id="" action="ppaction://media"/>
            <a:extLst>
              <a:ext uri="{FF2B5EF4-FFF2-40B4-BE49-F238E27FC236}">
                <a16:creationId xmlns:a16="http://schemas.microsoft.com/office/drawing/2014/main" id="{DE8760D6-8490-3040-ECE7-069BC43DDB6D}"/>
              </a:ext>
            </a:extLst>
          </p:cNvPr>
          <p:cNvPicPr>
            <a:picLocks noChangeAspect="1"/>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A7C00FD3-CEE6-47F1-91B3-F4C02707EE38}" label="What is ORCID - English" lang="" r:embed="rId5"/>
                        </p173:trackLst>
                      </p173:tracksInfo>
                    </p:ext>
                  </p14:extLst>
                </p14:media>
              </p:ext>
            </p:extLst>
          </p:nvPr>
        </p:nvPicPr>
        <p:blipFill>
          <a:blip r:embed="rId6"/>
          <a:stretch>
            <a:fillRect/>
          </a:stretch>
        </p:blipFill>
        <p:spPr>
          <a:xfrm>
            <a:off x="609600" y="342900"/>
            <a:ext cx="10972800" cy="6172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69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3"/>
          <p:cNvPicPr preferRelativeResize="0"/>
          <p:nvPr/>
        </p:nvPicPr>
        <p:blipFill rotWithShape="1">
          <a:blip r:embed="rId3">
            <a:alphaModFix/>
          </a:blip>
          <a:srcRect/>
          <a:stretch/>
        </p:blipFill>
        <p:spPr>
          <a:xfrm>
            <a:off x="369518" y="1627233"/>
            <a:ext cx="11406882" cy="5229908"/>
          </a:xfrm>
          <a:prstGeom prst="rect">
            <a:avLst/>
          </a:prstGeom>
          <a:noFill/>
          <a:ln>
            <a:noFill/>
          </a:ln>
        </p:spPr>
      </p:pic>
      <p:sp>
        <p:nvSpPr>
          <p:cNvPr id="2" name="Title 1">
            <a:extLst>
              <a:ext uri="{FF2B5EF4-FFF2-40B4-BE49-F238E27FC236}">
                <a16:creationId xmlns:a16="http://schemas.microsoft.com/office/drawing/2014/main" id="{4DEB8F2E-C1B1-D71F-CB16-84CD6B90C970}"/>
              </a:ext>
            </a:extLst>
          </p:cNvPr>
          <p:cNvSpPr>
            <a:spLocks noGrp="1"/>
          </p:cNvSpPr>
          <p:nvPr>
            <p:ph type="title"/>
          </p:nvPr>
        </p:nvSpPr>
        <p:spPr>
          <a:xfrm>
            <a:off x="1650380" y="593366"/>
            <a:ext cx="10126019" cy="763560"/>
          </a:xfrm>
        </p:spPr>
        <p:txBody>
          <a:bodyPr/>
          <a:lstStyle/>
          <a:p>
            <a:r>
              <a:rPr lang="en-US" dirty="0">
                <a:latin typeface="Arial" panose="020B0604020202020204" pitchFamily="34" charset="0"/>
                <a:cs typeface="Arial" panose="020B0604020202020204" pitchFamily="34" charset="0"/>
              </a:rPr>
              <a:t>SOFIA MARIA HERNANDEZ GARCIA?</a:t>
            </a:r>
          </a:p>
        </p:txBody>
      </p:sp>
      <p:pic>
        <p:nvPicPr>
          <p:cNvPr id="3" name="Google Shape;381;p33">
            <a:extLst>
              <a:ext uri="{FF2B5EF4-FFF2-40B4-BE49-F238E27FC236}">
                <a16:creationId xmlns:a16="http://schemas.microsoft.com/office/drawing/2014/main" id="{3DFBB027-3E91-0646-84C4-F763BA014C7D}"/>
              </a:ext>
            </a:extLst>
          </p:cNvPr>
          <p:cNvPicPr preferRelativeResize="0"/>
          <p:nvPr/>
        </p:nvPicPr>
        <p:blipFill rotWithShape="1">
          <a:blip r:embed="rId4">
            <a:alphaModFix/>
          </a:blip>
          <a:srcRect/>
          <a:stretch/>
        </p:blipFill>
        <p:spPr>
          <a:xfrm>
            <a:off x="369518" y="447578"/>
            <a:ext cx="1158198" cy="115819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D20F25-9278-995B-60A7-EB9D0559CDE0}"/>
              </a:ext>
            </a:extLst>
          </p:cNvPr>
          <p:cNvPicPr>
            <a:picLocks noChangeAspect="1"/>
          </p:cNvPicPr>
          <p:nvPr/>
        </p:nvPicPr>
        <p:blipFill>
          <a:blip r:embed="rId3"/>
          <a:stretch>
            <a:fillRect/>
          </a:stretch>
        </p:blipFill>
        <p:spPr>
          <a:xfrm>
            <a:off x="537117" y="640358"/>
            <a:ext cx="11117766" cy="6217642"/>
          </a:xfrm>
          <a:prstGeom prst="rect">
            <a:avLst/>
          </a:prstGeom>
        </p:spPr>
      </p:pic>
      <p:sp>
        <p:nvSpPr>
          <p:cNvPr id="6" name="Title 1">
            <a:extLst>
              <a:ext uri="{FF2B5EF4-FFF2-40B4-BE49-F238E27FC236}">
                <a16:creationId xmlns:a16="http://schemas.microsoft.com/office/drawing/2014/main" id="{75156EB7-BCB0-376B-1DA8-70F489398DDD}"/>
              </a:ext>
            </a:extLst>
          </p:cNvPr>
          <p:cNvSpPr>
            <a:spLocks noGrp="1"/>
          </p:cNvSpPr>
          <p:nvPr>
            <p:ph type="title"/>
          </p:nvPr>
        </p:nvSpPr>
        <p:spPr>
          <a:xfrm>
            <a:off x="1650380" y="593366"/>
            <a:ext cx="10126019" cy="763560"/>
          </a:xfrm>
        </p:spPr>
        <p:txBody>
          <a:bodyPr/>
          <a:lstStyle/>
          <a:p>
            <a:r>
              <a:rPr lang="en-US" dirty="0">
                <a:latin typeface="Arial" panose="020B0604020202020204" pitchFamily="34" charset="0"/>
                <a:cs typeface="Arial" panose="020B0604020202020204" pitchFamily="34" charset="0"/>
              </a:rPr>
              <a:t>0000-0001-5727-2427</a:t>
            </a:r>
          </a:p>
        </p:txBody>
      </p:sp>
      <p:pic>
        <p:nvPicPr>
          <p:cNvPr id="7" name="Google Shape;381;p33">
            <a:extLst>
              <a:ext uri="{FF2B5EF4-FFF2-40B4-BE49-F238E27FC236}">
                <a16:creationId xmlns:a16="http://schemas.microsoft.com/office/drawing/2014/main" id="{CAF1D35F-8A50-FB66-BD70-F8ED53E418ED}"/>
              </a:ext>
            </a:extLst>
          </p:cNvPr>
          <p:cNvPicPr preferRelativeResize="0"/>
          <p:nvPr/>
        </p:nvPicPr>
        <p:blipFill rotWithShape="1">
          <a:blip r:embed="rId4">
            <a:alphaModFix/>
          </a:blip>
          <a:srcRect/>
          <a:stretch/>
        </p:blipFill>
        <p:spPr>
          <a:xfrm>
            <a:off x="369518" y="447578"/>
            <a:ext cx="1158198" cy="1158198"/>
          </a:xfrm>
          <a:prstGeom prst="rect">
            <a:avLst/>
          </a:prstGeom>
          <a:noFill/>
          <a:ln>
            <a:noFill/>
          </a:ln>
        </p:spPr>
      </p:pic>
    </p:spTree>
    <p:extLst>
      <p:ext uri="{BB962C8B-B14F-4D97-AF65-F5344CB8AC3E}">
        <p14:creationId xmlns:p14="http://schemas.microsoft.com/office/powerpoint/2010/main" val="3878016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Graphical user interface, text, application&#10;&#10;Description automatically generated">
            <a:extLst>
              <a:ext uri="{FF2B5EF4-FFF2-40B4-BE49-F238E27FC236}">
                <a16:creationId xmlns:a16="http://schemas.microsoft.com/office/drawing/2014/main" id="{CE4CBE6F-A343-B2C3-8643-F2AB1086DF55}"/>
              </a:ext>
            </a:extLst>
          </p:cNvPr>
          <p:cNvPicPr>
            <a:picLocks noChangeAspect="1"/>
          </p:cNvPicPr>
          <p:nvPr/>
        </p:nvPicPr>
        <p:blipFill>
          <a:blip r:embed="rId3"/>
          <a:stretch>
            <a:fillRect/>
          </a:stretch>
        </p:blipFill>
        <p:spPr>
          <a:xfrm>
            <a:off x="643467" y="729996"/>
            <a:ext cx="10905066" cy="5398006"/>
          </a:xfrm>
          <a:prstGeom prst="rect">
            <a:avLst/>
          </a:prstGeom>
        </p:spPr>
      </p:pic>
    </p:spTree>
    <p:extLst>
      <p:ext uri="{BB962C8B-B14F-4D97-AF65-F5344CB8AC3E}">
        <p14:creationId xmlns:p14="http://schemas.microsoft.com/office/powerpoint/2010/main" val="2232244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6580ADEF-4BBC-8BF5-8F49-B4D9659D47B8}"/>
              </a:ext>
            </a:extLst>
          </p:cNvPr>
          <p:cNvGraphicFramePr>
            <a:graphicFrameLocks noGrp="1"/>
          </p:cNvGraphicFramePr>
          <p:nvPr>
            <p:extLst>
              <p:ext uri="{D42A27DB-BD31-4B8C-83A1-F6EECF244321}">
                <p14:modId xmlns:p14="http://schemas.microsoft.com/office/powerpoint/2010/main" val="4285439414"/>
              </p:ext>
            </p:extLst>
          </p:nvPr>
        </p:nvGraphicFramePr>
        <p:xfrm>
          <a:off x="1025920" y="641609"/>
          <a:ext cx="9879976" cy="5760720"/>
        </p:xfrm>
        <a:graphic>
          <a:graphicData uri="http://schemas.openxmlformats.org/drawingml/2006/table">
            <a:tbl>
              <a:tblPr firstRow="1" bandRow="1">
                <a:tableStyleId>{5C22544A-7EE6-4342-B048-85BDC9FD1C3A}</a:tableStyleId>
              </a:tblPr>
              <a:tblGrid>
                <a:gridCol w="2256327">
                  <a:extLst>
                    <a:ext uri="{9D8B030D-6E8A-4147-A177-3AD203B41FA5}">
                      <a16:colId xmlns:a16="http://schemas.microsoft.com/office/drawing/2014/main" val="1707250313"/>
                    </a:ext>
                  </a:extLst>
                </a:gridCol>
                <a:gridCol w="2666563">
                  <a:extLst>
                    <a:ext uri="{9D8B030D-6E8A-4147-A177-3AD203B41FA5}">
                      <a16:colId xmlns:a16="http://schemas.microsoft.com/office/drawing/2014/main" val="1260114403"/>
                    </a:ext>
                  </a:extLst>
                </a:gridCol>
                <a:gridCol w="4957086">
                  <a:extLst>
                    <a:ext uri="{9D8B030D-6E8A-4147-A177-3AD203B41FA5}">
                      <a16:colId xmlns:a16="http://schemas.microsoft.com/office/drawing/2014/main" val="2922856734"/>
                    </a:ext>
                  </a:extLst>
                </a:gridCol>
              </a:tblGrid>
              <a:tr h="37084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a:solidFill>
                            <a:schemeClr val="tx1"/>
                          </a:solidFill>
                          <a:latin typeface="Arial" panose="020B0604020202020204" pitchFamily="34" charset="0"/>
                          <a:cs typeface="Arial" panose="020B0604020202020204" pitchFamily="34" charset="0"/>
                        </a:rPr>
                        <a:t>REGISTER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b="0" dirty="0">
                          <a:solidFill>
                            <a:schemeClr val="tx1"/>
                          </a:solidFill>
                          <a:latin typeface="Arial" panose="020B0604020202020204" pitchFamily="34" charset="0"/>
                          <a:cs typeface="Arial" panose="020B0604020202020204" pitchFamily="34" charset="0"/>
                        </a:rPr>
                        <a:t>Get your unique ORCID identifier at </a:t>
                      </a:r>
                      <a:r>
                        <a:rPr lang="en-US" sz="2400" b="1" dirty="0">
                          <a:solidFill>
                            <a:schemeClr val="tx1"/>
                          </a:solidFill>
                          <a:latin typeface="Arial" panose="020B0604020202020204" pitchFamily="34" charset="0"/>
                          <a:cs typeface="Arial" panose="020B0604020202020204" pitchFamily="34" charset="0"/>
                        </a:rPr>
                        <a:t>http://orcid.org</a:t>
                      </a:r>
                      <a:r>
                        <a:rPr lang="en-US" sz="2400" b="0" dirty="0">
                          <a:solidFill>
                            <a:schemeClr val="tx1"/>
                          </a:solidFill>
                          <a:latin typeface="Arial" panose="020B0604020202020204" pitchFamily="34" charset="0"/>
                          <a:cs typeface="Arial" panose="020B0604020202020204" pitchFamily="34" charset="0"/>
                        </a:rPr>
                        <a:t>. Registration takes 30 seconds.</a:t>
                      </a:r>
                    </a:p>
                    <a:p>
                      <a:endParaRPr lang="en-US" sz="2400" b="0" dirty="0">
                        <a:solidFill>
                          <a:schemeClr val="tx1"/>
                        </a:solidFill>
                        <a:latin typeface="Arial" panose="020B0604020202020204" pitchFamily="34" charset="0"/>
                        <a:cs typeface="Arial" panose="020B0604020202020204" pitchFamily="34" charset="0"/>
                      </a:endParaRPr>
                    </a:p>
                    <a:p>
                      <a:endParaRPr lang="en-US" sz="24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07003094"/>
                  </a:ext>
                </a:extLst>
              </a:tr>
              <a:tr h="370840">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a:latin typeface="Arial" panose="020B0604020202020204" pitchFamily="34" charset="0"/>
                          <a:cs typeface="Arial" panose="020B0604020202020204" pitchFamily="34" charset="0"/>
                        </a:rPr>
                        <a:t>ADD YOUR INFO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dirty="0">
                          <a:latin typeface="Arial" panose="020B0604020202020204" pitchFamily="34" charset="0"/>
                          <a:cs typeface="Arial" panose="020B0604020202020204" pitchFamily="34" charset="0"/>
                        </a:rPr>
                        <a:t>Enhance your ORCID record with your professional information.</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594986"/>
                  </a:ext>
                </a:extLst>
              </a:tr>
              <a:tr h="370840">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a:latin typeface="Arial" panose="020B0604020202020204" pitchFamily="34" charset="0"/>
                          <a:cs typeface="Arial" panose="020B0604020202020204" pitchFamily="34" charset="0"/>
                        </a:rPr>
                        <a:t>USE YOUR ORCID ID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400" dirty="0">
                          <a:latin typeface="Arial" panose="020B0604020202020204" pitchFamily="34" charset="0"/>
                          <a:cs typeface="Arial" panose="020B0604020202020204" pitchFamily="34" charset="0"/>
                        </a:rPr>
                        <a:t>Include your ORCID identifier when you submit publications, apply for grants, and in any research workflow to ensure you get credit for your work.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0731039"/>
                  </a:ext>
                </a:extLst>
              </a:tr>
            </a:tbl>
          </a:graphicData>
        </a:graphic>
      </p:graphicFrame>
      <p:sp>
        <p:nvSpPr>
          <p:cNvPr id="4" name="Oval 3">
            <a:extLst>
              <a:ext uri="{FF2B5EF4-FFF2-40B4-BE49-F238E27FC236}">
                <a16:creationId xmlns:a16="http://schemas.microsoft.com/office/drawing/2014/main" id="{E68B514C-B60C-C523-C3D8-7C72D96AF18B}"/>
              </a:ext>
            </a:extLst>
          </p:cNvPr>
          <p:cNvSpPr/>
          <p:nvPr/>
        </p:nvSpPr>
        <p:spPr>
          <a:xfrm>
            <a:off x="1411505" y="631986"/>
            <a:ext cx="1264796" cy="1290608"/>
          </a:xfrm>
          <a:prstGeom prst="ellipse">
            <a:avLst/>
          </a:prstGeom>
          <a:solidFill>
            <a:srgbClr val="A6CE39"/>
          </a:solidFill>
          <a:ln>
            <a:solidFill>
              <a:srgbClr val="A6C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a:t>1</a:t>
            </a:r>
          </a:p>
        </p:txBody>
      </p:sp>
      <p:sp>
        <p:nvSpPr>
          <p:cNvPr id="5" name="Oval 4">
            <a:extLst>
              <a:ext uri="{FF2B5EF4-FFF2-40B4-BE49-F238E27FC236}">
                <a16:creationId xmlns:a16="http://schemas.microsoft.com/office/drawing/2014/main" id="{B20964AA-CF7E-F77C-344B-FCFFAD52E33D}"/>
              </a:ext>
            </a:extLst>
          </p:cNvPr>
          <p:cNvSpPr/>
          <p:nvPr/>
        </p:nvSpPr>
        <p:spPr>
          <a:xfrm>
            <a:off x="1411505" y="2567054"/>
            <a:ext cx="1264796" cy="1290608"/>
          </a:xfrm>
          <a:prstGeom prst="ellipse">
            <a:avLst/>
          </a:prstGeom>
          <a:solidFill>
            <a:srgbClr val="A6CE39"/>
          </a:solidFill>
          <a:ln>
            <a:solidFill>
              <a:srgbClr val="A6C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a:t>2</a:t>
            </a:r>
          </a:p>
        </p:txBody>
      </p:sp>
      <p:sp>
        <p:nvSpPr>
          <p:cNvPr id="6" name="Oval 5">
            <a:extLst>
              <a:ext uri="{FF2B5EF4-FFF2-40B4-BE49-F238E27FC236}">
                <a16:creationId xmlns:a16="http://schemas.microsoft.com/office/drawing/2014/main" id="{89040B13-3BA1-9652-C99F-D3DF2ECCA503}"/>
              </a:ext>
            </a:extLst>
          </p:cNvPr>
          <p:cNvSpPr/>
          <p:nvPr/>
        </p:nvSpPr>
        <p:spPr>
          <a:xfrm>
            <a:off x="1411505" y="4502122"/>
            <a:ext cx="1264796" cy="1290608"/>
          </a:xfrm>
          <a:prstGeom prst="ellipse">
            <a:avLst/>
          </a:prstGeom>
          <a:solidFill>
            <a:srgbClr val="A6CE39"/>
          </a:solidFill>
          <a:ln>
            <a:solidFill>
              <a:srgbClr val="A6C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a:t>3</a:t>
            </a:r>
          </a:p>
        </p:txBody>
      </p:sp>
    </p:spTree>
    <p:extLst>
      <p:ext uri="{BB962C8B-B14F-4D97-AF65-F5344CB8AC3E}">
        <p14:creationId xmlns:p14="http://schemas.microsoft.com/office/powerpoint/2010/main" val="3895775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F9DA6-E533-8D04-C07E-7BA359A44EF7}"/>
              </a:ext>
            </a:extLst>
          </p:cNvPr>
          <p:cNvSpPr>
            <a:spLocks noGrp="1"/>
          </p:cNvSpPr>
          <p:nvPr>
            <p:ph type="title"/>
          </p:nvPr>
        </p:nvSpPr>
        <p:spPr>
          <a:xfrm>
            <a:off x="1650380" y="593366"/>
            <a:ext cx="10126019" cy="763560"/>
          </a:xfrm>
        </p:spPr>
        <p:txBody>
          <a:bodyPr/>
          <a:lstStyle/>
          <a:p>
            <a:r>
              <a:rPr lang="en-US" dirty="0">
                <a:latin typeface="Arial" panose="020B0604020202020204" pitchFamily="34" charset="0"/>
                <a:cs typeface="Arial" panose="020B0604020202020204" pitchFamily="34" charset="0"/>
              </a:rPr>
              <a:t>BENEFITS</a:t>
            </a:r>
          </a:p>
        </p:txBody>
      </p:sp>
      <p:sp>
        <p:nvSpPr>
          <p:cNvPr id="3" name="Text Placeholder 2">
            <a:extLst>
              <a:ext uri="{FF2B5EF4-FFF2-40B4-BE49-F238E27FC236}">
                <a16:creationId xmlns:a16="http://schemas.microsoft.com/office/drawing/2014/main" id="{75B15AF3-6268-4428-4D58-8374242FB61A}"/>
              </a:ext>
            </a:extLst>
          </p:cNvPr>
          <p:cNvSpPr>
            <a:spLocks noGrp="1"/>
          </p:cNvSpPr>
          <p:nvPr>
            <p:ph type="body" idx="1"/>
          </p:nvPr>
        </p:nvSpPr>
        <p:spPr>
          <a:xfrm>
            <a:off x="1527716" y="1929160"/>
            <a:ext cx="9155152" cy="4162553"/>
          </a:xfrm>
        </p:spPr>
        <p:txBody>
          <a:bodyPr/>
          <a:lstStyle/>
          <a:p>
            <a:pPr>
              <a:spcAft>
                <a:spcPts val="1800"/>
              </a:spcAft>
            </a:pPr>
            <a:r>
              <a:rPr lang="en-US" sz="2800" b="1" dirty="0">
                <a:latin typeface="Arial"/>
                <a:ea typeface="Arial"/>
                <a:cs typeface="Arial"/>
                <a:sym typeface="Arial"/>
              </a:rPr>
              <a:t>Distinguish</a:t>
            </a:r>
            <a:r>
              <a:rPr lang="en-US" sz="2800" dirty="0">
                <a:latin typeface="Arial"/>
                <a:ea typeface="Arial"/>
                <a:cs typeface="Arial"/>
                <a:sym typeface="Arial"/>
              </a:rPr>
              <a:t> yourself from other researchers</a:t>
            </a:r>
          </a:p>
          <a:p>
            <a:pPr>
              <a:spcAft>
                <a:spcPts val="1800"/>
              </a:spcAft>
            </a:pPr>
            <a:r>
              <a:rPr lang="en-US" b="1" dirty="0">
                <a:latin typeface="Arial"/>
                <a:ea typeface="Arial"/>
                <a:cs typeface="Arial"/>
                <a:sym typeface="Arial"/>
              </a:rPr>
              <a:t>Manage </a:t>
            </a:r>
            <a:r>
              <a:rPr lang="en-US" dirty="0">
                <a:latin typeface="Arial"/>
                <a:ea typeface="Arial"/>
                <a:cs typeface="Arial"/>
                <a:sym typeface="Arial"/>
              </a:rPr>
              <a:t>your reputation and </a:t>
            </a:r>
            <a:r>
              <a:rPr lang="en-US" b="1" dirty="0">
                <a:latin typeface="Arial"/>
                <a:ea typeface="Arial"/>
                <a:cs typeface="Arial"/>
                <a:sym typeface="Arial"/>
              </a:rPr>
              <a:t>research impact</a:t>
            </a:r>
          </a:p>
          <a:p>
            <a:pPr>
              <a:spcAft>
                <a:spcPts val="1800"/>
              </a:spcAft>
            </a:pPr>
            <a:r>
              <a:rPr lang="en-US" sz="2800" b="1" dirty="0">
                <a:latin typeface="Arial"/>
                <a:ea typeface="Arial"/>
                <a:cs typeface="Arial"/>
                <a:sym typeface="Arial"/>
              </a:rPr>
              <a:t>Get credit</a:t>
            </a:r>
            <a:r>
              <a:rPr lang="en-US" sz="2800" dirty="0">
                <a:latin typeface="Arial"/>
                <a:ea typeface="Arial"/>
                <a:cs typeface="Arial"/>
                <a:sym typeface="Arial"/>
              </a:rPr>
              <a:t> for your contributions, and affiliations</a:t>
            </a:r>
          </a:p>
          <a:p>
            <a:pPr>
              <a:spcAft>
                <a:spcPts val="1800"/>
              </a:spcAft>
            </a:pPr>
            <a:r>
              <a:rPr lang="en-US" sz="2800" b="1" dirty="0">
                <a:latin typeface="Arial"/>
                <a:ea typeface="Arial"/>
                <a:cs typeface="Arial"/>
                <a:sym typeface="Arial"/>
              </a:rPr>
              <a:t>Save</a:t>
            </a:r>
            <a:r>
              <a:rPr lang="en-US" sz="2800" dirty="0">
                <a:latin typeface="Arial"/>
                <a:ea typeface="Arial"/>
                <a:cs typeface="Arial"/>
                <a:sym typeface="Arial"/>
              </a:rPr>
              <a:t> </a:t>
            </a:r>
            <a:r>
              <a:rPr lang="en-US" sz="2800" b="1" dirty="0">
                <a:latin typeface="Arial"/>
                <a:ea typeface="Arial"/>
                <a:cs typeface="Arial"/>
                <a:sym typeface="Arial"/>
              </a:rPr>
              <a:t>time</a:t>
            </a:r>
            <a:r>
              <a:rPr lang="en-US" sz="2800" dirty="0">
                <a:latin typeface="Arial"/>
                <a:ea typeface="Arial"/>
                <a:cs typeface="Arial"/>
                <a:sym typeface="Arial"/>
              </a:rPr>
              <a:t> on funding, publishing, &amp; research reporting workflows</a:t>
            </a:r>
          </a:p>
          <a:p>
            <a:endParaRPr lang="en-US" sz="2800" dirty="0">
              <a:latin typeface="Arial"/>
              <a:ea typeface="Arial"/>
              <a:cs typeface="Arial"/>
              <a:sym typeface="Arial"/>
            </a:endParaRPr>
          </a:p>
          <a:p>
            <a:endParaRPr lang="en-US" sz="1600" dirty="0">
              <a:latin typeface="Arial"/>
              <a:ea typeface="Arial"/>
              <a:cs typeface="Arial"/>
              <a:sym typeface="Arial"/>
            </a:endParaRPr>
          </a:p>
          <a:p>
            <a:endParaRPr lang="en-US" dirty="0">
              <a:latin typeface="Arial"/>
              <a:ea typeface="Arial"/>
              <a:cs typeface="Arial"/>
              <a:sym typeface="Arial"/>
            </a:endParaRPr>
          </a:p>
          <a:p>
            <a:endParaRPr lang="en-US" sz="1600" dirty="0">
              <a:latin typeface="Arial"/>
              <a:ea typeface="Arial"/>
              <a:cs typeface="Arial"/>
              <a:sym typeface="Arial"/>
            </a:endParaRPr>
          </a:p>
          <a:p>
            <a:endParaRPr lang="en-US" dirty="0"/>
          </a:p>
        </p:txBody>
      </p:sp>
      <p:pic>
        <p:nvPicPr>
          <p:cNvPr id="4" name="Google Shape;381;p33">
            <a:extLst>
              <a:ext uri="{FF2B5EF4-FFF2-40B4-BE49-F238E27FC236}">
                <a16:creationId xmlns:a16="http://schemas.microsoft.com/office/drawing/2014/main" id="{73110E9B-EE65-6996-66DA-5198B7439D3F}"/>
              </a:ext>
            </a:extLst>
          </p:cNvPr>
          <p:cNvPicPr preferRelativeResize="0"/>
          <p:nvPr/>
        </p:nvPicPr>
        <p:blipFill rotWithShape="1">
          <a:blip r:embed="rId3">
            <a:alphaModFix/>
          </a:blip>
          <a:srcRect/>
          <a:stretch/>
        </p:blipFill>
        <p:spPr>
          <a:xfrm>
            <a:off x="369518" y="447578"/>
            <a:ext cx="1158198" cy="1158198"/>
          </a:xfrm>
          <a:prstGeom prst="rect">
            <a:avLst/>
          </a:prstGeom>
          <a:noFill/>
          <a:ln>
            <a:noFill/>
          </a:ln>
        </p:spPr>
      </p:pic>
    </p:spTree>
    <p:extLst>
      <p:ext uri="{BB962C8B-B14F-4D97-AF65-F5344CB8AC3E}">
        <p14:creationId xmlns:p14="http://schemas.microsoft.com/office/powerpoint/2010/main" val="3379990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F9DA6-E533-8D04-C07E-7BA359A44EF7}"/>
              </a:ext>
            </a:extLst>
          </p:cNvPr>
          <p:cNvSpPr>
            <a:spLocks noGrp="1"/>
          </p:cNvSpPr>
          <p:nvPr>
            <p:ph type="title"/>
          </p:nvPr>
        </p:nvSpPr>
        <p:spPr>
          <a:xfrm>
            <a:off x="1650380" y="593366"/>
            <a:ext cx="10126019" cy="763560"/>
          </a:xfrm>
        </p:spPr>
        <p:txBody>
          <a:bodyPr/>
          <a:lstStyle/>
          <a:p>
            <a:r>
              <a:rPr lang="en-US" dirty="0">
                <a:latin typeface="Arial" panose="020B0604020202020204" pitchFamily="34" charset="0"/>
                <a:cs typeface="Arial" panose="020B0604020202020204" pitchFamily="34" charset="0"/>
              </a:rPr>
              <a:t>LEARN MORE</a:t>
            </a:r>
          </a:p>
        </p:txBody>
      </p:sp>
      <p:sp>
        <p:nvSpPr>
          <p:cNvPr id="3" name="Text Placeholder 2">
            <a:extLst>
              <a:ext uri="{FF2B5EF4-FFF2-40B4-BE49-F238E27FC236}">
                <a16:creationId xmlns:a16="http://schemas.microsoft.com/office/drawing/2014/main" id="{75B15AF3-6268-4428-4D58-8374242FB61A}"/>
              </a:ext>
            </a:extLst>
          </p:cNvPr>
          <p:cNvSpPr>
            <a:spLocks noGrp="1"/>
          </p:cNvSpPr>
          <p:nvPr>
            <p:ph type="body" idx="1"/>
          </p:nvPr>
        </p:nvSpPr>
        <p:spPr>
          <a:xfrm>
            <a:off x="1527716" y="1929160"/>
            <a:ext cx="9144002" cy="4162553"/>
          </a:xfrm>
        </p:spPr>
        <p:txBody>
          <a:bodyPr/>
          <a:lstStyle/>
          <a:p>
            <a:pPr>
              <a:spcAft>
                <a:spcPts val="1800"/>
              </a:spcAft>
            </a:pPr>
            <a:r>
              <a:rPr lang="en-US" sz="2800" dirty="0">
                <a:latin typeface="Arial"/>
                <a:ea typeface="Arial"/>
                <a:cs typeface="Arial"/>
                <a:sym typeface="Arial"/>
              </a:rPr>
              <a:t>Visit </a:t>
            </a:r>
            <a:r>
              <a:rPr lang="en-US" sz="2800" b="1" dirty="0">
                <a:latin typeface="Arial"/>
                <a:ea typeface="Arial"/>
                <a:cs typeface="Arial"/>
                <a:sym typeface="Arial"/>
              </a:rPr>
              <a:t>https://libguides.usu.edu/orcid</a:t>
            </a:r>
            <a:r>
              <a:rPr lang="en-US" dirty="0">
                <a:latin typeface="Arial"/>
                <a:ea typeface="Arial"/>
                <a:cs typeface="Arial"/>
                <a:sym typeface="Arial"/>
              </a:rPr>
              <a:t> </a:t>
            </a:r>
          </a:p>
          <a:p>
            <a:pPr>
              <a:spcAft>
                <a:spcPts val="1800"/>
              </a:spcAft>
            </a:pPr>
            <a:r>
              <a:rPr lang="en-US" dirty="0">
                <a:latin typeface="Arial"/>
                <a:ea typeface="Arial"/>
                <a:cs typeface="Arial"/>
                <a:sym typeface="Arial"/>
              </a:rPr>
              <a:t>Book an online 20-minute profile setup and optimization appointment </a:t>
            </a:r>
          </a:p>
          <a:p>
            <a:pPr>
              <a:spcAft>
                <a:spcPts val="1800"/>
              </a:spcAft>
            </a:pPr>
            <a:r>
              <a:rPr lang="en-US" dirty="0">
                <a:latin typeface="Arial"/>
                <a:ea typeface="Arial"/>
                <a:cs typeface="Arial"/>
                <a:sym typeface="Arial"/>
              </a:rPr>
              <a:t>Email </a:t>
            </a:r>
            <a:r>
              <a:rPr lang="en-US" b="1" dirty="0">
                <a:latin typeface="Arial"/>
                <a:ea typeface="Arial"/>
                <a:cs typeface="Arial"/>
                <a:sym typeface="Arial"/>
              </a:rPr>
              <a:t>scholarlycommunications@usu.edu </a:t>
            </a:r>
            <a:r>
              <a:rPr lang="en-US" dirty="0">
                <a:latin typeface="Arial"/>
                <a:ea typeface="Arial"/>
                <a:cs typeface="Arial"/>
                <a:sym typeface="Arial"/>
              </a:rPr>
              <a:t>with your questions</a:t>
            </a:r>
            <a:endParaRPr lang="en-US" sz="1600" dirty="0">
              <a:latin typeface="Arial"/>
              <a:ea typeface="Arial"/>
              <a:cs typeface="Arial"/>
              <a:sym typeface="Arial"/>
            </a:endParaRPr>
          </a:p>
          <a:p>
            <a:endParaRPr lang="en-US" dirty="0"/>
          </a:p>
        </p:txBody>
      </p:sp>
      <p:pic>
        <p:nvPicPr>
          <p:cNvPr id="4" name="Google Shape;381;p33">
            <a:extLst>
              <a:ext uri="{FF2B5EF4-FFF2-40B4-BE49-F238E27FC236}">
                <a16:creationId xmlns:a16="http://schemas.microsoft.com/office/drawing/2014/main" id="{73110E9B-EE65-6996-66DA-5198B7439D3F}"/>
              </a:ext>
            </a:extLst>
          </p:cNvPr>
          <p:cNvPicPr preferRelativeResize="0"/>
          <p:nvPr/>
        </p:nvPicPr>
        <p:blipFill rotWithShape="1">
          <a:blip r:embed="rId3">
            <a:alphaModFix/>
          </a:blip>
          <a:srcRect/>
          <a:stretch/>
        </p:blipFill>
        <p:spPr>
          <a:xfrm>
            <a:off x="369518" y="447578"/>
            <a:ext cx="1158198" cy="1158198"/>
          </a:xfrm>
          <a:prstGeom prst="rect">
            <a:avLst/>
          </a:prstGeom>
          <a:noFill/>
          <a:ln>
            <a:noFill/>
          </a:ln>
        </p:spPr>
      </p:pic>
    </p:spTree>
    <p:extLst>
      <p:ext uri="{BB962C8B-B14F-4D97-AF65-F5344CB8AC3E}">
        <p14:creationId xmlns:p14="http://schemas.microsoft.com/office/powerpoint/2010/main" val="31298250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735</Words>
  <Application>Microsoft Office PowerPoint</Application>
  <PresentationFormat>Widescreen</PresentationFormat>
  <Paragraphs>74</Paragraphs>
  <Slides>8</Slides>
  <Notes>8</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PowerPoint Presentation</vt:lpstr>
      <vt:lpstr>PowerPoint Presentation</vt:lpstr>
      <vt:lpstr>SOFIA MARIA HERNANDEZ GARCIA?</vt:lpstr>
      <vt:lpstr>0000-0001-5727-2427</vt:lpstr>
      <vt:lpstr>PowerPoint Presentation</vt:lpstr>
      <vt:lpstr>PowerPoint Presentation</vt:lpstr>
      <vt:lpstr>BENEFITS</vt:lpstr>
      <vt:lpstr>LEARN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Erica Finch</dc:creator>
  <cp:lastModifiedBy>Erica Finch</cp:lastModifiedBy>
  <cp:revision>4</cp:revision>
  <dcterms:created xsi:type="dcterms:W3CDTF">2023-03-30T17:56:26Z</dcterms:created>
  <dcterms:modified xsi:type="dcterms:W3CDTF">2023-04-28T19:43:18Z</dcterms:modified>
</cp:coreProperties>
</file>