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vtt" ContentType="text/vt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8" r:id="rId3"/>
    <p:sldId id="275" r:id="rId4"/>
    <p:sldId id="289" r:id="rId5"/>
    <p:sldId id="29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CE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73" autoAdjust="0"/>
    <p:restoredTop sz="65355" autoAdjust="0"/>
  </p:normalViewPr>
  <p:slideViewPr>
    <p:cSldViewPr snapToGrid="0">
      <p:cViewPr varScale="1">
        <p:scale>
          <a:sx n="69" d="100"/>
          <a:sy n="69" d="100"/>
        </p:scale>
        <p:origin x="101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1DC634-AD37-4A7A-A5EE-4D7713333E99}" type="datetimeFigureOut">
              <a:rPr lang="en-US" smtClean="0"/>
              <a:t>4/28/2023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8254E4-55DE-41CA-AE68-7BBC0264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690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9" name="Google Shape;129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 panose="020B0604020202020204" pitchFamily="34" charset="0"/>
              <a:buNone/>
            </a:pPr>
            <a:r>
              <a:rPr lang="en" b="1" dirty="0"/>
              <a:t>[Note to presenter: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 panose="020B0604020202020204" pitchFamily="34" charset="0"/>
              <a:buNone/>
            </a:pPr>
            <a:endParaRPr lang="en" b="1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 panose="020B0604020202020204" pitchFamily="34" charset="0"/>
              <a:buNone/>
            </a:pPr>
            <a:r>
              <a:rPr lang="en" b="1"/>
              <a:t>This presentation is ~6 minutes long.</a:t>
            </a:r>
            <a:endParaRPr lang="en" b="1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 panose="020B0604020202020204" pitchFamily="34" charset="0"/>
              <a:buNone/>
            </a:pPr>
            <a:endParaRPr lang="en" b="1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 panose="020B0604020202020204" pitchFamily="34" charset="0"/>
              <a:buNone/>
            </a:pPr>
            <a:r>
              <a:rPr lang="en" b="1" dirty="0"/>
              <a:t>There is a separate Notes file that replicates the content in the slide notes field.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 panose="020B0604020202020204" pitchFamily="34" charset="0"/>
              <a:buNone/>
            </a:pPr>
            <a:endParaRPr lang="en" b="1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 panose="020B0604020202020204" pitchFamily="34" charset="0"/>
              <a:buNone/>
            </a:pPr>
            <a:r>
              <a:rPr lang="en" b="1" dirty="0"/>
              <a:t>The video has captions that must be toggled on when presenting]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 panose="020B0604020202020204" pitchFamily="34" charset="0"/>
              <a:buNone/>
            </a:pPr>
            <a:endParaRPr lang="en" dirty="0"/>
          </a:p>
          <a:p>
            <a:pPr marL="17145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 panose="020B0604020202020204" pitchFamily="34" charset="0"/>
              <a:buChar char="•"/>
            </a:pPr>
            <a:r>
              <a:rPr lang="en" dirty="0"/>
              <a:t>ORCID stands for the Open Researcher and Contributor Identifier.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chemeClr val="dk1"/>
              </a:solidFill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dk1"/>
                </a:solidFill>
              </a:rPr>
              <a:t>An ORCID </a:t>
            </a:r>
            <a:r>
              <a:rPr lang="en-US" dirty="0" err="1">
                <a:solidFill>
                  <a:schemeClr val="dk1"/>
                </a:solidFill>
              </a:rPr>
              <a:t>iD</a:t>
            </a:r>
            <a:r>
              <a:rPr lang="en-US" dirty="0">
                <a:solidFill>
                  <a:schemeClr val="dk1"/>
                </a:solidFill>
              </a:rPr>
              <a:t> will allow you to distinguish yourself throughout your career despite changes in name, career, location, or discipline, and other variables.</a:t>
            </a: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6" name="Google Shape;146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dirty="0"/>
              <a:t>Video explaining w</a:t>
            </a:r>
            <a:r>
              <a:rPr lang="en-US" dirty="0"/>
              <a:t>ha</a:t>
            </a:r>
            <a:r>
              <a:rPr lang="en" dirty="0"/>
              <a:t>t ORCID is and how </a:t>
            </a:r>
            <a:r>
              <a:rPr lang="en-US" dirty="0"/>
              <a:t>it works.</a:t>
            </a:r>
          </a:p>
          <a:p>
            <a:pPr marL="17145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 panose="020B0604020202020204" pitchFamily="34" charset="0"/>
              <a:buChar char="•"/>
            </a:pPr>
            <a:r>
              <a:rPr lang="en-US" dirty="0"/>
              <a:t>4 minutes long</a:t>
            </a:r>
          </a:p>
          <a:p>
            <a:pPr marL="17145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 panose="020B0604020202020204" pitchFamily="34" charset="0"/>
              <a:buChar char="•"/>
            </a:pPr>
            <a:r>
              <a:rPr lang="en-US" dirty="0"/>
              <a:t>Turn on captions by hovering over video and clicking on the CC button in the lower right corner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To set up your own ORCID </a:t>
            </a:r>
            <a:r>
              <a:rPr lang="en-US" dirty="0" err="1"/>
              <a:t>iD</a:t>
            </a:r>
            <a:r>
              <a:rPr lang="en-US" dirty="0"/>
              <a:t> to your advantage, you will need to: </a:t>
            </a: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arenR"/>
            </a:pPr>
            <a:r>
              <a:rPr lang="en-US" dirty="0"/>
              <a:t>Register to get your own ORCID </a:t>
            </a:r>
            <a:r>
              <a:rPr lang="en-US" dirty="0" err="1"/>
              <a:t>iD</a:t>
            </a:r>
            <a:r>
              <a:rPr lang="en-US" dirty="0"/>
              <a:t> number.</a:t>
            </a: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arenR"/>
            </a:pPr>
            <a:r>
              <a:rPr lang="en-US" dirty="0"/>
              <a:t>Add as much biographical information as you want to your ORCID record, keeping in mind that </a:t>
            </a:r>
            <a:r>
              <a:rPr lang="en-US" dirty="0">
                <a:solidFill>
                  <a:schemeClr val="dk1"/>
                </a:solidFill>
              </a:rPr>
              <a:t>the more complete your ORCID record is, the better it will work for you.</a:t>
            </a:r>
            <a:endParaRPr lang="en-US" dirty="0"/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arenR"/>
            </a:pPr>
            <a:r>
              <a:rPr lang="en-US" dirty="0">
                <a:solidFill>
                  <a:schemeClr val="dk1"/>
                </a:solidFill>
              </a:rPr>
              <a:t>Use your ORCID identifier when submitting publications, applying for grants, and wherever a research system will allow you to log in with ORCID.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254E4-55DE-41CA-AE68-7BBC0264DE4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5948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Once you have filled in your ORCID record, and as you continue to authorize organizations as trusted parties connected to your ORCID record, you can use ORCID to: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Distinguish yourself from other researchers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Manage your reputation and research impact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Get credit for your research, contributions, and affiliations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Save time on data entry for funding, publishing, and research reporting workflows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254E4-55DE-41CA-AE68-7BBC0264DE4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0062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learn more about ORCID and find support:</a:t>
            </a:r>
          </a:p>
          <a:p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Visit our online guide, which will walk you through how to set up and use your ORCID identifier.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The online guide also includes a booking portal where you can book a 20-minute appointment with our Scholarly Communication librarian. They will walk you through setting up and optimizing your profile.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Reach out to scholarlycommunications@usu.edu with any questions.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254E4-55DE-41CA-AE68-7BBC0264DE4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5198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E8F420-70F4-EBC5-7EC8-04544F05E9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472D74-524F-DA39-144C-8EEC4CF4C1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5DA1EA-0CE6-04B2-67CF-A50B036FAF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DBA5A-14DE-4C7C-8DE8-026718C92C34}" type="datetimeFigureOut">
              <a:rPr lang="en-US" smtClean="0"/>
              <a:t>4/28/2023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F79201-0351-7C00-86A2-6B6679AA49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A7D7BB-F701-2896-56A4-3AE696EE6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D7D4D-549B-4685-B6CF-0053A344C8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940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B713E2-9086-B219-22F5-B6D79F83B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729A422-2290-F91A-4D37-E09E65D62A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162335-C354-1440-8E38-3014704887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DBA5A-14DE-4C7C-8DE8-026718C92C34}" type="datetimeFigureOut">
              <a:rPr lang="en-US" smtClean="0"/>
              <a:t>4/28/2023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2DFE01-4D69-DE2F-CD19-ED26D3AA2C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987E86-9D17-4B8B-FA71-7D6CB2FD2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D7D4D-549B-4685-B6CF-0053A344C8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054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AFB17C0-DC74-B703-41CF-C42077A487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5C31E0-E64D-9F9D-AE9B-432E099C54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B7E64A-365A-D3A2-BC9A-58CC744C4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DBA5A-14DE-4C7C-8DE8-026718C92C34}" type="datetimeFigureOut">
              <a:rPr lang="en-US" smtClean="0"/>
              <a:t>4/28/2023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374769-EBF1-7D72-723E-A59124AEC0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9E84A6-DE59-99F1-A4BF-C11903AB6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D7D4D-549B-4685-B6CF-0053A344C8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7299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7"/>
          <p:cNvSpPr txBox="1">
            <a:spLocks noGrp="1"/>
          </p:cNvSpPr>
          <p:nvPr>
            <p:ph type="title"/>
          </p:nvPr>
        </p:nvSpPr>
        <p:spPr>
          <a:xfrm>
            <a:off x="415600" y="593366"/>
            <a:ext cx="11360800" cy="763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37"/>
          <p:cNvSpPr txBox="1">
            <a:spLocks noGrp="1"/>
          </p:cNvSpPr>
          <p:nvPr>
            <p:ph type="body" idx="1"/>
          </p:nvPr>
        </p:nvSpPr>
        <p:spPr>
          <a:xfrm>
            <a:off x="415600" y="1536634"/>
            <a:ext cx="11360800" cy="4555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548640" lvl="0" indent="-41148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097280" lvl="1" indent="-381000" algn="l">
              <a:lnSpc>
                <a:spcPct val="115000"/>
              </a:lnSpc>
              <a:spcBef>
                <a:spcPts val="1920"/>
              </a:spcBef>
              <a:spcAft>
                <a:spcPts val="0"/>
              </a:spcAft>
              <a:buSzPts val="1400"/>
              <a:buChar char="○"/>
              <a:defRPr/>
            </a:lvl2pPr>
            <a:lvl3pPr marL="1645920" lvl="2" indent="-381000" algn="l">
              <a:lnSpc>
                <a:spcPct val="115000"/>
              </a:lnSpc>
              <a:spcBef>
                <a:spcPts val="1920"/>
              </a:spcBef>
              <a:spcAft>
                <a:spcPts val="0"/>
              </a:spcAft>
              <a:buSzPts val="1400"/>
              <a:buChar char="■"/>
              <a:defRPr/>
            </a:lvl3pPr>
            <a:lvl4pPr marL="2194560" lvl="3" indent="-381000" algn="l">
              <a:lnSpc>
                <a:spcPct val="115000"/>
              </a:lnSpc>
              <a:spcBef>
                <a:spcPts val="1920"/>
              </a:spcBef>
              <a:spcAft>
                <a:spcPts val="0"/>
              </a:spcAft>
              <a:buSzPts val="1400"/>
              <a:buChar char="●"/>
              <a:defRPr/>
            </a:lvl4pPr>
            <a:lvl5pPr marL="2743200" lvl="4" indent="-381000" algn="l">
              <a:lnSpc>
                <a:spcPct val="115000"/>
              </a:lnSpc>
              <a:spcBef>
                <a:spcPts val="1920"/>
              </a:spcBef>
              <a:spcAft>
                <a:spcPts val="0"/>
              </a:spcAft>
              <a:buSzPts val="1400"/>
              <a:buChar char="○"/>
              <a:defRPr/>
            </a:lvl5pPr>
            <a:lvl6pPr marL="3291840" lvl="5" indent="-381000" algn="l">
              <a:lnSpc>
                <a:spcPct val="115000"/>
              </a:lnSpc>
              <a:spcBef>
                <a:spcPts val="1920"/>
              </a:spcBef>
              <a:spcAft>
                <a:spcPts val="0"/>
              </a:spcAft>
              <a:buSzPts val="1400"/>
              <a:buChar char="■"/>
              <a:defRPr/>
            </a:lvl6pPr>
            <a:lvl7pPr marL="3840480" lvl="6" indent="-381000" algn="l">
              <a:lnSpc>
                <a:spcPct val="115000"/>
              </a:lnSpc>
              <a:spcBef>
                <a:spcPts val="1920"/>
              </a:spcBef>
              <a:spcAft>
                <a:spcPts val="0"/>
              </a:spcAft>
              <a:buSzPts val="1400"/>
              <a:buChar char="●"/>
              <a:defRPr/>
            </a:lvl7pPr>
            <a:lvl8pPr marL="4389120" lvl="7" indent="-381000" algn="l">
              <a:lnSpc>
                <a:spcPct val="115000"/>
              </a:lnSpc>
              <a:spcBef>
                <a:spcPts val="1920"/>
              </a:spcBef>
              <a:spcAft>
                <a:spcPts val="0"/>
              </a:spcAft>
              <a:buSzPts val="1400"/>
              <a:buChar char="○"/>
              <a:defRPr/>
            </a:lvl8pPr>
            <a:lvl9pPr marL="4937760" lvl="8" indent="-381000" algn="l">
              <a:lnSpc>
                <a:spcPct val="115000"/>
              </a:lnSpc>
              <a:spcBef>
                <a:spcPts val="1920"/>
              </a:spcBef>
              <a:spcAft>
                <a:spcPts val="192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6" name="Google Shape;16;p37"/>
          <p:cNvSpPr txBox="1">
            <a:spLocks noGrp="1"/>
          </p:cNvSpPr>
          <p:nvPr>
            <p:ph type="sldNum" idx="12"/>
          </p:nvPr>
        </p:nvSpPr>
        <p:spPr>
          <a:xfrm>
            <a:off x="11296611" y="6217622"/>
            <a:ext cx="731600" cy="524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962567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EB93D-DAC7-B610-B4D7-D9201CB11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ECC30E-D99A-1460-3BFF-1F80191468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59BC65-784C-574D-CC47-F9C767896B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DBA5A-14DE-4C7C-8DE8-026718C92C34}" type="datetimeFigureOut">
              <a:rPr lang="en-US" smtClean="0"/>
              <a:t>4/28/2023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F0E349-6BB0-CAB4-76D5-B0E5B6FD3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0B62FC-AEA9-7579-077A-1844BE8F5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D7D4D-549B-4685-B6CF-0053A344C8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403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2633B9-908C-51E0-E54D-D4683E4B54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6A3C23-B0C9-C310-FC2D-59BEFAECF3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4C8FDE-ABAA-4FFF-7F57-9A3485D36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DBA5A-14DE-4C7C-8DE8-026718C92C34}" type="datetimeFigureOut">
              <a:rPr lang="en-US" smtClean="0"/>
              <a:t>4/28/2023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C2C237-A98B-699A-C370-36AA1988B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B7403B-97BF-41B4-79D8-9A689DBFD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D7D4D-549B-4685-B6CF-0053A344C8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842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B80E1-781E-D4DC-B1FF-41343646D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8C6AAA-68D3-7377-825E-DD0933855D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5DF23A-AA3B-8383-1708-FDD40694C5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749BCD-7E60-9562-3A19-FFAA616A4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DBA5A-14DE-4C7C-8DE8-026718C92C34}" type="datetimeFigureOut">
              <a:rPr lang="en-US" smtClean="0"/>
              <a:t>4/28/2023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AC5D4F-A2EF-719B-B040-3F66403DC1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7DC89A-3719-9304-75F7-46F0F3673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D7D4D-549B-4685-B6CF-0053A344C8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870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BB16B-FDF5-344E-2ACF-838AB2E18C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6C526C-40AB-5519-198D-E1AB6CA9F2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E09779-44A5-D070-F913-5BDC81584F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C8744AE-441C-DF78-9650-708BD43B66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7147F14-3E5F-435E-C91A-284450C302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B491469-B671-F596-0882-9907DB452E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DBA5A-14DE-4C7C-8DE8-026718C92C34}" type="datetimeFigureOut">
              <a:rPr lang="en-US" smtClean="0"/>
              <a:t>4/28/2023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0E1E72-1183-74F9-5418-A56D0BEA93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2996214-F8D4-587F-2688-7CED4DD4E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D7D4D-549B-4685-B6CF-0053A344C8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255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05E629-F04B-51F4-174F-FA7AF19AD8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16E28D-086F-A626-D12D-961D737E4B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DBA5A-14DE-4C7C-8DE8-026718C92C34}" type="datetimeFigureOut">
              <a:rPr lang="en-US" smtClean="0"/>
              <a:t>4/28/2023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A886C7-0A61-C54A-E807-996A2BD52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2021875-0812-FADA-721F-6128135E1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D7D4D-549B-4685-B6CF-0053A344C8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999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6123DF-78E8-F06E-3BE3-2CCC049DB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DBA5A-14DE-4C7C-8DE8-026718C92C34}" type="datetimeFigureOut">
              <a:rPr lang="en-US" smtClean="0"/>
              <a:t>4/28/2023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D1CC3EB-DAB5-2B04-3D13-2DB594DB04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191FBD-C042-6021-5E97-EB4D82850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D7D4D-549B-4685-B6CF-0053A344C8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13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AB500-8A04-AC74-973F-6C6296CDF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1B49B-7F29-44C6-A885-5C0CF1DBFF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82FE98-1BAC-19EF-A37B-EB35707214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ED30D5-E1FA-C870-A47D-0340FCFDF7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DBA5A-14DE-4C7C-8DE8-026718C92C34}" type="datetimeFigureOut">
              <a:rPr lang="en-US" smtClean="0"/>
              <a:t>4/28/2023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3F6D96-5285-6FA1-08F2-83C15F0ABB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2DC4F6-2DD6-37FE-36D2-8A9FEE604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D7D4D-549B-4685-B6CF-0053A344C8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398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884CD5-FFFB-D5A2-A758-78A09A0A0E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C95501-2C09-3790-DB19-81E15E5B06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4642DC-C2B5-465E-D82B-83B63B12A3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F150B6-2617-3E3C-E0ED-FAC10FDAF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DBA5A-14DE-4C7C-8DE8-026718C92C34}" type="datetimeFigureOut">
              <a:rPr lang="en-US" smtClean="0"/>
              <a:t>4/28/2023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D5DDA6-F196-4890-E430-B32A5503F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DB2711-B123-1765-7598-46428C02D1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D7D4D-549B-4685-B6CF-0053A344C8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648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21E40B7-BDC1-FB76-8901-AE9B20090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07CEAB-DDFD-AA2D-96AF-149D483A02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7198EE-28CD-C2EA-6508-0601F6EA08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DBA5A-14DE-4C7C-8DE8-026718C92C34}" type="datetimeFigureOut">
              <a:rPr lang="en-US" smtClean="0"/>
              <a:t>4/28/2023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6ACEBD-412B-9F3B-8775-D799B8F155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3EFA28-719E-4D67-8D9B-1E37633C0D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ED7D4D-549B-4685-B6CF-0053A344C8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645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png"/><Relationship Id="rId5" Type="http://schemas.microsoft.com/office/2017/04/relationships/track" Target="../media/track1.vtt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Google Shape;136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21433" y="1394847"/>
            <a:ext cx="8349134" cy="29848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hat_is_orcid (720p)">
            <a:hlinkClick r:id="" action="ppaction://media"/>
            <a:extLst>
              <a:ext uri="{FF2B5EF4-FFF2-40B4-BE49-F238E27FC236}">
                <a16:creationId xmlns:a16="http://schemas.microsoft.com/office/drawing/2014/main" id="{DE8760D6-8490-3040-ECE7-069BC43DDB6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>
                  <p14:extLst>
                    <p:ext uri="{3AFAAA56-56D3-431D-BCD4-E75A35582382}">
                      <p173:tracksInfo xmlns:p173="http://schemas.microsoft.com/office/powerpoint/2017/3/main" displayLoc="media">
                        <p173:trackLst>
                          <p173:track id="{A7C00FD3-CEE6-47F1-91B3-F4C02707EE38}" label="What is ORCID - English" lang="" r:embed="rId5"/>
                        </p173:trackLst>
                      </p173:tracksInfo>
                    </p:ext>
                  </p14:extLst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09600" y="342900"/>
            <a:ext cx="10972800" cy="617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69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6580ADEF-4BBC-8BF5-8F49-B4D9659D47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5439414"/>
              </p:ext>
            </p:extLst>
          </p:nvPr>
        </p:nvGraphicFramePr>
        <p:xfrm>
          <a:off x="1025920" y="641609"/>
          <a:ext cx="9879976" cy="576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6327">
                  <a:extLst>
                    <a:ext uri="{9D8B030D-6E8A-4147-A177-3AD203B41FA5}">
                      <a16:colId xmlns:a16="http://schemas.microsoft.com/office/drawing/2014/main" val="1707250313"/>
                    </a:ext>
                  </a:extLst>
                </a:gridCol>
                <a:gridCol w="2666563">
                  <a:extLst>
                    <a:ext uri="{9D8B030D-6E8A-4147-A177-3AD203B41FA5}">
                      <a16:colId xmlns:a16="http://schemas.microsoft.com/office/drawing/2014/main" val="1260114403"/>
                    </a:ext>
                  </a:extLst>
                </a:gridCol>
                <a:gridCol w="4957086">
                  <a:extLst>
                    <a:ext uri="{9D8B030D-6E8A-4147-A177-3AD203B41FA5}">
                      <a16:colId xmlns:a16="http://schemas.microsoft.com/office/drawing/2014/main" val="29228567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REGISTER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Get your unique ORCID identifier at 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http://orcid.org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Registration takes 30 seconds.</a:t>
                      </a:r>
                    </a:p>
                    <a:p>
                      <a:endParaRPr lang="en-US" sz="2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n-US" sz="2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70030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ADD YOUR INFO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 your ORCID record with your professional information.</a:t>
                      </a:r>
                    </a:p>
                    <a:p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5949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YOUR ORCID ID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Include your ORCID identifier when you submit publications, apply for grants, and in any research workflow to ensure you get credit for your work.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0731039"/>
                  </a:ext>
                </a:extLst>
              </a:tr>
            </a:tbl>
          </a:graphicData>
        </a:graphic>
      </p:graphicFrame>
      <p:sp>
        <p:nvSpPr>
          <p:cNvPr id="4" name="Oval 3">
            <a:extLst>
              <a:ext uri="{FF2B5EF4-FFF2-40B4-BE49-F238E27FC236}">
                <a16:creationId xmlns:a16="http://schemas.microsoft.com/office/drawing/2014/main" id="{E68B514C-B60C-C523-C3D8-7C72D96AF18B}"/>
              </a:ext>
            </a:extLst>
          </p:cNvPr>
          <p:cNvSpPr/>
          <p:nvPr/>
        </p:nvSpPr>
        <p:spPr>
          <a:xfrm>
            <a:off x="1411505" y="631986"/>
            <a:ext cx="1264796" cy="1290608"/>
          </a:xfrm>
          <a:prstGeom prst="ellipse">
            <a:avLst/>
          </a:prstGeom>
          <a:solidFill>
            <a:srgbClr val="A6CE39"/>
          </a:solidFill>
          <a:ln>
            <a:solidFill>
              <a:srgbClr val="A6CE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/>
              <a:t>1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20964AA-CF7E-F77C-344B-FCFFAD52E33D}"/>
              </a:ext>
            </a:extLst>
          </p:cNvPr>
          <p:cNvSpPr/>
          <p:nvPr/>
        </p:nvSpPr>
        <p:spPr>
          <a:xfrm>
            <a:off x="1411505" y="2567054"/>
            <a:ext cx="1264796" cy="1290608"/>
          </a:xfrm>
          <a:prstGeom prst="ellipse">
            <a:avLst/>
          </a:prstGeom>
          <a:solidFill>
            <a:srgbClr val="A6CE39"/>
          </a:solidFill>
          <a:ln>
            <a:solidFill>
              <a:srgbClr val="A6CE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/>
              <a:t>2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89040B13-3BA1-9652-C99F-D3DF2ECCA503}"/>
              </a:ext>
            </a:extLst>
          </p:cNvPr>
          <p:cNvSpPr/>
          <p:nvPr/>
        </p:nvSpPr>
        <p:spPr>
          <a:xfrm>
            <a:off x="1411505" y="4502122"/>
            <a:ext cx="1264796" cy="1290608"/>
          </a:xfrm>
          <a:prstGeom prst="ellipse">
            <a:avLst/>
          </a:prstGeom>
          <a:solidFill>
            <a:srgbClr val="A6CE39"/>
          </a:solidFill>
          <a:ln>
            <a:solidFill>
              <a:srgbClr val="A6CE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8957757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9F9DA6-E533-8D04-C07E-7BA359A44E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0380" y="593366"/>
            <a:ext cx="10126019" cy="76356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BENEFITS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B15AF3-6268-4428-4D58-8374242FB6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7716" y="1929160"/>
            <a:ext cx="9155152" cy="4162553"/>
          </a:xfrm>
        </p:spPr>
        <p:txBody>
          <a:bodyPr/>
          <a:lstStyle/>
          <a:p>
            <a:pPr>
              <a:spcAft>
                <a:spcPts val="1800"/>
              </a:spcAft>
            </a:pPr>
            <a:r>
              <a:rPr lang="en-US" sz="2800" b="1" dirty="0">
                <a:latin typeface="Arial"/>
                <a:ea typeface="Arial"/>
                <a:cs typeface="Arial"/>
                <a:sym typeface="Arial"/>
              </a:rPr>
              <a:t>Distinguish</a:t>
            </a:r>
            <a:r>
              <a:rPr lang="en-US" sz="2800" dirty="0">
                <a:latin typeface="Arial"/>
                <a:ea typeface="Arial"/>
                <a:cs typeface="Arial"/>
                <a:sym typeface="Arial"/>
              </a:rPr>
              <a:t> yourself from other researchers</a:t>
            </a:r>
          </a:p>
          <a:p>
            <a:pPr>
              <a:spcAft>
                <a:spcPts val="1800"/>
              </a:spcAft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Manage 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your reputation and </a:t>
            </a: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research impact</a:t>
            </a:r>
          </a:p>
          <a:p>
            <a:pPr>
              <a:spcAft>
                <a:spcPts val="1800"/>
              </a:spcAft>
            </a:pPr>
            <a:r>
              <a:rPr lang="en-US" sz="2800" b="1" dirty="0">
                <a:latin typeface="Arial"/>
                <a:ea typeface="Arial"/>
                <a:cs typeface="Arial"/>
                <a:sym typeface="Arial"/>
              </a:rPr>
              <a:t>Get credit</a:t>
            </a:r>
            <a:r>
              <a:rPr lang="en-US" sz="2800" dirty="0">
                <a:latin typeface="Arial"/>
                <a:ea typeface="Arial"/>
                <a:cs typeface="Arial"/>
                <a:sym typeface="Arial"/>
              </a:rPr>
              <a:t> for your contributions, and affiliations</a:t>
            </a:r>
          </a:p>
          <a:p>
            <a:pPr>
              <a:spcAft>
                <a:spcPts val="1800"/>
              </a:spcAft>
            </a:pPr>
            <a:r>
              <a:rPr lang="en-US" sz="2800" b="1" dirty="0">
                <a:latin typeface="Arial"/>
                <a:ea typeface="Arial"/>
                <a:cs typeface="Arial"/>
                <a:sym typeface="Arial"/>
              </a:rPr>
              <a:t>Save</a:t>
            </a:r>
            <a:r>
              <a:rPr lang="en-US" sz="28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dirty="0">
                <a:latin typeface="Arial"/>
                <a:ea typeface="Arial"/>
                <a:cs typeface="Arial"/>
                <a:sym typeface="Arial"/>
              </a:rPr>
              <a:t>time</a:t>
            </a:r>
            <a:r>
              <a:rPr lang="en-US" sz="2800" dirty="0">
                <a:latin typeface="Arial"/>
                <a:ea typeface="Arial"/>
                <a:cs typeface="Arial"/>
                <a:sym typeface="Arial"/>
              </a:rPr>
              <a:t> on funding, publishing, &amp; research reporting workflows</a:t>
            </a:r>
          </a:p>
          <a:p>
            <a:endParaRPr lang="en-US" sz="2800" dirty="0">
              <a:latin typeface="Arial"/>
              <a:ea typeface="Arial"/>
              <a:cs typeface="Arial"/>
              <a:sym typeface="Arial"/>
            </a:endParaRPr>
          </a:p>
          <a:p>
            <a:endParaRPr lang="en-US" sz="1600" dirty="0">
              <a:latin typeface="Arial"/>
              <a:ea typeface="Arial"/>
              <a:cs typeface="Arial"/>
              <a:sym typeface="Arial"/>
            </a:endParaRPr>
          </a:p>
          <a:p>
            <a:endParaRPr lang="en-US" dirty="0">
              <a:latin typeface="Arial"/>
              <a:ea typeface="Arial"/>
              <a:cs typeface="Arial"/>
              <a:sym typeface="Arial"/>
            </a:endParaRPr>
          </a:p>
          <a:p>
            <a:endParaRPr lang="en-US" sz="1600" dirty="0">
              <a:latin typeface="Arial"/>
              <a:ea typeface="Arial"/>
              <a:cs typeface="Arial"/>
              <a:sym typeface="Arial"/>
            </a:endParaRPr>
          </a:p>
          <a:p>
            <a:endParaRPr lang="en-US" dirty="0"/>
          </a:p>
        </p:txBody>
      </p:sp>
      <p:pic>
        <p:nvPicPr>
          <p:cNvPr id="4" name="Google Shape;381;p33">
            <a:extLst>
              <a:ext uri="{FF2B5EF4-FFF2-40B4-BE49-F238E27FC236}">
                <a16:creationId xmlns:a16="http://schemas.microsoft.com/office/drawing/2014/main" id="{73110E9B-EE65-6996-66DA-5198B7439D3F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9518" y="447578"/>
            <a:ext cx="1158198" cy="11581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799905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9F9DA6-E533-8D04-C07E-7BA359A44E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0380" y="593366"/>
            <a:ext cx="10126019" cy="76356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LEARN MORE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B15AF3-6268-4428-4D58-8374242FB6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7716" y="1929160"/>
            <a:ext cx="9144002" cy="4162553"/>
          </a:xfrm>
        </p:spPr>
        <p:txBody>
          <a:bodyPr/>
          <a:lstStyle/>
          <a:p>
            <a:pPr>
              <a:spcAft>
                <a:spcPts val="1800"/>
              </a:spcAft>
            </a:pPr>
            <a:r>
              <a:rPr lang="en-US" sz="2800" dirty="0">
                <a:latin typeface="Arial"/>
                <a:ea typeface="Arial"/>
                <a:cs typeface="Arial"/>
                <a:sym typeface="Arial"/>
              </a:rPr>
              <a:t>Visit </a:t>
            </a:r>
            <a:r>
              <a:rPr lang="en-US" sz="2800" b="1" dirty="0">
                <a:latin typeface="Arial"/>
                <a:ea typeface="Arial"/>
                <a:cs typeface="Arial"/>
                <a:sym typeface="Arial"/>
              </a:rPr>
              <a:t>https://libguides.usu.edu/orcid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>
              <a:spcAft>
                <a:spcPts val="1800"/>
              </a:spcAft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Book an online 20-minute profile setup and optimization appointment </a:t>
            </a:r>
          </a:p>
          <a:p>
            <a:pPr>
              <a:spcAft>
                <a:spcPts val="1800"/>
              </a:spcAft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Email </a:t>
            </a: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scholarlycommunications@usu.edu 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with your questions</a:t>
            </a:r>
            <a:endParaRPr lang="en-US" sz="1600" dirty="0">
              <a:latin typeface="Arial"/>
              <a:ea typeface="Arial"/>
              <a:cs typeface="Arial"/>
              <a:sym typeface="Arial"/>
            </a:endParaRPr>
          </a:p>
          <a:p>
            <a:endParaRPr lang="en-US" dirty="0"/>
          </a:p>
        </p:txBody>
      </p:sp>
      <p:pic>
        <p:nvPicPr>
          <p:cNvPr id="4" name="Google Shape;381;p33">
            <a:extLst>
              <a:ext uri="{FF2B5EF4-FFF2-40B4-BE49-F238E27FC236}">
                <a16:creationId xmlns:a16="http://schemas.microsoft.com/office/drawing/2014/main" id="{73110E9B-EE65-6996-66DA-5198B7439D3F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9518" y="447578"/>
            <a:ext cx="1158198" cy="11581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298250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464</Words>
  <Application>Microsoft Office PowerPoint</Application>
  <PresentationFormat>Widescreen</PresentationFormat>
  <Paragraphs>54</Paragraphs>
  <Slides>5</Slides>
  <Notes>5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BENEFITS</vt:lpstr>
      <vt:lpstr>LEARN MORE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Erica Finch</dc:creator>
  <cp:lastModifiedBy>Erica Finch</cp:lastModifiedBy>
  <cp:revision>5</cp:revision>
  <dcterms:created xsi:type="dcterms:W3CDTF">2023-03-30T17:56:26Z</dcterms:created>
  <dcterms:modified xsi:type="dcterms:W3CDTF">2023-04-28T19:43:07Z</dcterms:modified>
</cp:coreProperties>
</file>