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3">
  <p:sldMasterIdLst>
    <p:sldMasterId id="2147483648" r:id="rId6"/>
  </p:sldMasterIdLst>
  <p:notesMasterIdLst>
    <p:notesMasterId r:id="rId10"/>
  </p:notesMasterIdLst>
  <p:sldIdLst>
    <p:sldId id="260" r:id="rId7"/>
    <p:sldId id="263" r:id="rId8"/>
    <p:sldId id="265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C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D83A5-F206-41DD-A51A-FF6C2F400B51}" vWet="8" dt="2024-01-23T22:20:59.977"/>
    <p1510:client id="{C1EC206E-B775-4624-9B86-F924627D4C59}" v="839" dt="2024-01-24T18:20:43.85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0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71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with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52203" y="5355771"/>
            <a:ext cx="11208475" cy="567541"/>
          </a:xfrm>
          <a:prstGeom prst="rect">
            <a:avLst/>
          </a:prstGeom>
          <a:solidFill>
            <a:srgbClr val="164265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628650" indent="-17145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2pPr>
            <a:lvl3pPr marL="1120138" indent="-205738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3pPr>
            <a:lvl4pPr marL="16002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4pPr>
            <a:lvl5pPr marL="20574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5pPr>
          </a:lstStyle>
          <a:p>
            <a:r>
              <a:t>Click to insert a takeaway summary…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 with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52203" y="5355771"/>
            <a:ext cx="11208475" cy="567541"/>
          </a:xfrm>
          <a:prstGeom prst="rect">
            <a:avLst/>
          </a:prstGeom>
          <a:solidFill>
            <a:srgbClr val="164265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628650" indent="-17145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2pPr>
            <a:lvl3pPr marL="1120138" indent="-205738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3pPr>
            <a:lvl4pPr marL="16002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4pPr>
            <a:lvl5pPr marL="20574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5pPr>
          </a:lstStyle>
          <a:p>
            <a:r>
              <a:t>Click to insert a takeaway summary…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 with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52450" y="1423229"/>
            <a:ext cx="5543550" cy="423035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800"/>
            </a:lvl1pPr>
            <a:lvl2pPr marL="628650" indent="-171450" algn="ctr">
              <a:lnSpc>
                <a:spcPct val="90000"/>
              </a:lnSpc>
              <a:spcBef>
                <a:spcPts val="1000"/>
              </a:spcBef>
              <a:buFontTx/>
              <a:defRPr sz="1800"/>
            </a:lvl2pPr>
            <a:lvl3pPr marL="1120138" indent="-205738" algn="ctr">
              <a:lnSpc>
                <a:spcPct val="90000"/>
              </a:lnSpc>
              <a:spcBef>
                <a:spcPts val="1000"/>
              </a:spcBef>
              <a:buFontTx/>
              <a:defRPr sz="1800"/>
            </a:lvl3pPr>
            <a:lvl4pPr marL="1600200" indent="-228600" algn="ctr">
              <a:lnSpc>
                <a:spcPct val="90000"/>
              </a:lnSpc>
              <a:spcBef>
                <a:spcPts val="1000"/>
              </a:spcBef>
              <a:buFontTx/>
              <a:defRPr sz="1800"/>
            </a:lvl4pPr>
            <a:lvl5pPr marL="0" indent="0" algn="ctr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217127" y="1423229"/>
            <a:ext cx="5543552" cy="42303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8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599036" y="5402605"/>
            <a:ext cx="11114810" cy="473873"/>
          </a:xfrm>
          <a:prstGeom prst="rect">
            <a:avLst/>
          </a:prstGeom>
          <a:solidFill>
            <a:srgbClr val="164265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t>Click to insert a takeaway summary…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 with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52203" y="5355771"/>
            <a:ext cx="11208475" cy="567541"/>
          </a:xfrm>
          <a:prstGeom prst="rect">
            <a:avLst/>
          </a:prstGeom>
          <a:solidFill>
            <a:srgbClr val="164265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628650" indent="-17145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2pPr>
            <a:lvl3pPr marL="1120138" indent="-205738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3pPr>
            <a:lvl4pPr marL="16002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4pPr>
            <a:lvl5pPr marL="20574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5pPr>
          </a:lstStyle>
          <a:p>
            <a:r>
              <a:t>Click to insert a takeaway summary…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with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52203" y="5355771"/>
            <a:ext cx="11208475" cy="567541"/>
          </a:xfrm>
          <a:prstGeom prst="rect">
            <a:avLst/>
          </a:prstGeom>
          <a:solidFill>
            <a:srgbClr val="164265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628650" indent="-17145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2pPr>
            <a:lvl3pPr marL="1120138" indent="-205738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3pPr>
            <a:lvl4pPr marL="16002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4pPr>
            <a:lvl5pPr marL="2057400" indent="-228600" algn="ctr">
              <a:lnSpc>
                <a:spcPct val="100000"/>
              </a:lnSpc>
              <a:buFontTx/>
              <a:defRPr sz="1800">
                <a:solidFill>
                  <a:srgbClr val="FFFFFF"/>
                </a:solidFill>
              </a:defRPr>
            </a:lvl5pPr>
          </a:lstStyle>
          <a:p>
            <a:r>
              <a:t>Click to insert a takeaway summary…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552203" y="365125"/>
            <a:ext cx="11208475" cy="99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552450" y="1423001"/>
            <a:ext cx="11233150" cy="4521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03584" y="6492875"/>
            <a:ext cx="157094" cy="15388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17F69FD5-4744-BFBE-20A0-4041E41FDA5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9678"/>
            <a:ext cx="1526875" cy="8583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hf hdr="0" ftr="0" dt="0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74700" marR="0" indent="-3175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314447" marR="0" indent="-400047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816100" marR="0" indent="-4445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73300" marR="0" indent="-4445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40000" marR="0" indent="-2540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97200" marR="0" indent="-2540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54400" marR="0" indent="-2540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11600" marR="0" indent="-254000" algn="l" defTabSz="914400" rtl="0" latinLnBrk="0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B8975-9849-AD39-1196-B52579A24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2621417"/>
            <a:ext cx="5648325" cy="37317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Advanced optimization algorithms increase mission performance and ROI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Smallsat technology and market state enable this approach: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olidFill>
                  <a:schemeClr val="bg1"/>
                </a:solidFill>
              </a:rPr>
              <a:t>Substantial computing power available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olidFill>
                  <a:schemeClr val="bg1"/>
                </a:solidFill>
              </a:rPr>
              <a:t>Proliferation </a:t>
            </a:r>
            <a:r>
              <a:rPr lang="en-US" sz="1600" dirty="0">
                <a:solidFill>
                  <a:schemeClr val="bg1"/>
                </a:solidFill>
                <a:sym typeface="Wingdings" panose="05000000000000000000" pitchFamily="2" charset="2"/>
              </a:rPr>
              <a:t> need for autonomy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olidFill>
                  <a:schemeClr val="bg1"/>
                </a:solidFill>
                <a:sym typeface="Wingdings" panose="05000000000000000000" pitchFamily="2" charset="2"/>
              </a:rPr>
              <a:t>“Tech demo” posture replaced by maximization of asset capability and ROI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1FC2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(TRL9): Optimized attitude slew maneuvers generate more remote sensing ROI per orbit</a:t>
            </a:r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chemeClr val="bg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083045-B1E2-EA72-59E7-F544CA9E24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40E25FD-FAB0-1AAF-B272-5A48180A17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75" y="1065387"/>
            <a:ext cx="2281002" cy="110616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D4BE319-65ED-56D9-6D1B-B01541319210}"/>
              </a:ext>
            </a:extLst>
          </p:cNvPr>
          <p:cNvSpPr txBox="1">
            <a:spLocks/>
          </p:cNvSpPr>
          <p:nvPr/>
        </p:nvSpPr>
        <p:spPr>
          <a:xfrm>
            <a:off x="5463893" y="1460579"/>
            <a:ext cx="6218238" cy="791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Autofit/>
          </a:bodyPr>
          <a:lstStyle>
            <a:lvl1pPr marL="228600" marR="0" indent="-2286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74700" marR="0" indent="-3175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314447" marR="0" indent="-400047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816100" marR="0" indent="-4445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273300" marR="0" indent="-4445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5400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29972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4544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39116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hangingPunct="1">
              <a:buFont typeface="Arial"/>
              <a:buNone/>
            </a:pPr>
            <a:r>
              <a:rPr lang="en-US" sz="1800" dirty="0">
                <a:solidFill>
                  <a:schemeClr val="bg1"/>
                </a:solidFill>
              </a:rPr>
              <a:t>Bryan Rogler, Matt Baumgart, </a:t>
            </a:r>
            <a:r>
              <a:rPr lang="en-US" sz="1800" b="1" dirty="0">
                <a:solidFill>
                  <a:schemeClr val="bg1"/>
                </a:solidFill>
              </a:rPr>
              <a:t>Elvis Silva</a:t>
            </a:r>
          </a:p>
          <a:p>
            <a:pPr marL="0" indent="0" hangingPunct="1">
              <a:buFont typeface="Arial"/>
              <a:buNone/>
            </a:pPr>
            <a:r>
              <a:rPr lang="en-US" sz="1400" dirty="0">
                <a:solidFill>
                  <a:schemeClr val="bg1"/>
                </a:solidFill>
              </a:rPr>
              <a:t>August 6, 2024</a:t>
            </a:r>
          </a:p>
        </p:txBody>
      </p:sp>
      <p:pic>
        <p:nvPicPr>
          <p:cNvPr id="8" name="Picture 7" descr="A picture containing text, satellite, close&#10;&#10;Description automatically generated">
            <a:extLst>
              <a:ext uri="{FF2B5EF4-FFF2-40B4-BE49-F238E27FC236}">
                <a16:creationId xmlns:a16="http://schemas.microsoft.com/office/drawing/2014/main" id="{4AE2E779-C618-45E1-6DD1-DA615E6B60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338" y="2912883"/>
            <a:ext cx="4914246" cy="234636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3CD146B-EAFD-D99D-07E5-A2E8F4D3D0CC}"/>
              </a:ext>
            </a:extLst>
          </p:cNvPr>
          <p:cNvSpPr txBox="1">
            <a:spLocks/>
          </p:cNvSpPr>
          <p:nvPr/>
        </p:nvSpPr>
        <p:spPr>
          <a:xfrm>
            <a:off x="338182" y="63124"/>
            <a:ext cx="11733745" cy="1027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 anchor="b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>
              <a:lnSpc>
                <a:spcPct val="100000"/>
              </a:lnSpc>
              <a:spcBef>
                <a:spcPts val="400"/>
              </a:spcBef>
            </a:pPr>
            <a:r>
              <a:rPr lang="en-US" sz="6000" b="0" dirty="0">
                <a:solidFill>
                  <a:srgbClr val="1FC2DE"/>
                </a:solidFill>
                <a:latin typeface="Tungsten Semibold" pitchFamily="50" charset="0"/>
              </a:rPr>
              <a:t>AUTONOMOUS ONBOARD OPTIMIZATION IN GNC SYSTEMS</a:t>
            </a:r>
            <a:endParaRPr lang="en-US" sz="2800" b="0" kern="1400" spc="-50" dirty="0">
              <a:solidFill>
                <a:schemeClr val="bg1"/>
              </a:solidFill>
              <a:latin typeface="Arial" panose="020B0604020202020204" pitchFamily="34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6" name="BJPseudoFooter">
            <a:extLst>
              <a:ext uri="{FF2B5EF4-FFF2-40B4-BE49-F238E27FC236}">
                <a16:creationId xmlns:a16="http://schemas.microsoft.com/office/drawing/2014/main" id="{316D74C8-3C37-7038-A068-961E556E3CCF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931721" y="6519450"/>
            <a:ext cx="8328558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800">
                <a:latin typeface="Arial" panose="020B0604020202020204" pitchFamily="34" charset="0"/>
              </a:rPr>
              <a:t>Blue Canyon Technologies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</p:spTree>
    <p:extLst>
      <p:ext uri="{BB962C8B-B14F-4D97-AF65-F5344CB8AC3E}">
        <p14:creationId xmlns:p14="http://schemas.microsoft.com/office/powerpoint/2010/main" val="160360953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>
            <a:extLst>
              <a:ext uri="{FF2B5EF4-FFF2-40B4-BE49-F238E27FC236}">
                <a16:creationId xmlns:a16="http://schemas.microsoft.com/office/drawing/2014/main" id="{02E34565-AD8F-0526-51BD-0D855EB5D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868" y="1350769"/>
            <a:ext cx="3377810" cy="2533358"/>
          </a:xfrm>
          <a:prstGeom prst="rect">
            <a:avLst/>
          </a:prstGeom>
          <a:noFill/>
          <a:ln w="28575">
            <a:solidFill>
              <a:srgbClr val="1FC2D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1">
            <a:extLst>
              <a:ext uri="{FF2B5EF4-FFF2-40B4-BE49-F238E27FC236}">
                <a16:creationId xmlns:a16="http://schemas.microsoft.com/office/drawing/2014/main" id="{CFC44305-386C-3FC1-43C7-AD651739B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235" y="4010097"/>
            <a:ext cx="3388443" cy="2541332"/>
          </a:xfrm>
          <a:prstGeom prst="rect">
            <a:avLst/>
          </a:prstGeom>
          <a:noFill/>
          <a:ln w="28575">
            <a:solidFill>
              <a:srgbClr val="1FC2D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858F3B6-15F7-BBB8-143B-151B3AC8B4AA}"/>
              </a:ext>
            </a:extLst>
          </p:cNvPr>
          <p:cNvSpPr txBox="1">
            <a:spLocks/>
          </p:cNvSpPr>
          <p:nvPr/>
        </p:nvSpPr>
        <p:spPr>
          <a:xfrm>
            <a:off x="431322" y="1447383"/>
            <a:ext cx="7638099" cy="4521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8" tIns="45718" rIns="45718" bIns="45718">
            <a:normAutofit fontScale="92500" lnSpcReduction="10000"/>
          </a:bodyPr>
          <a:lstStyle>
            <a:lvl1pPr marL="228600" marR="0" indent="-2286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74700" marR="0" indent="-3175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314447" marR="0" indent="-400047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816100" marR="0" indent="-4445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273300" marR="0" indent="-4445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5400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29972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4544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3911600" marR="0" indent="-254000" algn="l" defTabSz="914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en-US" sz="2100" b="1" dirty="0">
                <a:solidFill>
                  <a:schemeClr val="bg1"/>
                </a:solidFill>
              </a:rPr>
              <a:t>Autonomously calculates and executes optimal attitude maneuver trajectories</a:t>
            </a:r>
          </a:p>
          <a:p>
            <a:pPr hangingPunct="1"/>
            <a:endParaRPr lang="en-US" sz="2100" b="1" dirty="0">
              <a:solidFill>
                <a:schemeClr val="bg1"/>
              </a:solidFill>
            </a:endParaRPr>
          </a:p>
          <a:p>
            <a:pPr hangingPunct="1"/>
            <a:r>
              <a:rPr lang="en-US" sz="2100" b="1" dirty="0">
                <a:solidFill>
                  <a:schemeClr val="bg1"/>
                </a:solidFill>
              </a:rPr>
              <a:t>TRL9 across multiple missions and customers:</a:t>
            </a:r>
          </a:p>
          <a:p>
            <a:pPr lvl="1" hangingPunct="1"/>
            <a:r>
              <a:rPr lang="en-US" sz="2100" dirty="0">
                <a:solidFill>
                  <a:schemeClr val="bg1"/>
                </a:solidFill>
              </a:rPr>
              <a:t>Exists in core Blue Canyon GN&amp;C flight software</a:t>
            </a:r>
          </a:p>
          <a:p>
            <a:pPr lvl="1" hangingPunct="1"/>
            <a:r>
              <a:rPr lang="en-US" sz="2100" dirty="0">
                <a:solidFill>
                  <a:schemeClr val="bg1"/>
                </a:solidFill>
              </a:rPr>
              <a:t>Accommodates flexible spacecraft</a:t>
            </a:r>
          </a:p>
          <a:p>
            <a:pPr hangingPunct="1"/>
            <a:endParaRPr lang="en-US" sz="2100" b="1" dirty="0">
              <a:solidFill>
                <a:schemeClr val="bg1"/>
              </a:solidFill>
            </a:endParaRPr>
          </a:p>
          <a:p>
            <a:pPr hangingPunct="1"/>
            <a:r>
              <a:rPr lang="en-US" sz="2100" b="1" dirty="0">
                <a:solidFill>
                  <a:schemeClr val="bg1"/>
                </a:solidFill>
              </a:rPr>
              <a:t>Solved via proprietary black-box nonlinear optimization solver (BCTOPT) running on Blue Canyon flight processor</a:t>
            </a:r>
          </a:p>
          <a:p>
            <a:pPr hangingPunct="1"/>
            <a:endParaRPr lang="en-US" sz="2100" b="1" dirty="0">
              <a:solidFill>
                <a:schemeClr val="bg1"/>
              </a:solidFill>
            </a:endParaRPr>
          </a:p>
          <a:p>
            <a:pPr hangingPunct="1"/>
            <a:r>
              <a:rPr lang="en-US" sz="2100" b="1" dirty="0">
                <a:solidFill>
                  <a:schemeClr val="bg1"/>
                </a:solidFill>
              </a:rPr>
              <a:t>Example solution:</a:t>
            </a:r>
          </a:p>
          <a:p>
            <a:pPr lvl="1" hangingPunct="1"/>
            <a:r>
              <a:rPr lang="en-US" sz="2100" dirty="0">
                <a:solidFill>
                  <a:schemeClr val="bg1"/>
                </a:solidFill>
              </a:rPr>
              <a:t>180° maneuver about Z axis (no eigenaxis solution exists)</a:t>
            </a:r>
          </a:p>
          <a:p>
            <a:pPr lvl="1" hangingPunct="1"/>
            <a:r>
              <a:rPr lang="en-US" sz="2100" dirty="0">
                <a:solidFill>
                  <a:schemeClr val="bg1"/>
                </a:solidFill>
              </a:rPr>
              <a:t>Trajectory “rides” nontrivial RW operating envelopes</a:t>
            </a:r>
          </a:p>
          <a:p>
            <a:pPr lvl="1" hangingPunct="1"/>
            <a:r>
              <a:rPr lang="en-US" sz="2100" dirty="0">
                <a:solidFill>
                  <a:schemeClr val="bg1"/>
                </a:solidFill>
              </a:rPr>
              <a:t>Nonzero initial/final 3-axis attitude, rate, and acceleration</a:t>
            </a:r>
          </a:p>
          <a:p>
            <a:pPr lvl="1" hangingPunct="1"/>
            <a:r>
              <a:rPr lang="en-US" sz="2100" dirty="0">
                <a:solidFill>
                  <a:schemeClr val="bg1"/>
                </a:solidFill>
              </a:rPr>
              <a:t>Asymmetric SC inertia, spacecraft jerk limit, and more…</a:t>
            </a:r>
          </a:p>
          <a:p>
            <a:pPr marL="0" indent="0" hangingPunct="1">
              <a:buNone/>
            </a:pPr>
            <a:endParaRPr lang="en-US" sz="2100" b="1" dirty="0">
              <a:solidFill>
                <a:schemeClr val="bg1"/>
              </a:solidFill>
            </a:endParaRPr>
          </a:p>
          <a:p>
            <a:pPr hangingPunct="1"/>
            <a:endParaRPr lang="en-US" sz="2100" b="1" dirty="0">
              <a:solidFill>
                <a:schemeClr val="bg1"/>
              </a:solidFill>
            </a:endParaRPr>
          </a:p>
          <a:p>
            <a:pPr marL="0" indent="0" hangingPunct="1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85D0A4-0FC9-979A-AA7C-34B1E268F4D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4E45477-FED5-61A6-06FC-EC96663ED933}"/>
              </a:ext>
            </a:extLst>
          </p:cNvPr>
          <p:cNvSpPr txBox="1">
            <a:spLocks/>
          </p:cNvSpPr>
          <p:nvPr/>
        </p:nvSpPr>
        <p:spPr>
          <a:xfrm>
            <a:off x="912577" y="196986"/>
            <a:ext cx="9607736" cy="1027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8" tIns="45718" rIns="45718" bIns="45718" anchor="ctr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6000" b="1" dirty="0">
                <a:solidFill>
                  <a:srgbClr val="1FC2DE"/>
                </a:solidFill>
                <a:latin typeface="Tungsten Semibold" pitchFamily="50" charset="0"/>
                <a:cs typeface="Arial" panose="020B0604020202020204" pitchFamily="34" charset="0"/>
              </a:rPr>
              <a:t>OATS: O</a:t>
            </a:r>
            <a:r>
              <a:rPr lang="en-US" sz="6000" b="1" dirty="0">
                <a:solidFill>
                  <a:schemeClr val="bg1"/>
                </a:solidFill>
                <a:latin typeface="Tungsten Semibold" pitchFamily="50" charset="0"/>
              </a:rPr>
              <a:t>ptimal </a:t>
            </a:r>
            <a:r>
              <a:rPr lang="en-US" sz="6000" b="1" dirty="0">
                <a:solidFill>
                  <a:srgbClr val="1FC2DE"/>
                </a:solidFill>
                <a:latin typeface="Tungsten Semibold" pitchFamily="50" charset="0"/>
                <a:cs typeface="Arial" panose="020B0604020202020204" pitchFamily="34" charset="0"/>
              </a:rPr>
              <a:t>A</a:t>
            </a:r>
            <a:r>
              <a:rPr lang="en-US" sz="6000" b="1" dirty="0">
                <a:solidFill>
                  <a:schemeClr val="bg1"/>
                </a:solidFill>
                <a:latin typeface="Tungsten Semibold" pitchFamily="50" charset="0"/>
              </a:rPr>
              <a:t>ttitude </a:t>
            </a:r>
            <a:r>
              <a:rPr lang="en-US" sz="6000" b="1" dirty="0">
                <a:solidFill>
                  <a:srgbClr val="1FC2DE"/>
                </a:solidFill>
                <a:latin typeface="Tungsten Semibold" pitchFamily="50" charset="0"/>
                <a:cs typeface="Arial" panose="020B0604020202020204" pitchFamily="34" charset="0"/>
              </a:rPr>
              <a:t>T</a:t>
            </a:r>
            <a:r>
              <a:rPr lang="en-US" sz="6000" b="1" dirty="0">
                <a:solidFill>
                  <a:schemeClr val="bg1"/>
                </a:solidFill>
                <a:latin typeface="Tungsten Semibold" pitchFamily="50" charset="0"/>
              </a:rPr>
              <a:t>rajectory </a:t>
            </a:r>
            <a:r>
              <a:rPr lang="en-US" sz="6000" b="1" dirty="0">
                <a:solidFill>
                  <a:srgbClr val="1FC2DE"/>
                </a:solidFill>
                <a:latin typeface="Tungsten Semibold" pitchFamily="50" charset="0"/>
                <a:cs typeface="Arial" panose="020B0604020202020204" pitchFamily="34" charset="0"/>
              </a:rPr>
              <a:t>S</a:t>
            </a:r>
            <a:r>
              <a:rPr lang="en-US" sz="6000" b="1" dirty="0">
                <a:solidFill>
                  <a:schemeClr val="bg1"/>
                </a:solidFill>
                <a:latin typeface="Tungsten Semibold" pitchFamily="50" charset="0"/>
              </a:rPr>
              <a:t>ystem</a:t>
            </a:r>
          </a:p>
        </p:txBody>
      </p:sp>
      <p:sp>
        <p:nvSpPr>
          <p:cNvPr id="6" name="BJPseudoFooter">
            <a:extLst>
              <a:ext uri="{FF2B5EF4-FFF2-40B4-BE49-F238E27FC236}">
                <a16:creationId xmlns:a16="http://schemas.microsoft.com/office/drawing/2014/main" id="{96B2DD0F-7919-F84D-B5EA-F0E51ABD742F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931721" y="6519450"/>
            <a:ext cx="8328558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800">
                <a:latin typeface="Arial" panose="020B0604020202020204" pitchFamily="34" charset="0"/>
              </a:rPr>
              <a:t>Blue Canyon Technologies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</p:spTree>
    <p:extLst>
      <p:ext uri="{BB962C8B-B14F-4D97-AF65-F5344CB8AC3E}">
        <p14:creationId xmlns:p14="http://schemas.microsoft.com/office/powerpoint/2010/main" val="15436058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39EC6-5CAB-A4EC-90EB-DF806D9CB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913" y="1718276"/>
            <a:ext cx="6400800" cy="4521906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OATS:</a:t>
            </a:r>
          </a:p>
          <a:p>
            <a:pPr marL="0" indent="0">
              <a:buNone/>
            </a:pPr>
            <a:endParaRPr lang="en-US" sz="900" b="1" dirty="0">
              <a:solidFill>
                <a:schemeClr val="bg1"/>
              </a:solidFill>
            </a:endParaRP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Integrate CMG dynamics and constraints</a:t>
            </a:r>
          </a:p>
          <a:p>
            <a:pPr lvl="2"/>
            <a:r>
              <a:rPr lang="en-US" sz="1600" dirty="0">
                <a:solidFill>
                  <a:schemeClr val="bg1"/>
                </a:solidFill>
              </a:rPr>
              <a:t>Effect of singularities on optimization process is strongly affected by mathematical formulation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Added constraint types (</a:t>
            </a:r>
            <a:r>
              <a:rPr lang="en-US" sz="1800" i="1" dirty="0">
                <a:solidFill>
                  <a:schemeClr val="bg1"/>
                </a:solidFill>
              </a:rPr>
              <a:t>e.g.</a:t>
            </a:r>
            <a:r>
              <a:rPr lang="en-US" sz="1800" dirty="0">
                <a:solidFill>
                  <a:schemeClr val="bg1"/>
                </a:solidFill>
              </a:rPr>
              <a:t> vector keep-out/in)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Alternative definitions of maneuver “smoothness”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marL="0" indent="-88900">
              <a:buNone/>
            </a:pPr>
            <a:r>
              <a:rPr lang="en-US" sz="1800" b="1" dirty="0">
                <a:solidFill>
                  <a:schemeClr val="bg1"/>
                </a:solidFill>
              </a:rPr>
              <a:t>Optimal Orbital Trajectory System (OOTS):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Autonomous </a:t>
            </a:r>
            <a:r>
              <a:rPr lang="en-US" sz="1800" u="sng" dirty="0">
                <a:solidFill>
                  <a:schemeClr val="bg1"/>
                </a:solidFill>
              </a:rPr>
              <a:t>orbital</a:t>
            </a:r>
            <a:r>
              <a:rPr lang="en-US" sz="1800" dirty="0">
                <a:solidFill>
                  <a:schemeClr val="bg1"/>
                </a:solidFill>
              </a:rPr>
              <a:t> trajectory calculation with onboard propulsion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Minimizing fuel usage or other objectives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Configurable to avoid keep out regions in orbital space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B1192F27-5CDA-E185-6642-4216D6A423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0" r="6216"/>
          <a:stretch/>
        </p:blipFill>
        <p:spPr bwMode="auto">
          <a:xfrm>
            <a:off x="7572308" y="1017861"/>
            <a:ext cx="4282248" cy="2811189"/>
          </a:xfrm>
          <a:prstGeom prst="rect">
            <a:avLst/>
          </a:prstGeom>
          <a:noFill/>
          <a:ln w="28575">
            <a:solidFill>
              <a:srgbClr val="1FC2D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7">
            <a:extLst>
              <a:ext uri="{FF2B5EF4-FFF2-40B4-BE49-F238E27FC236}">
                <a16:creationId xmlns:a16="http://schemas.microsoft.com/office/drawing/2014/main" id="{BA76B956-C641-CA57-2EA5-C43627061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08" y="3982791"/>
            <a:ext cx="4282248" cy="2406415"/>
          </a:xfrm>
          <a:prstGeom prst="rect">
            <a:avLst/>
          </a:prstGeom>
          <a:noFill/>
          <a:ln w="28575">
            <a:solidFill>
              <a:srgbClr val="1FC2D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569899A-96D2-0A6D-44FE-5A5F4FC9FF03}"/>
              </a:ext>
            </a:extLst>
          </p:cNvPr>
          <p:cNvCxnSpPr>
            <a:cxnSpLocks/>
          </p:cNvCxnSpPr>
          <p:nvPr/>
        </p:nvCxnSpPr>
        <p:spPr>
          <a:xfrm flipV="1">
            <a:off x="6487886" y="3429000"/>
            <a:ext cx="1263249" cy="722586"/>
          </a:xfrm>
          <a:prstGeom prst="straightConnector1">
            <a:avLst/>
          </a:prstGeom>
          <a:ln w="19050">
            <a:solidFill>
              <a:srgbClr val="1FC2DE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1AA3E32-812A-D39B-063E-0523D9273A5D}"/>
              </a:ext>
            </a:extLst>
          </p:cNvPr>
          <p:cNvCxnSpPr>
            <a:cxnSpLocks/>
          </p:cNvCxnSpPr>
          <p:nvPr/>
        </p:nvCxnSpPr>
        <p:spPr>
          <a:xfrm>
            <a:off x="6487886" y="4151586"/>
            <a:ext cx="1337677" cy="739391"/>
          </a:xfrm>
          <a:prstGeom prst="straightConnector1">
            <a:avLst/>
          </a:prstGeom>
          <a:ln w="19050">
            <a:solidFill>
              <a:srgbClr val="1FC2DE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949B058C-489B-DDED-D715-F1B4C1A7C816}"/>
              </a:ext>
            </a:extLst>
          </p:cNvPr>
          <p:cNvSpPr txBox="1">
            <a:spLocks/>
          </p:cNvSpPr>
          <p:nvPr/>
        </p:nvSpPr>
        <p:spPr>
          <a:xfrm>
            <a:off x="337444" y="322956"/>
            <a:ext cx="10433337" cy="1027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8" tIns="45718" rIns="45718" bIns="45718" anchor="ctr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en-US" sz="6000" dirty="0">
                <a:solidFill>
                  <a:srgbClr val="1FC2DE"/>
                </a:solidFill>
                <a:latin typeface="Tungsten Semibold" pitchFamily="50" charset="0"/>
              </a:rPr>
              <a:t>FURTHER DIRECTIONS IN 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6A4525-391A-5519-CB76-1D6370B917C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/>
          </a:p>
        </p:txBody>
      </p:sp>
      <p:sp>
        <p:nvSpPr>
          <p:cNvPr id="11" name="BJPseudoFooter">
            <a:extLst>
              <a:ext uri="{FF2B5EF4-FFF2-40B4-BE49-F238E27FC236}">
                <a16:creationId xmlns:a16="http://schemas.microsoft.com/office/drawing/2014/main" id="{23F6E6FA-CEE5-6104-4D01-F768181B9BF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931721" y="6519450"/>
            <a:ext cx="8328558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800">
                <a:latin typeface="Arial" panose="020B0604020202020204" pitchFamily="34" charset="0"/>
              </a:rPr>
              <a:t>Blue Canyon Technologies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</p:spTree>
    <p:extLst>
      <p:ext uri="{BB962C8B-B14F-4D97-AF65-F5344CB8AC3E}">
        <p14:creationId xmlns:p14="http://schemas.microsoft.com/office/powerpoint/2010/main" val="4122513885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Blue Canyon Technologies - Approved for Public Disclosure&#10;This document does not contain technology or technical data controlled under either the U.S. International Traffic in Arms Regulations or the U.S. Export Administration Regulations."/>
  <p:tag name="BJHEADERFOOTERTEXTMARKING" val="Blue Canyon Technologies - Approved for Public Disclosure&#10;This document does not contain technology or technical data controlled under either the U.S. International Traffic in Arms Regulations or the U.S. Export Administration Regulations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Blue Canyon Technologies - Approved for Public Disclosure&#10;This document does not contain technology or technical data controlled under either the U.S. International Traffic in Arms Regulations or the U.S. Export Administration Regulations."/>
  <p:tag name="BJHEADERFOOTERTEXTMARKING" val="Blue Canyon Technologies - Approved for Public Disclosure&#10;This document does not contain technology or technical data controlled under either the U.S. International Traffic in Arms Regulations or the U.S. Export Administration Regulations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Blue Canyon Technologies - Approved for Public Disclosure&#10;This document does not contain technology or technical data controlled under either the U.S. International Traffic in Arms Regulations or the U.S. Export Administration Regulations."/>
  <p:tag name="BJHEADERFOOTERTEXTMARKING" val="Blue Canyon Technologies - Approved for Public Disclosure&#10;This document does not contain technology or technical data controlled under either the U.S. International Traffic in Arms Regulations or the U.S. Export Administration Regulations."/>
</p:tagLst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E2EAEF509FEF42A302263DF1473753" ma:contentTypeVersion="10" ma:contentTypeDescription="Create a new document." ma:contentTypeScope="" ma:versionID="a19f92554cca738eb701f3ace3ca9d9d">
  <xsd:schema xmlns:xsd="http://www.w3.org/2001/XMLSchema" xmlns:xs="http://www.w3.org/2001/XMLSchema" xmlns:p="http://schemas.microsoft.com/office/2006/metadata/properties" xmlns:ns2="72b4c48c-ca4e-4604-b970-03d692e26aa0" xmlns:ns3="24a93a77-74a0-4f22-b9e6-26d8d8de5049" targetNamespace="http://schemas.microsoft.com/office/2006/metadata/properties" ma:root="true" ma:fieldsID="8cad0abe3dc3743e51fc6f50c86c9234" ns2:_="" ns3:_="">
    <xsd:import namespace="72b4c48c-ca4e-4604-b970-03d692e26aa0"/>
    <xsd:import namespace="24a93a77-74a0-4f22-b9e6-26d8d8de50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b4c48c-ca4e-4604-b970-03d692e26a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9460d5a-d01d-4d88-bc4a-703d18ed81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93a77-74a0-4f22-b9e6-26d8d8de504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46237897-867e-46f0-b23d-35aa574314df}" ma:internalName="TaxCatchAll" ma:showField="CatchAllData" ma:web="24a93a77-74a0-4f22-b9e6-26d8d8de50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a93a77-74a0-4f22-b9e6-26d8d8de5049" xsi:nil="true"/>
    <lcf76f155ced4ddcb4097134ff3c332f xmlns="72b4c48c-ca4e-4604-b970-03d692e26aa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jZGU1M2FjMS1iZjVmLTRhYWUtOWNmMS0wNzUwOWUyM2E0YjAiIG9yaWdpbj0idXNlclNlbGVjdGVkIiAvPjxVc2VyTmFtZT5CQ1RcaGNhcnRvbjwvVXNlck5hbWU+PERhdGVUaW1lPjEyLzgvMjAyMiA4OjI2OjU2IFBNPC9EYXRlVGltZT48TGFiZWxTdHJpbmc+VGhpcyBhcnRpZmFjdCBoYXMgbm8gY2xhc3NpZmljYXRpb24uPC9MYWJlbFN0cmluZz48L2l0ZW0+PGl0ZW0+PHNpc2wgc2lzbFZlcnNpb249IjAiIHBvbGljeT0iY2RlNTNhYzEtYmY1Zi00YWFlLTljZjEtMDc1MDllMjNhNGIwIiBvcmlnaW49InVzZXJTZWxlY3RlZCI+PGVsZW1lbnQgdWlkPSIwZWU0MzE2ZS1mNmRlLTRiMzYtOTEzMy0zNjliMjk1NTAyYWEiIHZhbHVlPSIiIHhtbG5zPSJodHRwOi8vd3d3LmJvbGRvbmphbWVzLmNvbS8yMDA4LzAxL3NpZS9pbnRlcm5hbC9sYWJlbCIgLz48ZWxlbWVudCB1aWQ9ImE0YTlmMzgyLThjZWMtNDBiYi1hOWMzLWMxODc2ZGVkOWRlZSIgdmFsdWU9IiIgeG1sbnM9Imh0dHA6Ly93d3cuYm9sZG9uamFtZXMuY29tLzIwMDgvMDEvc2llL2ludGVybmFsL2xhYmVsIiAvPjxlbGVtZW50IHVpZD0iYmJhOTRjNjUtYWMzZC00ZjM0LWIyZTEtOGRlMTFlZjZmMDFjIiB2YWx1ZT0iIiB4bWxucz0iaHR0cDovL3d3dy5ib2xkb25qYW1lcy5jb20vMjAwOC8wMS9zaWUvaW50ZXJuYWwvbGFiZWwiIC8+PGVsZW1lbnQgdWlkPSJkNzU5Y2Q3YS1iNTdjLTQyZTQtOWE0OS05YjgyYTIzMzc1NzkiIHZhbHVlPSIiIHhtbG5zPSJodHRwOi8vd3d3LmJvbGRvbmphbWVzLmNvbS8yMDA4LzAxL3NpZS9pbnRlcm5hbC9sYWJlbCIgLz48ZWxlbWVudCB1aWQ9ImMyMDZkNWZhLWFlZTEtNGY2NC04OWQ5LWY4MWU0ZDdiM2FjYyIgdmFsdWU9IiIgeG1sbnM9Imh0dHA6Ly93d3cuYm9sZG9uamFtZXMuY29tLzIwMDgvMDEvc2llL2ludGVybmFsL2xhYmVsIiAvPjwvc2lzbD48VXNlck5hbWU+QkNUXGFzYW1tYXJ0aW5vPC9Vc2VyTmFtZT48RGF0ZVRpbWU+Ny8yMy8yMDI0IDI6MDI6NTQgUE08L0RhdGVUaW1lPjxMYWJlbFN0cmluZz5PcmlnaW4gSnVyaXNkaWN0aW9uOiBVUyAgfCBBcHByb3ZlZCBmb3IgUHVibGljIERpc2Nsb3N1cmUgfCBCbHVlIENhbnlvbiBUZWNobm9sb2dpZXMgfCBOb24tRXhwb3J0IENvbnRyb2xsZWQgVGVjaG5pY2FsIEluZm9ybWF0aW9uIChFWElNIERldGVybWluZWQgT25seSkgfCBQZXIgUlRYIFBvbGljeSAoUEktT0dDLUdUQy01MDA0KTwvTGFiZWxTdHJpbmc+PC9pdGVtPjwvbGFiZWxIaXN0b3J5Pg==</Value>
</WrappedLabelHistory>
</file>

<file path=customXml/item5.xml><?xml version="1.0" encoding="utf-8"?>
<sisl xmlns:xsd="http://www.w3.org/2001/XMLSchema" xmlns:xsi="http://www.w3.org/2001/XMLSchema-instance" xmlns="http://www.boldonjames.com/2008/01/sie/internal/label" sislVersion="0" policy="cde53ac1-bf5f-4aae-9cf1-07509e23a4b0" origin="userSelected">
  <element uid="0ee4316e-f6de-4b36-9133-369b295502aa" value=""/>
  <element uid="a4a9f382-8cec-40bb-a9c3-c1876ded9dee" value=""/>
  <element uid="bba94c65-ac3d-4f34-b2e1-8de11ef6f01c" value=""/>
  <element uid="d759cd7a-b57c-42e4-9a49-9b82a2337579" value=""/>
  <element uid="c206d5fa-aee1-4f64-89d9-f81e4d7b3acc" value=""/>
</sisl>
</file>

<file path=customXml/itemProps1.xml><?xml version="1.0" encoding="utf-8"?>
<ds:datastoreItem xmlns:ds="http://schemas.openxmlformats.org/officeDocument/2006/customXml" ds:itemID="{D92F685E-7C2F-4322-AB21-B0CAFFBC23EF}">
  <ds:schemaRefs>
    <ds:schemaRef ds:uri="24a93a77-74a0-4f22-b9e6-26d8d8de5049"/>
    <ds:schemaRef ds:uri="72b4c48c-ca4e-4604-b970-03d692e26a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2AB7B22-E9F0-4621-8F9D-4D19EA9644AF}">
  <ds:schemaRefs>
    <ds:schemaRef ds:uri="24a93a77-74a0-4f22-b9e6-26d8d8de5049"/>
    <ds:schemaRef ds:uri="72b4c48c-ca4e-4604-b970-03d692e26aa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486D2C1-22E4-4B3E-906B-72B1FE8AE1A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40CDFF4-E39B-4AD8-86D6-C27C693628FA}">
  <ds:schemaRefs>
    <ds:schemaRef ds:uri="http://www.w3.org/2001/XMLSchema"/>
    <ds:schemaRef ds:uri="http://www.boldonjames.com/2016/02/Classifier/internal/wrappedLabelHistory"/>
  </ds:schemaRefs>
</ds:datastoreItem>
</file>

<file path=customXml/itemProps5.xml><?xml version="1.0" encoding="utf-8"?>
<ds:datastoreItem xmlns:ds="http://schemas.openxmlformats.org/officeDocument/2006/customXml" ds:itemID="{8F9D4F27-B97F-47D1-B3DD-FA8DB12C547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365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Tungsten Semibold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DECK TITLE</dc:title>
  <dc:subject>rtnipcontrolcode:public|rtnipcontrolcodevm:rtxpogc035|rtnexportcontrolcountry:usa|rtnexportcontrolcode:nonexporteximdetermined|rtnexportcontrolcodevm:piogcgtc5004</dc:subject>
  <dc:creator>Matt Carton</dc:creator>
  <cp:lastModifiedBy>Amanda Sammartino</cp:lastModifiedBy>
  <cp:revision>32</cp:revision>
  <dcterms:modified xsi:type="dcterms:W3CDTF">2024-07-23T14:03:12Z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92d9e142-eb40-427d-ab25-f98a63970576</vt:lpwstr>
  </property>
  <property fmtid="{D5CDD505-2E9C-101B-9397-08002B2CF9AE}" pid="3" name="bjClsUserRVM">
    <vt:lpwstr>[]</vt:lpwstr>
  </property>
  <property fmtid="{D5CDD505-2E9C-101B-9397-08002B2CF9AE}" pid="4" name="bjSaver">
    <vt:lpwstr>I9pRg8qbjgRgRL/7pxY5MinQdP53mRdC</vt:lpwstr>
  </property>
  <property fmtid="{D5CDD505-2E9C-101B-9397-08002B2CF9AE}" pid="5" name="ContentTypeId">
    <vt:lpwstr>0x01010045E2EAEF509FEF42A302263DF1473753</vt:lpwstr>
  </property>
  <property fmtid="{D5CDD505-2E9C-101B-9397-08002B2CF9AE}" pid="6" name="bjDocumentLabelXML">
    <vt:lpwstr>&lt;?xml version="1.0" encoding="us-ascii"?&gt;&lt;sisl xmlns:xsd="http://www.w3.org/2001/XMLSchema" xmlns:xsi="http://www.w3.org/2001/XMLSchema-instance" sislVersion="0" policy="cde53ac1-bf5f-4aae-9cf1-07509e23a4b0" origin="userSelected" xmlns="http://www.boldonj</vt:lpwstr>
  </property>
  <property fmtid="{D5CDD505-2E9C-101B-9397-08002B2CF9AE}" pid="7" name="bjDocumentLabelXML-0">
    <vt:lpwstr>ames.com/2008/01/sie/internal/label"&gt;&lt;element uid="0ee4316e-f6de-4b36-9133-369b295502aa" value="" /&gt;&lt;element uid="a4a9f382-8cec-40bb-a9c3-c1876ded9dee" value="" /&gt;&lt;element uid="bba94c65-ac3d-4f34-b2e1-8de11ef6f01c" value="" /&gt;&lt;element uid="d759cd7a-b57c-4</vt:lpwstr>
  </property>
  <property fmtid="{D5CDD505-2E9C-101B-9397-08002B2CF9AE}" pid="8" name="bjDocumentLabelXML-1">
    <vt:lpwstr>2e4-9a49-9b82a2337579" value="" /&gt;&lt;element uid="c206d5fa-aee1-4f64-89d9-f81e4d7b3acc" value="" /&gt;&lt;/sisl&gt;</vt:lpwstr>
  </property>
  <property fmtid="{D5CDD505-2E9C-101B-9397-08002B2CF9AE}" pid="9" name="bjDocumentSecurityLabel">
    <vt:lpwstr>Origin Jurisdiction: US  | Approved for Public Disclosure | Blue Canyon Technologies | Non-Export Controlled Technical Information (EXIM Determined Only) | Per RTX Policy (PI-OGC-GTC-5004)</vt:lpwstr>
  </property>
  <property fmtid="{D5CDD505-2E9C-101B-9397-08002B2CF9AE}" pid="10" name="rtnipcontrolcodevm">
    <vt:lpwstr>rtxpogc035</vt:lpwstr>
  </property>
  <property fmtid="{D5CDD505-2E9C-101B-9397-08002B2CF9AE}" pid="11" name="rtnexportcontrolcodevm">
    <vt:lpwstr>piogcgtc5004</vt:lpwstr>
  </property>
  <property fmtid="{D5CDD505-2E9C-101B-9397-08002B2CF9AE}" pid="12" name="rtnexportcontrolcode">
    <vt:lpwstr>nonexporteximdetermined</vt:lpwstr>
  </property>
  <property fmtid="{D5CDD505-2E9C-101B-9397-08002B2CF9AE}" pid="13" name="rtnipcontrolcode">
    <vt:lpwstr>public</vt:lpwstr>
  </property>
  <property fmtid="{D5CDD505-2E9C-101B-9397-08002B2CF9AE}" pid="14" name="rtnexportcontrolcountry">
    <vt:lpwstr>usa</vt:lpwstr>
  </property>
  <property fmtid="{D5CDD505-2E9C-101B-9397-08002B2CF9AE}" pid="15" name="bjSlideMasterFooterText">
    <vt:lpwstr>Blue Canyon Technologies - Approved for Public Disclosure
This document does not contain technology or technical data controlled under either the U.S. International Traffic in Arms Regulations or the U.S. Export Administration Regulations.</vt:lpwstr>
  </property>
  <property fmtid="{D5CDD505-2E9C-101B-9397-08002B2CF9AE}" pid="16" name="bjLabelHistoryID">
    <vt:lpwstr>{040CDFF4-E39B-4AD8-86D6-C27C693628FA}</vt:lpwstr>
  </property>
</Properties>
</file>