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notesMasterIdLst>
    <p:notesMasterId r:id="rId5"/>
  </p:notesMasterIdLst>
  <p:sldIdLst>
    <p:sldId id="4192" r:id="rId2"/>
    <p:sldId id="4199" r:id="rId3"/>
    <p:sldId id="419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16" userDrawn="1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orient="horz" pos="2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DD0"/>
    <a:srgbClr val="011C32"/>
    <a:srgbClr val="7C8EA0"/>
    <a:srgbClr val="02143C"/>
    <a:srgbClr val="E8EEFF"/>
    <a:srgbClr val="021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B9F4E9-DE18-4F4A-9134-C180B440591E}" v="11" dt="2024-07-15T21:44:44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7"/>
    <p:restoredTop sz="86475"/>
  </p:normalViewPr>
  <p:slideViewPr>
    <p:cSldViewPr snapToGrid="0" showGuides="1">
      <p:cViewPr varScale="1">
        <p:scale>
          <a:sx n="141" d="100"/>
          <a:sy n="141" d="100"/>
        </p:scale>
        <p:origin x="1752" y="84"/>
      </p:cViewPr>
      <p:guideLst>
        <p:guide pos="3816"/>
        <p:guide orient="horz" pos="2160"/>
        <p:guide orient="horz" pos="2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F7F9A-864F-DE44-AF07-EDC0CAC9013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053EA-6907-8F47-ACA5-08DBFA1C3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02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0053EA-6907-8F47-ACA5-08DBFA1C37E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4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0053EA-6907-8F47-ACA5-08DBFA1C37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795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0053EA-6907-8F47-ACA5-08DBFA1C37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75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2895" y="1804415"/>
            <a:ext cx="6477000" cy="926593"/>
          </a:xfrm>
        </p:spPr>
        <p:txBody>
          <a:bodyPr lIns="0" tIns="0" rIns="0" bIns="0" anchor="b"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2895" y="3718560"/>
            <a:ext cx="5268686" cy="55273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2000" b="0" spc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presenter or author names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2ED528D-5375-6147-9677-05F4F59A3A3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2895" y="2790226"/>
            <a:ext cx="6014120" cy="54896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400" b="0" i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503A6FD-C173-A64C-B254-829092777B4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288" r="-3731"/>
          <a:stretch/>
        </p:blipFill>
        <p:spPr>
          <a:xfrm>
            <a:off x="345400" y="279742"/>
            <a:ext cx="1329210" cy="51473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C12122B-590E-9045-872C-38970E3FF20E}"/>
              </a:ext>
            </a:extLst>
          </p:cNvPr>
          <p:cNvSpPr txBox="1"/>
          <p:nvPr/>
        </p:nvSpPr>
        <p:spPr>
          <a:xfrm>
            <a:off x="352895" y="924827"/>
            <a:ext cx="4504759" cy="30777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sz="1200" i="1" spc="150" baseline="0" dirty="0">
                <a:solidFill>
                  <a:schemeClr val="tx1"/>
                </a:solidFill>
                <a:latin typeface="+mj-lt"/>
              </a:rPr>
              <a:t>Exceptional service in the national interest</a:t>
            </a:r>
          </a:p>
        </p:txBody>
      </p:sp>
      <p:sp>
        <p:nvSpPr>
          <p:cNvPr id="5" name="Content Placeholder 12">
            <a:extLst>
              <a:ext uri="{FF2B5EF4-FFF2-40B4-BE49-F238E27FC236}">
                <a16:creationId xmlns:a16="http://schemas.microsoft.com/office/drawing/2014/main" id="{9E46B321-F521-14A6-E951-95E996DCCC49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8878824" y="6540370"/>
            <a:ext cx="2820445" cy="174373"/>
          </a:xfrm>
        </p:spPr>
        <p:txBody>
          <a:bodyPr lIns="0" rIns="0">
            <a:noAutofit/>
          </a:bodyPr>
          <a:lstStyle>
            <a:lvl1pPr marL="0" indent="0" algn="r">
              <a:buFontTx/>
              <a:buNone/>
              <a:defRPr lang="en-US" sz="800" b="1" i="0" kern="1200" spc="300" baseline="0" dirty="0" smtClean="0">
                <a:solidFill>
                  <a:schemeClr val="bg1"/>
                </a:solidFill>
                <a:latin typeface="+mn-lt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pPr lvl="0"/>
            <a:r>
              <a:rPr lang="en-US" dirty="0"/>
              <a:t>CLICK TO ADD SAND XXXX-XXXX 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4D3931-9672-6FB0-B5BB-E89583E1B803}"/>
              </a:ext>
            </a:extLst>
          </p:cNvPr>
          <p:cNvSpPr txBox="1"/>
          <p:nvPr/>
        </p:nvSpPr>
        <p:spPr>
          <a:xfrm>
            <a:off x="7647627" y="5970071"/>
            <a:ext cx="4051642" cy="3915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10000"/>
              </a:lnSpc>
            </a:pPr>
            <a:r>
              <a:rPr lang="en-US" sz="650" b="0" i="0" kern="12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Sandia National Laboratories is a </a:t>
            </a:r>
            <a:r>
              <a:rPr lang="en-US" sz="650" b="0" i="0" kern="12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multimission</a:t>
            </a:r>
            <a:r>
              <a:rPr lang="en-US" sz="650" b="0" i="0" kern="12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 laboratory managed and operated by National Technology and Engineering Solutions of Sandia LLC, a wholly owned subsidiary of Honeywell International Inc. for the U.S. Department of Energy’s National Nuclear Security Administration under contract DE-NA0003525.</a:t>
            </a:r>
            <a:endParaRPr lang="en-US" sz="650" b="0" i="0" dirty="0">
              <a:solidFill>
                <a:schemeClr val="tx1"/>
              </a:solidFill>
              <a:latin typeface="Open Sans" panose="020B06060305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0AE077-678A-92E6-6FCF-495EE51859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07600" y="5681777"/>
            <a:ext cx="861218" cy="2096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42D4F8-A71D-6829-77CA-B4326EA3C4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41002" y="5700166"/>
            <a:ext cx="658267" cy="191198"/>
          </a:xfrm>
          <a:prstGeom prst="rect">
            <a:avLst/>
          </a:prstGeom>
        </p:spPr>
      </p:pic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1E759E8D-369C-956A-8160-6D9E9C7E1F6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2895" y="4393310"/>
            <a:ext cx="4819650" cy="446913"/>
          </a:xfrm>
        </p:spPr>
        <p:txBody>
          <a:bodyPr lIns="0" rIns="0">
            <a:normAutofit/>
          </a:bodyPr>
          <a:lstStyle>
            <a:lvl1pPr marL="11113" indent="0">
              <a:buFontTx/>
              <a:buNone/>
              <a:tabLst/>
              <a:defRPr sz="1400" b="0" i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program/organization name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05E1BDC2-9B14-F40F-94CC-BC96CE5E561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52895" y="4888992"/>
            <a:ext cx="4452257" cy="474944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100" b="0" i="0" spc="50" baseline="0">
                <a:solidFill>
                  <a:schemeClr val="tx1"/>
                </a:solidFill>
                <a:latin typeface="+mn-lt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pPr lvl="0"/>
            <a:r>
              <a:rPr lang="en-US" dirty="0"/>
              <a:t>Click to add date, location or additional content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97AEFF-2856-3FE4-545F-3343807312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288" r="-3731"/>
          <a:stretch/>
        </p:blipFill>
        <p:spPr>
          <a:xfrm>
            <a:off x="345400" y="279742"/>
            <a:ext cx="1329210" cy="51473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0DC417-E8B8-286D-9BB6-443663A01AFA}"/>
              </a:ext>
            </a:extLst>
          </p:cNvPr>
          <p:cNvSpPr txBox="1"/>
          <p:nvPr userDrawn="1"/>
        </p:nvSpPr>
        <p:spPr>
          <a:xfrm>
            <a:off x="352895" y="924827"/>
            <a:ext cx="4504759" cy="30777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sz="1200" i="1" spc="150" baseline="0" dirty="0">
                <a:solidFill>
                  <a:schemeClr val="tx1"/>
                </a:solidFill>
                <a:latin typeface="+mj-lt"/>
              </a:rPr>
              <a:t>Exceptional service in the national interest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329887-7359-65E1-87D8-25FB87ECBF43}"/>
              </a:ext>
            </a:extLst>
          </p:cNvPr>
          <p:cNvSpPr txBox="1"/>
          <p:nvPr userDrawn="1"/>
        </p:nvSpPr>
        <p:spPr>
          <a:xfrm>
            <a:off x="7647627" y="5970071"/>
            <a:ext cx="4051642" cy="3915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10000"/>
              </a:lnSpc>
            </a:pPr>
            <a:r>
              <a:rPr lang="en-US" sz="650" b="0" i="0" kern="12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Sandia National Laboratories is a </a:t>
            </a:r>
            <a:r>
              <a:rPr lang="en-US" sz="650" b="0" i="0" kern="12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multimission</a:t>
            </a:r>
            <a:r>
              <a:rPr lang="en-US" sz="650" b="0" i="0" kern="12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 laboratory managed and operated by National Technology and Engineering Solutions of Sandia LLC, a wholly owned subsidiary of Honeywell International Inc. for the U.S. Department of Energy’s National Nuclear Security Administration under contract DE-NA0003525.</a:t>
            </a:r>
            <a:endParaRPr lang="en-US" sz="650" b="0" i="0" dirty="0">
              <a:solidFill>
                <a:schemeClr val="tx1"/>
              </a:solidFill>
              <a:latin typeface="Open Sans" panose="020B0606030504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815296-DB72-5CF9-C074-E3EFBFC131B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07600" y="5681777"/>
            <a:ext cx="861218" cy="2096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1EB052-AC4E-78FB-DF03-92CD6D78472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41002" y="5700166"/>
            <a:ext cx="658267" cy="191198"/>
          </a:xfrm>
          <a:prstGeom prst="rect">
            <a:avLst/>
          </a:prstGeom>
        </p:spPr>
      </p:pic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BA47EBFF-C97D-2ED7-9E00-C685343679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2895" y="0"/>
            <a:ext cx="5753100" cy="228600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00" cap="all" spc="50" baseline="0">
                <a:solidFill>
                  <a:schemeClr val="tx1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01168" indent="0" algn="ctr">
              <a:buNone/>
              <a:defRPr sz="900" cap="all" spc="50" baseline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2pPr>
            <a:lvl3pPr marL="384048" indent="0" algn="ctr">
              <a:buNone/>
              <a:defRPr sz="900" cap="all" spc="50" baseline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3pPr>
            <a:lvl4pPr marL="566928" indent="0" algn="ctr">
              <a:buNone/>
              <a:defRPr sz="900" cap="all" spc="50" baseline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4pPr>
            <a:lvl5pPr marL="749808" indent="0" algn="ctr">
              <a:buNone/>
              <a:defRPr sz="900" cap="all" spc="50" baseline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5pPr>
          </a:lstStyle>
          <a:p>
            <a:r>
              <a:rPr lang="en-US" dirty="0"/>
              <a:t>CLICK TO EDIT CONTROL MARKING//CATEGORY</a:t>
            </a:r>
          </a:p>
        </p:txBody>
      </p:sp>
    </p:spTree>
    <p:extLst>
      <p:ext uri="{BB962C8B-B14F-4D97-AF65-F5344CB8AC3E}">
        <p14:creationId xmlns:p14="http://schemas.microsoft.com/office/powerpoint/2010/main" val="143110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Slide_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2895" y="1804415"/>
            <a:ext cx="6477000" cy="926593"/>
          </a:xfrm>
        </p:spPr>
        <p:txBody>
          <a:bodyPr lIns="0" tIns="0" rIns="0" bIns="0" anchor="b"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2895" y="3718560"/>
            <a:ext cx="5268686" cy="55273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2000" b="0" spc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presenter or author names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2ED528D-5375-6147-9677-05F4F59A3A3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2895" y="2790226"/>
            <a:ext cx="6014120" cy="54896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400" b="0" i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503A6FD-C173-A64C-B254-829092777B4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288" r="-3731"/>
          <a:stretch/>
        </p:blipFill>
        <p:spPr>
          <a:xfrm>
            <a:off x="345400" y="279742"/>
            <a:ext cx="1329210" cy="51473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C12122B-590E-9045-872C-38970E3FF20E}"/>
              </a:ext>
            </a:extLst>
          </p:cNvPr>
          <p:cNvSpPr txBox="1"/>
          <p:nvPr/>
        </p:nvSpPr>
        <p:spPr>
          <a:xfrm>
            <a:off x="352895" y="924827"/>
            <a:ext cx="4504759" cy="30777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sz="1200" i="1" spc="150" baseline="0" dirty="0">
                <a:solidFill>
                  <a:schemeClr val="tx1"/>
                </a:solidFill>
                <a:latin typeface="+mj-lt"/>
              </a:rPr>
              <a:t>Exceptional service in the national interest</a:t>
            </a:r>
          </a:p>
        </p:txBody>
      </p:sp>
      <p:sp>
        <p:nvSpPr>
          <p:cNvPr id="5" name="Content Placeholder 12">
            <a:extLst>
              <a:ext uri="{FF2B5EF4-FFF2-40B4-BE49-F238E27FC236}">
                <a16:creationId xmlns:a16="http://schemas.microsoft.com/office/drawing/2014/main" id="{9E46B321-F521-14A6-E951-95E996DCCC49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8878824" y="6540370"/>
            <a:ext cx="2820445" cy="174373"/>
          </a:xfrm>
        </p:spPr>
        <p:txBody>
          <a:bodyPr lIns="0" rIns="0">
            <a:noAutofit/>
          </a:bodyPr>
          <a:lstStyle>
            <a:lvl1pPr marL="0" indent="0" algn="r">
              <a:buFontTx/>
              <a:buNone/>
              <a:defRPr lang="en-US" sz="800" b="1" i="0" kern="1200" spc="300" baseline="0" dirty="0" smtClean="0">
                <a:solidFill>
                  <a:schemeClr val="bg1"/>
                </a:solidFill>
                <a:latin typeface="+mn-lt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pPr lvl="0"/>
            <a:r>
              <a:rPr lang="en-US" dirty="0"/>
              <a:t>CLICK TO ADD SAND XXXX-XXXX 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4D3931-9672-6FB0-B5BB-E89583E1B803}"/>
              </a:ext>
            </a:extLst>
          </p:cNvPr>
          <p:cNvSpPr txBox="1"/>
          <p:nvPr/>
        </p:nvSpPr>
        <p:spPr>
          <a:xfrm>
            <a:off x="7647627" y="5970071"/>
            <a:ext cx="4051642" cy="3915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10000"/>
              </a:lnSpc>
            </a:pPr>
            <a:r>
              <a:rPr lang="en-US" sz="650" b="0" i="0" kern="12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Sandia National Laboratories is a </a:t>
            </a:r>
            <a:r>
              <a:rPr lang="en-US" sz="650" b="0" i="0" kern="12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multimission</a:t>
            </a:r>
            <a:r>
              <a:rPr lang="en-US" sz="650" b="0" i="0" kern="12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 laboratory managed and operated by National Technology and Engineering Solutions of Sandia LLC, a wholly owned subsidiary of Honeywell International Inc. for the U.S. Department of Energy’s National Nuclear Security Administration under contract DE-NA0003525.</a:t>
            </a:r>
            <a:endParaRPr lang="en-US" sz="650" b="0" i="0" dirty="0">
              <a:solidFill>
                <a:schemeClr val="tx1"/>
              </a:solidFill>
              <a:latin typeface="Open Sans" panose="020B06060305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0AE077-678A-92E6-6FCF-495EE51859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07600" y="5681777"/>
            <a:ext cx="861218" cy="2096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42D4F8-A71D-6829-77CA-B4326EA3C4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41002" y="5700166"/>
            <a:ext cx="658267" cy="191198"/>
          </a:xfrm>
          <a:prstGeom prst="rect">
            <a:avLst/>
          </a:prstGeom>
        </p:spPr>
      </p:pic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1E759E8D-369C-956A-8160-6D9E9C7E1F6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2895" y="4393310"/>
            <a:ext cx="4819650" cy="446913"/>
          </a:xfrm>
        </p:spPr>
        <p:txBody>
          <a:bodyPr lIns="0" rIns="0">
            <a:normAutofit/>
          </a:bodyPr>
          <a:lstStyle>
            <a:lvl1pPr marL="11113" indent="0">
              <a:buFontTx/>
              <a:buNone/>
              <a:tabLst/>
              <a:defRPr sz="1400" b="0" i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program/organization name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05E1BDC2-9B14-F40F-94CC-BC96CE5E561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52895" y="4888992"/>
            <a:ext cx="4452257" cy="474944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100" b="0" i="0" spc="50" baseline="0">
                <a:solidFill>
                  <a:schemeClr val="tx1"/>
                </a:solidFill>
                <a:latin typeface="+mn-lt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pPr lvl="0"/>
            <a:r>
              <a:rPr lang="en-US" dirty="0"/>
              <a:t>Click to add date, location or additional content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97AEFF-2856-3FE4-545F-3343807312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288" r="-3731"/>
          <a:stretch/>
        </p:blipFill>
        <p:spPr>
          <a:xfrm>
            <a:off x="345400" y="279742"/>
            <a:ext cx="1329210" cy="51473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0DC417-E8B8-286D-9BB6-443663A01AFA}"/>
              </a:ext>
            </a:extLst>
          </p:cNvPr>
          <p:cNvSpPr txBox="1"/>
          <p:nvPr userDrawn="1"/>
        </p:nvSpPr>
        <p:spPr>
          <a:xfrm>
            <a:off x="352895" y="924827"/>
            <a:ext cx="4504759" cy="30777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sz="1200" i="1" spc="150" baseline="0" dirty="0">
                <a:solidFill>
                  <a:schemeClr val="tx1"/>
                </a:solidFill>
                <a:latin typeface="+mj-lt"/>
              </a:rPr>
              <a:t>Exceptional service in the national interest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329887-7359-65E1-87D8-25FB87ECBF43}"/>
              </a:ext>
            </a:extLst>
          </p:cNvPr>
          <p:cNvSpPr txBox="1"/>
          <p:nvPr userDrawn="1"/>
        </p:nvSpPr>
        <p:spPr>
          <a:xfrm>
            <a:off x="7647627" y="5970071"/>
            <a:ext cx="4051642" cy="3915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10000"/>
              </a:lnSpc>
            </a:pPr>
            <a:r>
              <a:rPr lang="en-US" sz="650" b="0" i="0" kern="12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Sandia National Laboratories is a </a:t>
            </a:r>
            <a:r>
              <a:rPr lang="en-US" sz="650" b="0" i="0" kern="12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multimission</a:t>
            </a:r>
            <a:r>
              <a:rPr lang="en-US" sz="650" b="0" i="0" kern="12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 laboratory managed and operated by National Technology and Engineering Solutions of Sandia LLC, a wholly owned subsidiary of Honeywell International Inc. for the U.S. Department of Energy’s National Nuclear Security Administration under contract DE-NA0003525.</a:t>
            </a:r>
            <a:endParaRPr lang="en-US" sz="650" b="0" i="0" dirty="0">
              <a:solidFill>
                <a:schemeClr val="tx1"/>
              </a:solidFill>
              <a:latin typeface="Open Sans" panose="020B0606030504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815296-DB72-5CF9-C074-E3EFBFC131B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07600" y="5681777"/>
            <a:ext cx="861218" cy="2096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1EB052-AC4E-78FB-DF03-92CD6D78472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41002" y="5700166"/>
            <a:ext cx="658267" cy="191198"/>
          </a:xfrm>
          <a:prstGeom prst="rect">
            <a:avLst/>
          </a:prstGeom>
        </p:spPr>
      </p:pic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5D8068C1-323F-572A-96F9-3C07CF172E9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7677150" y="1"/>
            <a:ext cx="3467099" cy="1676400"/>
          </a:xfrm>
          <a:prstGeom prst="parallelogram">
            <a:avLst>
              <a:gd name="adj" fmla="val 73223"/>
            </a:avLst>
          </a:prstGeom>
          <a:noFill/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6ECFC8AD-FDE1-C946-6F19-1D200A5C7EB5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424422" y="1728217"/>
            <a:ext cx="3467099" cy="1676400"/>
          </a:xfrm>
          <a:prstGeom prst="parallelogram">
            <a:avLst>
              <a:gd name="adj" fmla="val 73223"/>
            </a:avLst>
          </a:prstGeom>
          <a:noFill/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086AE18A-883A-AF55-B395-94D7303F8A07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5144262" y="3456433"/>
            <a:ext cx="3467099" cy="1676400"/>
          </a:xfrm>
          <a:prstGeom prst="parallelogram">
            <a:avLst>
              <a:gd name="adj" fmla="val 73223"/>
            </a:avLst>
          </a:prstGeom>
          <a:noFill/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1" name="Picture Placeholder 16">
            <a:extLst>
              <a:ext uri="{FF2B5EF4-FFF2-40B4-BE49-F238E27FC236}">
                <a16:creationId xmlns:a16="http://schemas.microsoft.com/office/drawing/2014/main" id="{403128C2-8DFF-BDBA-C323-B9EE2FD9A542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3900678" y="5175505"/>
            <a:ext cx="3467099" cy="1676400"/>
          </a:xfrm>
          <a:prstGeom prst="parallelogram">
            <a:avLst>
              <a:gd name="adj" fmla="val 73223"/>
            </a:avLst>
          </a:prstGeom>
          <a:noFill/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8C0D6C5F-2EE1-E366-3882-F2CA4D85B84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2895" y="0"/>
            <a:ext cx="5753100" cy="228600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00" cap="all" spc="50" baseline="0">
                <a:solidFill>
                  <a:schemeClr val="tx1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01168" indent="0" algn="ctr">
              <a:buNone/>
              <a:defRPr sz="900" cap="all" spc="50" baseline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2pPr>
            <a:lvl3pPr marL="384048" indent="0" algn="ctr">
              <a:buNone/>
              <a:defRPr sz="900" cap="all" spc="50" baseline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3pPr>
            <a:lvl4pPr marL="566928" indent="0" algn="ctr">
              <a:buNone/>
              <a:defRPr sz="900" cap="all" spc="50" baseline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4pPr>
            <a:lvl5pPr marL="749808" indent="0" algn="ctr">
              <a:buNone/>
              <a:defRPr sz="900" cap="all" spc="50" baseline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5pPr>
          </a:lstStyle>
          <a:p>
            <a:r>
              <a:rPr lang="en-US" dirty="0"/>
              <a:t>CLICK TO EDIT CONTROL MARKING//CATEGORY</a:t>
            </a:r>
          </a:p>
        </p:txBody>
      </p:sp>
    </p:spTree>
    <p:extLst>
      <p:ext uri="{BB962C8B-B14F-4D97-AF65-F5344CB8AC3E}">
        <p14:creationId xmlns:p14="http://schemas.microsoft.com/office/powerpoint/2010/main" val="320044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61692" y="2031023"/>
            <a:ext cx="3868616" cy="2795954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subtitle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C1BBB78-2337-77EE-6EC0-4C784C5E7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06126" y="6638826"/>
            <a:ext cx="485874" cy="219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>
                <a:solidFill>
                  <a:schemeClr val="bg2"/>
                </a:solidFill>
                <a:latin typeface="Exo 2 Semi Bold" pitchFamily="2" charset="77"/>
              </a:defRPr>
            </a:lvl1pPr>
          </a:lstStyle>
          <a:p>
            <a:fld id="{6FB6B91F-BB11-E946-B7F6-1372EDB8DE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560EA2B-BE9C-1249-82D6-B7B0949FC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0200" y="0"/>
            <a:ext cx="8991600" cy="2191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>
                <a:solidFill>
                  <a:schemeClr val="bg1"/>
                </a:solidFill>
                <a:latin typeface="+mn-lt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0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76D2-8435-708B-9C12-A2DDE33F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26" y="238026"/>
            <a:ext cx="10224545" cy="67637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C6E0C3-D357-9904-3F83-469364BF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2326" y="6638826"/>
            <a:ext cx="1047750" cy="2191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6C3E44-24E0-E7EE-DC2C-D11B27C9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0"/>
            <a:ext cx="8991600" cy="2191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7DD9EA8-5FFB-C9B1-1267-6671E46FB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26" y="1225691"/>
            <a:ext cx="11239500" cy="50498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FEDC9B2-DEFB-E449-1A1F-85E60AE319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06126" y="6638826"/>
            <a:ext cx="485874" cy="219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>
                <a:solidFill>
                  <a:schemeClr val="bg2"/>
                </a:solidFill>
                <a:latin typeface="Exo 2 Semi Bold" pitchFamily="2" charset="77"/>
              </a:defRPr>
            </a:lvl1pPr>
          </a:lstStyle>
          <a:p>
            <a:fld id="{6FB6B91F-BB11-E946-B7F6-1372EDB8DE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1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C1A6A05-6A68-95A1-41EE-FDBA7FA90F3C}"/>
              </a:ext>
            </a:extLst>
          </p:cNvPr>
          <p:cNvSpPr/>
          <p:nvPr userDrawn="1"/>
        </p:nvSpPr>
        <p:spPr>
          <a:xfrm>
            <a:off x="0" y="914400"/>
            <a:ext cx="11696699" cy="76611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  <a:alpha val="0"/>
                </a:schemeClr>
              </a:gs>
              <a:gs pos="40000">
                <a:schemeClr val="tx2">
                  <a:lumMod val="20000"/>
                  <a:lumOff val="80000"/>
                  <a:alpha val="20000"/>
                </a:schemeClr>
              </a:gs>
              <a:gs pos="60000">
                <a:schemeClr val="accent1">
                  <a:alpha val="25000"/>
                </a:schemeClr>
              </a:gs>
              <a:gs pos="100000">
                <a:schemeClr val="accent1">
                  <a:alpha val="58414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21708-074B-CB27-329D-6020CFC98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968" y="2042984"/>
            <a:ext cx="10544432" cy="42435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6EF4D-A4D6-628F-7773-C9A53396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6126" y="6638826"/>
            <a:ext cx="485874" cy="219174"/>
          </a:xfrm>
          <a:prstGeom prst="rect">
            <a:avLst/>
          </a:prstGeom>
        </p:spPr>
        <p:txBody>
          <a:bodyPr/>
          <a:lstStyle/>
          <a:p>
            <a:fld id="{6FB6B91F-BB11-E946-B7F6-1372EDB8DEC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B9BA94E1-F833-74C4-C220-979B5551C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26" y="238026"/>
            <a:ext cx="10224545" cy="67637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931A2ED-36FD-2A27-0280-2BAA4BE8F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6638826"/>
            <a:ext cx="104775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 i="0">
                <a:solidFill>
                  <a:schemeClr val="bg2"/>
                </a:solidFill>
                <a:latin typeface="Exo 2 Semi Bold" pitchFamily="2" charset="77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7360BF7-31E7-2BD1-4BB4-C13DCDA30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0200" y="0"/>
            <a:ext cx="8991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i="0">
                <a:solidFill>
                  <a:schemeClr val="bg1"/>
                </a:solidFill>
                <a:latin typeface="+mn-lt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4E1765-210E-6276-4BFF-2D655F43CC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7968" y="1054571"/>
            <a:ext cx="9529477" cy="485775"/>
          </a:xfrm>
        </p:spPr>
        <p:txBody>
          <a:bodyPr anchor="ctr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E2DB5861-DC1F-274C-DB37-975429602C12}"/>
              </a:ext>
            </a:extLst>
          </p:cNvPr>
          <p:cNvSpPr/>
          <p:nvPr userDrawn="1"/>
        </p:nvSpPr>
        <p:spPr>
          <a:xfrm rot="5400000">
            <a:off x="516549" y="1150458"/>
            <a:ext cx="529826" cy="294000"/>
          </a:xfrm>
          <a:prstGeom prst="triangle">
            <a:avLst/>
          </a:prstGeom>
          <a:solidFill>
            <a:schemeClr val="tx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D9E6835A-8A89-91B3-CA12-BE90FD1FEF40}"/>
              </a:ext>
            </a:extLst>
          </p:cNvPr>
          <p:cNvSpPr/>
          <p:nvPr userDrawn="1"/>
        </p:nvSpPr>
        <p:spPr>
          <a:xfrm rot="5400000">
            <a:off x="204109" y="1150458"/>
            <a:ext cx="529826" cy="294000"/>
          </a:xfrm>
          <a:prstGeom prst="triangle">
            <a:avLst/>
          </a:prstGeom>
          <a:solidFill>
            <a:schemeClr val="tx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2FC92465-7D33-6807-71D6-C420B847E784}"/>
              </a:ext>
            </a:extLst>
          </p:cNvPr>
          <p:cNvSpPr/>
          <p:nvPr userDrawn="1"/>
        </p:nvSpPr>
        <p:spPr>
          <a:xfrm rot="5400000">
            <a:off x="-117913" y="1150458"/>
            <a:ext cx="529826" cy="294000"/>
          </a:xfrm>
          <a:prstGeom prst="triangl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4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673ED-6FC3-240E-FD79-5C9C1B356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115" y="228600"/>
            <a:ext cx="10224545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311F5-00A8-177A-AD8C-C74DC54BD2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3113" y="1228626"/>
            <a:ext cx="5582133" cy="50673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5ABF7C-5569-F775-5910-F82732B6A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7764" y="1228626"/>
            <a:ext cx="5434796" cy="5067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92EEC-0AE6-91A4-3002-A2E772C157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2326" y="6638826"/>
            <a:ext cx="1047750" cy="2191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6B168-7BCE-5553-8F95-2FA0CB174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6126" y="6638826"/>
            <a:ext cx="485874" cy="219174"/>
          </a:xfrm>
          <a:prstGeom prst="rect">
            <a:avLst/>
          </a:prstGeom>
        </p:spPr>
        <p:txBody>
          <a:bodyPr/>
          <a:lstStyle/>
          <a:p>
            <a:fld id="{6FB6B91F-BB11-E946-B7F6-1372EDB8DE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0E8E0A0-EBA5-FCE8-DB05-AE90913994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0200" y="0"/>
            <a:ext cx="8991600" cy="2191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i="0">
                <a:solidFill>
                  <a:schemeClr val="bg1"/>
                </a:solidFill>
                <a:latin typeface="+mn-lt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56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598EE-734B-7927-A9F9-59E746C06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400" y="1062682"/>
            <a:ext cx="5502275" cy="749842"/>
          </a:xfrm>
        </p:spPr>
        <p:txBody>
          <a:bodyPr anchor="b">
            <a:noAutofit/>
          </a:bodyPr>
          <a:lstStyle>
            <a:lvl1pPr marL="0" indent="0">
              <a:buNone/>
              <a:defRPr sz="2400" b="1" i="0">
                <a:solidFill>
                  <a:schemeClr val="bg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A79ED-631A-4038-CD24-1318D135B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1687" y="1995160"/>
            <a:ext cx="5502275" cy="42985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B22261-E334-48E8-A5C2-10C4156C0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2750" y="1062682"/>
            <a:ext cx="5410200" cy="749842"/>
          </a:xfrm>
        </p:spPr>
        <p:txBody>
          <a:bodyPr anchor="b">
            <a:noAutofit/>
          </a:bodyPr>
          <a:lstStyle>
            <a:lvl1pPr marL="0" indent="0">
              <a:buNone/>
              <a:defRPr sz="2400" b="1" i="0">
                <a:solidFill>
                  <a:schemeClr val="bg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E52312-4529-7366-8A26-B3D48C92DC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2750" y="1995160"/>
            <a:ext cx="5410200" cy="42985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82D12A-DDF5-F9C7-183F-B0D4053783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2326" y="6638826"/>
            <a:ext cx="1047750" cy="2191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1B7175-61AA-514B-24D4-5450A47E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6126" y="6638826"/>
            <a:ext cx="485874" cy="219174"/>
          </a:xfrm>
          <a:prstGeom prst="rect">
            <a:avLst/>
          </a:prstGeom>
        </p:spPr>
        <p:txBody>
          <a:bodyPr/>
          <a:lstStyle/>
          <a:p>
            <a:fld id="{6FB6B91F-BB11-E946-B7F6-1372EDB8DE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8A3E416-B7DC-9289-0F71-02C0E72CE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115" y="228600"/>
            <a:ext cx="10224545" cy="6858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77E5878A-1552-B223-F43B-5038DE4B26D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600200" y="0"/>
            <a:ext cx="8991600" cy="2191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i="0">
                <a:solidFill>
                  <a:schemeClr val="bg1"/>
                </a:solidFill>
                <a:latin typeface="+mn-lt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8DD55A-0C34-DF81-43F5-9E311C53B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6126" y="6638826"/>
            <a:ext cx="485874" cy="219174"/>
          </a:xfrm>
          <a:prstGeom prst="rect">
            <a:avLst/>
          </a:prstGeom>
        </p:spPr>
        <p:txBody>
          <a:bodyPr/>
          <a:lstStyle/>
          <a:p>
            <a:fld id="{6FB6B91F-BB11-E946-B7F6-1372EDB8DEC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DA478EFB-CB01-5D7C-25EB-8FE3C542E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115" y="228600"/>
            <a:ext cx="10224545" cy="6858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B2AFD62A-76F2-FED8-00D7-9815E827E2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2326" y="6638826"/>
            <a:ext cx="1047750" cy="2191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7D803D6-673A-5DDE-DFD1-A8CEB560F8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600200" y="0"/>
            <a:ext cx="8991600" cy="2191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i="0">
                <a:solidFill>
                  <a:schemeClr val="bg1"/>
                </a:solidFill>
                <a:latin typeface="+mn-lt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9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8DD55A-0C34-DF81-43F5-9E311C53B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6126" y="6638826"/>
            <a:ext cx="485874" cy="219174"/>
          </a:xfrm>
          <a:prstGeom prst="rect">
            <a:avLst/>
          </a:prstGeom>
        </p:spPr>
        <p:txBody>
          <a:bodyPr/>
          <a:lstStyle/>
          <a:p>
            <a:fld id="{6FB6B91F-BB11-E946-B7F6-1372EDB8DEC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DC167D27-96EB-70A9-C8AE-F79AD23D02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2326" y="6638826"/>
            <a:ext cx="1047750" cy="2191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A00B1E-82F2-53D3-6036-9B46FBE71C0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600200" y="0"/>
            <a:ext cx="8991600" cy="2191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i="0">
                <a:solidFill>
                  <a:schemeClr val="bg1"/>
                </a:solidFill>
                <a:latin typeface="+mn-lt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55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>
            <a:extLst>
              <a:ext uri="{FF2B5EF4-FFF2-40B4-BE49-F238E27FC236}">
                <a16:creationId xmlns:a16="http://schemas.microsoft.com/office/drawing/2014/main" id="{3BEAAE65-DB30-3E9B-C7B2-88F7ACE23F4A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98936" y="6483096"/>
            <a:ext cx="893064" cy="37490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C8B33F-B679-0A95-7EA1-D24ED8982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26" y="238026"/>
            <a:ext cx="10224545" cy="67637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F4DAD-B0D7-7273-0B9E-980C44A17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326" y="1227262"/>
            <a:ext cx="11239500" cy="50592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ADA91-6050-8AEB-75E0-102C5DDBC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2326" y="6634113"/>
            <a:ext cx="1047750" cy="2191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 i="0">
                <a:solidFill>
                  <a:schemeClr val="bg2"/>
                </a:solidFill>
                <a:latin typeface="Exo 2 Semi Bold" pitchFamily="2" charset="77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2EF1B-4646-6E00-A89E-1C0F88866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0200" y="0"/>
            <a:ext cx="8991600" cy="2191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>
                <a:solidFill>
                  <a:schemeClr val="bg1"/>
                </a:solidFill>
                <a:latin typeface="+mn-lt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595B480F-57BC-AAE4-E8B1-8E74194E0AF7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46536" y="0"/>
            <a:ext cx="1045464" cy="1941576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CF45F2-A7DC-3969-B1B1-7C78B77CE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06126" y="6638826"/>
            <a:ext cx="485874" cy="219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>
                <a:solidFill>
                  <a:schemeClr val="bg2"/>
                </a:solidFill>
                <a:latin typeface="Exo 2 Semi Bold" pitchFamily="2" charset="77"/>
              </a:defRPr>
            </a:lvl1pPr>
          </a:lstStyle>
          <a:p>
            <a:fld id="{6FB6B91F-BB11-E946-B7F6-1372EDB8DE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392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11" r:id="rId2"/>
    <p:sldLayoutId id="2147483710" r:id="rId3"/>
    <p:sldLayoutId id="2147483715" r:id="rId4"/>
    <p:sldLayoutId id="2147483714" r:id="rId5"/>
    <p:sldLayoutId id="2147483706" r:id="rId6"/>
    <p:sldLayoutId id="2147483707" r:id="rId7"/>
    <p:sldLayoutId id="2147483708" r:id="rId8"/>
    <p:sldLayoutId id="214748370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Apple Symbols" panose="02000000000000000000" pitchFamily="2" charset="-79"/>
        <a:buChar char="⎼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2" orient="horz" pos="4176">
          <p15:clr>
            <a:srgbClr val="F26B43"/>
          </p15:clr>
        </p15:guide>
        <p15:guide id="13" pos="216">
          <p15:clr>
            <a:srgbClr val="F26B43"/>
          </p15:clr>
        </p15:guide>
        <p15:guide id="14" orient="horz" pos="576">
          <p15:clr>
            <a:srgbClr val="F26B43"/>
          </p15:clr>
        </p15:guide>
        <p15:guide id="15" orient="horz" pos="144">
          <p15:clr>
            <a:srgbClr val="F26B43"/>
          </p15:clr>
        </p15:guide>
        <p15:guide id="16" pos="7368">
          <p15:clr>
            <a:srgbClr val="F26B43"/>
          </p15:clr>
        </p15:guide>
        <p15:guide id="17" orient="horz" pos="768">
          <p15:clr>
            <a:srgbClr val="F26B43"/>
          </p15:clr>
        </p15:guide>
        <p15:guide id="18" orient="horz" pos="3960">
          <p15:clr>
            <a:srgbClr val="F26B43"/>
          </p15:clr>
        </p15:guide>
        <p15:guide id="21" orient="horz" pos="2160">
          <p15:clr>
            <a:srgbClr val="F26B43"/>
          </p15:clr>
        </p15:guide>
        <p15:guide id="2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6A2410B-6AF7-5C23-C262-97C4675493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Hardening Ubuntu for Small Satellite Applications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277E70AA-80C4-8182-CFB3-3F7F8063F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895" y="4273828"/>
            <a:ext cx="6763523" cy="1302806"/>
          </a:xfrm>
        </p:spPr>
        <p:txBody>
          <a:bodyPr/>
          <a:lstStyle/>
          <a:p>
            <a:r>
              <a:rPr lang="en-US" dirty="0"/>
              <a:t>Matt Palmer - Presenter</a:t>
            </a:r>
            <a:br>
              <a:rPr lang="en-US" dirty="0"/>
            </a:br>
            <a:r>
              <a:rPr lang="en-US" dirty="0"/>
              <a:t>Ryan Goodner – Co-author</a:t>
            </a:r>
            <a:br>
              <a:rPr lang="en-US" dirty="0"/>
            </a:br>
            <a:r>
              <a:rPr lang="en-US" dirty="0"/>
              <a:t>Tyler Jordan – Co-author</a:t>
            </a:r>
            <a:br>
              <a:rPr lang="en-US" dirty="0"/>
            </a:br>
            <a:r>
              <a:rPr lang="en-US" dirty="0"/>
              <a:t>Rich Hunt – Co-author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E4873B7-1324-8AB3-9E55-13DFF8C23AA3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r>
              <a:rPr lang="en-US" dirty="0"/>
              <a:t>SAND2024-09691C</a:t>
            </a:r>
          </a:p>
        </p:txBody>
      </p:sp>
    </p:spTree>
    <p:extLst>
      <p:ext uri="{BB962C8B-B14F-4D97-AF65-F5344CB8AC3E}">
        <p14:creationId xmlns:p14="http://schemas.microsoft.com/office/powerpoint/2010/main" val="56396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ED0AF18-2C6A-975D-6991-22E4EC1DD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Hardening Ubuntu for Small Satellite Applications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7C7A48-81A8-AF33-49B6-E1E2EAD3B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06126" y="6638826"/>
            <a:ext cx="485874" cy="219174"/>
          </a:xfrm>
        </p:spPr>
        <p:txBody>
          <a:bodyPr/>
          <a:lstStyle/>
          <a:p>
            <a:fld id="{6FB6B91F-BB11-E946-B7F6-1372EDB8DEC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BD312F-D4C4-9150-434A-F18FCB24D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26" y="1099083"/>
            <a:ext cx="11239500" cy="5176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Background</a:t>
            </a:r>
          </a:p>
          <a:p>
            <a:pPr marL="0" indent="0">
              <a:buNone/>
            </a:pPr>
            <a:r>
              <a:rPr lang="en-US"/>
              <a:t>Our payload </a:t>
            </a:r>
            <a:r>
              <a:rPr lang="en-US" dirty="0"/>
              <a:t>was put into orbit running Ubuntu Server.</a:t>
            </a:r>
          </a:p>
          <a:p>
            <a:pPr marL="0" indent="0">
              <a:buNone/>
            </a:pPr>
            <a:r>
              <a:rPr lang="en-US" b="1" dirty="0"/>
              <a:t>Failure Summary</a:t>
            </a:r>
          </a:p>
          <a:p>
            <a:pPr marL="0" indent="0">
              <a:buNone/>
            </a:pPr>
            <a:r>
              <a:rPr lang="en-US" dirty="0"/>
              <a:t>After booting, due to multiple factors, the root file system partition filled up with cached database files. </a:t>
            </a:r>
          </a:p>
          <a:p>
            <a:pPr marL="0" indent="0">
              <a:buNone/>
            </a:pPr>
            <a:r>
              <a:rPr lang="en-US" b="1" dirty="0"/>
              <a:t>Contributing Factors</a:t>
            </a:r>
          </a:p>
          <a:p>
            <a:r>
              <a:rPr lang="en-US" dirty="0"/>
              <a:t>Read/Write rootfs – Once filled there was almost nothing we could do</a:t>
            </a:r>
          </a:p>
          <a:p>
            <a:r>
              <a:rPr lang="en-US" dirty="0"/>
              <a:t>Mission apps ran at boot – Complicating the recovery of Flash A</a:t>
            </a:r>
          </a:p>
          <a:p>
            <a:r>
              <a:rPr lang="en-US" dirty="0"/>
              <a:t>Testing – Failed to find and mitigate this issue before flight</a:t>
            </a:r>
          </a:p>
          <a:p>
            <a:pPr marL="0" indent="0">
              <a:buNone/>
            </a:pPr>
            <a:r>
              <a:rPr lang="en-US" b="1" dirty="0"/>
              <a:t>Initramfs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Halting the boot process at the </a:t>
            </a:r>
            <a:r>
              <a:rPr lang="en-US" dirty="0" err="1"/>
              <a:t>initramfs</a:t>
            </a:r>
            <a:r>
              <a:rPr lang="en-US" dirty="0"/>
              <a:t> stage allowed us to clean up and recover.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15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ED0AF18-2C6A-975D-6991-22E4EC1DD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Hardening Ubuntu for Small Satellite Applications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7C7A48-81A8-AF33-49B6-E1E2EAD3B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06126" y="6638826"/>
            <a:ext cx="485874" cy="219174"/>
          </a:xfrm>
        </p:spPr>
        <p:txBody>
          <a:bodyPr/>
          <a:lstStyle/>
          <a:p>
            <a:fld id="{6FB6B91F-BB11-E946-B7F6-1372EDB8DEC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BD312F-D4C4-9150-434A-F18FCB24D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26" y="1099083"/>
            <a:ext cx="11239500" cy="51764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OverlayRoot</a:t>
            </a:r>
          </a:p>
          <a:p>
            <a:pPr marL="0" indent="0">
              <a:buNone/>
            </a:pPr>
            <a:r>
              <a:rPr lang="en-US" dirty="0"/>
              <a:t>The Ubuntu package “overlayroot” is used to configure a union mount file system called “</a:t>
            </a:r>
            <a:r>
              <a:rPr lang="en-US" dirty="0" err="1"/>
              <a:t>overlayfs</a:t>
            </a:r>
            <a:r>
              <a:rPr lang="en-US" dirty="0"/>
              <a:t>”. </a:t>
            </a:r>
          </a:p>
          <a:p>
            <a:pPr marL="0" indent="0">
              <a:buNone/>
            </a:pPr>
            <a:r>
              <a:rPr lang="en-US" dirty="0"/>
              <a:t>In our configuration, the rootfs partition is mounted read-only and overlayed with a read-write RAM backed </a:t>
            </a:r>
            <a:r>
              <a:rPr lang="en-US" dirty="0" err="1"/>
              <a:t>tmpfs</a:t>
            </a:r>
            <a:r>
              <a:rPr lang="en-US" dirty="0"/>
              <a:t> file system.</a:t>
            </a:r>
          </a:p>
          <a:p>
            <a:pPr marL="0" indent="0">
              <a:buNone/>
            </a:pPr>
            <a:r>
              <a:rPr lang="en-US" b="1" dirty="0"/>
              <a:t>Advantages of </a:t>
            </a:r>
            <a:r>
              <a:rPr lang="en-US" b="1" dirty="0" err="1"/>
              <a:t>Overlayfs</a:t>
            </a:r>
            <a:endParaRPr lang="en-US" b="1" dirty="0"/>
          </a:p>
          <a:p>
            <a:pPr marL="342900" indent="-342900"/>
            <a:r>
              <a:rPr lang="en-US" dirty="0"/>
              <a:t>Prevents catastrophic rootfs fill-up</a:t>
            </a:r>
          </a:p>
          <a:p>
            <a:pPr marL="342900" indent="-342900"/>
            <a:r>
              <a:rPr lang="en-US" dirty="0"/>
              <a:t>Allows a large read-only rootfs</a:t>
            </a:r>
          </a:p>
          <a:p>
            <a:pPr marL="342900" indent="-342900"/>
            <a:r>
              <a:rPr lang="en-US" dirty="0"/>
              <a:t>Simple to setup</a:t>
            </a:r>
          </a:p>
          <a:p>
            <a:pPr marL="342900" indent="-342900"/>
            <a:r>
              <a:rPr lang="en-US" dirty="0"/>
              <a:t>Easy to turn on/off</a:t>
            </a:r>
          </a:p>
          <a:p>
            <a:pPr marL="342900" indent="-342900"/>
            <a:r>
              <a:rPr lang="en-US" dirty="0"/>
              <a:t>Compatible with swap and separate R/W partitions</a:t>
            </a:r>
          </a:p>
          <a:p>
            <a:pPr marL="342900" indent="-342900"/>
            <a:r>
              <a:rPr lang="en-US" dirty="0"/>
              <a:t>Comes packaged with Ubuntu Server</a:t>
            </a:r>
          </a:p>
          <a:p>
            <a:pPr marL="342900" indent="-342900"/>
            <a:r>
              <a:rPr lang="en-US" dirty="0"/>
              <a:t>Can be layered or combined with other fault-tolerant file systems like </a:t>
            </a:r>
            <a:r>
              <a:rPr lang="en-US" dirty="0" err="1"/>
              <a:t>btrfs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35337"/>
      </p:ext>
    </p:extLst>
  </p:cSld>
  <p:clrMapOvr>
    <a:masterClrMapping/>
  </p:clrMapOvr>
</p:sld>
</file>

<file path=ppt/theme/theme1.xml><?xml version="1.0" encoding="utf-8"?>
<a:theme xmlns:a="http://schemas.openxmlformats.org/drawingml/2006/main" name="SandiaBrand">
  <a:themeElements>
    <a:clrScheme name="Sandia Brand">
      <a:dk1>
        <a:srgbClr val="1B1B1B"/>
      </a:dk1>
      <a:lt1>
        <a:srgbClr val="FFFFFF"/>
      </a:lt1>
      <a:dk2>
        <a:srgbClr val="0075A9"/>
      </a:dk2>
      <a:lt2>
        <a:srgbClr val="7D8EA0"/>
      </a:lt2>
      <a:accent1>
        <a:srgbClr val="00ACCF"/>
      </a:accent1>
      <a:accent2>
        <a:srgbClr val="287968"/>
      </a:accent2>
      <a:accent3>
        <a:srgbClr val="69B244"/>
      </a:accent3>
      <a:accent4>
        <a:srgbClr val="EC8A00"/>
      </a:accent4>
      <a:accent5>
        <a:srgbClr val="C41D24"/>
      </a:accent5>
      <a:accent6>
        <a:srgbClr val="8A2B78"/>
      </a:accent6>
      <a:hlink>
        <a:srgbClr val="007F9B"/>
      </a:hlink>
      <a:folHlink>
        <a:srgbClr val="0275A9"/>
      </a:folHlink>
    </a:clrScheme>
    <a:fontScheme name="Sandia Brand">
      <a:majorFont>
        <a:latin typeface="Exo 2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spcBef>
            <a:spcPts val="1000"/>
          </a:spcBef>
          <a:spcAft>
            <a:spcPts val="600"/>
          </a:spcAft>
          <a:defRPr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ndiaBrand" id="{1968AAD6-CBA6-064F-9237-4007AAEE23B9}" vid="{2E5380AC-16C9-734E-8236-37757CA639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SandiaBrandMSTheme</Template>
  <TotalTime>8882</TotalTime>
  <Words>220</Words>
  <Application>Microsoft Office PowerPoint</Application>
  <PresentationFormat>Widescreen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Apple Symbols</vt:lpstr>
      <vt:lpstr>Arial</vt:lpstr>
      <vt:lpstr>Calibri</vt:lpstr>
      <vt:lpstr>Courier New</vt:lpstr>
      <vt:lpstr>Exo 2</vt:lpstr>
      <vt:lpstr>Exo 2 Semi Bold</vt:lpstr>
      <vt:lpstr>Open Sans</vt:lpstr>
      <vt:lpstr>Open Sans SemiBold</vt:lpstr>
      <vt:lpstr>Wingdings</vt:lpstr>
      <vt:lpstr>SandiaBrand</vt:lpstr>
      <vt:lpstr>Hardening Ubuntu for Small Satellite Applications</vt:lpstr>
      <vt:lpstr>Hardening Ubuntu for Small Satellite Applications</vt:lpstr>
      <vt:lpstr>Hardening Ubuntu for Small Satellite Applications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Hatfield, Laura Emily</dc:creator>
  <cp:lastModifiedBy>Palmer, Matt</cp:lastModifiedBy>
  <cp:revision>90</cp:revision>
  <dcterms:created xsi:type="dcterms:W3CDTF">2023-03-17T19:55:08Z</dcterms:created>
  <dcterms:modified xsi:type="dcterms:W3CDTF">2024-07-29T15:27:57Z</dcterms:modified>
</cp:coreProperties>
</file>