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83" r:id="rId2"/>
    <p:sldMasterId id="2147483684" r:id="rId3"/>
    <p:sldMasterId id="2147483681" r:id="rId4"/>
  </p:sldMasterIdLst>
  <p:notesMasterIdLst>
    <p:notesMasterId r:id="rId9"/>
  </p:notesMasterIdLst>
  <p:sldIdLst>
    <p:sldId id="263" r:id="rId5"/>
    <p:sldId id="3669" r:id="rId6"/>
    <p:sldId id="25150" r:id="rId7"/>
    <p:sldId id="25151" r:id="rId8"/>
  </p:sldIdLst>
  <p:sldSz cx="12192000" cy="6858000"/>
  <p:notesSz cx="7010400" cy="9296400"/>
  <p:embeddedFontLst>
    <p:embeddedFont>
      <p:font typeface="Helvetica Neue" panose="02000503000000020004" pitchFamily="2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ucida Sans Typewriter" panose="020B0509030504030204" pitchFamily="49" charset="77"/>
      <p:regular r:id="rId18"/>
      <p:bold r:id="rId19"/>
    </p:embeddedFont>
    <p:embeddedFont>
      <p:font typeface="Poppins" pitchFamily="2" charset="77"/>
      <p:regular r:id="rId20"/>
      <p:bold r:id="rId21"/>
      <p:italic r:id="rId22"/>
      <p:boldItalic r:id="rId23"/>
    </p:embeddedFont>
    <p:embeddedFont>
      <p:font typeface="Trebuchet MS" panose="020B0703020202090204" pitchFamily="34" charset="0"/>
      <p:regular r:id="rId24"/>
      <p:bold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7D8F1"/>
    <a:srgbClr val="6E90F2"/>
    <a:srgbClr val="5A7AE6"/>
    <a:srgbClr val="3C4EC2"/>
    <a:srgbClr val="B50726"/>
    <a:srgbClr val="D1493F"/>
    <a:srgbClr val="E7745B"/>
    <a:srgbClr val="F6C0A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/>
    <p:restoredTop sz="94795"/>
  </p:normalViewPr>
  <p:slideViewPr>
    <p:cSldViewPr snapToGrid="0">
      <p:cViewPr varScale="1">
        <p:scale>
          <a:sx n="116" d="100"/>
          <a:sy n="116" d="100"/>
        </p:scale>
        <p:origin x="9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rtl="0"/>
            <a:endParaRPr lang="en-US" b="0" dirty="0">
              <a:effectLst/>
            </a:endParaRPr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F2B0-F3A1-0B17-ECD8-E828FC9D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89C99-73E6-8E90-0B0E-9FD9E6398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367DC-EC47-8F6E-E748-6B9FB506B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CFB84-0C62-DC84-553C-92028EF9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CC2AB-00F2-DAB4-E325-6632A038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C7F64-97E3-D155-D09C-38597F1E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A3BB-7AD9-C768-EEE3-E982BFEE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6516B-BA08-33B6-BC8B-884D9E9B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5931-7B97-5422-54FA-6E8FC7A9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02237-B75F-76F8-9077-4E7D3D6F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B1D4B-9E52-70CB-0613-8DDD9814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2C1F6-1B96-0DBA-EDDC-6F5D40178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8DCE9-3494-5852-CA95-00290C738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6D944-3238-B9FA-1A7B-82007948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E9DD-AEDA-2846-E05D-DC9AE185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7425F-D437-D923-A327-F6EFC351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609599" y="1269631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FA281-1F23-37B9-1EBB-8D45A9ED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720"/>
            <a:ext cx="10972799" cy="829013"/>
          </a:xfrm>
        </p:spPr>
        <p:txBody>
          <a:bodyPr>
            <a:normAutofit/>
          </a:bodyPr>
          <a:lstStyle>
            <a:lvl1pPr>
              <a:defRPr sz="40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6C96E-DBD2-D043-CA8F-E459E3E18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2F64F4-16F1-6042-BC8E-3A13B990A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0C16-3C72-0E55-9F7E-1B8227E8C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6C8E0-3E4C-F8FA-DB9D-948B5F171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E34E-FAA7-8DD7-81CA-D7CE3080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918D-6FA5-DC7E-8C7D-62CF734C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B850-8912-65F4-8601-D1A02E69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D114-36AA-5326-5581-93420AE5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F0D9-0470-A644-0639-E41FD0561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5386D-B4FB-566E-5F9B-691C830F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5A08-BC4A-75FF-C283-1773A28D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5D11-72A0-CE54-8718-2C0E7C1C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35F4-1A5F-1774-2F30-DEF23B16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1A02D-BEEF-CE06-D2CC-C6BF4828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BC9F-225C-9DC9-2A7E-478362B2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7BBA-5F11-4281-13EA-9FEA1234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564F-0F92-9F8B-0251-00417612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B428-37B1-0F0E-72FB-84A12292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F214-4AAC-C4FD-02AC-B08C01A08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8EA1D-22F6-9A0D-3335-457CAA24C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28CBE-B797-3191-DD6F-3968E2D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DB2F1-B02B-6C66-0B02-752583F2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88DC-F642-B332-09C7-BCBBE866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0768-621F-B83B-C860-C52249E0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9F44-A000-4D24-7FB7-F2ABD511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370D9-CE97-A0A0-6C7F-92E0F4DB0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8E35E-A392-3E7F-03FF-E33E9244D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3CB3B-56BE-6125-B2F0-88DD56E7E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CC3EA-80AF-9122-80E3-D25C49C3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5DE00-4EBB-EB9F-F28D-F30FDB99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1B211-1EAE-BDD9-E4D4-8FA35C56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DDC7-7034-8675-302F-6FAC4E34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968A2-862A-2DE6-29F3-1574D900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71300-5530-0239-A0A0-24641218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48886-8756-34C7-F7AD-7B0FFD83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4AFF8-1EE5-FE30-6D82-BFABF544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B3B3E-B782-E1B0-E02A-3A369E4B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8A564-06C0-F695-EA48-83AE6B52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A1EE-FBC8-F26B-C5C4-D1FF9EF8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85B2-DE4E-AA3D-23C6-0856EFEDE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6BC0D-05F3-AE37-8869-98EE01A2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A8A48-44EE-A7F5-8956-E8129971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BA11A-A9AF-A746-9DB5-516D3108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65934-DF7B-D8BC-4902-D8049A80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CC1943-2FF5-3245-96E1-AE92AD561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85"/>
            <a:ext cx="12191966" cy="6892497"/>
          </a:xfrm>
          <a:prstGeom prst="rect">
            <a:avLst/>
          </a:prstGeom>
        </p:spPr>
      </p:pic>
      <p:sp>
        <p:nvSpPr>
          <p:cNvPr id="16" name="Google Shape;16;p3"/>
          <p:cNvSpPr/>
          <p:nvPr/>
        </p:nvSpPr>
        <p:spPr>
          <a:xfrm>
            <a:off x="1760" y="2282562"/>
            <a:ext cx="1219024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4638650"/>
            <a:ext cx="12192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2BACA-F728-A581-2193-E34EA61001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0" y="6266444"/>
            <a:ext cx="2331720" cy="36576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579213-BFEF-B846-A64D-866FCA97B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609600" y="1269631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25179-862C-D834-DDBC-036C66E5A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4" y="6321471"/>
            <a:ext cx="2914650" cy="457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9C16-EA28-5EC1-3E4D-6E6DB220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29"/>
            <a:ext cx="10972800" cy="57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48259-3216-F5F0-504B-07D709757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7F4C-1A98-AB47-9587-379D00B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7825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1" i="0" u="none" strike="noStrike" cap="none">
          <a:solidFill>
            <a:srgbClr val="00797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A76BA-55E8-2884-77BC-911759F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E548-3641-DD86-CCB0-B130A2EE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F4-259E-430E-DD76-8188BA425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14F8-685F-E34B-BF90-AFFE2F0F0B19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C5CD7-004D-B528-7CAB-AE2E759FA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8791F-C265-5D6C-B355-5515AC228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3978-EEEF-2041-9AE6-A5EE4B1B23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8198E-F453-42C8-95D6-0D67E104A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252" y="0"/>
            <a:ext cx="2492748" cy="169672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41F832-F254-2254-935E-765E4E5E8040}"/>
              </a:ext>
            </a:extLst>
          </p:cNvPr>
          <p:cNvSpPr txBox="1">
            <a:spLocks/>
          </p:cNvSpPr>
          <p:nvPr userDrawn="1"/>
        </p:nvSpPr>
        <p:spPr>
          <a:xfrm>
            <a:off x="1" y="26636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RELEASE TO THE US GOVERNMENT AND ITS CONTRACTORS</a:t>
            </a:r>
          </a:p>
        </p:txBody>
      </p:sp>
    </p:spTree>
    <p:extLst>
      <p:ext uri="{BB962C8B-B14F-4D97-AF65-F5344CB8AC3E}">
        <p14:creationId xmlns:p14="http://schemas.microsoft.com/office/powerpoint/2010/main" val="71059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14">
            <a:extLst>
              <a:ext uri="{FF2B5EF4-FFF2-40B4-BE49-F238E27FC236}">
                <a16:creationId xmlns:a16="http://schemas.microsoft.com/office/drawing/2014/main" id="{BEA1838E-DFF5-9CAD-C034-8C739B719BD4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84"/>
            <a:ext cx="12192000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609600" y="1269631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25179-862C-D834-DDBC-036C66E5A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24" y="6321471"/>
            <a:ext cx="1893871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FD44-2737-54BB-F05D-5B7A22B11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720" y="63828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2F64F4-16F1-6042-BC8E-3A13B990A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A121E44-C14D-290E-0211-29EC47AF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1720"/>
            <a:ext cx="10972799" cy="82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B2F6D6-58A6-D0EE-066B-F52B49A03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695" y="6317937"/>
            <a:ext cx="1020780" cy="4572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000" b="1" i="0" u="none" strike="noStrike" cap="none">
          <a:solidFill>
            <a:schemeClr val="tx1">
              <a:lumMod val="75000"/>
            </a:schemeClr>
          </a:solidFill>
          <a:latin typeface="Poppins" pitchFamily="2" charset="77"/>
          <a:ea typeface="Helvetica Neue" panose="02000503000000020004" pitchFamily="2" charset="0"/>
          <a:cs typeface="Poppins" pitchFamily="2" charset="77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/>
          <p:nvPr/>
        </p:nvSpPr>
        <p:spPr>
          <a:xfrm>
            <a:off x="845889" y="2551610"/>
            <a:ext cx="10500189" cy="159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 b="1" dirty="0">
                <a:solidFill>
                  <a:schemeClr val="lt1"/>
                </a:solidFill>
                <a:latin typeface="Poppins" pitchFamily="2" charset="77"/>
                <a:ea typeface="Helvetica Neue"/>
                <a:cs typeface="Poppins" pitchFamily="2" charset="77"/>
                <a:sym typeface="Helvetica Neue"/>
              </a:rPr>
              <a:t>Adaptive Antenna Elevation Masking for </a:t>
            </a:r>
            <a:r>
              <a:rPr lang="en-US" sz="4000" b="1" dirty="0" err="1">
                <a:solidFill>
                  <a:schemeClr val="lt1"/>
                </a:solidFill>
                <a:latin typeface="Poppins" pitchFamily="2" charset="77"/>
                <a:ea typeface="Helvetica Neue"/>
                <a:cs typeface="Poppins" pitchFamily="2" charset="77"/>
                <a:sym typeface="Helvetica Neue"/>
              </a:rPr>
              <a:t>Smallsat</a:t>
            </a:r>
            <a:r>
              <a:rPr lang="en-US" sz="4000" b="1" dirty="0">
                <a:solidFill>
                  <a:schemeClr val="lt1"/>
                </a:solidFill>
                <a:latin typeface="Poppins" pitchFamily="2" charset="77"/>
                <a:ea typeface="Helvetica Neue"/>
                <a:cs typeface="Poppins" pitchFamily="2" charset="77"/>
                <a:sym typeface="Helvetica Neue"/>
              </a:rPr>
              <a:t> Constellations</a:t>
            </a:r>
          </a:p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A8C700"/>
                </a:solidFill>
                <a:latin typeface="Poppins" pitchFamily="2" charset="77"/>
                <a:ea typeface="Helvetica Neue"/>
                <a:cs typeface="Poppins" pitchFamily="2" charset="77"/>
                <a:sym typeface="Helvetica Neue"/>
              </a:rPr>
              <a:t>COSMIC-2 Case Study</a:t>
            </a:r>
            <a:endParaRPr sz="1200" dirty="0">
              <a:solidFill>
                <a:srgbClr val="A8C7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Google Shape;133;p35">
            <a:extLst>
              <a:ext uri="{FF2B5EF4-FFF2-40B4-BE49-F238E27FC236}">
                <a16:creationId xmlns:a16="http://schemas.microsoft.com/office/drawing/2014/main" id="{C4E49571-2311-E440-9F88-E3899236FACC}"/>
              </a:ext>
            </a:extLst>
          </p:cNvPr>
          <p:cNvSpPr txBox="1"/>
          <p:nvPr/>
        </p:nvSpPr>
        <p:spPr>
          <a:xfrm>
            <a:off x="4379085" y="6189472"/>
            <a:ext cx="3433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600" dirty="0">
                <a:solidFill>
                  <a:srgbClr val="43434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Aug 2024</a:t>
            </a:r>
            <a:endParaRPr sz="1600" dirty="0">
              <a:solidFill>
                <a:srgbClr val="43434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Google Shape;134;p35">
            <a:extLst>
              <a:ext uri="{FF2B5EF4-FFF2-40B4-BE49-F238E27FC236}">
                <a16:creationId xmlns:a16="http://schemas.microsoft.com/office/drawing/2014/main" id="{4CA61853-0204-EB45-9E0C-324428225C9F}"/>
              </a:ext>
            </a:extLst>
          </p:cNvPr>
          <p:cNvSpPr/>
          <p:nvPr/>
        </p:nvSpPr>
        <p:spPr>
          <a:xfrm>
            <a:off x="187287" y="4740567"/>
            <a:ext cx="11688896" cy="129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Billy Gullotta</a:t>
            </a:r>
          </a:p>
          <a:p>
            <a:pPr algn="ctr"/>
            <a:r>
              <a:rPr lang="en-US" sz="2400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UCAR/COSMIC</a:t>
            </a:r>
            <a:endParaRPr sz="1600" dirty="0">
              <a:solidFill>
                <a:srgbClr val="434343"/>
              </a:solidFill>
            </a:endParaRPr>
          </a:p>
          <a:p>
            <a:pPr algn="ctr"/>
            <a:endParaRPr lang="en-US" sz="1100" dirty="0">
              <a:solidFill>
                <a:srgbClr val="434343"/>
              </a:solidFill>
            </a:endParaRPr>
          </a:p>
          <a:p>
            <a:pPr algn="ctr"/>
            <a:r>
              <a:rPr lang="en-US" sz="1600" b="1" dirty="0">
                <a:solidFill>
                  <a:srgbClr val="434343"/>
                </a:solidFill>
              </a:rPr>
              <a:t>Chris </a:t>
            </a:r>
            <a:r>
              <a:rPr lang="en-US" sz="1600" b="1" dirty="0" err="1">
                <a:solidFill>
                  <a:srgbClr val="434343"/>
                </a:solidFill>
              </a:rPr>
              <a:t>Barsoum</a:t>
            </a:r>
            <a:r>
              <a:rPr lang="en-US" sz="1600" b="1" dirty="0">
                <a:solidFill>
                  <a:srgbClr val="434343"/>
                </a:solidFill>
              </a:rPr>
              <a:t> (Aerospace), Maggie </a:t>
            </a:r>
            <a:r>
              <a:rPr lang="en-US" sz="1600" b="1" dirty="0" err="1">
                <a:solidFill>
                  <a:srgbClr val="434343"/>
                </a:solidFill>
              </a:rPr>
              <a:t>Sleziak-Sallee</a:t>
            </a:r>
            <a:r>
              <a:rPr lang="en-US" sz="1600" b="1" dirty="0">
                <a:solidFill>
                  <a:srgbClr val="434343"/>
                </a:solidFill>
              </a:rPr>
              <a:t> (UCAR COSMIC), Ronald </a:t>
            </a:r>
            <a:r>
              <a:rPr lang="en-US" sz="1600" b="1" dirty="0" err="1">
                <a:solidFill>
                  <a:srgbClr val="434343"/>
                </a:solidFill>
              </a:rPr>
              <a:t>Smilek</a:t>
            </a:r>
            <a:r>
              <a:rPr lang="en-US" sz="1600" b="1" dirty="0">
                <a:solidFill>
                  <a:srgbClr val="434343"/>
                </a:solidFill>
              </a:rPr>
              <a:t> (NOAA/NESDIS/OSPO)</a:t>
            </a:r>
            <a:endParaRPr lang="en-US" sz="1800" b="1" baseline="300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186">
            <a:extLst>
              <a:ext uri="{FF2B5EF4-FFF2-40B4-BE49-F238E27FC236}">
                <a16:creationId xmlns:a16="http://schemas.microsoft.com/office/drawing/2014/main" id="{0B569AC2-04FC-BDDA-AACE-B282DC987BA6}"/>
              </a:ext>
            </a:extLst>
          </p:cNvPr>
          <p:cNvSpPr/>
          <p:nvPr/>
        </p:nvSpPr>
        <p:spPr>
          <a:xfrm>
            <a:off x="431515" y="869125"/>
            <a:ext cx="11150883" cy="2148775"/>
          </a:xfrm>
          <a:prstGeom prst="roundRect">
            <a:avLst>
              <a:gd name="adj" fmla="val 4223"/>
            </a:avLst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ED969-83D9-91DA-5532-982C2BD9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Antenna Masks &amp; </a:t>
            </a:r>
            <a:r>
              <a:rPr lang="en-US" dirty="0">
                <a:solidFill>
                  <a:schemeClr val="accent3"/>
                </a:solidFill>
              </a:rPr>
              <a:t>COSMIC-2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6E8E-3C07-791F-37A2-E4AB460A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64F4-16F1-6042-BC8E-3A13B990A1CC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279881-B0F2-2061-CF70-389B3CD3669A}"/>
              </a:ext>
            </a:extLst>
          </p:cNvPr>
          <p:cNvGrpSpPr/>
          <p:nvPr/>
        </p:nvGrpSpPr>
        <p:grpSpPr>
          <a:xfrm>
            <a:off x="15809592" y="20976684"/>
            <a:ext cx="10782501" cy="6236348"/>
            <a:chOff x="15689277" y="21445942"/>
            <a:chExt cx="10782501" cy="62363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24A6F5-A269-0FCF-72BD-D0A8F6A4B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9277" y="22411263"/>
              <a:ext cx="5368310" cy="5271027"/>
            </a:xfrm>
            <a:prstGeom prst="ellipse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1B2530-2134-7537-EF56-336F08BDBB88}"/>
                </a:ext>
              </a:extLst>
            </p:cNvPr>
            <p:cNvGrpSpPr/>
            <p:nvPr/>
          </p:nvGrpSpPr>
          <p:grpSpPr>
            <a:xfrm>
              <a:off x="16107806" y="21445942"/>
              <a:ext cx="10363972" cy="6189215"/>
              <a:chOff x="16125586" y="21275612"/>
              <a:chExt cx="10363972" cy="618921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48F0944-52BF-30D9-AD8D-3AA60AE5A66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146226" y="22781143"/>
                <a:ext cx="906685" cy="4212897"/>
                <a:chOff x="-5140991" y="13958270"/>
                <a:chExt cx="1219749" cy="5667547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93CCB5-0BB6-4DB5-E3AC-B714E3051DD2}"/>
                    </a:ext>
                  </a:extLst>
                </p:cNvPr>
                <p:cNvSpPr txBox="1"/>
                <p:nvPr/>
              </p:nvSpPr>
              <p:spPr>
                <a:xfrm>
                  <a:off x="-5140991" y="16095611"/>
                  <a:ext cx="1219749" cy="776338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latin typeface="Lato" panose="020F0502020204030203"/>
                    </a:rPr>
                    <a:t>Expanded Geographic Coverage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FAD34BC-35A1-DE68-493F-98B5F1AA2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4985499" y="13958270"/>
                  <a:ext cx="362530" cy="222344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B51BED1-7B30-6680-76DB-E6AE767DC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4948681" y="16871950"/>
                  <a:ext cx="392035" cy="27538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507F4AF-10B5-308A-C021-041F825EC3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491546" y="22313774"/>
                <a:ext cx="5963940" cy="5151053"/>
                <a:chOff x="-8791478" y="13398289"/>
                <a:chExt cx="7819701" cy="6753873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B72F5A50-1CD8-D270-B4A8-347D899A0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859329" y="13398289"/>
                  <a:ext cx="6887552" cy="6753873"/>
                </a:xfrm>
                <a:prstGeom prst="ellipse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81FB30-FBA3-2415-ADB4-4E9E95686922}"/>
                    </a:ext>
                  </a:extLst>
                </p:cNvPr>
                <p:cNvSpPr txBox="1"/>
                <p:nvPr/>
              </p:nvSpPr>
              <p:spPr>
                <a:xfrm>
                  <a:off x="-5715069" y="14843108"/>
                  <a:ext cx="2599034" cy="552484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latin typeface="Lato" panose="020F0502020204030203"/>
                    </a:rPr>
                    <a:t>Captured Antenna Tilt Limitations</a:t>
                  </a:r>
                </a:p>
              </p:txBody>
            </p: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13A379F-0FDE-D4FA-B8B1-7B941347E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6923034" y="15508405"/>
                  <a:ext cx="2600361" cy="1883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30DC7FFB-9A7B-6051-8578-BE4E360B9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6923034" y="15508405"/>
                  <a:ext cx="2600361" cy="16774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7864D016-355D-63E0-F9D2-3FDC569FC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22673" y="15508405"/>
                  <a:ext cx="2495636" cy="1883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EF4D962C-05E2-185B-9D3D-047F4FCBD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22673" y="15508405"/>
                  <a:ext cx="2599033" cy="94160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E106CC0-0BA4-3233-3B65-D0C11974E558}"/>
                    </a:ext>
                  </a:extLst>
                </p:cNvPr>
                <p:cNvCxnSpPr/>
                <p:nvPr/>
              </p:nvCxnSpPr>
              <p:spPr>
                <a:xfrm>
                  <a:off x="-8791478" y="13785457"/>
                  <a:ext cx="4273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32322C6-F14C-13EF-E44A-FD64EF775A2B}"/>
                    </a:ext>
                  </a:extLst>
                </p:cNvPr>
                <p:cNvCxnSpPr/>
                <p:nvPr/>
              </p:nvCxnSpPr>
              <p:spPr>
                <a:xfrm>
                  <a:off x="-8791478" y="14011086"/>
                  <a:ext cx="427350" cy="0"/>
                </a:xfrm>
                <a:prstGeom prst="line">
                  <a:avLst/>
                </a:prstGeom>
                <a:ln w="28575">
                  <a:solidFill>
                    <a:srgbClr val="DB0F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4E3DA9-C1C8-C3E1-DD35-5861D46B7157}"/>
                    </a:ext>
                  </a:extLst>
                </p:cNvPr>
                <p:cNvSpPr txBox="1"/>
                <p:nvPr/>
              </p:nvSpPr>
              <p:spPr>
                <a:xfrm>
                  <a:off x="-8364128" y="13610159"/>
                  <a:ext cx="1738410" cy="32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Lato" panose="020F0502020204030203"/>
                      <a:cs typeface="Calibri" panose="020F0502020204030204" pitchFamily="34" charset="0"/>
                    </a:rPr>
                    <a:t>Original Mask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1FA4282-1EF9-F580-4782-A8090F0C2164}"/>
                    </a:ext>
                  </a:extLst>
                </p:cNvPr>
                <p:cNvSpPr txBox="1"/>
                <p:nvPr/>
              </p:nvSpPr>
              <p:spPr>
                <a:xfrm>
                  <a:off x="-8364128" y="13847387"/>
                  <a:ext cx="2031511" cy="32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Lato" panose="020F0502020204030203"/>
                      <a:cs typeface="Calibri" panose="020F0502020204030204" pitchFamily="34" charset="0"/>
                    </a:rPr>
                    <a:t>Inferred Mask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FEEB5-404A-865D-B909-8EF9C4FD9294}"/>
                  </a:ext>
                </a:extLst>
              </p:cNvPr>
              <p:cNvSpPr txBox="1"/>
              <p:nvPr/>
            </p:nvSpPr>
            <p:spPr>
              <a:xfrm>
                <a:off x="16125586" y="21275612"/>
                <a:ext cx="10363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solidFill>
                      <a:schemeClr val="accent1">
                        <a:lumMod val="50000"/>
                      </a:schemeClr>
                    </a:solidFill>
                    <a:latin typeface="Lato" panose="020F0502020204030203"/>
                  </a:defRPr>
                </a:lvl1pPr>
              </a:lstStyle>
              <a:p>
                <a:r>
                  <a:rPr lang="en-US" sz="2800" dirty="0"/>
                  <a:t>Signal-Inferred Ground Site Masks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677450-FCC1-3D4B-BD16-EA80000CD3CD}"/>
                  </a:ext>
                </a:extLst>
              </p:cNvPr>
              <p:cNvSpPr txBox="1"/>
              <p:nvPr/>
            </p:nvSpPr>
            <p:spPr>
              <a:xfrm>
                <a:off x="16952068" y="21857997"/>
                <a:ext cx="2965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solidFill>
                      <a:schemeClr val="accent1">
                        <a:lumMod val="50000"/>
                      </a:schemeClr>
                    </a:solidFill>
                    <a:latin typeface="Lato" panose="020F0502020204030203"/>
                  </a:defRPr>
                </a:lvl1pPr>
              </a:lstStyle>
              <a:p>
                <a:r>
                  <a:rPr lang="en-US" sz="1800" dirty="0">
                    <a:solidFill>
                      <a:schemeClr val="tx1"/>
                    </a:solidFill>
                  </a:rPr>
                  <a:t>Atlas Ghana (COSMIC-2)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F7DC57-B9B2-172C-5652-98C94A976E04}"/>
                  </a:ext>
                </a:extLst>
              </p:cNvPr>
              <p:cNvSpPr txBox="1"/>
              <p:nvPr/>
            </p:nvSpPr>
            <p:spPr>
              <a:xfrm>
                <a:off x="22136006" y="21860580"/>
                <a:ext cx="3385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solidFill>
                      <a:schemeClr val="accent1">
                        <a:lumMod val="50000"/>
                      </a:schemeClr>
                    </a:solidFill>
                    <a:latin typeface="Lato" panose="020F0502020204030203"/>
                  </a:defRPr>
                </a:lvl1pPr>
              </a:lstStyle>
              <a:p>
                <a:r>
                  <a:rPr lang="en-US" sz="1800" dirty="0">
                    <a:solidFill>
                      <a:schemeClr val="tx1"/>
                    </a:solidFill>
                  </a:rPr>
                  <a:t>NOAA Fairbanks (Sentinel-6)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4F6599-06D4-6CB8-C545-7EC5EBD7395D}"/>
                </a:ext>
              </a:extLst>
            </p:cNvPr>
            <p:cNvSpPr txBox="1"/>
            <p:nvPr/>
          </p:nvSpPr>
          <p:spPr>
            <a:xfrm>
              <a:off x="16457921" y="24828778"/>
              <a:ext cx="1051987" cy="41549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Lato" panose="020F0502020204030203"/>
                </a:rPr>
                <a:t>Mask Raised above obscura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2751884-A44F-983E-566F-51FA37033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90" y="3206051"/>
            <a:ext cx="5461674" cy="1888316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50C7781-F637-372C-C82E-2724490CE15E}"/>
              </a:ext>
            </a:extLst>
          </p:cNvPr>
          <p:cNvSpPr txBox="1">
            <a:spLocks/>
          </p:cNvSpPr>
          <p:nvPr/>
        </p:nvSpPr>
        <p:spPr>
          <a:xfrm>
            <a:off x="648069" y="1096923"/>
            <a:ext cx="5090283" cy="165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4107" indent="0">
              <a:buClr>
                <a:schemeClr val="accent3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COSMIC-2 Mission</a:t>
            </a:r>
          </a:p>
          <a:p>
            <a:pPr marL="522288" indent="-23653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6-smallsat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operational Radio Occultation (RO) mission</a:t>
            </a:r>
          </a:p>
          <a:p>
            <a:pPr marL="522288" indent="-236538">
              <a:spcBef>
                <a:spcPts val="4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550-km altitude, 24° inclination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22288" indent="-236538">
              <a:spcBef>
                <a:spcPts val="4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products were not meeting latency needs</a:t>
            </a:r>
          </a:p>
          <a:p>
            <a:pPr marL="522288" indent="-236538">
              <a:spcBef>
                <a:spcPts val="4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Identified that lowering contact start elevations could improve latency by adding more contacts</a:t>
            </a:r>
          </a:p>
          <a:p>
            <a:pPr lvl="1">
              <a:buClr>
                <a:schemeClr val="accent3"/>
              </a:buClr>
            </a:pPr>
            <a:endParaRPr lang="en-US" sz="1247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AA366A0-CCF7-0B63-28A7-B51F867FDEEE}"/>
              </a:ext>
            </a:extLst>
          </p:cNvPr>
          <p:cNvGrpSpPr/>
          <p:nvPr/>
        </p:nvGrpSpPr>
        <p:grpSpPr>
          <a:xfrm>
            <a:off x="2933446" y="5336712"/>
            <a:ext cx="6325108" cy="766416"/>
            <a:chOff x="5715409" y="5352673"/>
            <a:chExt cx="5381534" cy="788673"/>
          </a:xfrm>
        </p:grpSpPr>
        <p:sp>
          <p:nvSpPr>
            <p:cNvPr id="86" name="Snip Diagonal Corner Rectangle 105">
              <a:extLst>
                <a:ext uri="{FF2B5EF4-FFF2-40B4-BE49-F238E27FC236}">
                  <a16:creationId xmlns:a16="http://schemas.microsoft.com/office/drawing/2014/main" id="{C983DCDB-9768-13E0-6A4E-4DD7EFAB438A}"/>
                </a:ext>
              </a:extLst>
            </p:cNvPr>
            <p:cNvSpPr/>
            <p:nvPr/>
          </p:nvSpPr>
          <p:spPr>
            <a:xfrm>
              <a:off x="5715409" y="5352673"/>
              <a:ext cx="5381534" cy="788673"/>
            </a:xfrm>
            <a:prstGeom prst="snip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6A7A4FB-C6A7-03B7-037D-39EE130DDA31}"/>
                </a:ext>
              </a:extLst>
            </p:cNvPr>
            <p:cNvSpPr txBox="1"/>
            <p:nvPr/>
          </p:nvSpPr>
          <p:spPr>
            <a:xfrm>
              <a:off x="5832828" y="5485361"/>
              <a:ext cx="5146695" cy="538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Without the ability to access ground sites quickly to conduct in-situ surveys, how can antenna masks be updated quickly and effectively?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977E660-8ADA-2928-F8A5-1782B7A4A637}"/>
              </a:ext>
            </a:extLst>
          </p:cNvPr>
          <p:cNvGrpSpPr/>
          <p:nvPr/>
        </p:nvGrpSpPr>
        <p:grpSpPr>
          <a:xfrm>
            <a:off x="789839" y="3183524"/>
            <a:ext cx="5097231" cy="1910843"/>
            <a:chOff x="789839" y="3176222"/>
            <a:chExt cx="5097231" cy="191084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4FEA214-1016-6FD7-95A4-65B06A449A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9839" y="3412258"/>
              <a:ext cx="5097231" cy="1674807"/>
              <a:chOff x="2788605" y="1496250"/>
              <a:chExt cx="6931921" cy="227763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AC69182-1472-3103-934F-5D2D597DD7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852510" y="1496250"/>
                <a:ext cx="6868016" cy="227763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3ABA567-E0B9-62F3-C702-2D4A022C87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837">
                <a:off x="5357540" y="2110583"/>
                <a:ext cx="249007" cy="114803"/>
                <a:chOff x="5371442" y="462573"/>
                <a:chExt cx="1212987" cy="559235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1F2802E5-0453-F522-3B71-3DAA6C788E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12910" y="704865"/>
                  <a:ext cx="651878" cy="1019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F68B56-41E2-BB03-5C4D-A6446C7AD6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6000" y="527221"/>
                  <a:ext cx="457200" cy="457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396E851-D49C-C20A-B915-B1FBC4695C5B}"/>
                    </a:ext>
                  </a:extLst>
                </p:cNvPr>
                <p:cNvSpPr/>
                <p:nvPr/>
              </p:nvSpPr>
              <p:spPr>
                <a:xfrm>
                  <a:off x="5710057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D0B9F5F-60BB-A09E-DC5C-2089AE865CA0}"/>
                    </a:ext>
                  </a:extLst>
                </p:cNvPr>
                <p:cNvSpPr/>
                <p:nvPr/>
              </p:nvSpPr>
              <p:spPr>
                <a:xfrm>
                  <a:off x="5371442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ounded Rectangle 52">
                  <a:extLst>
                    <a:ext uri="{FF2B5EF4-FFF2-40B4-BE49-F238E27FC236}">
                      <a16:creationId xmlns:a16="http://schemas.microsoft.com/office/drawing/2014/main" id="{2F5FA9E9-95AC-06A1-B882-DF464477A116}"/>
                    </a:ext>
                  </a:extLst>
                </p:cNvPr>
                <p:cNvSpPr/>
                <p:nvPr/>
              </p:nvSpPr>
              <p:spPr>
                <a:xfrm>
                  <a:off x="6322131" y="704865"/>
                  <a:ext cx="262298" cy="316943"/>
                </a:xfrm>
                <a:prstGeom prst="roundRect">
                  <a:avLst>
                    <a:gd name="adj" fmla="val 7504"/>
                  </a:avLst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ounded Rectangle 53">
                  <a:extLst>
                    <a:ext uri="{FF2B5EF4-FFF2-40B4-BE49-F238E27FC236}">
                      <a16:creationId xmlns:a16="http://schemas.microsoft.com/office/drawing/2014/main" id="{0C7FDADE-9FC7-47F3-D242-EEF78B29C7D9}"/>
                    </a:ext>
                  </a:extLst>
                </p:cNvPr>
                <p:cNvSpPr/>
                <p:nvPr/>
              </p:nvSpPr>
              <p:spPr>
                <a:xfrm rot="5400000">
                  <a:off x="6201653" y="450818"/>
                  <a:ext cx="137222" cy="210952"/>
                </a:xfrm>
                <a:prstGeom prst="roundRect">
                  <a:avLst>
                    <a:gd name="adj" fmla="val 26948"/>
                  </a:avLst>
                </a:prstGeom>
                <a:solidFill>
                  <a:srgbClr val="FFD579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94FB8479-DBFC-CF91-410A-E8BE35B3E2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01041" y="462573"/>
                  <a:ext cx="162332" cy="162332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38A8379-B80E-4FE9-F3AB-C1E40486E6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837">
                <a:off x="6337420" y="2822749"/>
                <a:ext cx="249007" cy="114803"/>
                <a:chOff x="5371442" y="462573"/>
                <a:chExt cx="1212987" cy="559235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06B2820-ED37-1B7A-9584-4EC5AF17B5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12910" y="704865"/>
                  <a:ext cx="651878" cy="1019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77A2F2A3-483F-9ACD-0C7D-905EE47AB3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6000" y="527221"/>
                  <a:ext cx="457200" cy="457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71640C1-7EAA-6374-FE97-D4B8C669C48A}"/>
                    </a:ext>
                  </a:extLst>
                </p:cNvPr>
                <p:cNvSpPr/>
                <p:nvPr/>
              </p:nvSpPr>
              <p:spPr>
                <a:xfrm>
                  <a:off x="5710057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12B69B1-6A2F-9158-584E-63FBA080391C}"/>
                    </a:ext>
                  </a:extLst>
                </p:cNvPr>
                <p:cNvSpPr/>
                <p:nvPr/>
              </p:nvSpPr>
              <p:spPr>
                <a:xfrm>
                  <a:off x="5371442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ed Rectangle 45">
                  <a:extLst>
                    <a:ext uri="{FF2B5EF4-FFF2-40B4-BE49-F238E27FC236}">
                      <a16:creationId xmlns:a16="http://schemas.microsoft.com/office/drawing/2014/main" id="{7A58AFB3-6C34-B6A9-5ADA-30D28441866B}"/>
                    </a:ext>
                  </a:extLst>
                </p:cNvPr>
                <p:cNvSpPr/>
                <p:nvPr/>
              </p:nvSpPr>
              <p:spPr>
                <a:xfrm>
                  <a:off x="6322131" y="704865"/>
                  <a:ext cx="262298" cy="316943"/>
                </a:xfrm>
                <a:prstGeom prst="roundRect">
                  <a:avLst>
                    <a:gd name="adj" fmla="val 7504"/>
                  </a:avLst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ed Rectangle 46">
                  <a:extLst>
                    <a:ext uri="{FF2B5EF4-FFF2-40B4-BE49-F238E27FC236}">
                      <a16:creationId xmlns:a16="http://schemas.microsoft.com/office/drawing/2014/main" id="{FD06D476-1F22-809D-8431-1102C8259D15}"/>
                    </a:ext>
                  </a:extLst>
                </p:cNvPr>
                <p:cNvSpPr/>
                <p:nvPr/>
              </p:nvSpPr>
              <p:spPr>
                <a:xfrm rot="5400000">
                  <a:off x="6201653" y="450818"/>
                  <a:ext cx="137222" cy="210952"/>
                </a:xfrm>
                <a:prstGeom prst="roundRect">
                  <a:avLst>
                    <a:gd name="adj" fmla="val 26948"/>
                  </a:avLst>
                </a:prstGeom>
                <a:solidFill>
                  <a:srgbClr val="FFD579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44766BF-E256-30AB-3300-246701E092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01041" y="462573"/>
                  <a:ext cx="162332" cy="162332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AAC24B1-770E-335F-6C14-CCA629267C2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837">
                <a:off x="7748421" y="2675120"/>
                <a:ext cx="249007" cy="114803"/>
                <a:chOff x="5371442" y="462573"/>
                <a:chExt cx="1212987" cy="559235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91354A91-F890-3E62-EBA6-128157500B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12910" y="704865"/>
                  <a:ext cx="651878" cy="1019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5D7BB7E-11F8-5486-4D4B-92D8DC6AC8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6000" y="527221"/>
                  <a:ext cx="457200" cy="457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F64B2BA-6E07-570E-2213-1865998BF808}"/>
                    </a:ext>
                  </a:extLst>
                </p:cNvPr>
                <p:cNvSpPr/>
                <p:nvPr/>
              </p:nvSpPr>
              <p:spPr>
                <a:xfrm>
                  <a:off x="5710057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5ACF03E-1F20-126E-9163-8D7E762670A8}"/>
                    </a:ext>
                  </a:extLst>
                </p:cNvPr>
                <p:cNvSpPr/>
                <p:nvPr/>
              </p:nvSpPr>
              <p:spPr>
                <a:xfrm>
                  <a:off x="5371442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ed Rectangle 38">
                  <a:extLst>
                    <a:ext uri="{FF2B5EF4-FFF2-40B4-BE49-F238E27FC236}">
                      <a16:creationId xmlns:a16="http://schemas.microsoft.com/office/drawing/2014/main" id="{AA4397BE-8696-8AFF-18A9-83CDB5BC9E64}"/>
                    </a:ext>
                  </a:extLst>
                </p:cNvPr>
                <p:cNvSpPr/>
                <p:nvPr/>
              </p:nvSpPr>
              <p:spPr>
                <a:xfrm>
                  <a:off x="6322131" y="704865"/>
                  <a:ext cx="262298" cy="316943"/>
                </a:xfrm>
                <a:prstGeom prst="roundRect">
                  <a:avLst>
                    <a:gd name="adj" fmla="val 7504"/>
                  </a:avLst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ounded Rectangle 39">
                  <a:extLst>
                    <a:ext uri="{FF2B5EF4-FFF2-40B4-BE49-F238E27FC236}">
                      <a16:creationId xmlns:a16="http://schemas.microsoft.com/office/drawing/2014/main" id="{00E3B494-E4D5-D167-9BA3-7523E4FF867C}"/>
                    </a:ext>
                  </a:extLst>
                </p:cNvPr>
                <p:cNvSpPr/>
                <p:nvPr/>
              </p:nvSpPr>
              <p:spPr>
                <a:xfrm rot="5400000">
                  <a:off x="6201653" y="450818"/>
                  <a:ext cx="137222" cy="210952"/>
                </a:xfrm>
                <a:prstGeom prst="roundRect">
                  <a:avLst>
                    <a:gd name="adj" fmla="val 26948"/>
                  </a:avLst>
                </a:prstGeom>
                <a:solidFill>
                  <a:srgbClr val="FFD579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DFA78A43-0F7C-1A5E-4161-4BEFE98E0D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01041" y="462573"/>
                  <a:ext cx="162332" cy="162332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A6B735A-AF5C-BB43-8C24-251DD7444B3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837">
                <a:off x="8884757" y="2115132"/>
                <a:ext cx="249007" cy="114803"/>
                <a:chOff x="5371442" y="462573"/>
                <a:chExt cx="1212987" cy="559235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5C2EC0B-6566-A6F7-4B8B-018EBF464D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12910" y="704865"/>
                  <a:ext cx="651878" cy="1019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0A7FFB-6A1A-47B4-415C-90D0AD7391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6000" y="527221"/>
                  <a:ext cx="457200" cy="457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453AE336-0B57-0A2F-4BF3-25ADEDAF16AB}"/>
                    </a:ext>
                  </a:extLst>
                </p:cNvPr>
                <p:cNvSpPr/>
                <p:nvPr/>
              </p:nvSpPr>
              <p:spPr>
                <a:xfrm>
                  <a:off x="5710057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A70DD35-A1FB-1BBB-FC48-584629EBC8B7}"/>
                    </a:ext>
                  </a:extLst>
                </p:cNvPr>
                <p:cNvSpPr/>
                <p:nvPr/>
              </p:nvSpPr>
              <p:spPr>
                <a:xfrm>
                  <a:off x="5371442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31">
                  <a:extLst>
                    <a:ext uri="{FF2B5EF4-FFF2-40B4-BE49-F238E27FC236}">
                      <a16:creationId xmlns:a16="http://schemas.microsoft.com/office/drawing/2014/main" id="{8FEA29DF-065C-D545-BF0E-B0141DC92CC6}"/>
                    </a:ext>
                  </a:extLst>
                </p:cNvPr>
                <p:cNvSpPr/>
                <p:nvPr/>
              </p:nvSpPr>
              <p:spPr>
                <a:xfrm>
                  <a:off x="6322131" y="704865"/>
                  <a:ext cx="262298" cy="316943"/>
                </a:xfrm>
                <a:prstGeom prst="roundRect">
                  <a:avLst>
                    <a:gd name="adj" fmla="val 7504"/>
                  </a:avLst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ed Rectangle 32">
                  <a:extLst>
                    <a:ext uri="{FF2B5EF4-FFF2-40B4-BE49-F238E27FC236}">
                      <a16:creationId xmlns:a16="http://schemas.microsoft.com/office/drawing/2014/main" id="{493E280A-1A2E-1095-5D96-23657630213A}"/>
                    </a:ext>
                  </a:extLst>
                </p:cNvPr>
                <p:cNvSpPr/>
                <p:nvPr/>
              </p:nvSpPr>
              <p:spPr>
                <a:xfrm rot="5400000">
                  <a:off x="6201653" y="450818"/>
                  <a:ext cx="137222" cy="210952"/>
                </a:xfrm>
                <a:prstGeom prst="roundRect">
                  <a:avLst>
                    <a:gd name="adj" fmla="val 26948"/>
                  </a:avLst>
                </a:prstGeom>
                <a:solidFill>
                  <a:srgbClr val="FFD579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2029DB4-2D74-DD65-4F78-2CFEA4A12F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01041" y="462573"/>
                  <a:ext cx="162332" cy="162332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E90D9D6-FEA4-D373-A321-97154A2DBF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837">
                <a:off x="4408839" y="2671643"/>
                <a:ext cx="249007" cy="114803"/>
                <a:chOff x="5371442" y="462573"/>
                <a:chExt cx="1212987" cy="559235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7C498E1-A962-465D-11F5-80C38FDDBB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12910" y="704865"/>
                  <a:ext cx="651878" cy="1019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A0A4194-0AD1-CCDC-5E8A-81532AB932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6000" y="527221"/>
                  <a:ext cx="457200" cy="457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27566C6-F7A3-7EA2-EE2B-F95AA680C371}"/>
                    </a:ext>
                  </a:extLst>
                </p:cNvPr>
                <p:cNvSpPr/>
                <p:nvPr/>
              </p:nvSpPr>
              <p:spPr>
                <a:xfrm>
                  <a:off x="5710057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97D0932-9F47-8A6A-5583-A310CD7E159B}"/>
                    </a:ext>
                  </a:extLst>
                </p:cNvPr>
                <p:cNvSpPr/>
                <p:nvPr/>
              </p:nvSpPr>
              <p:spPr>
                <a:xfrm>
                  <a:off x="5371442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ed Rectangle 24">
                  <a:extLst>
                    <a:ext uri="{FF2B5EF4-FFF2-40B4-BE49-F238E27FC236}">
                      <a16:creationId xmlns:a16="http://schemas.microsoft.com/office/drawing/2014/main" id="{8C1E348A-B6CA-61A2-673A-1B0221C66DB7}"/>
                    </a:ext>
                  </a:extLst>
                </p:cNvPr>
                <p:cNvSpPr/>
                <p:nvPr/>
              </p:nvSpPr>
              <p:spPr>
                <a:xfrm>
                  <a:off x="6322131" y="704865"/>
                  <a:ext cx="262298" cy="316943"/>
                </a:xfrm>
                <a:prstGeom prst="roundRect">
                  <a:avLst>
                    <a:gd name="adj" fmla="val 7504"/>
                  </a:avLst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ed Rectangle 25">
                  <a:extLst>
                    <a:ext uri="{FF2B5EF4-FFF2-40B4-BE49-F238E27FC236}">
                      <a16:creationId xmlns:a16="http://schemas.microsoft.com/office/drawing/2014/main" id="{04C1A80C-829C-21F0-BCB5-C58D193720F3}"/>
                    </a:ext>
                  </a:extLst>
                </p:cNvPr>
                <p:cNvSpPr/>
                <p:nvPr/>
              </p:nvSpPr>
              <p:spPr>
                <a:xfrm rot="5400000">
                  <a:off x="6201653" y="450818"/>
                  <a:ext cx="137222" cy="210952"/>
                </a:xfrm>
                <a:prstGeom prst="roundRect">
                  <a:avLst>
                    <a:gd name="adj" fmla="val 26948"/>
                  </a:avLst>
                </a:prstGeom>
                <a:solidFill>
                  <a:srgbClr val="FFD579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096948E4-ED10-87C7-B4D0-6505CD3117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01041" y="462573"/>
                  <a:ext cx="162332" cy="162332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6A5B3DE-06A4-09BF-A889-7DF542E804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0837">
                <a:off x="2788605" y="2804632"/>
                <a:ext cx="249007" cy="114803"/>
                <a:chOff x="5371442" y="462573"/>
                <a:chExt cx="1212987" cy="55923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CD35F46-FA89-ECD6-1E16-8C1D4E4F1D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12910" y="704865"/>
                  <a:ext cx="651878" cy="10191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22EF0CE-E2B4-BFD5-046B-012F724D33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96000" y="527221"/>
                  <a:ext cx="457200" cy="4572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23C1F73-71E2-DFE8-844B-73BEFD81C632}"/>
                    </a:ext>
                  </a:extLst>
                </p:cNvPr>
                <p:cNvSpPr/>
                <p:nvPr/>
              </p:nvSpPr>
              <p:spPr>
                <a:xfrm>
                  <a:off x="5710057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825C32B-418B-499A-C07D-A0390BCEA4CF}"/>
                    </a:ext>
                  </a:extLst>
                </p:cNvPr>
                <p:cNvSpPr/>
                <p:nvPr/>
              </p:nvSpPr>
              <p:spPr>
                <a:xfrm>
                  <a:off x="5371442" y="487683"/>
                  <a:ext cx="317157" cy="522646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ounded Rectangle 17">
                  <a:extLst>
                    <a:ext uri="{FF2B5EF4-FFF2-40B4-BE49-F238E27FC236}">
                      <a16:creationId xmlns:a16="http://schemas.microsoft.com/office/drawing/2014/main" id="{57AAFE8F-9DA9-82FC-52ED-3E9720E96CB1}"/>
                    </a:ext>
                  </a:extLst>
                </p:cNvPr>
                <p:cNvSpPr/>
                <p:nvPr/>
              </p:nvSpPr>
              <p:spPr>
                <a:xfrm>
                  <a:off x="6322131" y="704865"/>
                  <a:ext cx="262298" cy="316943"/>
                </a:xfrm>
                <a:prstGeom prst="roundRect">
                  <a:avLst>
                    <a:gd name="adj" fmla="val 7504"/>
                  </a:avLst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ounded Rectangle 18">
                  <a:extLst>
                    <a:ext uri="{FF2B5EF4-FFF2-40B4-BE49-F238E27FC236}">
                      <a16:creationId xmlns:a16="http://schemas.microsoft.com/office/drawing/2014/main" id="{BA15A95F-9779-D309-EC16-7052547A310C}"/>
                    </a:ext>
                  </a:extLst>
                </p:cNvPr>
                <p:cNvSpPr/>
                <p:nvPr/>
              </p:nvSpPr>
              <p:spPr>
                <a:xfrm rot="5400000">
                  <a:off x="6201653" y="450818"/>
                  <a:ext cx="137222" cy="210952"/>
                </a:xfrm>
                <a:prstGeom prst="roundRect">
                  <a:avLst>
                    <a:gd name="adj" fmla="val 26948"/>
                  </a:avLst>
                </a:prstGeom>
                <a:solidFill>
                  <a:srgbClr val="FFD579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712720D-EDCA-2585-CC51-34303AEF4C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01041" y="462573"/>
                  <a:ext cx="162332" cy="162332"/>
                </a:xfrm>
                <a:prstGeom prst="ellipse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01C19F2-2D85-C77E-D6C3-B86239AD3226}"/>
                </a:ext>
              </a:extLst>
            </p:cNvPr>
            <p:cNvSpPr txBox="1"/>
            <p:nvPr/>
          </p:nvSpPr>
          <p:spPr>
            <a:xfrm>
              <a:off x="814838" y="3176222"/>
              <a:ext cx="50603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COSMIC-2 Ground Tracks</a:t>
              </a:r>
            </a:p>
          </p:txBody>
        </p:sp>
      </p:grp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FF878B3C-C2A1-C079-3A6B-74D5EA2C518C}"/>
              </a:ext>
            </a:extLst>
          </p:cNvPr>
          <p:cNvSpPr/>
          <p:nvPr/>
        </p:nvSpPr>
        <p:spPr>
          <a:xfrm>
            <a:off x="12383247" y="12691409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FF5CBCFD-CB2E-DA75-AFCE-82CC10BB95E7}"/>
              </a:ext>
            </a:extLst>
          </p:cNvPr>
          <p:cNvSpPr/>
          <p:nvPr/>
        </p:nvSpPr>
        <p:spPr>
          <a:xfrm>
            <a:off x="12535647" y="12843809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7356A449-D780-E8C3-A2DD-2CB8123854A1}"/>
              </a:ext>
            </a:extLst>
          </p:cNvPr>
          <p:cNvSpPr/>
          <p:nvPr/>
        </p:nvSpPr>
        <p:spPr>
          <a:xfrm>
            <a:off x="12688047" y="12996209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02C207D-868D-4354-1637-71FE137EB5D9}"/>
              </a:ext>
            </a:extLst>
          </p:cNvPr>
          <p:cNvSpPr/>
          <p:nvPr/>
        </p:nvSpPr>
        <p:spPr>
          <a:xfrm>
            <a:off x="12840447" y="13148609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6486EE3-BF9C-FB38-20C8-EC4D027106C9}"/>
              </a:ext>
            </a:extLst>
          </p:cNvPr>
          <p:cNvSpPr txBox="1">
            <a:spLocks/>
          </p:cNvSpPr>
          <p:nvPr/>
        </p:nvSpPr>
        <p:spPr>
          <a:xfrm>
            <a:off x="6267952" y="1090877"/>
            <a:ext cx="5275979" cy="165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4107" indent="0">
              <a:buClr>
                <a:schemeClr val="accent3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Antenna Horizon Masks</a:t>
            </a:r>
          </a:p>
          <a:p>
            <a:pPr marL="522288" indent="-23653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Define the boundary where antennas will take contacts</a:t>
            </a:r>
          </a:p>
          <a:p>
            <a:pPr marL="522288" indent="-236538">
              <a:spcBef>
                <a:spcPts val="4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Several inputs to determine: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08038" lvl="3" indent="-214313">
              <a:spcBef>
                <a:spcPts val="2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Line-of-sight obstructions around antenna</a:t>
            </a:r>
          </a:p>
          <a:p>
            <a:pPr marL="808038" lvl="4" indent="-214313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RF environment</a:t>
            </a:r>
          </a:p>
          <a:p>
            <a:pPr marL="808038" lvl="1" indent="-214313"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Spacecraft transmitter capability</a:t>
            </a:r>
          </a:p>
          <a:p>
            <a:pPr marL="522288" indent="-236538">
              <a:spcBef>
                <a:spcPts val="4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Typically not often updated and conservative</a:t>
            </a:r>
          </a:p>
          <a:p>
            <a:pPr marL="808038" lvl="1" indent="-214313">
              <a:spcBef>
                <a:spcPts val="2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Especially true for </a:t>
            </a:r>
            <a:r>
              <a:rPr lang="en-US" sz="11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smallsats</a:t>
            </a:r>
            <a:endParaRPr lang="en-US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3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D969-83D9-91DA-5532-982C2BD9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Mission-Specific Architectures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6E8E-3C07-791F-37A2-E4AB460A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64F4-16F1-6042-BC8E-3A13B990A1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7D8EC95D-0CAD-8A68-555D-D917A380E565}"/>
              </a:ext>
            </a:extLst>
          </p:cNvPr>
          <p:cNvSpPr txBox="1">
            <a:spLocks/>
          </p:cNvSpPr>
          <p:nvPr/>
        </p:nvSpPr>
        <p:spPr>
          <a:xfrm>
            <a:off x="5370990" y="904765"/>
            <a:ext cx="6506070" cy="214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4107" indent="0">
              <a:spcBef>
                <a:spcPts val="1624"/>
              </a:spcBef>
              <a:buClr>
                <a:schemeClr val="accent3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Developed strategy to determine ground site masks using link measurements</a:t>
            </a:r>
            <a:endParaRPr lang="en-US" sz="1600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  <a:p>
            <a:pPr marL="579438" indent="-252413">
              <a:spcBef>
                <a:spcPts val="1024"/>
              </a:spcBef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 measurements of signal quality throughout entire visibility</a:t>
            </a:r>
          </a:p>
          <a:p>
            <a:pPr marL="579438" indent="-252413">
              <a:spcBef>
                <a:spcPts val="600"/>
              </a:spcBef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Correlate time of first “good” quality signal with antenna position</a:t>
            </a:r>
          </a:p>
          <a:p>
            <a:pPr marL="579438" indent="-252413">
              <a:spcBef>
                <a:spcPts val="600"/>
              </a:spcBef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Fit a shape of the good azimuth/elevation points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26F976F-1A72-7F86-5E1A-2EFE5AFAA7AD}"/>
              </a:ext>
            </a:extLst>
          </p:cNvPr>
          <p:cNvGrpSpPr/>
          <p:nvPr/>
        </p:nvGrpSpPr>
        <p:grpSpPr>
          <a:xfrm>
            <a:off x="3384510" y="14011107"/>
            <a:ext cx="10782501" cy="6236348"/>
            <a:chOff x="15689277" y="21445942"/>
            <a:chExt cx="10782501" cy="623634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B1B7655-4DCE-2F7E-EF91-AB386A314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9277" y="22411263"/>
              <a:ext cx="5368310" cy="5271027"/>
            </a:xfrm>
            <a:prstGeom prst="ellipse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D7E7D21-3E16-7380-0A65-5146C627F868}"/>
                </a:ext>
              </a:extLst>
            </p:cNvPr>
            <p:cNvGrpSpPr/>
            <p:nvPr/>
          </p:nvGrpSpPr>
          <p:grpSpPr>
            <a:xfrm>
              <a:off x="16107806" y="21445942"/>
              <a:ext cx="10363972" cy="6189215"/>
              <a:chOff x="16125586" y="21275612"/>
              <a:chExt cx="10363972" cy="618921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5988EB6-3CAA-D0C8-D044-E05DCED429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146226" y="22781143"/>
                <a:ext cx="906685" cy="4212897"/>
                <a:chOff x="-5140991" y="13958270"/>
                <a:chExt cx="1219749" cy="5667547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DFE6898-E4D2-FE7D-6F9C-4EE0C2C93B08}"/>
                    </a:ext>
                  </a:extLst>
                </p:cNvPr>
                <p:cNvSpPr txBox="1"/>
                <p:nvPr/>
              </p:nvSpPr>
              <p:spPr>
                <a:xfrm>
                  <a:off x="-5140991" y="16095611"/>
                  <a:ext cx="1219749" cy="776338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latin typeface="Lato" panose="020F0502020204030203"/>
                    </a:rPr>
                    <a:t>Expanded Geographic Coverage</a:t>
                  </a:r>
                </a:p>
              </p:txBody>
            </p: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24F2E02D-8B8F-EDEF-EEA0-A599CA3C70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4985499" y="13958270"/>
                  <a:ext cx="362530" cy="222344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3D972C5-E165-9EEF-5C5D-A61C26A045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4948681" y="16871950"/>
                  <a:ext cx="392035" cy="27538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6246766-8AC8-1589-630C-4C3C5E9271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491546" y="22313774"/>
                <a:ext cx="5963940" cy="5151053"/>
                <a:chOff x="-8791478" y="13398289"/>
                <a:chExt cx="7819701" cy="6753873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E6AB4B58-C3D6-A206-EB4E-4C4F0B645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859329" y="13398289"/>
                  <a:ext cx="6887552" cy="6753873"/>
                </a:xfrm>
                <a:prstGeom prst="ellipse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B460148-BE05-06E7-7092-CDB9B823F24C}"/>
                    </a:ext>
                  </a:extLst>
                </p:cNvPr>
                <p:cNvSpPr txBox="1"/>
                <p:nvPr/>
              </p:nvSpPr>
              <p:spPr>
                <a:xfrm>
                  <a:off x="-5715069" y="14843108"/>
                  <a:ext cx="2599034" cy="552484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latin typeface="Lato" panose="020F0502020204030203"/>
                    </a:rPr>
                    <a:t>Captured Antenna Tilt Limitations</a:t>
                  </a:r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8F89B9DF-CE6D-72F1-F2B1-69B7D8FE6F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6923034" y="15508405"/>
                  <a:ext cx="2600361" cy="1883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DA86DD77-05DF-78ED-D255-8BEB6C07EC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-6923034" y="15508405"/>
                  <a:ext cx="2600361" cy="167749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DF69D7AE-A439-4CF8-832B-1B2754166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22673" y="15508405"/>
                  <a:ext cx="2495636" cy="1883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78B03768-25D5-255A-E52C-BDA2E685BE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4322673" y="15508405"/>
                  <a:ext cx="2599033" cy="94160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B16AF62-68B5-64E3-6A32-B52D042F8F5B}"/>
                    </a:ext>
                  </a:extLst>
                </p:cNvPr>
                <p:cNvCxnSpPr/>
                <p:nvPr/>
              </p:nvCxnSpPr>
              <p:spPr>
                <a:xfrm>
                  <a:off x="-8791478" y="13785457"/>
                  <a:ext cx="4273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6AB14BA-5930-B1FF-36A1-6E71C1E70B1B}"/>
                    </a:ext>
                  </a:extLst>
                </p:cNvPr>
                <p:cNvCxnSpPr/>
                <p:nvPr/>
              </p:nvCxnSpPr>
              <p:spPr>
                <a:xfrm>
                  <a:off x="-8791478" y="14011086"/>
                  <a:ext cx="427350" cy="0"/>
                </a:xfrm>
                <a:prstGeom prst="line">
                  <a:avLst/>
                </a:prstGeom>
                <a:ln w="28575">
                  <a:solidFill>
                    <a:srgbClr val="DB0F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CED8A6B-0B33-5FA0-8F63-048DCDD39194}"/>
                    </a:ext>
                  </a:extLst>
                </p:cNvPr>
                <p:cNvSpPr txBox="1"/>
                <p:nvPr/>
              </p:nvSpPr>
              <p:spPr>
                <a:xfrm>
                  <a:off x="-8364128" y="13610159"/>
                  <a:ext cx="1738410" cy="32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Lato" panose="020F0502020204030203"/>
                      <a:cs typeface="Calibri" panose="020F0502020204030204" pitchFamily="34" charset="0"/>
                    </a:rPr>
                    <a:t>Original Mask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7EFED35-8A46-93EE-FFB3-CAA993C16586}"/>
                    </a:ext>
                  </a:extLst>
                </p:cNvPr>
                <p:cNvSpPr txBox="1"/>
                <p:nvPr/>
              </p:nvSpPr>
              <p:spPr>
                <a:xfrm>
                  <a:off x="-8364128" y="13847387"/>
                  <a:ext cx="2031511" cy="327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Lato" panose="020F0502020204030203"/>
                      <a:cs typeface="Calibri" panose="020F0502020204030204" pitchFamily="34" charset="0"/>
                    </a:rPr>
                    <a:t>Inferred Mask</a:t>
                  </a: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A1FE2C-E490-0343-F831-2086FCAAD7D3}"/>
                  </a:ext>
                </a:extLst>
              </p:cNvPr>
              <p:cNvSpPr txBox="1"/>
              <p:nvPr/>
            </p:nvSpPr>
            <p:spPr>
              <a:xfrm>
                <a:off x="16125586" y="21275612"/>
                <a:ext cx="103639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solidFill>
                      <a:schemeClr val="accent1">
                        <a:lumMod val="50000"/>
                      </a:schemeClr>
                    </a:solidFill>
                    <a:latin typeface="Lato" panose="020F0502020204030203"/>
                  </a:defRPr>
                </a:lvl1pPr>
              </a:lstStyle>
              <a:p>
                <a:r>
                  <a:rPr lang="en-US" sz="2800" dirty="0"/>
                  <a:t>Signal-Inferred Ground Site Masks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715DE7B-8BBA-DE2D-B67E-D3EAAD1827C6}"/>
                  </a:ext>
                </a:extLst>
              </p:cNvPr>
              <p:cNvSpPr txBox="1"/>
              <p:nvPr/>
            </p:nvSpPr>
            <p:spPr>
              <a:xfrm>
                <a:off x="16952068" y="21857997"/>
                <a:ext cx="2965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solidFill>
                      <a:schemeClr val="accent1">
                        <a:lumMod val="50000"/>
                      </a:schemeClr>
                    </a:solidFill>
                    <a:latin typeface="Lato" panose="020F0502020204030203"/>
                  </a:defRPr>
                </a:lvl1pPr>
              </a:lstStyle>
              <a:p>
                <a:r>
                  <a:rPr lang="en-US" sz="1800" dirty="0">
                    <a:solidFill>
                      <a:schemeClr val="tx1"/>
                    </a:solidFill>
                  </a:rPr>
                  <a:t>Atlas Ghana (COSMIC-2)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BE84FC9-5168-8295-17BC-41C05D9E3F54}"/>
                  </a:ext>
                </a:extLst>
              </p:cNvPr>
              <p:cNvSpPr txBox="1"/>
              <p:nvPr/>
            </p:nvSpPr>
            <p:spPr>
              <a:xfrm>
                <a:off x="22136006" y="21860580"/>
                <a:ext cx="3385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solidFill>
                      <a:schemeClr val="accent1">
                        <a:lumMod val="50000"/>
                      </a:schemeClr>
                    </a:solidFill>
                    <a:latin typeface="Lato" panose="020F0502020204030203"/>
                  </a:defRPr>
                </a:lvl1pPr>
              </a:lstStyle>
              <a:p>
                <a:r>
                  <a:rPr lang="en-US" sz="1800" dirty="0">
                    <a:solidFill>
                      <a:schemeClr val="tx1"/>
                    </a:solidFill>
                  </a:rPr>
                  <a:t>NOAA Fairbanks (Sentinel-6)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A88D67-B4DA-3A7D-CA51-3377AEFEABF0}"/>
                </a:ext>
              </a:extLst>
            </p:cNvPr>
            <p:cNvSpPr txBox="1"/>
            <p:nvPr/>
          </p:nvSpPr>
          <p:spPr>
            <a:xfrm>
              <a:off x="16457921" y="24828778"/>
              <a:ext cx="1051987" cy="41549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Lato" panose="020F0502020204030203"/>
                </a:rPr>
                <a:t>Mask Raised above obscura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CAB4074-63DD-EA4A-0BDF-C2DA8EB08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20" y="2791645"/>
            <a:ext cx="3927721" cy="2299266"/>
          </a:xfrm>
          <a:prstGeom prst="rect">
            <a:avLst/>
          </a:prstGeom>
        </p:spPr>
      </p:pic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9774B0C3-4C64-F65D-CED2-61B269D8D51E}"/>
              </a:ext>
            </a:extLst>
          </p:cNvPr>
          <p:cNvSpPr txBox="1">
            <a:spLocks/>
          </p:cNvSpPr>
          <p:nvPr/>
        </p:nvSpPr>
        <p:spPr>
          <a:xfrm>
            <a:off x="445682" y="3738871"/>
            <a:ext cx="5855744" cy="207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4107" indent="0">
              <a:spcBef>
                <a:spcPts val="1624"/>
              </a:spcBef>
              <a:buClr>
                <a:schemeClr val="accent3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Real-World Implementation</a:t>
            </a:r>
            <a:endParaRPr lang="en-US" sz="1600" dirty="0">
              <a:solidFill>
                <a:schemeClr val="bg2"/>
              </a:solidFill>
              <a:latin typeface="Poppins" pitchFamily="2" charset="77"/>
              <a:cs typeface="Poppins" pitchFamily="2" charset="77"/>
            </a:endParaRPr>
          </a:p>
          <a:p>
            <a:pPr marL="579438" indent="-252413">
              <a:spcBef>
                <a:spcPts val="1024"/>
              </a:spcBef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Performed at a COSMIC-2 ground site and a NOAA site</a:t>
            </a:r>
          </a:p>
          <a:p>
            <a:pPr marL="579438" indent="-252413">
              <a:spcBef>
                <a:spcPts val="600"/>
              </a:spcBef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COSMIC-2 mask change led to expanded coverage and a resultant improvement in data latency</a:t>
            </a:r>
          </a:p>
          <a:p>
            <a:pPr marL="579438" indent="-252413">
              <a:spcBef>
                <a:spcPts val="600"/>
              </a:spcBef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NOAA tests identified limitations in the antenna tilt mechanism during passes for non-polar orbiting spacecraft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A3D27BE-FE4F-B53C-065B-14D419370EDA}"/>
              </a:ext>
            </a:extLst>
          </p:cNvPr>
          <p:cNvSpPr txBox="1"/>
          <p:nvPr/>
        </p:nvSpPr>
        <p:spPr>
          <a:xfrm>
            <a:off x="23793" y="994866"/>
            <a:ext cx="542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COSMIC-2 TEC Latency Before/After Masking Updates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C7C221-0090-1D4E-6EB8-91A66DD87034}"/>
              </a:ext>
            </a:extLst>
          </p:cNvPr>
          <p:cNvGrpSpPr/>
          <p:nvPr/>
        </p:nvGrpSpPr>
        <p:grpSpPr>
          <a:xfrm>
            <a:off x="363730" y="1148754"/>
            <a:ext cx="4691121" cy="2407908"/>
            <a:chOff x="176441" y="1148754"/>
            <a:chExt cx="4691121" cy="2407908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041A83B4-040B-1E51-60BA-5213C75C6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39"/>
            <a:stretch/>
          </p:blipFill>
          <p:spPr>
            <a:xfrm>
              <a:off x="314940" y="1337454"/>
              <a:ext cx="4436609" cy="106252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945442C-35AB-4E20-02F8-BC67460DB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4"/>
            <a:stretch/>
          </p:blipFill>
          <p:spPr>
            <a:xfrm>
              <a:off x="453440" y="2418625"/>
              <a:ext cx="4286234" cy="1034447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EB61A15-F6E6-14EF-0CB0-87148BFAB9FC}"/>
                </a:ext>
              </a:extLst>
            </p:cNvPr>
            <p:cNvSpPr txBox="1"/>
            <p:nvPr/>
          </p:nvSpPr>
          <p:spPr>
            <a:xfrm rot="16200000">
              <a:off x="-196413" y="1684116"/>
              <a:ext cx="1022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Before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92CF3B6-41D2-D9FC-29F7-0F24CB8B90BB}"/>
                </a:ext>
              </a:extLst>
            </p:cNvPr>
            <p:cNvSpPr txBox="1"/>
            <p:nvPr/>
          </p:nvSpPr>
          <p:spPr>
            <a:xfrm rot="16200000">
              <a:off x="-196413" y="2765449"/>
              <a:ext cx="1022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After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163BC94-7D1B-459A-83FE-A7C298D7CDDD}"/>
                </a:ext>
              </a:extLst>
            </p:cNvPr>
            <p:cNvSpPr txBox="1"/>
            <p:nvPr/>
          </p:nvSpPr>
          <p:spPr>
            <a:xfrm rot="5400000">
              <a:off x="4082519" y="1749131"/>
              <a:ext cx="138542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Latency (min)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D50A047-B73B-293D-5E4A-99414C86D3BB}"/>
                </a:ext>
              </a:extLst>
            </p:cNvPr>
            <p:cNvSpPr txBox="1"/>
            <p:nvPr/>
          </p:nvSpPr>
          <p:spPr>
            <a:xfrm rot="5400000">
              <a:off x="4078770" y="2771619"/>
              <a:ext cx="138542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Latency (min)</a:t>
              </a:r>
            </a:p>
          </p:txBody>
        </p:sp>
      </p:grpSp>
      <p:sp>
        <p:nvSpPr>
          <p:cNvPr id="106" name="Snip Diagonal Corner Rectangle 105">
            <a:extLst>
              <a:ext uri="{FF2B5EF4-FFF2-40B4-BE49-F238E27FC236}">
                <a16:creationId xmlns:a16="http://schemas.microsoft.com/office/drawing/2014/main" id="{D47090A1-29C0-4983-FF6C-5C505A7ADB71}"/>
              </a:ext>
            </a:extLst>
          </p:cNvPr>
          <p:cNvSpPr/>
          <p:nvPr/>
        </p:nvSpPr>
        <p:spPr>
          <a:xfrm>
            <a:off x="6621169" y="5311961"/>
            <a:ext cx="5381534" cy="78867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895E6F0-27C1-97DB-773D-2CF7C2EDD70E}"/>
              </a:ext>
            </a:extLst>
          </p:cNvPr>
          <p:cNvSpPr txBox="1"/>
          <p:nvPr/>
        </p:nvSpPr>
        <p:spPr>
          <a:xfrm>
            <a:off x="6730364" y="5458838"/>
            <a:ext cx="514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Both masks were generated through a custom ad-hoc campaign and manually generated → how to scale to larger systems?</a:t>
            </a:r>
          </a:p>
        </p:txBody>
      </p:sp>
    </p:spTree>
    <p:extLst>
      <p:ext uri="{BB962C8B-B14F-4D97-AF65-F5344CB8AC3E}">
        <p14:creationId xmlns:p14="http://schemas.microsoft.com/office/powerpoint/2010/main" val="416059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ED969-83D9-91DA-5532-982C2BD9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547"/>
            <a:ext cx="10972799" cy="829013"/>
          </a:xfrm>
        </p:spPr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dirty="0">
                <a:solidFill>
                  <a:schemeClr val="accent3"/>
                </a:solidFill>
              </a:rPr>
              <a:t>Flexibility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Adaptability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E6E8E-3C07-791F-37A2-E4AB460A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64F4-16F1-6042-BC8E-3A13B990A1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7D8EC95D-0CAD-8A68-555D-D917A380E565}"/>
              </a:ext>
            </a:extLst>
          </p:cNvPr>
          <p:cNvSpPr txBox="1">
            <a:spLocks/>
          </p:cNvSpPr>
          <p:nvPr/>
        </p:nvSpPr>
        <p:spPr>
          <a:xfrm>
            <a:off x="4981338" y="999152"/>
            <a:ext cx="6951582" cy="208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4107" indent="0">
              <a:buClr>
                <a:schemeClr val="accent3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Active Mask Monitoring and Generation</a:t>
            </a:r>
          </a:p>
          <a:p>
            <a:pPr marL="62865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Generate an initial mask using sufficient full visibility passes</a:t>
            </a:r>
          </a:p>
          <a:p>
            <a:pPr marL="62865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Capture and store signal* quality and antenna position data during downlinks</a:t>
            </a:r>
          </a:p>
          <a:p>
            <a:pPr marL="62865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Regularly pull signal quality data and analyze for changes</a:t>
            </a:r>
          </a:p>
          <a:p>
            <a:pPr marL="628650" indent="-342900"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Re-fit mask to any changes and alert mission and site operators</a:t>
            </a:r>
          </a:p>
          <a:p>
            <a:pPr lvl="1">
              <a:buClr>
                <a:schemeClr val="accent3"/>
              </a:buClr>
            </a:pPr>
            <a:endParaRPr lang="en-US" sz="1247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9FEFBEB-B96A-4774-FF71-20026E638F2A}"/>
              </a:ext>
            </a:extLst>
          </p:cNvPr>
          <p:cNvGrpSpPr/>
          <p:nvPr/>
        </p:nvGrpSpPr>
        <p:grpSpPr>
          <a:xfrm>
            <a:off x="-15031" y="1461146"/>
            <a:ext cx="4403754" cy="4591131"/>
            <a:chOff x="-15031" y="1371938"/>
            <a:chExt cx="4403754" cy="459113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2526133-414A-C586-6E91-DB1097AF51D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837">
              <a:off x="1453567" y="1392948"/>
              <a:ext cx="612329" cy="282309"/>
              <a:chOff x="5371442" y="462573"/>
              <a:chExt cx="1212987" cy="559235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3825521-B8BA-A775-1C31-CCF8915228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2910" y="704865"/>
                <a:ext cx="651878" cy="1019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3105EB2-79E9-7601-CC1C-54F7CAE9B9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00" y="52722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FEE5BF1-1271-A52A-31FF-97169D1A98CB}"/>
                  </a:ext>
                </a:extLst>
              </p:cNvPr>
              <p:cNvSpPr/>
              <p:nvPr/>
            </p:nvSpPr>
            <p:spPr>
              <a:xfrm>
                <a:off x="5710057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015DDF-8899-6194-A9A5-5FD0B53BB90D}"/>
                  </a:ext>
                </a:extLst>
              </p:cNvPr>
              <p:cNvSpPr/>
              <p:nvPr/>
            </p:nvSpPr>
            <p:spPr>
              <a:xfrm>
                <a:off x="5371442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F2DD3FFD-CFE8-0465-4075-B598F86A8026}"/>
                  </a:ext>
                </a:extLst>
              </p:cNvPr>
              <p:cNvSpPr/>
              <p:nvPr/>
            </p:nvSpPr>
            <p:spPr>
              <a:xfrm>
                <a:off x="6322131" y="704865"/>
                <a:ext cx="262298" cy="316943"/>
              </a:xfrm>
              <a:prstGeom prst="roundRect">
                <a:avLst>
                  <a:gd name="adj" fmla="val 7504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243751D2-69F7-6F02-0D4F-1501DFF0B146}"/>
                  </a:ext>
                </a:extLst>
              </p:cNvPr>
              <p:cNvSpPr/>
              <p:nvPr/>
            </p:nvSpPr>
            <p:spPr>
              <a:xfrm rot="5400000">
                <a:off x="6201653" y="450818"/>
                <a:ext cx="137222" cy="210952"/>
              </a:xfrm>
              <a:prstGeom prst="roundRect">
                <a:avLst>
                  <a:gd name="adj" fmla="val 26948"/>
                </a:avLst>
              </a:prstGeom>
              <a:solidFill>
                <a:srgbClr val="FFD579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2F4E4CD-9EC0-6BF8-243D-CDD93974DB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041" y="462573"/>
                <a:ext cx="162332" cy="162332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3C76E4D-4F8D-06D2-A4BA-2ECA6D26680A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837">
              <a:off x="1408095" y="1613265"/>
              <a:ext cx="612329" cy="282309"/>
              <a:chOff x="5371442" y="462573"/>
              <a:chExt cx="1212987" cy="559235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A6C7F4C-AAE1-2D33-CAE3-5DC559F6CA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2910" y="704865"/>
                <a:ext cx="651878" cy="1019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3BF7C24-E534-A5A4-1691-F9606583A2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00" y="52722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02B96CC-5B1C-637F-2035-A3FA488392A1}"/>
                  </a:ext>
                </a:extLst>
              </p:cNvPr>
              <p:cNvSpPr/>
              <p:nvPr/>
            </p:nvSpPr>
            <p:spPr>
              <a:xfrm>
                <a:off x="5710057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BC9ECE5-D52B-8BD5-7458-2669BC0FB54F}"/>
                  </a:ext>
                </a:extLst>
              </p:cNvPr>
              <p:cNvSpPr/>
              <p:nvPr/>
            </p:nvSpPr>
            <p:spPr>
              <a:xfrm>
                <a:off x="5371442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558A82D3-EA30-0D32-964C-3F581010E5F9}"/>
                  </a:ext>
                </a:extLst>
              </p:cNvPr>
              <p:cNvSpPr/>
              <p:nvPr/>
            </p:nvSpPr>
            <p:spPr>
              <a:xfrm>
                <a:off x="6322131" y="704865"/>
                <a:ext cx="262298" cy="316943"/>
              </a:xfrm>
              <a:prstGeom prst="roundRect">
                <a:avLst>
                  <a:gd name="adj" fmla="val 7504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274C24E0-2A5E-4A01-1EE6-18E8060B7247}"/>
                  </a:ext>
                </a:extLst>
              </p:cNvPr>
              <p:cNvSpPr/>
              <p:nvPr/>
            </p:nvSpPr>
            <p:spPr>
              <a:xfrm rot="5400000">
                <a:off x="6201653" y="450818"/>
                <a:ext cx="137222" cy="210952"/>
              </a:xfrm>
              <a:prstGeom prst="roundRect">
                <a:avLst>
                  <a:gd name="adj" fmla="val 26948"/>
                </a:avLst>
              </a:prstGeom>
              <a:solidFill>
                <a:srgbClr val="FFD579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72F57B4-B3DA-DBC8-D57F-0B2AC47487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041" y="462573"/>
                <a:ext cx="162332" cy="162332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CFB8EE6-3A17-48EF-15DF-F97E8EEAE0E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837">
              <a:off x="969005" y="1380819"/>
              <a:ext cx="612329" cy="282309"/>
              <a:chOff x="5371442" y="462573"/>
              <a:chExt cx="1212987" cy="559235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9D004E-7E57-F666-A95D-A397E6D89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2910" y="704865"/>
                <a:ext cx="651878" cy="1019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B2D5DBE-C316-F1E1-B0FA-6A943B8E5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00" y="52722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F22357A-8FE0-165C-3DBC-167C6E02CAB1}"/>
                  </a:ext>
                </a:extLst>
              </p:cNvPr>
              <p:cNvSpPr/>
              <p:nvPr/>
            </p:nvSpPr>
            <p:spPr>
              <a:xfrm>
                <a:off x="5710057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D321C1B-7CF0-19B8-7CF8-7FBEEA89AB9E}"/>
                  </a:ext>
                </a:extLst>
              </p:cNvPr>
              <p:cNvSpPr/>
              <p:nvPr/>
            </p:nvSpPr>
            <p:spPr>
              <a:xfrm>
                <a:off x="5371442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>
                <a:extLst>
                  <a:ext uri="{FF2B5EF4-FFF2-40B4-BE49-F238E27FC236}">
                    <a16:creationId xmlns:a16="http://schemas.microsoft.com/office/drawing/2014/main" id="{278468D2-8E91-1430-000B-CC1334AAD06A}"/>
                  </a:ext>
                </a:extLst>
              </p:cNvPr>
              <p:cNvSpPr/>
              <p:nvPr/>
            </p:nvSpPr>
            <p:spPr>
              <a:xfrm>
                <a:off x="6322131" y="704865"/>
                <a:ext cx="262298" cy="316943"/>
              </a:xfrm>
              <a:prstGeom prst="roundRect">
                <a:avLst>
                  <a:gd name="adj" fmla="val 7504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D66BEB2B-A820-9387-458C-92A8681E502C}"/>
                  </a:ext>
                </a:extLst>
              </p:cNvPr>
              <p:cNvSpPr/>
              <p:nvPr/>
            </p:nvSpPr>
            <p:spPr>
              <a:xfrm rot="5400000">
                <a:off x="6201653" y="450818"/>
                <a:ext cx="137222" cy="210952"/>
              </a:xfrm>
              <a:prstGeom prst="roundRect">
                <a:avLst>
                  <a:gd name="adj" fmla="val 26948"/>
                </a:avLst>
              </a:prstGeom>
              <a:solidFill>
                <a:srgbClr val="FFD579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FC35D36-1939-0A49-8BFB-3CC023CC4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041" y="462573"/>
                <a:ext cx="162332" cy="162332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B0E6139-BB56-B83E-6DC9-FBD2365A1751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837">
              <a:off x="923533" y="1601136"/>
              <a:ext cx="612329" cy="282309"/>
              <a:chOff x="5371442" y="462573"/>
              <a:chExt cx="1212987" cy="559235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21F108D-457F-E685-888D-18CF5335E8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2910" y="704865"/>
                <a:ext cx="651878" cy="1019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F2F2687-79FC-B39D-E277-FC6B92DBB7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00" y="52722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2A45076-A97C-44B5-2ABF-7F9DEAE9AADF}"/>
                  </a:ext>
                </a:extLst>
              </p:cNvPr>
              <p:cNvSpPr/>
              <p:nvPr/>
            </p:nvSpPr>
            <p:spPr>
              <a:xfrm>
                <a:off x="5710057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073512-4BF6-6BF0-09D5-3E4A1002209E}"/>
                  </a:ext>
                </a:extLst>
              </p:cNvPr>
              <p:cNvSpPr/>
              <p:nvPr/>
            </p:nvSpPr>
            <p:spPr>
              <a:xfrm>
                <a:off x="5371442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761672D2-76F2-A4D7-B0AC-8A54475F37AA}"/>
                  </a:ext>
                </a:extLst>
              </p:cNvPr>
              <p:cNvSpPr/>
              <p:nvPr/>
            </p:nvSpPr>
            <p:spPr>
              <a:xfrm>
                <a:off x="6322131" y="704865"/>
                <a:ext cx="262298" cy="316943"/>
              </a:xfrm>
              <a:prstGeom prst="roundRect">
                <a:avLst>
                  <a:gd name="adj" fmla="val 7504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4849AA9C-DE1B-9AAA-173D-3684554F72EE}"/>
                  </a:ext>
                </a:extLst>
              </p:cNvPr>
              <p:cNvSpPr/>
              <p:nvPr/>
            </p:nvSpPr>
            <p:spPr>
              <a:xfrm rot="5400000">
                <a:off x="6201653" y="450818"/>
                <a:ext cx="137222" cy="210952"/>
              </a:xfrm>
              <a:prstGeom prst="roundRect">
                <a:avLst>
                  <a:gd name="adj" fmla="val 26948"/>
                </a:avLst>
              </a:prstGeom>
              <a:solidFill>
                <a:srgbClr val="FFD579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253D08C-CF07-4490-746A-6BB40F335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041" y="462573"/>
                <a:ext cx="162332" cy="162332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F438A6E-3A74-FA28-C3D2-05550A1C7A4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837">
              <a:off x="523630" y="1371938"/>
              <a:ext cx="612329" cy="282309"/>
              <a:chOff x="5371442" y="462573"/>
              <a:chExt cx="1212987" cy="559235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1AB9C10-D614-D4C2-AB5B-B815B9046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2910" y="704865"/>
                <a:ext cx="651878" cy="1019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C160539-C3E2-4FBE-6F24-89FADF070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00" y="52722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4CC9E63-82DB-C451-141F-8A8F42A9F9B5}"/>
                  </a:ext>
                </a:extLst>
              </p:cNvPr>
              <p:cNvSpPr/>
              <p:nvPr/>
            </p:nvSpPr>
            <p:spPr>
              <a:xfrm>
                <a:off x="5710057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25CDCBD-5C93-38D4-101F-8406EC98F520}"/>
                  </a:ext>
                </a:extLst>
              </p:cNvPr>
              <p:cNvSpPr/>
              <p:nvPr/>
            </p:nvSpPr>
            <p:spPr>
              <a:xfrm>
                <a:off x="5371442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25AAC384-C3AE-A1B3-7241-4E6D8B217A8B}"/>
                  </a:ext>
                </a:extLst>
              </p:cNvPr>
              <p:cNvSpPr/>
              <p:nvPr/>
            </p:nvSpPr>
            <p:spPr>
              <a:xfrm>
                <a:off x="6322131" y="704865"/>
                <a:ext cx="262298" cy="316943"/>
              </a:xfrm>
              <a:prstGeom prst="roundRect">
                <a:avLst>
                  <a:gd name="adj" fmla="val 7504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6248BEB6-2517-1951-05FB-FDA69AE8F360}"/>
                  </a:ext>
                </a:extLst>
              </p:cNvPr>
              <p:cNvSpPr/>
              <p:nvPr/>
            </p:nvSpPr>
            <p:spPr>
              <a:xfrm rot="5400000">
                <a:off x="6201653" y="450818"/>
                <a:ext cx="137222" cy="210952"/>
              </a:xfrm>
              <a:prstGeom prst="roundRect">
                <a:avLst>
                  <a:gd name="adj" fmla="val 26948"/>
                </a:avLst>
              </a:prstGeom>
              <a:solidFill>
                <a:srgbClr val="FFD579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249C1D3F-994B-C820-8C7C-06FD9E4C31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041" y="462573"/>
                <a:ext cx="162332" cy="162332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D9BBFEA-2E5D-9BF3-18D8-D5E42F5F595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837">
              <a:off x="478158" y="1592255"/>
              <a:ext cx="612329" cy="282309"/>
              <a:chOff x="5371442" y="462573"/>
              <a:chExt cx="1212987" cy="559235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41B2526-79E2-9D88-F744-A88FBC42EA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12910" y="704865"/>
                <a:ext cx="651878" cy="1019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B776DD5-8BF6-7D8B-006F-850292744B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6000" y="527221"/>
                <a:ext cx="4572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42C3E2C-A75B-10AC-0217-EF6DC4663179}"/>
                  </a:ext>
                </a:extLst>
              </p:cNvPr>
              <p:cNvSpPr/>
              <p:nvPr/>
            </p:nvSpPr>
            <p:spPr>
              <a:xfrm>
                <a:off x="5710057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594287F-1129-2DC3-51FD-B6B695BBD4A6}"/>
                  </a:ext>
                </a:extLst>
              </p:cNvPr>
              <p:cNvSpPr/>
              <p:nvPr/>
            </p:nvSpPr>
            <p:spPr>
              <a:xfrm>
                <a:off x="5371442" y="487683"/>
                <a:ext cx="317157" cy="522646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ed Rectangle 162">
                <a:extLst>
                  <a:ext uri="{FF2B5EF4-FFF2-40B4-BE49-F238E27FC236}">
                    <a16:creationId xmlns:a16="http://schemas.microsoft.com/office/drawing/2014/main" id="{6C8446D6-0729-604C-9858-616DD769BF07}"/>
                  </a:ext>
                </a:extLst>
              </p:cNvPr>
              <p:cNvSpPr/>
              <p:nvPr/>
            </p:nvSpPr>
            <p:spPr>
              <a:xfrm>
                <a:off x="6322131" y="704865"/>
                <a:ext cx="262298" cy="316943"/>
              </a:xfrm>
              <a:prstGeom prst="roundRect">
                <a:avLst>
                  <a:gd name="adj" fmla="val 7504"/>
                </a:avLst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7F0E0AAA-103D-F288-29BE-E76979959034}"/>
                  </a:ext>
                </a:extLst>
              </p:cNvPr>
              <p:cNvSpPr/>
              <p:nvPr/>
            </p:nvSpPr>
            <p:spPr>
              <a:xfrm rot="5400000">
                <a:off x="6201653" y="450818"/>
                <a:ext cx="137222" cy="210952"/>
              </a:xfrm>
              <a:prstGeom prst="roundRect">
                <a:avLst>
                  <a:gd name="adj" fmla="val 26948"/>
                </a:avLst>
              </a:prstGeom>
              <a:solidFill>
                <a:srgbClr val="FFD579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7449C672-CA98-F34B-E70A-7DC9FBD5E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041" y="462573"/>
                <a:ext cx="162332" cy="162332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Down Arrow 167">
              <a:extLst>
                <a:ext uri="{FF2B5EF4-FFF2-40B4-BE49-F238E27FC236}">
                  <a16:creationId xmlns:a16="http://schemas.microsoft.com/office/drawing/2014/main" id="{3366D665-8553-83D1-E3B0-FDFF56090882}"/>
                </a:ext>
              </a:extLst>
            </p:cNvPr>
            <p:cNvSpPr/>
            <p:nvPr/>
          </p:nvSpPr>
          <p:spPr>
            <a:xfrm>
              <a:off x="1143422" y="1984802"/>
              <a:ext cx="239501" cy="245063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Down Arrow 168">
              <a:extLst>
                <a:ext uri="{FF2B5EF4-FFF2-40B4-BE49-F238E27FC236}">
                  <a16:creationId xmlns:a16="http://schemas.microsoft.com/office/drawing/2014/main" id="{ABDA1A52-02E6-7D93-83DB-1266CC4AF69B}"/>
                </a:ext>
              </a:extLst>
            </p:cNvPr>
            <p:cNvSpPr/>
            <p:nvPr/>
          </p:nvSpPr>
          <p:spPr>
            <a:xfrm>
              <a:off x="767637" y="1980156"/>
              <a:ext cx="239501" cy="245063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3AA9683-9FCB-AC08-3896-AFBB8F1D9E25}"/>
                </a:ext>
              </a:extLst>
            </p:cNvPr>
            <p:cNvGrpSpPr/>
            <p:nvPr/>
          </p:nvGrpSpPr>
          <p:grpSpPr>
            <a:xfrm>
              <a:off x="520286" y="2315287"/>
              <a:ext cx="1493452" cy="613597"/>
              <a:chOff x="423053" y="2388860"/>
              <a:chExt cx="1493452" cy="61359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E4F46BC-FADA-3058-FE3A-E96ACF9A22E1}"/>
                  </a:ext>
                </a:extLst>
              </p:cNvPr>
              <p:cNvSpPr/>
              <p:nvPr/>
            </p:nvSpPr>
            <p:spPr>
              <a:xfrm>
                <a:off x="423053" y="2388860"/>
                <a:ext cx="1493452" cy="613597"/>
              </a:xfrm>
              <a:prstGeom prst="roundRect">
                <a:avLst/>
              </a:prstGeom>
              <a:solidFill>
                <a:schemeClr val="accent2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99A47B14-DECA-ABD6-CC89-81929CC71E75}"/>
                  </a:ext>
                </a:extLst>
              </p:cNvPr>
              <p:cNvSpPr txBox="1"/>
              <p:nvPr/>
            </p:nvSpPr>
            <p:spPr>
              <a:xfrm>
                <a:off x="525786" y="2572548"/>
                <a:ext cx="128798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Poppins" pitchFamily="2" charset="77"/>
                    <a:ea typeface="Lato" panose="020F0502020204030203" pitchFamily="34" charset="0"/>
                    <a:cs typeface="Poppins" pitchFamily="2" charset="77"/>
                  </a:rPr>
                  <a:t>Antennas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B779DBD3-85E1-AED9-7DB5-525DBB112D99}"/>
                </a:ext>
              </a:extLst>
            </p:cNvPr>
            <p:cNvGrpSpPr/>
            <p:nvPr/>
          </p:nvGrpSpPr>
          <p:grpSpPr>
            <a:xfrm>
              <a:off x="520286" y="3336269"/>
              <a:ext cx="1493452" cy="613597"/>
              <a:chOff x="423053" y="2388860"/>
              <a:chExt cx="1493452" cy="613597"/>
            </a:xfrm>
          </p:grpSpPr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D85B594C-FB36-1EAB-92D3-45388033937B}"/>
                  </a:ext>
                </a:extLst>
              </p:cNvPr>
              <p:cNvSpPr/>
              <p:nvPr/>
            </p:nvSpPr>
            <p:spPr>
              <a:xfrm>
                <a:off x="423053" y="2388860"/>
                <a:ext cx="1493452" cy="613597"/>
              </a:xfrm>
              <a:prstGeom prst="roundRect">
                <a:avLst/>
              </a:prstGeom>
              <a:solidFill>
                <a:schemeClr val="accent2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3F5B45D-C220-19CA-C557-CE61F6851698}"/>
                  </a:ext>
                </a:extLst>
              </p:cNvPr>
              <p:cNvSpPr txBox="1"/>
              <p:nvPr/>
            </p:nvSpPr>
            <p:spPr>
              <a:xfrm>
                <a:off x="525786" y="2495603"/>
                <a:ext cx="12879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Poppins" pitchFamily="2" charset="77"/>
                    <a:ea typeface="Lato" panose="020F0502020204030203" pitchFamily="34" charset="0"/>
                    <a:cs typeface="Poppins" pitchFamily="2" charset="77"/>
                  </a:rPr>
                  <a:t>Ground Site Operations</a:t>
                </a: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C41BE40-860D-5843-67D3-B2F381BED116}"/>
                </a:ext>
              </a:extLst>
            </p:cNvPr>
            <p:cNvGrpSpPr/>
            <p:nvPr/>
          </p:nvGrpSpPr>
          <p:grpSpPr>
            <a:xfrm>
              <a:off x="2460933" y="3336101"/>
              <a:ext cx="1493452" cy="613597"/>
              <a:chOff x="423053" y="2388860"/>
              <a:chExt cx="1493452" cy="613597"/>
            </a:xfrm>
          </p:grpSpPr>
          <p:sp>
            <p:nvSpPr>
              <p:cNvPr id="187" name="Rounded Rectangle 186">
                <a:extLst>
                  <a:ext uri="{FF2B5EF4-FFF2-40B4-BE49-F238E27FC236}">
                    <a16:creationId xmlns:a16="http://schemas.microsoft.com/office/drawing/2014/main" id="{AB5DEF5A-2166-BA4A-0144-1B3EAEDE8910}"/>
                  </a:ext>
                </a:extLst>
              </p:cNvPr>
              <p:cNvSpPr/>
              <p:nvPr/>
            </p:nvSpPr>
            <p:spPr>
              <a:xfrm>
                <a:off x="423053" y="2388860"/>
                <a:ext cx="1493452" cy="613597"/>
              </a:xfrm>
              <a:prstGeom prst="roundRect">
                <a:avLst/>
              </a:prstGeom>
              <a:solidFill>
                <a:schemeClr val="accent2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F1B913F-E07D-A7E1-D9F0-8119E45EEEF2}"/>
                  </a:ext>
                </a:extLst>
              </p:cNvPr>
              <p:cNvSpPr txBox="1"/>
              <p:nvPr/>
            </p:nvSpPr>
            <p:spPr>
              <a:xfrm>
                <a:off x="525786" y="2495603"/>
                <a:ext cx="12879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Poppins" pitchFamily="2" charset="77"/>
                    <a:ea typeface="Lato" panose="020F0502020204030203" pitchFamily="34" charset="0"/>
                    <a:cs typeface="Poppins" pitchFamily="2" charset="77"/>
                  </a:rPr>
                  <a:t>Ground Site</a:t>
                </a:r>
              </a:p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Poppins" pitchFamily="2" charset="77"/>
                    <a:ea typeface="Lato" panose="020F0502020204030203" pitchFamily="34" charset="0"/>
                    <a:cs typeface="Poppins" pitchFamily="2" charset="77"/>
                  </a:rPr>
                  <a:t>Data Storage</a:t>
                </a: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FFA566C3-102E-F085-C457-7A397D12AD90}"/>
                </a:ext>
              </a:extLst>
            </p:cNvPr>
            <p:cNvGrpSpPr/>
            <p:nvPr/>
          </p:nvGrpSpPr>
          <p:grpSpPr>
            <a:xfrm>
              <a:off x="2369964" y="1553094"/>
              <a:ext cx="2018759" cy="1127036"/>
              <a:chOff x="2314886" y="1748181"/>
              <a:chExt cx="2018759" cy="1127036"/>
            </a:xfrm>
          </p:grpSpPr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63DBD36F-DEE4-7EBE-F8AE-16A633664A98}"/>
                  </a:ext>
                </a:extLst>
              </p:cNvPr>
              <p:cNvSpPr txBox="1"/>
              <p:nvPr/>
            </p:nvSpPr>
            <p:spPr>
              <a:xfrm>
                <a:off x="2545498" y="1748181"/>
                <a:ext cx="120006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Payload Data</a:t>
                </a:r>
              </a:p>
            </p:txBody>
          </p:sp>
          <p:sp>
            <p:nvSpPr>
              <p:cNvPr id="212" name="Down Arrow 211">
                <a:extLst>
                  <a:ext uri="{FF2B5EF4-FFF2-40B4-BE49-F238E27FC236}">
                    <a16:creationId xmlns:a16="http://schemas.microsoft.com/office/drawing/2014/main" id="{2F665DF1-0B4D-B062-6E55-852508333A40}"/>
                  </a:ext>
                </a:extLst>
              </p:cNvPr>
              <p:cNvSpPr/>
              <p:nvPr/>
            </p:nvSpPr>
            <p:spPr>
              <a:xfrm rot="16200000">
                <a:off x="2317668" y="2046741"/>
                <a:ext cx="239501" cy="245063"/>
              </a:xfrm>
              <a:prstGeom prst="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Down Arrow 212">
                <a:extLst>
                  <a:ext uri="{FF2B5EF4-FFF2-40B4-BE49-F238E27FC236}">
                    <a16:creationId xmlns:a16="http://schemas.microsoft.com/office/drawing/2014/main" id="{A6D64B43-AEDD-9575-8248-1D69E3CA88F0}"/>
                  </a:ext>
                </a:extLst>
              </p:cNvPr>
              <p:cNvSpPr/>
              <p:nvPr/>
            </p:nvSpPr>
            <p:spPr>
              <a:xfrm rot="16200000">
                <a:off x="2317668" y="1748760"/>
                <a:ext cx="239501" cy="245063"/>
              </a:xfrm>
              <a:prstGeom prst="down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31924ADF-0242-DF4B-8DDA-1C1AFDE721DD}"/>
                  </a:ext>
                </a:extLst>
              </p:cNvPr>
              <p:cNvSpPr txBox="1"/>
              <p:nvPr/>
            </p:nvSpPr>
            <p:spPr>
              <a:xfrm>
                <a:off x="2545498" y="2046162"/>
                <a:ext cx="17881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Link Health (per downlink)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2D948825-1CAE-6E64-406E-8B84FB604910}"/>
                  </a:ext>
                </a:extLst>
              </p:cNvPr>
              <p:cNvSpPr txBox="1"/>
              <p:nvPr/>
            </p:nvSpPr>
            <p:spPr>
              <a:xfrm>
                <a:off x="2545498" y="2323489"/>
                <a:ext cx="17881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Link Health (periodic)</a:t>
                </a:r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E8F45DB8-7F98-CFF0-BBE7-31AE054F9B3D}"/>
                  </a:ext>
                </a:extLst>
              </p:cNvPr>
              <p:cNvGrpSpPr/>
              <p:nvPr/>
            </p:nvGrpSpPr>
            <p:grpSpPr>
              <a:xfrm>
                <a:off x="2314886" y="2326849"/>
                <a:ext cx="245063" cy="239501"/>
                <a:chOff x="2648057" y="2276743"/>
                <a:chExt cx="245063" cy="239501"/>
              </a:xfrm>
            </p:grpSpPr>
            <p:sp>
              <p:nvSpPr>
                <p:cNvPr id="217" name="Down Arrow 216">
                  <a:extLst>
                    <a:ext uri="{FF2B5EF4-FFF2-40B4-BE49-F238E27FC236}">
                      <a16:creationId xmlns:a16="http://schemas.microsoft.com/office/drawing/2014/main" id="{7D38FDE4-0CCB-CE05-4FDB-1904E6A1B495}"/>
                    </a:ext>
                  </a:extLst>
                </p:cNvPr>
                <p:cNvSpPr/>
                <p:nvPr/>
              </p:nvSpPr>
              <p:spPr>
                <a:xfrm rot="16200000">
                  <a:off x="2650838" y="2273962"/>
                  <a:ext cx="239501" cy="245063"/>
                </a:xfrm>
                <a:prstGeom prst="down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6D72071F-A120-B06E-9353-923A9B8A1D4D}"/>
                    </a:ext>
                  </a:extLst>
                </p:cNvPr>
                <p:cNvSpPr/>
                <p:nvPr/>
              </p:nvSpPr>
              <p:spPr>
                <a:xfrm>
                  <a:off x="2691131" y="2332397"/>
                  <a:ext cx="45719" cy="159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8EE9B80E-1E81-D189-34C8-BAD529C7A592}"/>
                  </a:ext>
                </a:extLst>
              </p:cNvPr>
              <p:cNvSpPr txBox="1"/>
              <p:nvPr/>
            </p:nvSpPr>
            <p:spPr>
              <a:xfrm>
                <a:off x="2545497" y="2620121"/>
                <a:ext cx="178814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Antenna Masks (periodic)</a:t>
                </a:r>
              </a:p>
            </p:txBody>
          </p:sp>
          <p:sp>
            <p:nvSpPr>
              <p:cNvPr id="220" name="Down Arrow 219">
                <a:extLst>
                  <a:ext uri="{FF2B5EF4-FFF2-40B4-BE49-F238E27FC236}">
                    <a16:creationId xmlns:a16="http://schemas.microsoft.com/office/drawing/2014/main" id="{DD556C1D-251A-84A0-6117-8F7CC0EAFFD4}"/>
                  </a:ext>
                </a:extLst>
              </p:cNvPr>
              <p:cNvSpPr/>
              <p:nvPr/>
            </p:nvSpPr>
            <p:spPr>
              <a:xfrm rot="16200000">
                <a:off x="2317668" y="2632935"/>
                <a:ext cx="239501" cy="245063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8" name="Down Arrow 257">
              <a:extLst>
                <a:ext uri="{FF2B5EF4-FFF2-40B4-BE49-F238E27FC236}">
                  <a16:creationId xmlns:a16="http://schemas.microsoft.com/office/drawing/2014/main" id="{22CE7A33-B411-2AF1-68E0-3610A98BF810}"/>
                </a:ext>
              </a:extLst>
            </p:cNvPr>
            <p:cNvSpPr/>
            <p:nvPr/>
          </p:nvSpPr>
          <p:spPr>
            <a:xfrm>
              <a:off x="761193" y="4052044"/>
              <a:ext cx="239501" cy="245063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Down Arrow 258">
              <a:extLst>
                <a:ext uri="{FF2B5EF4-FFF2-40B4-BE49-F238E27FC236}">
                  <a16:creationId xmlns:a16="http://schemas.microsoft.com/office/drawing/2014/main" id="{AA63EB10-6E21-C005-59FF-5FF3505683D9}"/>
                </a:ext>
              </a:extLst>
            </p:cNvPr>
            <p:cNvSpPr/>
            <p:nvPr/>
          </p:nvSpPr>
          <p:spPr>
            <a:xfrm rot="16200000">
              <a:off x="2109970" y="3383114"/>
              <a:ext cx="239501" cy="245063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FD530F3-2310-5DAC-8A36-3560BF08740B}"/>
                </a:ext>
              </a:extLst>
            </p:cNvPr>
            <p:cNvGrpSpPr/>
            <p:nvPr/>
          </p:nvGrpSpPr>
          <p:grpSpPr>
            <a:xfrm>
              <a:off x="520286" y="4357251"/>
              <a:ext cx="1493452" cy="613597"/>
              <a:chOff x="423053" y="2388860"/>
              <a:chExt cx="1493452" cy="613597"/>
            </a:xfrm>
          </p:grpSpPr>
          <p:sp>
            <p:nvSpPr>
              <p:cNvPr id="261" name="Rounded Rectangle 186">
                <a:extLst>
                  <a:ext uri="{FF2B5EF4-FFF2-40B4-BE49-F238E27FC236}">
                    <a16:creationId xmlns:a16="http://schemas.microsoft.com/office/drawing/2014/main" id="{832AF306-9168-0DA9-153A-711790D5D88C}"/>
                  </a:ext>
                </a:extLst>
              </p:cNvPr>
              <p:cNvSpPr/>
              <p:nvPr/>
            </p:nvSpPr>
            <p:spPr>
              <a:xfrm>
                <a:off x="423053" y="2388860"/>
                <a:ext cx="1493452" cy="613597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C4E9A460-F191-615C-8A36-008693BE3CEC}"/>
                  </a:ext>
                </a:extLst>
              </p:cNvPr>
              <p:cNvSpPr txBox="1"/>
              <p:nvPr/>
            </p:nvSpPr>
            <p:spPr>
              <a:xfrm>
                <a:off x="525786" y="2495603"/>
                <a:ext cx="12879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  <a:latin typeface="Poppins" pitchFamily="2" charset="77"/>
                    <a:ea typeface="Lato" panose="020F0502020204030203" pitchFamily="34" charset="0"/>
                    <a:cs typeface="Poppins" pitchFamily="2" charset="77"/>
                  </a:rPr>
                  <a:t>Mission Operations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BF09A62F-46A6-5921-207A-CD9C1BE67E26}"/>
                </a:ext>
              </a:extLst>
            </p:cNvPr>
            <p:cNvGrpSpPr/>
            <p:nvPr/>
          </p:nvGrpSpPr>
          <p:grpSpPr>
            <a:xfrm>
              <a:off x="515922" y="5378233"/>
              <a:ext cx="1493453" cy="584836"/>
              <a:chOff x="410822" y="5451806"/>
              <a:chExt cx="1493453" cy="584836"/>
            </a:xfrm>
          </p:grpSpPr>
          <p:sp>
            <p:nvSpPr>
              <p:cNvPr id="257" name="Rectangle: Diagonal Corners Snipped 25">
                <a:extLst>
                  <a:ext uri="{FF2B5EF4-FFF2-40B4-BE49-F238E27FC236}">
                    <a16:creationId xmlns:a16="http://schemas.microsoft.com/office/drawing/2014/main" id="{C4759116-F403-8464-0F69-EC61EC6A2E62}"/>
                  </a:ext>
                </a:extLst>
              </p:cNvPr>
              <p:cNvSpPr/>
              <p:nvPr/>
            </p:nvSpPr>
            <p:spPr>
              <a:xfrm>
                <a:off x="410822" y="5451806"/>
                <a:ext cx="1493453" cy="584836"/>
              </a:xfrm>
              <a:prstGeom prst="snip2DiagRect">
                <a:avLst>
                  <a:gd name="adj1" fmla="val 0"/>
                  <a:gd name="adj2" fmla="val 31044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104605A0-A004-B23D-B472-1073FFFD94E8}"/>
                  </a:ext>
                </a:extLst>
              </p:cNvPr>
              <p:cNvSpPr txBox="1"/>
              <p:nvPr/>
            </p:nvSpPr>
            <p:spPr>
              <a:xfrm>
                <a:off x="517919" y="5553690"/>
                <a:ext cx="128798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i="1" dirty="0">
                    <a:latin typeface="Poppins" pitchFamily="2" charset="77"/>
                    <a:ea typeface="Lato" panose="020F0502020204030203" pitchFamily="34" charset="0"/>
                    <a:cs typeface="Poppins" pitchFamily="2" charset="77"/>
                  </a:rPr>
                  <a:t>Adaptive Mask Generation</a:t>
                </a:r>
              </a:p>
            </p:txBody>
          </p:sp>
        </p:grpSp>
        <p:sp>
          <p:nvSpPr>
            <p:cNvPr id="283" name="Down Arrow 202">
              <a:extLst>
                <a:ext uri="{FF2B5EF4-FFF2-40B4-BE49-F238E27FC236}">
                  <a16:creationId xmlns:a16="http://schemas.microsoft.com/office/drawing/2014/main" id="{2202ACD6-5E67-3FC3-8C73-24FE0CBCF028}"/>
                </a:ext>
              </a:extLst>
            </p:cNvPr>
            <p:cNvSpPr/>
            <p:nvPr/>
          </p:nvSpPr>
          <p:spPr>
            <a:xfrm rot="5400000">
              <a:off x="2096827" y="3680068"/>
              <a:ext cx="239501" cy="245063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6B0563D4-3D11-817D-C4AB-1FB69FD514A5}"/>
                </a:ext>
              </a:extLst>
            </p:cNvPr>
            <p:cNvGrpSpPr/>
            <p:nvPr/>
          </p:nvGrpSpPr>
          <p:grpSpPr>
            <a:xfrm>
              <a:off x="764702" y="3032090"/>
              <a:ext cx="1004621" cy="245063"/>
              <a:chOff x="659602" y="3115090"/>
              <a:chExt cx="1004621" cy="245063"/>
            </a:xfrm>
          </p:grpSpPr>
          <p:sp>
            <p:nvSpPr>
              <p:cNvPr id="184" name="Down Arrow 183">
                <a:extLst>
                  <a:ext uri="{FF2B5EF4-FFF2-40B4-BE49-F238E27FC236}">
                    <a16:creationId xmlns:a16="http://schemas.microsoft.com/office/drawing/2014/main" id="{54C6283E-F093-C39C-1D12-310E5EB3E2CC}"/>
                  </a:ext>
                </a:extLst>
              </p:cNvPr>
              <p:cNvSpPr/>
              <p:nvPr/>
            </p:nvSpPr>
            <p:spPr>
              <a:xfrm>
                <a:off x="1042162" y="3115090"/>
                <a:ext cx="239501" cy="245063"/>
              </a:xfrm>
              <a:prstGeom prst="down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Down Arrow 184">
                <a:extLst>
                  <a:ext uri="{FF2B5EF4-FFF2-40B4-BE49-F238E27FC236}">
                    <a16:creationId xmlns:a16="http://schemas.microsoft.com/office/drawing/2014/main" id="{CB65C50C-F1CC-266F-AADC-0B2E34354C4C}"/>
                  </a:ext>
                </a:extLst>
              </p:cNvPr>
              <p:cNvSpPr/>
              <p:nvPr/>
            </p:nvSpPr>
            <p:spPr>
              <a:xfrm>
                <a:off x="659602" y="3115090"/>
                <a:ext cx="239501" cy="245063"/>
              </a:xfrm>
              <a:prstGeom prst="down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Down Arrow 202">
                <a:extLst>
                  <a:ext uri="{FF2B5EF4-FFF2-40B4-BE49-F238E27FC236}">
                    <a16:creationId xmlns:a16="http://schemas.microsoft.com/office/drawing/2014/main" id="{153684F7-C943-9534-73A9-A374B7B3192A}"/>
                  </a:ext>
                </a:extLst>
              </p:cNvPr>
              <p:cNvSpPr/>
              <p:nvPr/>
            </p:nvSpPr>
            <p:spPr>
              <a:xfrm rot="10800000">
                <a:off x="1424722" y="3115090"/>
                <a:ext cx="239501" cy="245063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5" name="Down Arrow 202">
              <a:extLst>
                <a:ext uri="{FF2B5EF4-FFF2-40B4-BE49-F238E27FC236}">
                  <a16:creationId xmlns:a16="http://schemas.microsoft.com/office/drawing/2014/main" id="{0A870924-7E33-B8F0-8EC2-C5646CEE1F12}"/>
                </a:ext>
              </a:extLst>
            </p:cNvPr>
            <p:cNvSpPr/>
            <p:nvPr/>
          </p:nvSpPr>
          <p:spPr>
            <a:xfrm rot="10800000">
              <a:off x="3299997" y="4025717"/>
              <a:ext cx="239501" cy="850832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Down Arrow 285">
              <a:extLst>
                <a:ext uri="{FF2B5EF4-FFF2-40B4-BE49-F238E27FC236}">
                  <a16:creationId xmlns:a16="http://schemas.microsoft.com/office/drawing/2014/main" id="{A6F1BF58-5160-62D4-8C5D-B3E9D6BCC556}"/>
                </a:ext>
              </a:extLst>
            </p:cNvPr>
            <p:cNvSpPr/>
            <p:nvPr/>
          </p:nvSpPr>
          <p:spPr>
            <a:xfrm rot="5400000">
              <a:off x="213592" y="4561354"/>
              <a:ext cx="239501" cy="245063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7EEB2A9C-798D-72EB-246A-C8FCC8A23E29}"/>
                </a:ext>
              </a:extLst>
            </p:cNvPr>
            <p:cNvGrpSpPr/>
            <p:nvPr/>
          </p:nvGrpSpPr>
          <p:grpSpPr>
            <a:xfrm rot="16200000">
              <a:off x="2792185" y="4181498"/>
              <a:ext cx="394955" cy="130364"/>
              <a:chOff x="2528748" y="4704614"/>
              <a:chExt cx="394955" cy="114434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1722F53B-3599-9BB8-07A5-1CA773CDF0F4}"/>
                  </a:ext>
                </a:extLst>
              </p:cNvPr>
              <p:cNvSpPr/>
              <p:nvPr/>
            </p:nvSpPr>
            <p:spPr>
              <a:xfrm flipH="1">
                <a:off x="2616057" y="4704614"/>
                <a:ext cx="45719" cy="1144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E3209B57-6ED2-ECA2-0368-B6429C2F823A}"/>
                  </a:ext>
                </a:extLst>
              </p:cNvPr>
              <p:cNvSpPr/>
              <p:nvPr/>
            </p:nvSpPr>
            <p:spPr>
              <a:xfrm flipH="1">
                <a:off x="2703366" y="4704614"/>
                <a:ext cx="45719" cy="1144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BF6F9A80-E79A-668C-D0A1-F5138065F9B0}"/>
                  </a:ext>
                </a:extLst>
              </p:cNvPr>
              <p:cNvSpPr/>
              <p:nvPr/>
            </p:nvSpPr>
            <p:spPr>
              <a:xfrm flipH="1">
                <a:off x="2790675" y="4704614"/>
                <a:ext cx="45719" cy="1144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44C9421F-13FF-8EE5-0306-2D7A9F036D49}"/>
                  </a:ext>
                </a:extLst>
              </p:cNvPr>
              <p:cNvSpPr/>
              <p:nvPr/>
            </p:nvSpPr>
            <p:spPr>
              <a:xfrm flipH="1">
                <a:off x="2877984" y="4704614"/>
                <a:ext cx="45719" cy="1144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020998BD-E00D-97A8-A295-BC83E6C2C18A}"/>
                  </a:ext>
                </a:extLst>
              </p:cNvPr>
              <p:cNvSpPr/>
              <p:nvPr/>
            </p:nvSpPr>
            <p:spPr>
              <a:xfrm flipH="1">
                <a:off x="2528748" y="4704614"/>
                <a:ext cx="45719" cy="1144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C6E1311D-D28F-A2D2-F2E8-1CAECB7C3071}"/>
                </a:ext>
              </a:extLst>
            </p:cNvPr>
            <p:cNvSpPr/>
            <p:nvPr/>
          </p:nvSpPr>
          <p:spPr>
            <a:xfrm rot="5400000">
              <a:off x="2701467" y="4166626"/>
              <a:ext cx="142435" cy="12740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AF848024-6869-6575-EF36-0CCF21EF4562}"/>
                </a:ext>
              </a:extLst>
            </p:cNvPr>
            <p:cNvGrpSpPr/>
            <p:nvPr/>
          </p:nvGrpSpPr>
          <p:grpSpPr>
            <a:xfrm>
              <a:off x="2107189" y="4438034"/>
              <a:ext cx="940474" cy="239501"/>
              <a:chOff x="2107189" y="4419778"/>
              <a:chExt cx="940474" cy="239501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518B7FA-D2F9-4CAB-4A28-0FB1398C2ADA}"/>
                  </a:ext>
                </a:extLst>
              </p:cNvPr>
              <p:cNvGrpSpPr/>
              <p:nvPr/>
            </p:nvGrpSpPr>
            <p:grpSpPr>
              <a:xfrm>
                <a:off x="2107189" y="4419778"/>
                <a:ext cx="856523" cy="239501"/>
                <a:chOff x="2002089" y="4490940"/>
                <a:chExt cx="856523" cy="239501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AD4C7EBA-5706-4608-74FB-48B7C58511D4}"/>
                    </a:ext>
                  </a:extLst>
                </p:cNvPr>
                <p:cNvGrpSpPr/>
                <p:nvPr/>
              </p:nvGrpSpPr>
              <p:grpSpPr>
                <a:xfrm rot="10800000">
                  <a:off x="2002089" y="4490940"/>
                  <a:ext cx="245063" cy="239501"/>
                  <a:chOff x="2648057" y="2276743"/>
                  <a:chExt cx="245063" cy="239501"/>
                </a:xfrm>
              </p:grpSpPr>
              <p:sp>
                <p:nvSpPr>
                  <p:cNvPr id="265" name="Down Arrow 197">
                    <a:extLst>
                      <a:ext uri="{FF2B5EF4-FFF2-40B4-BE49-F238E27FC236}">
                        <a16:creationId xmlns:a16="http://schemas.microsoft.com/office/drawing/2014/main" id="{79305777-2C09-68E3-B05F-46032E4057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50838" y="2273962"/>
                    <a:ext cx="239501" cy="245063"/>
                  </a:xfrm>
                  <a:prstGeom prst="downArrow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95B1B86A-AC75-4BF2-CFAA-989BDE0ADD09}"/>
                      </a:ext>
                    </a:extLst>
                  </p:cNvPr>
                  <p:cNvSpPr/>
                  <p:nvPr/>
                </p:nvSpPr>
                <p:spPr>
                  <a:xfrm>
                    <a:off x="2691131" y="2332397"/>
                    <a:ext cx="45719" cy="159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E127BD6B-8642-4C5D-5345-E8794CB18171}"/>
                    </a:ext>
                  </a:extLst>
                </p:cNvPr>
                <p:cNvSpPr/>
                <p:nvPr/>
              </p:nvSpPr>
              <p:spPr>
                <a:xfrm flipH="1">
                  <a:off x="2289039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5EAE132F-A07A-DBFF-1CE0-19D8263AFC53}"/>
                    </a:ext>
                  </a:extLst>
                </p:cNvPr>
                <p:cNvSpPr/>
                <p:nvPr/>
              </p:nvSpPr>
              <p:spPr>
                <a:xfrm flipH="1">
                  <a:off x="2463657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D64749BB-CFA0-2B4D-07EF-B9456D78F073}"/>
                    </a:ext>
                  </a:extLst>
                </p:cNvPr>
                <p:cNvSpPr/>
                <p:nvPr/>
              </p:nvSpPr>
              <p:spPr>
                <a:xfrm flipH="1">
                  <a:off x="2550966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E467F2CA-7363-B3C9-7523-FC050DBA6DCD}"/>
                    </a:ext>
                  </a:extLst>
                </p:cNvPr>
                <p:cNvSpPr/>
                <p:nvPr/>
              </p:nvSpPr>
              <p:spPr>
                <a:xfrm flipH="1">
                  <a:off x="2638275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F8892BE8-5D95-145D-7166-0865DD45F907}"/>
                    </a:ext>
                  </a:extLst>
                </p:cNvPr>
                <p:cNvSpPr/>
                <p:nvPr/>
              </p:nvSpPr>
              <p:spPr>
                <a:xfrm flipH="1">
                  <a:off x="2725584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A108086-0A1C-CD28-3A4A-ABD718FDC5A9}"/>
                    </a:ext>
                  </a:extLst>
                </p:cNvPr>
                <p:cNvSpPr/>
                <p:nvPr/>
              </p:nvSpPr>
              <p:spPr>
                <a:xfrm flipH="1">
                  <a:off x="2376348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672646C9-0FB0-71AF-554D-8DA0C4497041}"/>
                    </a:ext>
                  </a:extLst>
                </p:cNvPr>
                <p:cNvSpPr/>
                <p:nvPr/>
              </p:nvSpPr>
              <p:spPr>
                <a:xfrm flipH="1">
                  <a:off x="2812893" y="4552214"/>
                  <a:ext cx="45719" cy="11443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6192435A-6877-DEDC-06DC-9A81808BB9EA}"/>
                  </a:ext>
                </a:extLst>
              </p:cNvPr>
              <p:cNvSpPr/>
              <p:nvPr/>
            </p:nvSpPr>
            <p:spPr>
              <a:xfrm flipH="1">
                <a:off x="3001944" y="4480948"/>
                <a:ext cx="45719" cy="11443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9177032F-004A-1564-96F5-0E0E1BB260A2}"/>
                </a:ext>
              </a:extLst>
            </p:cNvPr>
            <p:cNvSpPr txBox="1"/>
            <p:nvPr/>
          </p:nvSpPr>
          <p:spPr>
            <a:xfrm rot="16200000">
              <a:off x="-202142" y="4543961"/>
              <a:ext cx="620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Users</a:t>
              </a:r>
            </a:p>
          </p:txBody>
        </p:sp>
        <p:sp>
          <p:nvSpPr>
            <p:cNvPr id="267" name="Down Arrow 202">
              <a:extLst>
                <a:ext uri="{FF2B5EF4-FFF2-40B4-BE49-F238E27FC236}">
                  <a16:creationId xmlns:a16="http://schemas.microsoft.com/office/drawing/2014/main" id="{803FC8BE-2DCD-011A-E079-3F734A5449EA}"/>
                </a:ext>
              </a:extLst>
            </p:cNvPr>
            <p:cNvSpPr/>
            <p:nvPr/>
          </p:nvSpPr>
          <p:spPr>
            <a:xfrm rot="10800000">
              <a:off x="1525907" y="5009886"/>
              <a:ext cx="239501" cy="29606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1FF6AA61-D8B4-A35C-5CC7-DE42D647D01B}"/>
                </a:ext>
              </a:extLst>
            </p:cNvPr>
            <p:cNvGrpSpPr/>
            <p:nvPr/>
          </p:nvGrpSpPr>
          <p:grpSpPr>
            <a:xfrm>
              <a:off x="1135362" y="5043102"/>
              <a:ext cx="239501" cy="262877"/>
              <a:chOff x="968362" y="5043069"/>
              <a:chExt cx="239501" cy="262877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D714B65C-05B4-4073-4A27-04C983E72290}"/>
                  </a:ext>
                </a:extLst>
              </p:cNvPr>
              <p:cNvGrpSpPr/>
              <p:nvPr/>
            </p:nvGrpSpPr>
            <p:grpSpPr>
              <a:xfrm rot="5400000">
                <a:off x="965581" y="5063664"/>
                <a:ext cx="245063" cy="239501"/>
                <a:chOff x="2648057" y="2276743"/>
                <a:chExt cx="245063" cy="239501"/>
              </a:xfrm>
            </p:grpSpPr>
            <p:sp>
              <p:nvSpPr>
                <p:cNvPr id="269" name="Down Arrow 197">
                  <a:extLst>
                    <a:ext uri="{FF2B5EF4-FFF2-40B4-BE49-F238E27FC236}">
                      <a16:creationId xmlns:a16="http://schemas.microsoft.com/office/drawing/2014/main" id="{1654961D-A29B-A58A-89AC-879BED8CC815}"/>
                    </a:ext>
                  </a:extLst>
                </p:cNvPr>
                <p:cNvSpPr/>
                <p:nvPr/>
              </p:nvSpPr>
              <p:spPr>
                <a:xfrm rot="16200000">
                  <a:off x="2650838" y="2273962"/>
                  <a:ext cx="239501" cy="245063"/>
                </a:xfrm>
                <a:prstGeom prst="down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7A10774D-0A73-483E-0C05-342489419C7C}"/>
                    </a:ext>
                  </a:extLst>
                </p:cNvPr>
                <p:cNvSpPr/>
                <p:nvPr/>
              </p:nvSpPr>
              <p:spPr>
                <a:xfrm>
                  <a:off x="2705832" y="2314037"/>
                  <a:ext cx="45719" cy="159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C9A269D9-EFDE-3BE4-E1E9-6E4595306DFF}"/>
                  </a:ext>
                </a:extLst>
              </p:cNvPr>
              <p:cNvSpPr/>
              <p:nvPr/>
            </p:nvSpPr>
            <p:spPr>
              <a:xfrm rot="5400000">
                <a:off x="1064688" y="4986329"/>
                <a:ext cx="45719" cy="15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3C9D5F1E-7A69-EE69-5868-DA3F63F185F8}"/>
              </a:ext>
            </a:extLst>
          </p:cNvPr>
          <p:cNvSpPr txBox="1"/>
          <p:nvPr/>
        </p:nvSpPr>
        <p:spPr>
          <a:xfrm>
            <a:off x="256806" y="934072"/>
            <a:ext cx="435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Lucida Sans Typewriter" panose="020B0509030504030204" pitchFamily="49" charset="77"/>
                <a:ea typeface="Lato" panose="020F0502020204030203" pitchFamily="34" charset="0"/>
                <a:cs typeface="Lato" panose="020F0502020204030203" pitchFamily="34" charset="0"/>
              </a:rPr>
              <a:t>Adaptive Antenna Mask Implementation</a:t>
            </a:r>
          </a:p>
        </p:txBody>
      </p:sp>
      <p:sp>
        <p:nvSpPr>
          <p:cNvPr id="319" name="Text Placeholder 1">
            <a:extLst>
              <a:ext uri="{FF2B5EF4-FFF2-40B4-BE49-F238E27FC236}">
                <a16:creationId xmlns:a16="http://schemas.microsoft.com/office/drawing/2014/main" id="{63B4FC94-F019-291A-78BE-BF79AB130155}"/>
              </a:ext>
            </a:extLst>
          </p:cNvPr>
          <p:cNvSpPr txBox="1">
            <a:spLocks/>
          </p:cNvSpPr>
          <p:nvPr/>
        </p:nvSpPr>
        <p:spPr>
          <a:xfrm>
            <a:off x="5015975" y="2530900"/>
            <a:ext cx="6847152" cy="208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4107" indent="0">
              <a:buClr>
                <a:schemeClr val="accent3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Benefits</a:t>
            </a:r>
          </a:p>
          <a:p>
            <a:pPr marL="581025" indent="-254000"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Maximize downlink-able data volumes and downlink opportunities/visibilities</a:t>
            </a:r>
          </a:p>
          <a:p>
            <a:pPr marL="581025" indent="-254000"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Remote and automated identification of antenna obstructions</a:t>
            </a:r>
          </a:p>
          <a:p>
            <a:pPr marL="581025" indent="-254000">
              <a:buClr>
                <a:schemeClr val="accent3"/>
              </a:buClr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Remote detection of issues with signal on both spacecraft and antenna end</a:t>
            </a:r>
          </a:p>
        </p:txBody>
      </p:sp>
      <p:sp>
        <p:nvSpPr>
          <p:cNvPr id="324" name="Snip Diagonal Corner Rectangle 323">
            <a:extLst>
              <a:ext uri="{FF2B5EF4-FFF2-40B4-BE49-F238E27FC236}">
                <a16:creationId xmlns:a16="http://schemas.microsoft.com/office/drawing/2014/main" id="{A2A80299-6230-415C-C9F6-C4DBF804498F}"/>
              </a:ext>
            </a:extLst>
          </p:cNvPr>
          <p:cNvSpPr/>
          <p:nvPr/>
        </p:nvSpPr>
        <p:spPr>
          <a:xfrm>
            <a:off x="3984970" y="4798294"/>
            <a:ext cx="3783550" cy="78867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7CEE56FB-229D-17D5-9869-DFD5F94D7A5C}"/>
              </a:ext>
            </a:extLst>
          </p:cNvPr>
          <p:cNvSpPr txBox="1"/>
          <p:nvPr/>
        </p:nvSpPr>
        <p:spPr>
          <a:xfrm>
            <a:off x="4130277" y="4927604"/>
            <a:ext cx="350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Adaptive masking for multiple COSMIC-2 ground sites currently in development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F28C65A8-DB82-34F4-4146-A3A0C2C1D0C9}"/>
              </a:ext>
            </a:extLst>
          </p:cNvPr>
          <p:cNvGrpSpPr/>
          <p:nvPr/>
        </p:nvGrpSpPr>
        <p:grpSpPr>
          <a:xfrm>
            <a:off x="7285960" y="3734971"/>
            <a:ext cx="5051764" cy="2435038"/>
            <a:chOff x="7402660" y="3714604"/>
            <a:chExt cx="5051764" cy="2435038"/>
          </a:xfrm>
        </p:grpSpPr>
        <p:pic>
          <p:nvPicPr>
            <p:cNvPr id="322" name="Picture 321">
              <a:extLst>
                <a:ext uri="{FF2B5EF4-FFF2-40B4-BE49-F238E27FC236}">
                  <a16:creationId xmlns:a16="http://schemas.microsoft.com/office/drawing/2014/main" id="{37334939-9D64-0DD3-9B66-BED99142D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7" r="9918"/>
            <a:stretch/>
          </p:blipFill>
          <p:spPr>
            <a:xfrm>
              <a:off x="8213040" y="4026314"/>
              <a:ext cx="3289847" cy="2123328"/>
            </a:xfrm>
            <a:prstGeom prst="rect">
              <a:avLst/>
            </a:prstGeom>
          </p:spPr>
        </p:pic>
        <p:sp>
          <p:nvSpPr>
            <p:cNvPr id="323" name="Text Placeholder 1">
              <a:extLst>
                <a:ext uri="{FF2B5EF4-FFF2-40B4-BE49-F238E27FC236}">
                  <a16:creationId xmlns:a16="http://schemas.microsoft.com/office/drawing/2014/main" id="{826B50CA-87C8-901A-6D40-09705C27F2FF}"/>
                </a:ext>
              </a:extLst>
            </p:cNvPr>
            <p:cNvSpPr txBox="1">
              <a:spLocks/>
            </p:cNvSpPr>
            <p:nvPr/>
          </p:nvSpPr>
          <p:spPr>
            <a:xfrm>
              <a:off x="7402660" y="3714604"/>
              <a:ext cx="5051764" cy="639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63093" algn="l" rtl="0">
                <a:lnSpc>
                  <a:spcPct val="100000"/>
                </a:lnSpc>
                <a:spcBef>
                  <a:spcPts val="424"/>
                </a:spcBef>
                <a:spcAft>
                  <a:spcPts val="0"/>
                </a:spcAft>
                <a:buClr>
                  <a:schemeClr val="dk1"/>
                </a:buClr>
                <a:buSzPts val="2118"/>
                <a:buFont typeface="Arial"/>
                <a:buChar char="•"/>
                <a:defRPr sz="2118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914400" marR="0" lvl="1" indent="-340677" algn="l" rtl="0">
                <a:lnSpc>
                  <a:spcPct val="100000"/>
                </a:lnSpc>
                <a:spcBef>
                  <a:spcPts val="353"/>
                </a:spcBef>
                <a:spcAft>
                  <a:spcPts val="0"/>
                </a:spcAft>
                <a:buClr>
                  <a:schemeClr val="dk1"/>
                </a:buClr>
                <a:buSzPts val="1765"/>
                <a:buFont typeface="Arial"/>
                <a:buChar char="–"/>
                <a:defRPr sz="1765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371600" marR="0" lvl="2" indent="-329438" algn="l" rtl="0">
                <a:lnSpc>
                  <a:spcPct val="100000"/>
                </a:lnSpc>
                <a:spcBef>
                  <a:spcPts val="318"/>
                </a:spcBef>
                <a:spcAft>
                  <a:spcPts val="0"/>
                </a:spcAft>
                <a:buClr>
                  <a:schemeClr val="dk1"/>
                </a:buClr>
                <a:buSzPts val="1588"/>
                <a:buFont typeface="Arial"/>
                <a:buChar char="•"/>
                <a:defRPr sz="1588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828800" marR="0" lvl="3" indent="-318261" algn="l" rtl="0">
                <a:lnSpc>
                  <a:spcPct val="100000"/>
                </a:lnSpc>
                <a:spcBef>
                  <a:spcPts val="282"/>
                </a:spcBef>
                <a:spcAft>
                  <a:spcPts val="0"/>
                </a:spcAft>
                <a:buClr>
                  <a:schemeClr val="dk1"/>
                </a:buClr>
                <a:buSzPts val="1412"/>
                <a:buFont typeface="Arial"/>
                <a:buChar char="–"/>
                <a:defRPr sz="1412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286000" marR="0" lvl="4" indent="-307022" algn="l" rtl="0">
                <a:lnSpc>
                  <a:spcPct val="100000"/>
                </a:lnSpc>
                <a:spcBef>
                  <a:spcPts val="247"/>
                </a:spcBef>
                <a:spcAft>
                  <a:spcPts val="0"/>
                </a:spcAft>
                <a:buClr>
                  <a:schemeClr val="dk1"/>
                </a:buClr>
                <a:buSzPts val="1235"/>
                <a:buFont typeface="Arial"/>
                <a:buChar char="»"/>
                <a:defRPr sz="1235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743200" marR="0" lvl="5" indent="-340677" algn="l" rtl="0">
                <a:lnSpc>
                  <a:spcPct val="100000"/>
                </a:lnSpc>
                <a:spcBef>
                  <a:spcPts val="353"/>
                </a:spcBef>
                <a:spcAft>
                  <a:spcPts val="0"/>
                </a:spcAft>
                <a:buClr>
                  <a:schemeClr val="dk1"/>
                </a:buClr>
                <a:buSzPts val="1765"/>
                <a:buFont typeface="Arial"/>
                <a:buChar char="•"/>
                <a:defRPr sz="176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0677" algn="l" rtl="0">
                <a:lnSpc>
                  <a:spcPct val="100000"/>
                </a:lnSpc>
                <a:spcBef>
                  <a:spcPts val="353"/>
                </a:spcBef>
                <a:spcAft>
                  <a:spcPts val="0"/>
                </a:spcAft>
                <a:buClr>
                  <a:schemeClr val="dk1"/>
                </a:buClr>
                <a:buSzPts val="1765"/>
                <a:buFont typeface="Arial"/>
                <a:buChar char="•"/>
                <a:defRPr sz="176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0677" algn="l" rtl="0">
                <a:lnSpc>
                  <a:spcPct val="100000"/>
                </a:lnSpc>
                <a:spcBef>
                  <a:spcPts val="353"/>
                </a:spcBef>
                <a:spcAft>
                  <a:spcPts val="0"/>
                </a:spcAft>
                <a:buClr>
                  <a:schemeClr val="dk1"/>
                </a:buClr>
                <a:buSzPts val="1765"/>
                <a:buFont typeface="Arial"/>
                <a:buChar char="•"/>
                <a:defRPr sz="176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0677" algn="l" rtl="0">
                <a:lnSpc>
                  <a:spcPct val="100000"/>
                </a:lnSpc>
                <a:spcBef>
                  <a:spcPts val="353"/>
                </a:spcBef>
                <a:spcAft>
                  <a:spcPts val="0"/>
                </a:spcAft>
                <a:buClr>
                  <a:schemeClr val="dk1"/>
                </a:buClr>
                <a:buSzPts val="1765"/>
                <a:buFont typeface="Arial"/>
                <a:buChar char="•"/>
                <a:defRPr sz="176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94107" indent="0" algn="ctr">
                <a:buClr>
                  <a:schemeClr val="accent3"/>
                </a:buClr>
                <a:buNone/>
              </a:pPr>
              <a:r>
                <a:rPr lang="en-US" sz="1100" b="1" dirty="0">
                  <a:solidFill>
                    <a:schemeClr val="accent1"/>
                  </a:solidFill>
                  <a:latin typeface="Lucida Sans Typewriter" panose="020B0509030504030204" pitchFamily="49" charset="77"/>
                  <a:ea typeface="Lato" panose="020F0502020204030203" pitchFamily="34" charset="0"/>
                  <a:cs typeface="Lato" panose="020F0502020204030203" pitchFamily="34" charset="0"/>
                </a:rPr>
                <a:t>Eb/N0 of spacecraft passes at COSMIC-2 site</a:t>
              </a:r>
              <a:endParaRPr lang="en-US" sz="1050" b="1" dirty="0">
                <a:solidFill>
                  <a:schemeClr val="accent1"/>
                </a:solidFill>
                <a:latin typeface="Lucida Sans Typewriter" panose="020B0509030504030204" pitchFamily="49" charset="77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2D644963-0691-FD91-1E50-AAB15CC0B213}"/>
                </a:ext>
              </a:extLst>
            </p:cNvPr>
            <p:cNvSpPr txBox="1"/>
            <p:nvPr/>
          </p:nvSpPr>
          <p:spPr>
            <a:xfrm>
              <a:off x="10012655" y="4446057"/>
              <a:ext cx="13965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RFI identified through mask monitoring</a:t>
              </a:r>
            </a:p>
          </p:txBody>
        </p: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FE8A5E30-77E0-D00A-540F-E06987A7C7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4716" y="4702846"/>
              <a:ext cx="841858" cy="80320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F4DA3BC9-4109-5262-76B6-3AD7934A5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3243" y="4702846"/>
              <a:ext cx="726705" cy="100433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29982E38-1CB3-39FE-E7C4-7684A92EB6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8542" y="4709618"/>
              <a:ext cx="428032" cy="757823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1A9AA864-3532-3763-81F3-64A4C41B41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61738" y="4780283"/>
              <a:ext cx="615937" cy="774493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FBB2BF87-7BCB-0C59-CBEF-F6EE0EFDC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14138" y="4766743"/>
              <a:ext cx="465905" cy="940433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4CA570AC-C73D-CBDC-7C32-0DE84B881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4346" y="4766743"/>
              <a:ext cx="223329" cy="86032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50FA86BF-A302-2703-5498-058FF5CB3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31682" y="4020433"/>
              <a:ext cx="237756" cy="2123328"/>
            </a:xfrm>
            <a:prstGeom prst="rect">
              <a:avLst/>
            </a:prstGeom>
          </p:spPr>
        </p:pic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BE223B00-A54C-26CA-881E-0755CD67A7A2}"/>
                </a:ext>
              </a:extLst>
            </p:cNvPr>
            <p:cNvSpPr txBox="1"/>
            <p:nvPr/>
          </p:nvSpPr>
          <p:spPr>
            <a:xfrm rot="16200000">
              <a:off x="11355217" y="5099932"/>
              <a:ext cx="44523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Bad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F336168A-E436-64F2-7671-46E84D2C284C}"/>
                </a:ext>
              </a:extLst>
            </p:cNvPr>
            <p:cNvSpPr txBox="1"/>
            <p:nvPr/>
          </p:nvSpPr>
          <p:spPr>
            <a:xfrm rot="16200000">
              <a:off x="11355032" y="4763194"/>
              <a:ext cx="44028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Good</a:t>
              </a:r>
            </a:p>
          </p:txBody>
        </p:sp>
        <p:sp>
          <p:nvSpPr>
            <p:cNvPr id="356" name="Down Arrow 355">
              <a:extLst>
                <a:ext uri="{FF2B5EF4-FFF2-40B4-BE49-F238E27FC236}">
                  <a16:creationId xmlns:a16="http://schemas.microsoft.com/office/drawing/2014/main" id="{279F18C5-0B10-4F6B-9247-8717F2AE91F9}"/>
                </a:ext>
              </a:extLst>
            </p:cNvPr>
            <p:cNvSpPr/>
            <p:nvPr/>
          </p:nvSpPr>
          <p:spPr>
            <a:xfrm>
              <a:off x="11547475" y="5278468"/>
              <a:ext cx="67114" cy="639732"/>
            </a:xfrm>
            <a:prstGeom prst="downArrow">
              <a:avLst>
                <a:gd name="adj1" fmla="val 50000"/>
                <a:gd name="adj2" fmla="val 107004"/>
              </a:avLst>
            </a:prstGeom>
            <a:gradFill>
              <a:gsLst>
                <a:gs pos="0">
                  <a:srgbClr val="F6C0A8"/>
                </a:gs>
                <a:gs pos="74000">
                  <a:srgbClr val="E7745B"/>
                </a:gs>
                <a:gs pos="83000">
                  <a:srgbClr val="D1493F"/>
                </a:gs>
                <a:gs pos="100000">
                  <a:srgbClr val="B5072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Down Arrow 356">
              <a:extLst>
                <a:ext uri="{FF2B5EF4-FFF2-40B4-BE49-F238E27FC236}">
                  <a16:creationId xmlns:a16="http://schemas.microsoft.com/office/drawing/2014/main" id="{CEE673D3-133B-3E04-EE9D-EB2CF242737D}"/>
                </a:ext>
              </a:extLst>
            </p:cNvPr>
            <p:cNvSpPr/>
            <p:nvPr/>
          </p:nvSpPr>
          <p:spPr>
            <a:xfrm rot="10800000">
              <a:off x="11548842" y="4097331"/>
              <a:ext cx="67114" cy="639732"/>
            </a:xfrm>
            <a:prstGeom prst="downArrow">
              <a:avLst>
                <a:gd name="adj1" fmla="val 50000"/>
                <a:gd name="adj2" fmla="val 107004"/>
              </a:avLst>
            </a:prstGeom>
            <a:gradFill>
              <a:gsLst>
                <a:gs pos="0">
                  <a:srgbClr val="C7D8F1"/>
                </a:gs>
                <a:gs pos="74000">
                  <a:srgbClr val="6E90F2"/>
                </a:gs>
                <a:gs pos="83000">
                  <a:srgbClr val="5A7AE6"/>
                </a:gs>
                <a:gs pos="100000">
                  <a:srgbClr val="3C4EC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13817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48479</TotalTime>
  <Words>463</Words>
  <Application>Microsoft Macintosh PowerPoint</Application>
  <PresentationFormat>Widescreen</PresentationFormat>
  <Paragraphs>84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Helvetica Neue</vt:lpstr>
      <vt:lpstr>Lucida Sans Typewriter</vt:lpstr>
      <vt:lpstr>Trebuchet MS</vt:lpstr>
      <vt:lpstr>Calibri</vt:lpstr>
      <vt:lpstr>Courier New</vt:lpstr>
      <vt:lpstr>Lato</vt:lpstr>
      <vt:lpstr>Calibri Light</vt:lpstr>
      <vt:lpstr>Poppins</vt:lpstr>
      <vt:lpstr>Arial</vt:lpstr>
      <vt:lpstr>Title Page: NCAR - Blue Logo</vt:lpstr>
      <vt:lpstr>1_NCAR-BlueTopHeader-GraySwoosh</vt:lpstr>
      <vt:lpstr>Custom Design</vt:lpstr>
      <vt:lpstr>NCAR-BlueTopHeader-GraySwoosh</vt:lpstr>
      <vt:lpstr>PowerPoint Presentation</vt:lpstr>
      <vt:lpstr>Antenna Masks &amp; COSMIC-2</vt:lpstr>
      <vt:lpstr>Mission-Specific Architectures</vt:lpstr>
      <vt:lpstr>Adding Flexibility and Adaptability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 Gullotta</cp:lastModifiedBy>
  <cp:revision>190</cp:revision>
  <cp:lastPrinted>2024-01-23T09:14:29Z</cp:lastPrinted>
  <dcterms:modified xsi:type="dcterms:W3CDTF">2024-08-05T18:03:27Z</dcterms:modified>
</cp:coreProperties>
</file>