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9" r:id="rId4"/>
  </p:sldMasterIdLst>
  <p:notesMasterIdLst>
    <p:notesMasterId r:id="rId9"/>
  </p:notesMasterIdLst>
  <p:handoutMasterIdLst>
    <p:handoutMasterId r:id="rId10"/>
  </p:handoutMasterIdLst>
  <p:sldIdLst>
    <p:sldId id="256" r:id="rId5"/>
    <p:sldId id="356" r:id="rId6"/>
    <p:sldId id="411" r:id="rId7"/>
    <p:sldId id="41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88F9D14-91E9-8722-115B-F339557D27F5}" name="Kalia Crowder" initials="KC" userId="87fa18f8e1df333d" providerId="Windows Live"/>
  <p188:author id="{088FD1E2-7BAE-E353-9FA4-E049FA11A135}" name="Victor Aguero" initials="VA" userId="8296b66d11ee9e73" providerId="Windows Live"/>
  <p188:author id="{3CB25DED-8DE6-D4AF-7D5A-F3A48F226297}" name="David Smith" initials="DS" userId="a5c727b032f5b50c"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1032"/>
    <a:srgbClr val="002C7A"/>
    <a:srgbClr val="898989"/>
    <a:srgbClr val="00B01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50"/>
    <p:restoredTop sz="86857" autoAdjust="0"/>
  </p:normalViewPr>
  <p:slideViewPr>
    <p:cSldViewPr snapToGrid="0">
      <p:cViewPr varScale="1">
        <p:scale>
          <a:sx n="105" d="100"/>
          <a:sy n="105" d="100"/>
        </p:scale>
        <p:origin x="1224" y="1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dirty="0" err="1">
                <a:solidFill>
                  <a:schemeClr val="bg1"/>
                </a:solidFill>
              </a:rPr>
              <a:t>eTAP</a:t>
            </a:r>
            <a:r>
              <a:rPr lang="en-US" baseline="0" dirty="0">
                <a:solidFill>
                  <a:schemeClr val="bg1"/>
                </a:solidFill>
              </a:rPr>
              <a:t> Average Normal Force (N) </a:t>
            </a:r>
            <a:endParaRPr lang="en-US" dirty="0">
              <a:solidFill>
                <a:schemeClr val="bg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2"/>
            </a:solidFill>
            <a:ln>
              <a:noFill/>
            </a:ln>
            <a:effectLst/>
          </c:spPr>
          <c:invertIfNegative val="0"/>
          <c:dPt>
            <c:idx val="3"/>
            <c:invertIfNegative val="0"/>
            <c:bubble3D val="0"/>
            <c:spPr>
              <a:solidFill>
                <a:srgbClr val="00B050"/>
              </a:solidFill>
              <a:ln>
                <a:noFill/>
              </a:ln>
              <a:effectLst/>
            </c:spPr>
            <c:extLst>
              <c:ext xmlns:c16="http://schemas.microsoft.com/office/drawing/2014/chart" uri="{C3380CC4-5D6E-409C-BE32-E72D297353CC}">
                <c16:uniqueId val="{00000001-EB33-9742-9617-ACFC35DF6254}"/>
              </c:ext>
            </c:extLst>
          </c:dPt>
          <c:dPt>
            <c:idx val="4"/>
            <c:invertIfNegative val="0"/>
            <c:bubble3D val="0"/>
            <c:spPr>
              <a:solidFill>
                <a:srgbClr val="00B050"/>
              </a:solidFill>
              <a:ln>
                <a:noFill/>
              </a:ln>
              <a:effectLst/>
            </c:spPr>
            <c:extLst>
              <c:ext xmlns:c16="http://schemas.microsoft.com/office/drawing/2014/chart" uri="{C3380CC4-5D6E-409C-BE32-E72D297353CC}">
                <c16:uniqueId val="{00000003-EB33-9742-9617-ACFC35DF6254}"/>
              </c:ext>
            </c:extLst>
          </c:dPt>
          <c:cat>
            <c:strRef>
              <c:f>Sheet1!$A$1:$A$5</c:f>
              <c:strCache>
                <c:ptCount val="5"/>
                <c:pt idx="0">
                  <c:v>AL-6061 Black Anodized</c:v>
                </c:pt>
                <c:pt idx="1">
                  <c:v>AL-6061</c:v>
                </c:pt>
                <c:pt idx="2">
                  <c:v>Steel 304</c:v>
                </c:pt>
                <c:pt idx="3">
                  <c:v>Borosilicate Glass</c:v>
                </c:pt>
                <c:pt idx="4">
                  <c:v>Quartz</c:v>
                </c:pt>
              </c:strCache>
            </c:strRef>
          </c:cat>
          <c:val>
            <c:numRef>
              <c:f>Sheet1!$B$1:$B$5</c:f>
              <c:numCache>
                <c:formatCode>General</c:formatCode>
                <c:ptCount val="5"/>
                <c:pt idx="0">
                  <c:v>0.24790000000000001</c:v>
                </c:pt>
                <c:pt idx="1">
                  <c:v>0.23430000000000001</c:v>
                </c:pt>
                <c:pt idx="2">
                  <c:v>0.26150000000000001</c:v>
                </c:pt>
                <c:pt idx="3">
                  <c:v>0.32290000000000002</c:v>
                </c:pt>
                <c:pt idx="4">
                  <c:v>0.2787</c:v>
                </c:pt>
              </c:numCache>
            </c:numRef>
          </c:val>
          <c:extLst>
            <c:ext xmlns:c16="http://schemas.microsoft.com/office/drawing/2014/chart" uri="{C3380CC4-5D6E-409C-BE32-E72D297353CC}">
              <c16:uniqueId val="{00000004-EB33-9742-9617-ACFC35DF6254}"/>
            </c:ext>
          </c:extLst>
        </c:ser>
        <c:dLbls>
          <c:showLegendKey val="0"/>
          <c:showVal val="0"/>
          <c:showCatName val="0"/>
          <c:showSerName val="0"/>
          <c:showPercent val="0"/>
          <c:showBubbleSize val="0"/>
        </c:dLbls>
        <c:gapWidth val="219"/>
        <c:overlap val="-27"/>
        <c:axId val="341381296"/>
        <c:axId val="173327216"/>
      </c:barChart>
      <c:catAx>
        <c:axId val="34138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73327216"/>
        <c:crosses val="autoZero"/>
        <c:auto val="1"/>
        <c:lblAlgn val="ctr"/>
        <c:lblOffset val="100"/>
        <c:noMultiLvlLbl val="0"/>
      </c:catAx>
      <c:valAx>
        <c:axId val="17332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41381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8/7/24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8/7/24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Title: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Technology Enabled CubeSat Missions</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(EA) technology is well-suited for advanced CubeSat missions with constrained volume, mass, and power requirements. As a cost-effective, general attachment technology compatible with several types of surfaces, it presents unique opportunities for CubeSat-scale missions with attachment needs. EA adheres to virtually all materials that are used in space, can conform to irregular surfaces, is low power, requires no substrate preparation, has enhanced performance in vacuum, is temperature agnostic, and leaves no residue. Although EA is based on a long-understood physical phenomenon, translating this scientific principle to a technology that has been characterized and is suitable for launch and space used has required significant engineering development and test.</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Cambrian Works has performed significant optimization, characterization, and testing on its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technology in order to understand its capabilities and qualify it for space use. In this presentation, we use results from our development and test work to show new mission concepts enabled by the use of this technology.</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CubeSat missions enabled by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technology generally fall in the realm of in-space assembly, refueling, orbital debris mitigation, and payload augmentation. However EA presents multiple novel ways of addressing each of these mission areas. This presentation will discuss testing and characterization results of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electroadhesion</a:t>
            </a:r>
            <a:r>
              <a:rPr lang="en-US" sz="1200" dirty="0">
                <a:effectLst/>
                <a:latin typeface="Calibri" panose="020F0502020204030204" pitchFamily="34" charset="0"/>
                <a:ea typeface="Calibri" panose="020F0502020204030204" pitchFamily="34" charset="0"/>
                <a:cs typeface="Times New Roman" panose="02020603050405020304" pitchFamily="18" charset="0"/>
              </a:rPr>
              <a:t> that enable specific mission concepts, to include use of EA as part of robotic end effectors,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walls for temporary tool placement, a deployable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electroadhesive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unit that can surround, capture, and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detumber</a:t>
            </a:r>
            <a:r>
              <a:rPr lang="en-US" sz="1200" dirty="0">
                <a:effectLst/>
                <a:latin typeface="Calibri" panose="020F0502020204030204" pitchFamily="34" charset="0"/>
                <a:ea typeface="Calibri" panose="020F0502020204030204" pitchFamily="34" charset="0"/>
                <a:cs typeface="Times New Roman" panose="02020603050405020304" pitchFamily="18" charset="0"/>
              </a:rPr>
              <a:t> orbital debris, and payload augmentation.</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Finally, Cambrian Works will conclude with results of its EA performance testing and analysis of potential applications and quantitative capability to support CubeSat-specific missions in these fast-growing mission areas.</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Presenter: Kalia Crowder</a:t>
            </a:r>
          </a:p>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a:t>
            </a:fld>
            <a:endParaRPr lang="en-US" dirty="0"/>
          </a:p>
        </p:txBody>
      </p:sp>
    </p:spTree>
    <p:extLst>
      <p:ext uri="{BB962C8B-B14F-4D97-AF65-F5344CB8AC3E}">
        <p14:creationId xmlns:p14="http://schemas.microsoft.com/office/powerpoint/2010/main" val="164947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Attaches to conductors, dielectrics, and insulators</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Requires no cooperation or special preparation from attached object</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Conforms to non-planar, rough, or protruding surfaces</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No EMI/EMC effects and no residue left on attached object</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Generated forces strong compared to typical microgravity forces</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Operates better in vacuum than in air</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Size and generated forces can be scaled up or down</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Can be commanded ON and OFF repeatedly</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Is designed with space-rated materials</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Compact and uses </a:t>
            </a:r>
            <a:r>
              <a:rPr lang="en-US" sz="1800" b="1" i="0" u="none" strike="noStrike" kern="1200" dirty="0" err="1">
                <a:solidFill>
                  <a:srgbClr val="FFFFFF"/>
                </a:solidFill>
                <a:effectLst/>
                <a:highlight>
                  <a:srgbClr val="5B9BD5"/>
                </a:highlight>
                <a:latin typeface="Calibri" panose="020F0502020204030204" pitchFamily="34" charset="0"/>
              </a:rPr>
              <a:t>milliWatts</a:t>
            </a:r>
            <a:r>
              <a:rPr lang="en-US" sz="1800" b="1" i="0" u="none" strike="noStrike" kern="1200" dirty="0">
                <a:solidFill>
                  <a:srgbClr val="FFFFFF"/>
                </a:solidFill>
                <a:effectLst/>
                <a:highlight>
                  <a:srgbClr val="5B9BD5"/>
                </a:highlight>
                <a:latin typeface="Calibri" panose="020F0502020204030204" pitchFamily="34" charset="0"/>
              </a:rPr>
              <a:t> of power</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Long shelf-life, minimal degradation over time</a:t>
            </a:r>
            <a:endParaRPr lang="en-US" sz="1800" b="0" i="0" u="none" strike="noStrike" dirty="0">
              <a:effectLst/>
              <a:highlight>
                <a:srgbClr val="5B9BD5"/>
              </a:highlight>
              <a:latin typeface="Arial" panose="020B0604020202020204" pitchFamily="34" charset="0"/>
            </a:endParaRPr>
          </a:p>
          <a:p>
            <a:pPr marL="0" marR="0" algn="l" rtl="0" eaLnBrk="1" fontAlgn="t" latinLnBrk="0" hangingPunct="1">
              <a:lnSpc>
                <a:spcPct val="107000"/>
              </a:lnSpc>
              <a:spcBef>
                <a:spcPts val="0"/>
              </a:spcBef>
              <a:spcAft>
                <a:spcPts val="0"/>
              </a:spcAft>
            </a:pPr>
            <a:r>
              <a:rPr lang="en-US" sz="1800" b="1" i="0" u="none" strike="noStrike" kern="1200" dirty="0">
                <a:solidFill>
                  <a:srgbClr val="FFFFFF"/>
                </a:solidFill>
                <a:effectLst/>
                <a:highlight>
                  <a:srgbClr val="5B9BD5"/>
                </a:highlight>
                <a:latin typeface="Calibri" panose="020F0502020204030204" pitchFamily="34" charset="0"/>
              </a:rPr>
              <a:t>Rapid mission flexibility and retargeting based on real-time needs </a:t>
            </a:r>
            <a:endParaRPr lang="en-US" sz="1800" b="0" i="0" u="none" strike="noStrike" dirty="0">
              <a:effectLst/>
              <a:highlight>
                <a:srgbClr val="5B9BD5"/>
              </a:highligh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2</a:t>
            </a:fld>
            <a:endParaRPr lang="en-US" dirty="0"/>
          </a:p>
        </p:txBody>
      </p:sp>
    </p:spTree>
    <p:extLst>
      <p:ext uri="{BB962C8B-B14F-4D97-AF65-F5344CB8AC3E}">
        <p14:creationId xmlns:p14="http://schemas.microsoft.com/office/powerpoint/2010/main" val="2110231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Insulator substrates have slightly higher normal attachment force than conductors</a:t>
            </a: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Thin non-conductive coatings on conductive material do not affect attachment force</a:t>
            </a: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Mechanical design and mounting of the pads has a significant impact on the maximum attachment performance</a:t>
            </a: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Normal force attachment is significantly higher in vacuum than at ambient pressure</a:t>
            </a: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Ranges from 2x to 6x higher, depending on material</a:t>
            </a: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endParaRPr lang="en-US" dirty="0">
              <a:solidFill>
                <a:schemeClr val="accent4">
                  <a:lumMod val="40000"/>
                  <a:lumOff val="60000"/>
                </a:schemeClr>
              </a:solidFill>
              <a:latin typeface="Arial" panose="020B0604020202020204" pitchFamily="34" charset="0"/>
              <a:cs typeface="Arial" panose="020B0604020202020204" pitchFamily="34" charset="0"/>
            </a:endParaRP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Attaches near-instantaneously to wide variety of surfaces: conductive, dielectric, nonconductive</a:t>
            </a: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Attaches to unprepared &amp; non-planar surfaces</a:t>
            </a:r>
          </a:p>
          <a:p>
            <a:pPr marL="257175" indent="-257175">
              <a:spcAft>
                <a:spcPts val="600"/>
              </a:spcAft>
              <a:buFont typeface="Arial" panose="020B0604020202020204" pitchFamily="34" charset="0"/>
              <a:buChar char="•"/>
            </a:pPr>
            <a:r>
              <a:rPr lang="en-US" dirty="0">
                <a:solidFill>
                  <a:schemeClr val="accent4">
                    <a:lumMod val="40000"/>
                    <a:lumOff val="60000"/>
                  </a:schemeClr>
                </a:solidFill>
                <a:latin typeface="Arial" panose="020B0604020202020204" pitchFamily="34" charset="0"/>
                <a:cs typeface="Arial" panose="020B0604020202020204" pitchFamily="34" charset="0"/>
              </a:rPr>
              <a:t>Easily turned on/off &amp; leaves no residue</a:t>
            </a:r>
          </a:p>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3</a:t>
            </a:fld>
            <a:endParaRPr lang="en-US" dirty="0"/>
          </a:p>
        </p:txBody>
      </p:sp>
    </p:spTree>
    <p:extLst>
      <p:ext uri="{BB962C8B-B14F-4D97-AF65-F5344CB8AC3E}">
        <p14:creationId xmlns:p14="http://schemas.microsoft.com/office/powerpoint/2010/main" val="2837216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ODM:</a:t>
            </a:r>
          </a:p>
          <a:p>
            <a:pPr marL="171450" indent="-171450">
              <a:buFontTx/>
              <a:buChar char="-"/>
            </a:pPr>
            <a:r>
              <a:rPr lang="en-US" dirty="0"/>
              <a:t>No need for prepared surfaces or attachment points</a:t>
            </a:r>
          </a:p>
          <a:p>
            <a:pPr marL="171450" indent="-171450">
              <a:buFontTx/>
              <a:buChar char="-"/>
            </a:pPr>
            <a:r>
              <a:rPr lang="en-US" dirty="0"/>
              <a:t>Wide variety of surfaces</a:t>
            </a:r>
          </a:p>
          <a:p>
            <a:pPr marL="171450" indent="-171450">
              <a:buFontTx/>
              <a:buChar char="-"/>
            </a:pPr>
            <a:r>
              <a:rPr lang="en-US" dirty="0"/>
              <a:t>Reusability</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SPIDEE </a:t>
            </a:r>
            <a:r>
              <a:rPr lang="en-US" sz="1200" dirty="0"/>
              <a:t>Space Payload for Inertial </a:t>
            </a:r>
            <a:r>
              <a:rPr lang="en-US" sz="1200" dirty="0" err="1"/>
              <a:t>Despin</a:t>
            </a:r>
            <a:r>
              <a:rPr lang="en-US" sz="1200" dirty="0"/>
              <a:t> Efficient Effects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dirty="0"/>
          </a:p>
          <a:p>
            <a:pPr marL="68580" lvl="1"/>
            <a:r>
              <a:rPr lang="en-US" sz="2700" dirty="0">
                <a:solidFill>
                  <a:srgbClr val="0B1728"/>
                </a:solidFill>
                <a:latin typeface="Calibri" panose="020F0502020204030204" pitchFamily="34" charset="0"/>
                <a:cs typeface="Calibri" panose="020F0502020204030204" pitchFamily="34" charset="0"/>
              </a:rPr>
              <a:t>Telerobotic and Servicing Assistance</a:t>
            </a:r>
          </a:p>
          <a:p>
            <a:pPr marL="411480" lvl="2"/>
            <a:r>
              <a:rPr lang="en-US" sz="2100" dirty="0">
                <a:solidFill>
                  <a:srgbClr val="0B1728"/>
                </a:solidFill>
                <a:latin typeface="Calibri" panose="020F0502020204030204" pitchFamily="34" charset="0"/>
                <a:cs typeface="Calibri" panose="020F0502020204030204" pitchFamily="34" charset="0"/>
              </a:rPr>
              <a:t>Attractive “touch” – pull objects in, and absorb incoming momentum</a:t>
            </a:r>
          </a:p>
          <a:p>
            <a:pPr marL="411480" lvl="2"/>
            <a:r>
              <a:rPr lang="en-US" sz="2100" dirty="0">
                <a:solidFill>
                  <a:srgbClr val="0B1728"/>
                </a:solidFill>
                <a:latin typeface="Calibri" panose="020F0502020204030204" pitchFamily="34" charset="0"/>
                <a:cs typeface="Calibri" panose="020F0502020204030204" pitchFamily="34" charset="0"/>
              </a:rPr>
              <a:t>Augment existing mechanical graspers for in-space assembly</a:t>
            </a:r>
          </a:p>
          <a:p>
            <a:pPr marL="68580" lvl="1"/>
            <a:r>
              <a:rPr lang="en-US" sz="2700" dirty="0">
                <a:solidFill>
                  <a:srgbClr val="0B1728"/>
                </a:solidFill>
                <a:latin typeface="Calibri" panose="020F0502020204030204" pitchFamily="34" charset="0"/>
                <a:cs typeface="Calibri" panose="020F0502020204030204" pitchFamily="34" charset="0"/>
              </a:rPr>
              <a:t>In-Space Assembly Line</a:t>
            </a:r>
          </a:p>
          <a:p>
            <a:pPr marL="411480" lvl="2"/>
            <a:r>
              <a:rPr lang="en-US" sz="2100" dirty="0">
                <a:solidFill>
                  <a:srgbClr val="0B1728"/>
                </a:solidFill>
                <a:latin typeface="Calibri" panose="020F0502020204030204" pitchFamily="34" charset="0"/>
                <a:cs typeface="Calibri" panose="020F0502020204030204" pitchFamily="34" charset="0"/>
              </a:rPr>
              <a:t>Easily controllable “stickiness”</a:t>
            </a:r>
          </a:p>
          <a:p>
            <a:pPr marL="411480" lvl="3"/>
            <a:r>
              <a:rPr lang="en-US" sz="2100" dirty="0">
                <a:solidFill>
                  <a:srgbClr val="0B1728"/>
                </a:solidFill>
                <a:latin typeface="Calibri" panose="020F0502020204030204" pitchFamily="34" charset="0"/>
                <a:cs typeface="Calibri" panose="020F0502020204030204" pitchFamily="34" charset="0"/>
              </a:rPr>
              <a:t>In-orbit assembly debris capture</a:t>
            </a:r>
          </a:p>
          <a:p>
            <a:pPr marL="411480" lvl="3"/>
            <a:r>
              <a:rPr lang="en-US" sz="2100" dirty="0">
                <a:solidFill>
                  <a:srgbClr val="0B1728"/>
                </a:solidFill>
                <a:latin typeface="Calibri" panose="020F0502020204030204" pitchFamily="34" charset="0"/>
                <a:cs typeface="Calibri" panose="020F0502020204030204" pitchFamily="34" charset="0"/>
              </a:rPr>
              <a:t>Double-sided “Oreo filling” between items</a:t>
            </a:r>
          </a:p>
          <a:p>
            <a:pPr marL="411480" lvl="3"/>
            <a:r>
              <a:rPr lang="en-US" sz="2100" dirty="0">
                <a:solidFill>
                  <a:srgbClr val="0B1728"/>
                </a:solidFill>
                <a:latin typeface="Calibri" panose="020F0502020204030204" pitchFamily="34" charset="0"/>
                <a:cs typeface="Calibri" panose="020F0502020204030204" pitchFamily="34" charset="0"/>
              </a:rPr>
              <a:t>Easily enables modular assembly approach</a:t>
            </a:r>
          </a:p>
          <a:p>
            <a:pPr marL="411480" lvl="3"/>
            <a:endParaRPr lang="en-US" sz="2100" dirty="0">
              <a:solidFill>
                <a:srgbClr val="0B1728"/>
              </a:solidFill>
              <a:latin typeface="Calibri" panose="020F0502020204030204" pitchFamily="34" charset="0"/>
              <a:cs typeface="Calibri" panose="020F0502020204030204" pitchFamily="34" charset="0"/>
            </a:endParaRPr>
          </a:p>
          <a:p>
            <a:r>
              <a:rPr lang="en-US" sz="2100" dirty="0"/>
              <a:t>Attach a fully functional modular payload to existing satellites</a:t>
            </a:r>
          </a:p>
          <a:p>
            <a:pPr lvl="1"/>
            <a:r>
              <a:rPr lang="en-US" sz="1800" dirty="0" err="1"/>
              <a:t>eTAP</a:t>
            </a:r>
            <a:r>
              <a:rPr lang="en-US" sz="1800" dirty="0"/>
              <a:t> compatible with power, data, and heat transfer</a:t>
            </a:r>
          </a:p>
          <a:p>
            <a:pPr lvl="1"/>
            <a:r>
              <a:rPr lang="en-US" sz="1800" dirty="0"/>
              <a:t>CubeSat payload deliverable via mothership, e.g. Space Logistics’ Mission Robotic Vehicle</a:t>
            </a:r>
          </a:p>
          <a:p>
            <a:pPr lvl="1"/>
            <a:r>
              <a:rPr lang="en-US" sz="1800" dirty="0"/>
              <a:t>Add capability: space domain awareness, computational payloads, imaging payloads</a:t>
            </a:r>
          </a:p>
          <a:p>
            <a:pPr lvl="1"/>
            <a:r>
              <a:rPr lang="en-US" sz="1800" dirty="0"/>
              <a:t>Add comms and/or other services: comms terminal, PNT payload, propulsion module</a:t>
            </a:r>
          </a:p>
          <a:p>
            <a:pPr lvl="1"/>
            <a:endParaRPr lang="en-US" sz="1800" dirty="0"/>
          </a:p>
          <a:p>
            <a:r>
              <a:rPr lang="en-US" sz="2100" dirty="0"/>
              <a:t>Someday…</a:t>
            </a:r>
          </a:p>
          <a:p>
            <a:pPr lvl="1"/>
            <a:r>
              <a:rPr lang="en-US" sz="1800" dirty="0"/>
              <a:t>Satellites designed for upgradeability will enable evolving missions</a:t>
            </a:r>
          </a:p>
          <a:p>
            <a:pPr lvl="1"/>
            <a:r>
              <a:rPr lang="en-US" sz="1800" dirty="0"/>
              <a:t>Intra-satellite wireless comms and modular power supplies will allow for deep integration of new capabilities</a:t>
            </a:r>
          </a:p>
          <a:p>
            <a:pPr lvl="1"/>
            <a:endParaRPr lang="en-US" sz="1800" dirty="0">
              <a:latin typeface="Calibri" panose="020F0502020204030204" pitchFamily="34" charset="0"/>
              <a:cs typeface="Calibri" panose="020F0502020204030204" pitchFamily="34" charset="0"/>
            </a:endParaRPr>
          </a:p>
          <a:p>
            <a:pPr marL="314325" indent="-257175" defTabSz="457200">
              <a:spcAft>
                <a:spcPts val="600"/>
              </a:spcAft>
            </a:pPr>
            <a:r>
              <a:rPr lang="en-US" sz="7200" dirty="0">
                <a:solidFill>
                  <a:schemeClr val="accent4">
                    <a:lumMod val="40000"/>
                    <a:lumOff val="60000"/>
                  </a:schemeClr>
                </a:solidFill>
                <a:latin typeface="Arial" panose="020B0604020202020204" pitchFamily="34" charset="0"/>
                <a:cs typeface="Arial" panose="020B0604020202020204" pitchFamily="34" charset="0"/>
              </a:rPr>
              <a:t>Key Design Parameters</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Understand mission parameters:</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Likely attachment surface(s)</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Required shear and/or normal forces</a:t>
            </a:r>
          </a:p>
          <a:p>
            <a:pPr marL="3086100" lvl="1" indent="-257175" defTabSz="457200">
              <a:spcAft>
                <a:spcPts val="600"/>
              </a:spcAft>
            </a:pPr>
            <a:endParaRPr lang="en-US" sz="5600" dirty="0">
              <a:solidFill>
                <a:schemeClr val="bg1"/>
              </a:solidFill>
              <a:latin typeface="Arial" panose="020B0604020202020204" pitchFamily="34" charset="0"/>
              <a:cs typeface="Arial" panose="020B0604020202020204" pitchFamily="34" charset="0"/>
            </a:endParaRP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Approach angles, speeds, and relative masses</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Tune for desired attractive force:</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Attracts to all surfaces, but difference in quality</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Scales with attached area and voltage applied</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Best to design for a minimum required force</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Design mission CONOPs to play to </a:t>
            </a:r>
            <a:r>
              <a:rPr lang="en-US" sz="5600" dirty="0" err="1">
                <a:solidFill>
                  <a:schemeClr val="bg1"/>
                </a:solidFill>
                <a:latin typeface="Arial" panose="020B0604020202020204" pitchFamily="34" charset="0"/>
                <a:cs typeface="Arial" panose="020B0604020202020204" pitchFamily="34" charset="0"/>
              </a:rPr>
              <a:t>electroadhesion</a:t>
            </a:r>
            <a:r>
              <a:rPr lang="en-US" sz="5600" dirty="0">
                <a:solidFill>
                  <a:schemeClr val="bg1"/>
                </a:solidFill>
                <a:latin typeface="Arial" panose="020B0604020202020204" pitchFamily="34" charset="0"/>
                <a:cs typeface="Arial" panose="020B0604020202020204" pitchFamily="34" charset="0"/>
              </a:rPr>
              <a:t> strengths:</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Shear force many times stronger than normal </a:t>
            </a:r>
          </a:p>
          <a:p>
            <a:pPr marL="714375" lvl="1" indent="-257175" defTabSz="457200">
              <a:spcAft>
                <a:spcPts val="600"/>
              </a:spcAft>
            </a:pPr>
            <a:r>
              <a:rPr lang="en-US" sz="5600" dirty="0">
                <a:solidFill>
                  <a:schemeClr val="bg1"/>
                </a:solidFill>
                <a:latin typeface="Arial" panose="020B0604020202020204" pitchFamily="34" charset="0"/>
                <a:cs typeface="Arial" panose="020B0604020202020204" pitchFamily="34" charset="0"/>
              </a:rPr>
              <a:t>Flexibility &amp; pad conformance useful to minimize elastic collisions</a:t>
            </a:r>
          </a:p>
          <a:p>
            <a:pPr marL="714375" lvl="1" indent="-257175" defTabSz="457200">
              <a:spcAft>
                <a:spcPts val="600"/>
              </a:spcAft>
            </a:pPr>
            <a:endParaRPr lang="en-US" sz="5600" dirty="0">
              <a:solidFill>
                <a:schemeClr val="bg1"/>
              </a:solidFill>
              <a:latin typeface="Arial" panose="020B0604020202020204" pitchFamily="34" charset="0"/>
              <a:cs typeface="Arial" panose="020B0604020202020204" pitchFamily="34" charset="0"/>
            </a:endParaRPr>
          </a:p>
          <a:p>
            <a:pPr marL="714375" lvl="1" indent="-257175" defTabSz="457200">
              <a:spcAft>
                <a:spcPts val="600"/>
              </a:spcAft>
            </a:pPr>
            <a:endParaRPr lang="en-US" sz="5600" dirty="0">
              <a:solidFill>
                <a:schemeClr val="bg1"/>
              </a:solidFill>
              <a:latin typeface="Arial" panose="020B0604020202020204" pitchFamily="34" charset="0"/>
              <a:cs typeface="Arial" panose="020B0604020202020204" pitchFamily="34" charset="0"/>
            </a:endParaRPr>
          </a:p>
          <a:p>
            <a:pPr indent="-257175" defTabSz="457200">
              <a:spcAft>
                <a:spcPts val="600"/>
              </a:spcAft>
              <a:buClr>
                <a:schemeClr val="tx1"/>
              </a:buClr>
            </a:pPr>
            <a:endParaRPr lang="en-US" sz="5600" dirty="0">
              <a:solidFill>
                <a:schemeClr val="bg1"/>
              </a:solidFill>
              <a:latin typeface="Arial" panose="020B0604020202020204" pitchFamily="34" charset="0"/>
              <a:cs typeface="Arial" panose="020B0604020202020204" pitchFamily="34" charset="0"/>
            </a:endParaRPr>
          </a:p>
          <a:p>
            <a:pPr lvl="1"/>
            <a:endParaRPr lang="en-US" sz="1200" dirty="0">
              <a:latin typeface="Calibri" panose="020F0502020204030204" pitchFamily="34" charset="0"/>
              <a:cs typeface="Calibri" panose="020F0502020204030204" pitchFamily="34" charset="0"/>
            </a:endParaRPr>
          </a:p>
          <a:p>
            <a:pPr marL="411480" lvl="3"/>
            <a:endParaRPr lang="en-US" sz="2100" dirty="0">
              <a:solidFill>
                <a:srgbClr val="0B1728"/>
              </a:solidFill>
              <a:latin typeface="Calibri" panose="020F0502020204030204" pitchFamily="34" charset="0"/>
              <a:cs typeface="Calibri" panose="020F0502020204030204" pitchFamily="34" charset="0"/>
            </a:endParaRP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4</a:t>
            </a:fld>
            <a:endParaRPr lang="en-US" dirty="0"/>
          </a:p>
        </p:txBody>
      </p:sp>
    </p:spTree>
    <p:extLst>
      <p:ext uri="{BB962C8B-B14F-4D97-AF65-F5344CB8AC3E}">
        <p14:creationId xmlns:p14="http://schemas.microsoft.com/office/powerpoint/2010/main" val="3357707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9520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36978439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96547058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mart Ar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628650" y="2111376"/>
            <a:ext cx="7886700" cy="3744913"/>
          </a:xfrm>
        </p:spPr>
        <p:txBody>
          <a:bodyPr/>
          <a:lstStyle/>
          <a:p>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675"/>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675"/>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53536303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675"/>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675"/>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628650" y="2111608"/>
            <a:ext cx="7886700" cy="3744912"/>
          </a:xfrm>
        </p:spPr>
        <p:txBody>
          <a:bodyPr/>
          <a:lstStyle/>
          <a:p>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628650" y="2111382"/>
            <a:ext cx="7886700" cy="3744913"/>
          </a:xfrm>
        </p:spPr>
        <p:txBody>
          <a:bodyPr/>
          <a:lstStyle/>
          <a:p>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675"/>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675"/>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4186238"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3493294" y="2809876"/>
            <a:ext cx="5022056" cy="1909763"/>
          </a:xfrm>
        </p:spPr>
        <p:txBody>
          <a:bodyPr anchor="b">
            <a:normAutofit/>
          </a:bodyPr>
          <a:lstStyle>
            <a:lvl1pPr>
              <a:defRPr lang="en-US" sz="2100" kern="1200" spc="113"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3493294" y="5028804"/>
            <a:ext cx="5022056" cy="365125"/>
          </a:xfrm>
        </p:spPr>
        <p:txBody>
          <a:bodyPr anchor="b">
            <a:normAutofit/>
          </a:bodyPr>
          <a:lstStyle>
            <a:lvl1pPr marL="0" indent="0" algn="l">
              <a:buNone/>
              <a:defRPr sz="1200">
                <a:solidFill>
                  <a:schemeClr val="bg2">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3507580" y="6356351"/>
            <a:ext cx="1271588" cy="365125"/>
          </a:xfrm>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5057775" y="6356351"/>
            <a:ext cx="1907381" cy="365125"/>
          </a:xfrm>
        </p:spPr>
        <p:txBody>
          <a:bodyPr/>
          <a:lstStyle>
            <a:lvl1pPr>
              <a:defRPr sz="675"/>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7243762" y="6356351"/>
            <a:ext cx="1271588" cy="365125"/>
          </a:xfrm>
        </p:spPr>
        <p:txBody>
          <a:bodyPr/>
          <a:lstStyle>
            <a:lvl1pPr>
              <a:defRPr sz="675"/>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1657350" y="0"/>
            <a:ext cx="18288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413867" y="892178"/>
            <a:ext cx="6316266" cy="1325563"/>
          </a:xfrm>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115386" y="2886075"/>
            <a:ext cx="1384133" cy="1845511"/>
          </a:xfrm>
          <a:solidFill>
            <a:schemeClr val="bg1">
              <a:lumMod val="95000"/>
            </a:schemeClr>
          </a:solidFill>
        </p:spPr>
        <p:txBody>
          <a:bodyPr/>
          <a:lstStyle/>
          <a:p>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921426" y="5084525"/>
            <a:ext cx="1738280" cy="343061"/>
          </a:xfrm>
        </p:spPr>
        <p:txBody>
          <a:bodyPr anchor="ctr">
            <a:noAutofit/>
          </a:bodyPr>
          <a:lstStyle>
            <a:lvl1pPr marL="0" indent="0" algn="ctr">
              <a:buNone/>
              <a:defRPr lang="en-US" sz="105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115386" y="5464115"/>
            <a:ext cx="1384133" cy="343061"/>
          </a:xfrm>
        </p:spPr>
        <p:txBody>
          <a:bodyPr anchor="t">
            <a:noAutofit/>
          </a:bodyPr>
          <a:lstStyle>
            <a:lvl1pPr marL="0" indent="0" algn="ctr">
              <a:buNone/>
              <a:defRPr lang="en-US" sz="750" kern="1200" spc="113"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2877686" y="2886075"/>
            <a:ext cx="1384133" cy="1845511"/>
          </a:xfrm>
          <a:solidFill>
            <a:schemeClr val="bg1">
              <a:lumMod val="95000"/>
            </a:schemeClr>
          </a:solidFill>
        </p:spPr>
        <p:txBody>
          <a:bodyPr/>
          <a:lstStyle/>
          <a:p>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2683725" y="5084525"/>
            <a:ext cx="1748112" cy="343061"/>
          </a:xfrm>
        </p:spPr>
        <p:txBody>
          <a:bodyPr anchor="ctr">
            <a:noAutofit/>
          </a:bodyPr>
          <a:lstStyle>
            <a:lvl1pPr marL="0" indent="0" algn="ctr">
              <a:buNone/>
              <a:defRPr lang="en-US" sz="105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2877685" y="5478797"/>
            <a:ext cx="1391962" cy="343061"/>
          </a:xfrm>
        </p:spPr>
        <p:txBody>
          <a:bodyPr anchor="t">
            <a:noAutofit/>
          </a:bodyPr>
          <a:lstStyle>
            <a:lvl1pPr marL="0" indent="0" algn="ctr">
              <a:buNone/>
              <a:defRPr lang="en-US" sz="750" kern="1200" spc="113"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4745684" y="2886075"/>
            <a:ext cx="1384133" cy="1845511"/>
          </a:xfrm>
          <a:solidFill>
            <a:schemeClr val="bg1">
              <a:lumMod val="95000"/>
            </a:schemeClr>
          </a:solidFill>
        </p:spPr>
        <p:txBody>
          <a:bodyPr/>
          <a:lstStyle/>
          <a:p>
            <a:pPr lvl="1"/>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4551723" y="5084525"/>
            <a:ext cx="1738280" cy="343061"/>
          </a:xfrm>
        </p:spPr>
        <p:txBody>
          <a:bodyPr anchor="ctr">
            <a:noAutofit/>
          </a:bodyPr>
          <a:lstStyle>
            <a:lvl1pPr marL="0" indent="0" algn="ctr">
              <a:buNone/>
              <a:defRPr lang="en-US" sz="105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4745683" y="5478797"/>
            <a:ext cx="1384133" cy="343061"/>
          </a:xfrm>
        </p:spPr>
        <p:txBody>
          <a:bodyPr anchor="t">
            <a:noAutofit/>
          </a:bodyPr>
          <a:lstStyle>
            <a:lvl1pPr marL="0" indent="0" algn="ctr">
              <a:buNone/>
              <a:defRPr lang="en-US" sz="750" kern="1200" spc="113"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6560594" y="2886075"/>
            <a:ext cx="1384133" cy="1845511"/>
          </a:xfrm>
          <a:solidFill>
            <a:schemeClr val="bg1">
              <a:lumMod val="95000"/>
            </a:schemeClr>
          </a:solidFill>
        </p:spPr>
        <p:txBody>
          <a:bodyPr/>
          <a:lstStyle/>
          <a:p>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6366634" y="5084525"/>
            <a:ext cx="1738280" cy="343061"/>
          </a:xfrm>
        </p:spPr>
        <p:txBody>
          <a:bodyPr anchor="ctr">
            <a:noAutofit/>
          </a:bodyPr>
          <a:lstStyle>
            <a:lvl1pPr marL="0" indent="0" algn="ctr">
              <a:buNone/>
              <a:defRPr lang="en-US" sz="105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6560593" y="5464115"/>
            <a:ext cx="1384133" cy="343061"/>
          </a:xfrm>
        </p:spPr>
        <p:txBody>
          <a:bodyPr anchor="t">
            <a:noAutofit/>
          </a:bodyPr>
          <a:lstStyle>
            <a:lvl1pPr marL="0" indent="0" algn="ctr">
              <a:buNone/>
              <a:defRPr lang="en-US" sz="750" kern="1200" spc="113" baseline="0" dirty="0" smtClean="0">
                <a:solidFill>
                  <a:schemeClr val="tx1"/>
                </a:solidFill>
                <a:latin typeface="+mn-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675"/>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675"/>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675"/>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5500687" y="0"/>
            <a:ext cx="3643313"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9144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413867" y="892178"/>
            <a:ext cx="6316266" cy="1325563"/>
          </a:xfrm>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07882" y="2428875"/>
            <a:ext cx="800100" cy="1066800"/>
          </a:xfrm>
          <a:solidFill>
            <a:schemeClr val="tx1"/>
          </a:solidFill>
        </p:spPr>
        <p:txBody>
          <a:bodyPr>
            <a:normAutofit/>
          </a:bodyPr>
          <a:lstStyle>
            <a:lvl1pPr marL="0" indent="0" algn="l">
              <a:lnSpc>
                <a:spcPct val="100000"/>
              </a:lnSpc>
              <a:buFont typeface="Arial" panose="020B0604020202020204" pitchFamily="34" charset="0"/>
              <a:buNone/>
              <a:defRPr sz="675">
                <a:solidFill>
                  <a:sysClr val="windowText" lastClr="000000"/>
                </a:solidFill>
              </a:defRPr>
            </a:lvl1pPr>
          </a:lstStyle>
          <a:p>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125126" y="3654379"/>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125126" y="3809748"/>
            <a:ext cx="1371600"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169703" y="2428875"/>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2886947" y="3654379"/>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2886947" y="3809748"/>
            <a:ext cx="1371600"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4991688" y="2428875"/>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4648767" y="3654379"/>
            <a:ext cx="1578851"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4572000" y="3809748"/>
            <a:ext cx="1724891"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6852611" y="2428875"/>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6569855" y="3654379"/>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6558360" y="3809748"/>
            <a:ext cx="1383095"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407882" y="4287711"/>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125126" y="5513215"/>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125126" y="5668584"/>
            <a:ext cx="1371600"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3169703" y="4287711"/>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2886947" y="5513215"/>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2886947" y="5668584"/>
            <a:ext cx="1371600"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4991688" y="4287711"/>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4754945" y="5513215"/>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4754944" y="5668584"/>
            <a:ext cx="1360106"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6852611" y="4287711"/>
            <a:ext cx="800100" cy="1066800"/>
          </a:xfrm>
          <a:solidFill>
            <a:schemeClr val="tx1"/>
          </a:solidFill>
        </p:spPr>
        <p:txBody>
          <a:bodyPr>
            <a:normAutofit/>
          </a:bodyPr>
          <a:lstStyle>
            <a:lvl1pPr marL="0" indent="0" algn="l">
              <a:lnSpc>
                <a:spcPct val="100000"/>
              </a:lnSpc>
              <a:buNone/>
              <a:defRPr sz="675">
                <a:solidFill>
                  <a:sysClr val="windowText" lastClr="000000"/>
                </a:solidFill>
              </a:defRPr>
            </a:lvl1pPr>
          </a:lstStyle>
          <a:p>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6569855" y="5513215"/>
            <a:ext cx="1371600" cy="343061"/>
          </a:xfrm>
        </p:spPr>
        <p:txBody>
          <a:bodyPr anchor="t">
            <a:noAutofit/>
          </a:bodyPr>
          <a:lstStyle>
            <a:lvl1pPr marL="0" indent="0" algn="ctr">
              <a:buNone/>
              <a:defRPr lang="en-US" sz="788"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6558360" y="5668584"/>
            <a:ext cx="1383095" cy="343061"/>
          </a:xfrm>
        </p:spPr>
        <p:txBody>
          <a:bodyPr anchor="ctr">
            <a:noAutofit/>
          </a:bodyPr>
          <a:lstStyle>
            <a:lvl1pPr marL="0" indent="0" algn="ctr">
              <a:buNone/>
              <a:defRPr lang="en-US" sz="675" kern="1200" spc="113" baseline="0" dirty="0" smtClean="0">
                <a:solidFill>
                  <a:schemeClr val="accent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675">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675">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675">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1585413" y="0"/>
            <a:ext cx="7558587"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sz="1350"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628650" y="5509419"/>
            <a:ext cx="3061607" cy="585788"/>
          </a:xfrm>
        </p:spPr>
        <p:txBody>
          <a:bodyPr>
            <a:normAutofit/>
          </a:bodyPr>
          <a:lstStyle>
            <a:lvl1pPr>
              <a:defRPr lang="en-US" sz="2100" kern="1200" spc="113"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24555" y="1507772"/>
            <a:ext cx="1606323" cy="514350"/>
          </a:xfrm>
        </p:spPr>
        <p:txBody>
          <a:bodyPr anchor="ctr">
            <a:normAutofit/>
          </a:bodyPr>
          <a:lstStyle>
            <a:lvl1pPr marL="0" indent="0" algn="r">
              <a:buNone/>
              <a:defRPr sz="1500"/>
            </a:lvl1pPr>
          </a:lstStyle>
          <a:p>
            <a:pPr lvl="0"/>
            <a:r>
              <a:rPr lang="en-US"/>
              <a:t>Click to edit</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549098" y="2584097"/>
            <a:ext cx="1606323" cy="514350"/>
          </a:xfrm>
        </p:spPr>
        <p:txBody>
          <a:bodyPr anchor="ctr">
            <a:normAutofit/>
          </a:bodyPr>
          <a:lstStyle>
            <a:lvl1pPr marL="0" indent="0" algn="r">
              <a:buNone/>
              <a:defRPr sz="1500"/>
            </a:lvl1pPr>
          </a:lstStyle>
          <a:p>
            <a:pPr lvl="0"/>
            <a:r>
              <a:rPr lang="en-US"/>
              <a:t>Click to edit</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003917" y="3660422"/>
            <a:ext cx="1606323" cy="514350"/>
          </a:xfrm>
        </p:spPr>
        <p:txBody>
          <a:bodyPr anchor="ctr">
            <a:normAutofit/>
          </a:bodyPr>
          <a:lstStyle>
            <a:lvl1pPr marL="0" indent="0" algn="r">
              <a:buNone/>
              <a:defRPr sz="1500"/>
            </a:lvl1pPr>
          </a:lstStyle>
          <a:p>
            <a:pPr lvl="0"/>
            <a:r>
              <a:rPr lang="en-US"/>
              <a:t>Click to edit</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442067" y="4736748"/>
            <a:ext cx="1606323" cy="514350"/>
          </a:xfrm>
        </p:spPr>
        <p:txBody>
          <a:bodyPr anchor="ctr">
            <a:normAutofit/>
          </a:bodyPr>
          <a:lstStyle>
            <a:lvl1pPr marL="0" indent="0" algn="r">
              <a:buNone/>
              <a:defRPr sz="1500"/>
            </a:lvl1pPr>
          </a:lstStyle>
          <a:p>
            <a:pPr lvl="0"/>
            <a:r>
              <a:rPr lang="en-US"/>
              <a:t>Click to edit</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3301152" y="1613528"/>
            <a:ext cx="3827010" cy="1010842"/>
          </a:xfrm>
        </p:spPr>
        <p:txBody>
          <a:bodyPr anchor="t">
            <a:normAutofit/>
          </a:bodyPr>
          <a:lstStyle>
            <a:lvl1pPr marL="0" indent="0" algn="l">
              <a:lnSpc>
                <a:spcPct val="100000"/>
              </a:lnSpc>
              <a:buNone/>
              <a:defRPr sz="1050" spc="38"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3739522" y="2682564"/>
            <a:ext cx="3827010" cy="1010842"/>
          </a:xfrm>
        </p:spPr>
        <p:txBody>
          <a:bodyPr anchor="t">
            <a:normAutofit/>
          </a:bodyPr>
          <a:lstStyle>
            <a:lvl1pPr marL="0" indent="0" algn="l">
              <a:lnSpc>
                <a:spcPct val="100000"/>
              </a:lnSpc>
              <a:buNone/>
              <a:defRPr sz="1050" spc="38"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4182703" y="3755394"/>
            <a:ext cx="3827010" cy="1010842"/>
          </a:xfrm>
        </p:spPr>
        <p:txBody>
          <a:bodyPr anchor="t">
            <a:normAutofit/>
          </a:bodyPr>
          <a:lstStyle>
            <a:lvl1pPr marL="0" indent="0" algn="l">
              <a:lnSpc>
                <a:spcPct val="100000"/>
              </a:lnSpc>
              <a:buNone/>
              <a:defRPr sz="1050" spc="38"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4631460" y="4824430"/>
            <a:ext cx="3827010" cy="1010842"/>
          </a:xfrm>
        </p:spPr>
        <p:txBody>
          <a:bodyPr anchor="t">
            <a:normAutofit/>
          </a:bodyPr>
          <a:lstStyle>
            <a:lvl1pPr marL="0" indent="0" algn="l">
              <a:lnSpc>
                <a:spcPct val="100000"/>
              </a:lnSpc>
              <a:buNone/>
              <a:defRPr sz="1050" spc="38"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675">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5061858" y="6356351"/>
            <a:ext cx="2831986" cy="365125"/>
          </a:xfrm>
        </p:spPr>
        <p:txBody>
          <a:bodyPr/>
          <a:lstStyle>
            <a:lvl1pPr>
              <a:defRPr sz="675"/>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8108156" y="6356351"/>
            <a:ext cx="407194" cy="365125"/>
          </a:xfrm>
        </p:spPr>
        <p:txBody>
          <a:bodyPr/>
          <a:lstStyle>
            <a:lvl1pPr>
              <a:defRPr sz="675"/>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3265137" y="5023933"/>
            <a:ext cx="1134908"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2819938" y="3948451"/>
            <a:ext cx="1134908"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2380090" y="2872686"/>
            <a:ext cx="1134908"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1939698" y="1796083"/>
            <a:ext cx="1134908"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413867" y="892178"/>
            <a:ext cx="6316266" cy="1325563"/>
          </a:xfrm>
        </p:spPr>
        <p:txBody>
          <a:bodyPr>
            <a:normAutofit/>
          </a:bodyPr>
          <a:lstStyle>
            <a:lvl1pPr algn="ctr">
              <a:defRPr lang="en-US" sz="2100" kern="1200" spc="113"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932329" y="2776936"/>
            <a:ext cx="2161856" cy="823912"/>
          </a:xfrm>
        </p:spPr>
        <p:txBody>
          <a:bodyPr anchor="b">
            <a:noAutofit/>
          </a:bodyPr>
          <a:lstStyle>
            <a:lvl1pPr marL="0" indent="0">
              <a:buNone/>
              <a:defRPr lang="en-US" sz="150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932329" y="3834607"/>
            <a:ext cx="2161856" cy="1997867"/>
          </a:xfrm>
        </p:spPr>
        <p:txBody>
          <a:bodyPr>
            <a:normAutofit/>
          </a:bodyPr>
          <a:lstStyle>
            <a:lvl1pPr marL="0" indent="0">
              <a:lnSpc>
                <a:spcPct val="100000"/>
              </a:lnSpc>
              <a:buNone/>
              <a:defRPr sz="1050" spc="38" baseline="0"/>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3485749" y="2776936"/>
            <a:ext cx="2172503" cy="823912"/>
          </a:xfrm>
        </p:spPr>
        <p:txBody>
          <a:bodyPr anchor="b">
            <a:noAutofit/>
          </a:bodyPr>
          <a:lstStyle>
            <a:lvl1pPr marL="0" indent="0">
              <a:buNone/>
              <a:defRPr lang="en-US" sz="150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3485749" y="3834607"/>
            <a:ext cx="2172503" cy="1997867"/>
          </a:xfrm>
        </p:spPr>
        <p:txBody>
          <a:bodyPr>
            <a:normAutofit/>
          </a:bodyPr>
          <a:lstStyle>
            <a:lvl1pPr marL="0" indent="0">
              <a:lnSpc>
                <a:spcPct val="100000"/>
              </a:lnSpc>
              <a:buNone/>
              <a:defRPr sz="1050" spc="38" baseline="0"/>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6049816" y="2776936"/>
            <a:ext cx="2161856" cy="823912"/>
          </a:xfrm>
        </p:spPr>
        <p:txBody>
          <a:bodyPr anchor="b">
            <a:noAutofit/>
          </a:bodyPr>
          <a:lstStyle>
            <a:lvl1pPr marL="0" indent="0">
              <a:buNone/>
              <a:defRPr lang="en-US" sz="1500" kern="1200" spc="113" baseline="0" dirty="0" smtClean="0">
                <a:solidFill>
                  <a:schemeClr val="tx1"/>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6049816" y="3834607"/>
            <a:ext cx="2161856" cy="1997867"/>
          </a:xfrm>
        </p:spPr>
        <p:txBody>
          <a:bodyPr>
            <a:normAutofit/>
          </a:bodyPr>
          <a:lstStyle>
            <a:lvl1pPr marL="0" indent="0">
              <a:lnSpc>
                <a:spcPct val="100000"/>
              </a:lnSpc>
              <a:buNone/>
              <a:defRPr sz="1050" spc="38" baseline="0"/>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675"/>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675"/>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675"/>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58003871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791420707"/>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14144002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97585342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96884439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20XX</a:t>
            </a:r>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84113110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9547438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313676608"/>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20XX</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65851847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66" r:id="rId13"/>
    <p:sldLayoutId id="2147483667" r:id="rId14"/>
    <p:sldLayoutId id="2147483654" r:id="rId15"/>
    <p:sldLayoutId id="2147483663" r:id="rId16"/>
    <p:sldLayoutId id="2147483662" r:id="rId17"/>
    <p:sldLayoutId id="2147483652" r:id="rId18"/>
    <p:sldLayoutId id="2147483660" r:id="rId19"/>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kalia@cambrianworks.com" TargetMode="External"/><Relationship Id="rId5" Type="http://schemas.openxmlformats.org/officeDocument/2006/relationships/hyperlink" Target="https://www.pexels.com/photo/earth-space-cosmos-5439/" TargetMode="Externa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1103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0" y="1887842"/>
            <a:ext cx="9143999" cy="1093622"/>
          </a:xfrm>
        </p:spPr>
        <p:txBody>
          <a:bodyPr>
            <a:noAutofit/>
          </a:bodyPr>
          <a:lstStyle/>
          <a:p>
            <a:r>
              <a:rPr lang="en-US" sz="3200" b="1" dirty="0" err="1">
                <a:solidFill>
                  <a:schemeClr val="bg1"/>
                </a:solidFill>
                <a:latin typeface="Arial" panose="020B0604020202020204" pitchFamily="34" charset="0"/>
                <a:cs typeface="Arial" panose="020B0604020202020204" pitchFamily="34" charset="0"/>
              </a:rPr>
              <a:t>Electroadhesive</a:t>
            </a:r>
            <a:r>
              <a:rPr lang="en-US" sz="3200" b="1" dirty="0">
                <a:solidFill>
                  <a:schemeClr val="bg1"/>
                </a:solidFill>
                <a:latin typeface="Arial" panose="020B0604020202020204" pitchFamily="34" charset="0"/>
                <a:cs typeface="Arial" panose="020B0604020202020204" pitchFamily="34" charset="0"/>
              </a:rPr>
              <a:t> Attachment Technology for Improved Docking and Proximity Operations</a:t>
            </a:r>
          </a:p>
        </p:txBody>
      </p:sp>
      <p:pic>
        <p:nvPicPr>
          <p:cNvPr id="7" name="Picture 6">
            <a:extLst>
              <a:ext uri="{FF2B5EF4-FFF2-40B4-BE49-F238E27FC236}">
                <a16:creationId xmlns:a16="http://schemas.microsoft.com/office/drawing/2014/main" id="{0746DC41-42BE-15E4-5932-67615979D02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43736" y="-673"/>
            <a:ext cx="2100264" cy="2100264"/>
          </a:xfrm>
          <a:prstGeom prst="rect">
            <a:avLst/>
          </a:prstGeom>
        </p:spPr>
      </p:pic>
      <p:pic>
        <p:nvPicPr>
          <p:cNvPr id="17" name="Picture 16">
            <a:extLst>
              <a:ext uri="{FF2B5EF4-FFF2-40B4-BE49-F238E27FC236}">
                <a16:creationId xmlns:a16="http://schemas.microsoft.com/office/drawing/2014/main" id="{83F8BAD0-2CC8-77F0-445D-6DDD9B7E8F40}"/>
              </a:ext>
            </a:extLst>
          </p:cNvPr>
          <p:cNvPicPr>
            <a:picLocks noChangeAspect="1"/>
          </p:cNvPicPr>
          <p:nvPr/>
        </p:nvPicPr>
        <p:blipFill>
          <a:blip r:embed="rId4" cstate="email">
            <a:extLst>
              <a:ext uri="{28A0092B-C50C-407E-A947-70E740481C1C}">
                <a14:useLocalDpi xmlns:a14="http://schemas.microsoft.com/office/drawing/2010/main"/>
              </a:ext>
              <a:ext uri="{837473B0-CC2E-450A-ABE3-18F120FF3D39}">
                <a1611:picAttrSrcUrl xmlns:a1611="http://schemas.microsoft.com/office/drawing/2016/11/main" r:id="rId5"/>
              </a:ext>
            </a:extLst>
          </a:blip>
          <a:stretch>
            <a:fillRect/>
          </a:stretch>
        </p:blipFill>
        <p:spPr>
          <a:xfrm rot="10800000">
            <a:off x="0" y="4815958"/>
            <a:ext cx="9144000" cy="1720173"/>
          </a:xfrm>
          <a:prstGeom prst="rect">
            <a:avLst/>
          </a:prstGeom>
        </p:spPr>
      </p:pic>
      <p:sp>
        <p:nvSpPr>
          <p:cNvPr id="18" name="TextBox 17">
            <a:extLst>
              <a:ext uri="{FF2B5EF4-FFF2-40B4-BE49-F238E27FC236}">
                <a16:creationId xmlns:a16="http://schemas.microsoft.com/office/drawing/2014/main" id="{A135542E-45B3-732D-CBB8-6F64920712F3}"/>
              </a:ext>
            </a:extLst>
          </p:cNvPr>
          <p:cNvSpPr txBox="1"/>
          <p:nvPr/>
        </p:nvSpPr>
        <p:spPr>
          <a:xfrm>
            <a:off x="807436" y="3482994"/>
            <a:ext cx="7915459" cy="1708160"/>
          </a:xfrm>
          <a:prstGeom prst="rect">
            <a:avLst/>
          </a:prstGeom>
          <a:noFill/>
        </p:spPr>
        <p:txBody>
          <a:bodyPr wrap="square" rtlCol="0">
            <a:spAutoFit/>
          </a:bodyPr>
          <a:lstStyle/>
          <a:p>
            <a:r>
              <a:rPr lang="en-US" sz="2400" dirty="0">
                <a:solidFill>
                  <a:schemeClr val="bg1"/>
                </a:solidFill>
                <a:latin typeface="Arial" panose="020B0604020202020204" pitchFamily="34" charset="0"/>
                <a:cs typeface="Arial" panose="020B0604020202020204" pitchFamily="34" charset="0"/>
              </a:rPr>
              <a:t>Kalia Crowder, Simon Lee, David Smith, Victor Aguero</a:t>
            </a:r>
          </a:p>
          <a:p>
            <a:r>
              <a:rPr lang="en-US" sz="2700" dirty="0">
                <a:solidFill>
                  <a:schemeClr val="bg1"/>
                </a:solidFill>
                <a:latin typeface="Arial" panose="020B0604020202020204" pitchFamily="34" charset="0"/>
                <a:cs typeface="Arial" panose="020B0604020202020204" pitchFamily="34" charset="0"/>
                <a:hlinkClick r:id="rId6"/>
              </a:rPr>
              <a:t>kalia@cambrianworks.com</a:t>
            </a:r>
            <a:endParaRPr lang="en-US" sz="2700" dirty="0">
              <a:solidFill>
                <a:schemeClr val="bg1"/>
              </a:solidFill>
              <a:latin typeface="Arial" panose="020B0604020202020204" pitchFamily="34" charset="0"/>
              <a:cs typeface="Arial" panose="020B0604020202020204" pitchFamily="34" charset="0"/>
            </a:endParaRPr>
          </a:p>
          <a:p>
            <a:endParaRPr lang="en-US" sz="2700" dirty="0">
              <a:solidFill>
                <a:schemeClr val="bg1"/>
              </a:solidFill>
              <a:latin typeface="Arial" panose="020B0604020202020204" pitchFamily="34" charset="0"/>
              <a:cs typeface="Arial" panose="020B0604020202020204" pitchFamily="34" charset="0"/>
            </a:endParaRPr>
          </a:p>
          <a:p>
            <a:r>
              <a:rPr lang="en-US" sz="2700" dirty="0">
                <a:solidFill>
                  <a:schemeClr val="bg1"/>
                </a:solidFill>
                <a:latin typeface="Arial" panose="020B0604020202020204" pitchFamily="34" charset="0"/>
                <a:cs typeface="Arial" panose="020B0604020202020204" pitchFamily="34" charset="0"/>
              </a:rPr>
              <a:t>Cambrian Works, Inc.</a:t>
            </a:r>
          </a:p>
        </p:txBody>
      </p:sp>
      <p:sp>
        <p:nvSpPr>
          <p:cNvPr id="19" name="TextBox 18">
            <a:extLst>
              <a:ext uri="{FF2B5EF4-FFF2-40B4-BE49-F238E27FC236}">
                <a16:creationId xmlns:a16="http://schemas.microsoft.com/office/drawing/2014/main" id="{82BF43CF-E9A3-7D6D-9ED0-5D46C08EF575}"/>
              </a:ext>
            </a:extLst>
          </p:cNvPr>
          <p:cNvSpPr txBox="1"/>
          <p:nvPr/>
        </p:nvSpPr>
        <p:spPr>
          <a:xfrm>
            <a:off x="6641433" y="6557918"/>
            <a:ext cx="2502566" cy="300082"/>
          </a:xfrm>
          <a:prstGeom prst="rect">
            <a:avLst/>
          </a:prstGeom>
          <a:noFill/>
        </p:spPr>
        <p:txBody>
          <a:bodyPr wrap="square" rtlCol="0">
            <a:spAutoFit/>
          </a:bodyPr>
          <a:lstStyle/>
          <a:p>
            <a:r>
              <a:rPr lang="en-US" sz="1350" dirty="0">
                <a:solidFill>
                  <a:schemeClr val="bg1"/>
                </a:solidFill>
                <a:latin typeface="Arial" panose="020B0604020202020204" pitchFamily="34" charset="0"/>
                <a:cs typeface="Arial" panose="020B0604020202020204" pitchFamily="34" charset="0"/>
              </a:rPr>
              <a:t>© 2024 Cambrian Works, Inc.</a:t>
            </a:r>
            <a:r>
              <a:rPr lang="en-US" sz="135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103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9A18-6F76-B743-90F6-4B089297B1EF}"/>
              </a:ext>
            </a:extLst>
          </p:cNvPr>
          <p:cNvSpPr>
            <a:spLocks noGrp="1"/>
          </p:cNvSpPr>
          <p:nvPr>
            <p:ph type="title"/>
          </p:nvPr>
        </p:nvSpPr>
        <p:spPr>
          <a:xfrm>
            <a:off x="152400" y="199921"/>
            <a:ext cx="8836480" cy="713288"/>
          </a:xfrm>
        </p:spPr>
        <p:txBody>
          <a:bodyPr>
            <a:noAutofit/>
          </a:bodyPr>
          <a:lstStyle/>
          <a:p>
            <a:pPr algn="l"/>
            <a:r>
              <a:rPr lang="en-US" sz="3000" b="1" dirty="0">
                <a:solidFill>
                  <a:schemeClr val="bg1"/>
                </a:solidFill>
                <a:latin typeface="Arial" panose="020B0604020202020204" pitchFamily="34" charset="0"/>
                <a:cs typeface="Arial" panose="020B0604020202020204" pitchFamily="34" charset="0"/>
              </a:rPr>
              <a:t>Electrical Thin Attachment Pad (</a:t>
            </a:r>
            <a:r>
              <a:rPr lang="en-US" sz="3000" b="1" dirty="0" err="1">
                <a:solidFill>
                  <a:schemeClr val="bg1"/>
                </a:solidFill>
                <a:latin typeface="Arial" panose="020B0604020202020204" pitchFamily="34" charset="0"/>
                <a:cs typeface="Arial" panose="020B0604020202020204" pitchFamily="34" charset="0"/>
              </a:rPr>
              <a:t>eTAP</a:t>
            </a:r>
            <a:r>
              <a:rPr lang="en-US" sz="3000" b="1" baseline="30000" dirty="0" err="1">
                <a:solidFill>
                  <a:schemeClr val="bg1"/>
                </a:solidFill>
                <a:latin typeface="Arial" panose="020B0604020202020204" pitchFamily="34" charset="0"/>
                <a:cs typeface="Arial" panose="020B0604020202020204" pitchFamily="34" charset="0"/>
              </a:rPr>
              <a:t>TM</a:t>
            </a:r>
            <a:r>
              <a:rPr lang="en-US" sz="3000" b="1" dirty="0">
                <a:solidFill>
                  <a:schemeClr val="bg1"/>
                </a:solidFill>
                <a:latin typeface="Arial" panose="020B0604020202020204" pitchFamily="34" charset="0"/>
                <a:cs typeface="Arial" panose="020B0604020202020204" pitchFamily="34" charset="0"/>
              </a:rPr>
              <a:t>): A General On-Orbit Attachment Technology</a:t>
            </a:r>
          </a:p>
        </p:txBody>
      </p:sp>
      <p:sp>
        <p:nvSpPr>
          <p:cNvPr id="3" name="Footer Placeholder 4">
            <a:extLst>
              <a:ext uri="{FF2B5EF4-FFF2-40B4-BE49-F238E27FC236}">
                <a16:creationId xmlns:a16="http://schemas.microsoft.com/office/drawing/2014/main" id="{7BCD13A1-E998-821D-0F68-7C29CBCCB347}"/>
              </a:ext>
            </a:extLst>
          </p:cNvPr>
          <p:cNvSpPr txBox="1">
            <a:spLocks/>
          </p:cNvSpPr>
          <p:nvPr/>
        </p:nvSpPr>
        <p:spPr>
          <a:xfrm>
            <a:off x="1749407" y="6610862"/>
            <a:ext cx="5887232" cy="273844"/>
          </a:xfrm>
          <a:prstGeom prst="rect">
            <a:avLst/>
          </a:prstGeom>
        </p:spPr>
        <p:txBody>
          <a:bodyPr/>
          <a:lstStyle>
            <a:defPPr>
              <a:defRPr lang="en-US"/>
            </a:defPPr>
            <a:lvl1pPr marL="0" algn="ct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50" dirty="0">
                <a:latin typeface="Arial" panose="020B0604020202020204" pitchFamily="34" charset="0"/>
                <a:cs typeface="Arial" panose="020B0604020202020204" pitchFamily="34" charset="0"/>
              </a:rPr>
              <a:t>© 2024 Cambrian Works, Inc.</a:t>
            </a:r>
          </a:p>
        </p:txBody>
      </p:sp>
      <p:sp>
        <p:nvSpPr>
          <p:cNvPr id="4" name="TextBox 3">
            <a:extLst>
              <a:ext uri="{FF2B5EF4-FFF2-40B4-BE49-F238E27FC236}">
                <a16:creationId xmlns:a16="http://schemas.microsoft.com/office/drawing/2014/main" id="{89B9777E-B717-56A8-AA25-18C123520A00}"/>
              </a:ext>
            </a:extLst>
          </p:cNvPr>
          <p:cNvSpPr txBox="1"/>
          <p:nvPr/>
        </p:nvSpPr>
        <p:spPr>
          <a:xfrm>
            <a:off x="152400" y="1382173"/>
            <a:ext cx="5927305" cy="2169825"/>
          </a:xfrm>
          <a:prstGeom prst="rect">
            <a:avLst/>
          </a:prstGeom>
          <a:noFill/>
        </p:spPr>
        <p:txBody>
          <a:bodyPr wrap="square">
            <a:spAutoFit/>
          </a:bodyPr>
          <a:lstStyle/>
          <a:p>
            <a:pPr marL="257175" indent="-257175">
              <a:spcAft>
                <a:spcPts val="600"/>
              </a:spcAft>
              <a:buFont typeface="Arial" panose="020B0604020202020204" pitchFamily="34" charset="0"/>
              <a:buChar char="•"/>
            </a:pPr>
            <a:r>
              <a:rPr lang="en-US" sz="2000" dirty="0" err="1">
                <a:solidFill>
                  <a:schemeClr val="accent4">
                    <a:lumMod val="40000"/>
                    <a:lumOff val="60000"/>
                  </a:schemeClr>
                </a:solidFill>
                <a:latin typeface="Arial" panose="020B0604020202020204" pitchFamily="34" charset="0"/>
                <a:cs typeface="Arial" panose="020B0604020202020204" pitchFamily="34" charset="0"/>
              </a:rPr>
              <a:t>Electroadhesion</a:t>
            </a:r>
            <a:r>
              <a:rPr lang="en-US" sz="2000" dirty="0">
                <a:solidFill>
                  <a:schemeClr val="accent4">
                    <a:lumMod val="40000"/>
                    <a:lumOff val="60000"/>
                  </a:schemeClr>
                </a:solidFill>
                <a:latin typeface="Arial" panose="020B0604020202020204" pitchFamily="34" charset="0"/>
                <a:cs typeface="Arial" panose="020B0604020202020204" pitchFamily="34" charset="0"/>
              </a:rPr>
              <a:t> uses an electric field to generate attractive force</a:t>
            </a:r>
          </a:p>
          <a:p>
            <a:pPr marL="257175"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Attaches near-instantaneously to wide variety of surfaces: conductive, dielectric, nonconductive</a:t>
            </a:r>
          </a:p>
          <a:p>
            <a:pPr marL="257175"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Attaches to unprepared &amp; non-planar surfaces</a:t>
            </a:r>
          </a:p>
          <a:p>
            <a:pPr marL="257175"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Easily turned on/off &amp; leaves no residue</a:t>
            </a:r>
          </a:p>
        </p:txBody>
      </p:sp>
      <p:pic>
        <p:nvPicPr>
          <p:cNvPr id="7" name="Picture 6" descr="A picture containing yellow&#10;&#10;Description automatically generated">
            <a:extLst>
              <a:ext uri="{FF2B5EF4-FFF2-40B4-BE49-F238E27FC236}">
                <a16:creationId xmlns:a16="http://schemas.microsoft.com/office/drawing/2014/main" id="{F59CB1B9-95BE-7F9C-2F3B-D630761D5F0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bwMode="auto">
          <a:xfrm rot="5400000">
            <a:off x="5982568" y="1181317"/>
            <a:ext cx="3076556" cy="288227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9" name="Rectangle: Diagonal Corners Rounded 50">
            <a:extLst>
              <a:ext uri="{FF2B5EF4-FFF2-40B4-BE49-F238E27FC236}">
                <a16:creationId xmlns:a16="http://schemas.microsoft.com/office/drawing/2014/main" id="{C889DCA0-492A-33F2-816C-3DD17CD3235C}"/>
              </a:ext>
            </a:extLst>
          </p:cNvPr>
          <p:cNvSpPr/>
          <p:nvPr/>
        </p:nvSpPr>
        <p:spPr>
          <a:xfrm>
            <a:off x="6079706" y="4837947"/>
            <a:ext cx="1193718" cy="1144976"/>
          </a:xfrm>
          <a:prstGeom prst="round2DiagRect">
            <a:avLst>
              <a:gd name="adj1" fmla="val 0"/>
              <a:gd name="adj2" fmla="val 0"/>
            </a:avLst>
          </a:prstGeom>
          <a:solidFill>
            <a:schemeClr val="accent2"/>
          </a:solidFill>
          <a:ln w="19050">
            <a:solidFill>
              <a:schemeClr val="tx1"/>
            </a:solidFill>
          </a:ln>
          <a:effectLst>
            <a:outerShdw blurRad="50800" dist="381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t">
              <a:lnSpc>
                <a:spcPct val="115000"/>
              </a:lnSpc>
            </a:pPr>
            <a:r>
              <a:rPr lang="en-US" sz="1200" dirty="0">
                <a:solidFill>
                  <a:schemeClr val="bg1"/>
                </a:solidFill>
                <a:latin typeface="Arial" panose="020B0604020202020204" pitchFamily="34" charset="0"/>
                <a:cs typeface="Arial" panose="020B0604020202020204" pitchFamily="34" charset="0"/>
              </a:rPr>
              <a:t>Aluminum Alloys </a:t>
            </a:r>
          </a:p>
          <a:p>
            <a:pPr fontAlgn="t">
              <a:lnSpc>
                <a:spcPct val="115000"/>
              </a:lnSpc>
            </a:pPr>
            <a:r>
              <a:rPr lang="en-US" sz="1200" dirty="0">
                <a:solidFill>
                  <a:schemeClr val="bg1"/>
                </a:solidFill>
                <a:latin typeface="Arial" panose="020B0604020202020204" pitchFamily="34" charset="0"/>
                <a:cs typeface="Arial" panose="020B0604020202020204" pitchFamily="34" charset="0"/>
              </a:rPr>
              <a:t>Anodized Al</a:t>
            </a:r>
            <a:br>
              <a:rPr lang="en-US" sz="1200" dirty="0">
                <a:solidFill>
                  <a:schemeClr val="bg1"/>
                </a:solidFill>
                <a:latin typeface="Arial" panose="020B0604020202020204" pitchFamily="34" charset="0"/>
                <a:cs typeface="Arial" panose="020B0604020202020204" pitchFamily="34" charset="0"/>
              </a:rPr>
            </a:br>
            <a:r>
              <a:rPr lang="en-US" sz="1200" dirty="0">
                <a:solidFill>
                  <a:schemeClr val="bg1"/>
                </a:solidFill>
                <a:latin typeface="Arial" panose="020B0604020202020204" pitchFamily="34" charset="0"/>
                <a:cs typeface="Arial" panose="020B0604020202020204" pitchFamily="34" charset="0"/>
              </a:rPr>
              <a:t>Steel</a:t>
            </a:r>
          </a:p>
          <a:p>
            <a:pPr fontAlgn="t">
              <a:lnSpc>
                <a:spcPct val="115000"/>
              </a:lnSpc>
            </a:pPr>
            <a:r>
              <a:rPr lang="en-US" sz="1200" dirty="0">
                <a:solidFill>
                  <a:schemeClr val="bg1"/>
                </a:solidFill>
                <a:latin typeface="Arial" panose="020B0604020202020204" pitchFamily="34" charset="0"/>
                <a:cs typeface="Arial" panose="020B0604020202020204" pitchFamily="34" charset="0"/>
              </a:rPr>
              <a:t>Titanium</a:t>
            </a:r>
          </a:p>
        </p:txBody>
      </p:sp>
      <p:sp>
        <p:nvSpPr>
          <p:cNvPr id="10" name="Rectangle: Diagonal Corners Rounded 51">
            <a:extLst>
              <a:ext uri="{FF2B5EF4-FFF2-40B4-BE49-F238E27FC236}">
                <a16:creationId xmlns:a16="http://schemas.microsoft.com/office/drawing/2014/main" id="{3B5683B5-1CF4-2354-3737-E977DF6DA3E9}"/>
              </a:ext>
            </a:extLst>
          </p:cNvPr>
          <p:cNvSpPr/>
          <p:nvPr/>
        </p:nvSpPr>
        <p:spPr>
          <a:xfrm>
            <a:off x="7720494" y="4832446"/>
            <a:ext cx="1241490" cy="1144976"/>
          </a:xfrm>
          <a:prstGeom prst="round2DiagRect">
            <a:avLst>
              <a:gd name="adj1" fmla="val 0"/>
              <a:gd name="adj2" fmla="val 0"/>
            </a:avLst>
          </a:prstGeom>
          <a:solidFill>
            <a:schemeClr val="accent2"/>
          </a:solidFill>
          <a:ln w="19050">
            <a:solidFill>
              <a:schemeClr val="tx1"/>
            </a:solidFill>
          </a:ln>
          <a:effectLst>
            <a:outerShdw blurRad="50800" dist="38100" dir="2700000" algn="t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t">
              <a:lnSpc>
                <a:spcPct val="115000"/>
              </a:lnSpc>
            </a:pP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Glass </a:t>
            </a:r>
          </a:p>
          <a:p>
            <a:pPr fontAlgn="t">
              <a:lnSpc>
                <a:spcPct val="115000"/>
              </a:lnSpc>
            </a:pP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Kapton</a:t>
            </a:r>
            <a:endParaRPr lang="en-US" sz="1200" dirty="0">
              <a:solidFill>
                <a:schemeClr val="bg1"/>
              </a:solidFill>
              <a:latin typeface="Arial" panose="020B0604020202020204" pitchFamily="34" charset="0"/>
              <a:cs typeface="Arial" panose="020B0604020202020204" pitchFamily="34" charset="0"/>
            </a:endParaRPr>
          </a:p>
          <a:p>
            <a:pPr fontAlgn="t">
              <a:lnSpc>
                <a:spcPct val="115000"/>
              </a:lnSpc>
            </a:pP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Multi-Layer Insulation</a:t>
            </a:r>
          </a:p>
          <a:p>
            <a:pPr fontAlgn="t">
              <a:lnSpc>
                <a:spcPct val="115000"/>
              </a:lnSpc>
            </a:pPr>
            <a:r>
              <a:rPr lang="en-US" sz="1200" dirty="0">
                <a:solidFill>
                  <a:schemeClr val="bg1"/>
                </a:solidFill>
                <a:latin typeface="Arial" panose="020B0604020202020204" pitchFamily="34" charset="0"/>
                <a:cs typeface="Arial" panose="020B0604020202020204" pitchFamily="34" charset="0"/>
              </a:rPr>
              <a:t>Composites</a:t>
            </a:r>
          </a:p>
        </p:txBody>
      </p:sp>
      <p:sp>
        <p:nvSpPr>
          <p:cNvPr id="11" name="TextBox 10">
            <a:extLst>
              <a:ext uri="{FF2B5EF4-FFF2-40B4-BE49-F238E27FC236}">
                <a16:creationId xmlns:a16="http://schemas.microsoft.com/office/drawing/2014/main" id="{37DED2F5-1DD4-6E0D-1F39-5A957F82C271}"/>
              </a:ext>
            </a:extLst>
          </p:cNvPr>
          <p:cNvSpPr txBox="1"/>
          <p:nvPr/>
        </p:nvSpPr>
        <p:spPr>
          <a:xfrm>
            <a:off x="5805629" y="4434824"/>
            <a:ext cx="3484222" cy="338554"/>
          </a:xfrm>
          <a:prstGeom prst="rect">
            <a:avLst/>
          </a:prstGeom>
          <a:noFill/>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Demonstrated successfully with: </a:t>
            </a:r>
          </a:p>
        </p:txBody>
      </p:sp>
      <p:sp>
        <p:nvSpPr>
          <p:cNvPr id="6" name="TextBox 5">
            <a:extLst>
              <a:ext uri="{FF2B5EF4-FFF2-40B4-BE49-F238E27FC236}">
                <a16:creationId xmlns:a16="http://schemas.microsoft.com/office/drawing/2014/main" id="{40F9570B-99A3-8140-E122-E262925C6631}"/>
              </a:ext>
            </a:extLst>
          </p:cNvPr>
          <p:cNvSpPr txBox="1"/>
          <p:nvPr/>
        </p:nvSpPr>
        <p:spPr>
          <a:xfrm>
            <a:off x="6079706" y="4163246"/>
            <a:ext cx="2882278" cy="276999"/>
          </a:xfrm>
          <a:prstGeom prst="rect">
            <a:avLst/>
          </a:prstGeom>
          <a:solidFill>
            <a:schemeClr val="tx1">
              <a:lumMod val="65000"/>
              <a:lumOff val="35000"/>
            </a:schemeClr>
          </a:solidFill>
          <a:ln>
            <a:solidFill>
              <a:schemeClr val="tx1"/>
            </a:solidFill>
          </a:ln>
        </p:spPr>
        <p:txBody>
          <a:bodyPr wrap="square" rtlCol="0">
            <a:spAutoFit/>
          </a:bodyPr>
          <a:lstStyle/>
          <a:p>
            <a:pPr algn="ctr"/>
            <a:r>
              <a:rPr lang="en-US" sz="1200" i="1" dirty="0">
                <a:ln>
                  <a:solidFill>
                    <a:schemeClr val="bg1"/>
                  </a:solidFill>
                </a:ln>
                <a:solidFill>
                  <a:schemeClr val="bg1"/>
                </a:solidFill>
                <a:latin typeface="Arial" panose="020B0604020202020204" pitchFamily="34" charset="0"/>
                <a:cs typeface="Arial" panose="020B0604020202020204" pitchFamily="34" charset="0"/>
              </a:rPr>
              <a:t>Cambrian Works’ </a:t>
            </a:r>
            <a:r>
              <a:rPr lang="en-US" sz="1200" i="1" dirty="0" err="1">
                <a:ln>
                  <a:solidFill>
                    <a:schemeClr val="bg1"/>
                  </a:solidFill>
                </a:ln>
                <a:solidFill>
                  <a:schemeClr val="bg1"/>
                </a:solidFill>
                <a:latin typeface="Arial" panose="020B0604020202020204" pitchFamily="34" charset="0"/>
                <a:cs typeface="Arial" panose="020B0604020202020204" pitchFamily="34" charset="0"/>
              </a:rPr>
              <a:t>Electroadhesive</a:t>
            </a:r>
            <a:r>
              <a:rPr lang="en-US" sz="1200" i="1" dirty="0">
                <a:ln>
                  <a:solidFill>
                    <a:schemeClr val="bg1"/>
                  </a:solidFill>
                </a:ln>
                <a:solidFill>
                  <a:schemeClr val="bg1"/>
                </a:solidFill>
                <a:latin typeface="Arial" panose="020B0604020202020204" pitchFamily="34" charset="0"/>
                <a:cs typeface="Arial" panose="020B0604020202020204" pitchFamily="34" charset="0"/>
              </a:rPr>
              <a:t> Pad</a:t>
            </a:r>
          </a:p>
        </p:txBody>
      </p:sp>
      <p:sp>
        <p:nvSpPr>
          <p:cNvPr id="8" name="Rectangle 7">
            <a:extLst>
              <a:ext uri="{FF2B5EF4-FFF2-40B4-BE49-F238E27FC236}">
                <a16:creationId xmlns:a16="http://schemas.microsoft.com/office/drawing/2014/main" id="{DE3CF587-9868-E174-C8AB-B006B3AA9DD9}"/>
              </a:ext>
            </a:extLst>
          </p:cNvPr>
          <p:cNvSpPr/>
          <p:nvPr/>
        </p:nvSpPr>
        <p:spPr>
          <a:xfrm>
            <a:off x="0" y="6122349"/>
            <a:ext cx="9144000" cy="402168"/>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50" dirty="0" err="1">
                <a:solidFill>
                  <a:schemeClr val="bg1"/>
                </a:solidFill>
              </a:rPr>
              <a:t>Electroadhesion</a:t>
            </a:r>
            <a:r>
              <a:rPr lang="en-US" sz="1350" dirty="0">
                <a:solidFill>
                  <a:schemeClr val="bg1"/>
                </a:solidFill>
              </a:rPr>
              <a:t> discovered ca. 1920 by Danish scientists researching how to make a better telegraph</a:t>
            </a:r>
          </a:p>
          <a:p>
            <a:pPr algn="ctr"/>
            <a:r>
              <a:rPr lang="en-US" sz="1350" dirty="0">
                <a:solidFill>
                  <a:schemeClr val="bg1"/>
                </a:solidFill>
              </a:rPr>
              <a:t>Force depends on ~20 parameters associated with the </a:t>
            </a:r>
            <a:r>
              <a:rPr lang="en-US" sz="1350" dirty="0" err="1">
                <a:solidFill>
                  <a:schemeClr val="bg1"/>
                </a:solidFill>
              </a:rPr>
              <a:t>electroadhesive</a:t>
            </a:r>
            <a:r>
              <a:rPr lang="en-US" sz="1350" dirty="0">
                <a:solidFill>
                  <a:schemeClr val="bg1"/>
                </a:solidFill>
              </a:rPr>
              <a:t> pad &amp; driver alone</a:t>
            </a:r>
          </a:p>
        </p:txBody>
      </p:sp>
      <p:sp>
        <p:nvSpPr>
          <p:cNvPr id="16" name="TextBox 15">
            <a:extLst>
              <a:ext uri="{FF2B5EF4-FFF2-40B4-BE49-F238E27FC236}">
                <a16:creationId xmlns:a16="http://schemas.microsoft.com/office/drawing/2014/main" id="{650D2435-DC1B-3BBC-D3A9-9F9644D8B037}"/>
              </a:ext>
            </a:extLst>
          </p:cNvPr>
          <p:cNvSpPr txBox="1"/>
          <p:nvPr/>
        </p:nvSpPr>
        <p:spPr>
          <a:xfrm>
            <a:off x="354821" y="3946097"/>
            <a:ext cx="5277815" cy="2031325"/>
          </a:xfrm>
          <a:prstGeom prst="rect">
            <a:avLst/>
          </a:prstGeom>
          <a:noFill/>
        </p:spPr>
        <p:txBody>
          <a:bodyPr wrap="square">
            <a:spAutoFit/>
          </a:bodyPr>
          <a:lstStyle/>
          <a:p>
            <a:r>
              <a:rPr lang="en-US" b="1" dirty="0">
                <a:solidFill>
                  <a:schemeClr val="accent4">
                    <a:lumMod val="40000"/>
                    <a:lumOff val="60000"/>
                  </a:schemeClr>
                </a:solidFill>
                <a:latin typeface="Arial" panose="020B0604020202020204" pitchFamily="34" charset="0"/>
                <a:cs typeface="Arial" panose="020B0604020202020204" pitchFamily="34" charset="0"/>
              </a:rPr>
              <a:t>Compares favorably to other in-space attachment technologies:</a:t>
            </a:r>
          </a:p>
          <a:p>
            <a:pPr marL="257175" indent="-257175">
              <a:buFont typeface="Arial" panose="020B0604020202020204" pitchFamily="34" charset="0"/>
              <a:buChar char="•"/>
            </a:pPr>
            <a:r>
              <a:rPr lang="en-US" dirty="0">
                <a:solidFill>
                  <a:schemeClr val="bg1"/>
                </a:solidFill>
                <a:latin typeface="Arial" panose="020B0604020202020204" pitchFamily="34" charset="0"/>
                <a:cs typeface="Arial" panose="020B0604020202020204" pitchFamily="34" charset="0"/>
              </a:rPr>
              <a:t>Mechanical grippers</a:t>
            </a:r>
          </a:p>
          <a:p>
            <a:pPr marL="257175" indent="-257175">
              <a:buFont typeface="Arial" panose="020B0604020202020204" pitchFamily="34" charset="0"/>
              <a:buChar char="•"/>
            </a:pPr>
            <a:r>
              <a:rPr lang="en-US" dirty="0">
                <a:solidFill>
                  <a:schemeClr val="bg1"/>
                </a:solidFill>
                <a:latin typeface="Arial" panose="020B0604020202020204" pitchFamily="34" charset="0"/>
                <a:cs typeface="Arial" panose="020B0604020202020204" pitchFamily="34" charset="0"/>
              </a:rPr>
              <a:t>Electromagnets</a:t>
            </a:r>
          </a:p>
          <a:p>
            <a:pPr marL="257175" indent="-257175">
              <a:buFont typeface="Arial" panose="020B0604020202020204" pitchFamily="34" charset="0"/>
              <a:buChar char="•"/>
            </a:pPr>
            <a:r>
              <a:rPr lang="en-US" dirty="0">
                <a:solidFill>
                  <a:schemeClr val="bg1"/>
                </a:solidFill>
                <a:latin typeface="Arial" panose="020B0604020202020204" pitchFamily="34" charset="0"/>
                <a:cs typeface="Arial" panose="020B0604020202020204" pitchFamily="34" charset="0"/>
              </a:rPr>
              <a:t>Laser ablation</a:t>
            </a:r>
          </a:p>
          <a:p>
            <a:pPr marL="257175" indent="-257175">
              <a:buFont typeface="Arial" panose="020B0604020202020204" pitchFamily="34" charset="0"/>
              <a:buChar char="•"/>
            </a:pPr>
            <a:r>
              <a:rPr lang="en-US" dirty="0">
                <a:solidFill>
                  <a:schemeClr val="bg1"/>
                </a:solidFill>
                <a:latin typeface="Arial" panose="020B0604020202020204" pitchFamily="34" charset="0"/>
                <a:cs typeface="Arial" panose="020B0604020202020204" pitchFamily="34" charset="0"/>
              </a:rPr>
              <a:t>Adhesives</a:t>
            </a:r>
          </a:p>
          <a:p>
            <a:pPr marL="257175" indent="-257175">
              <a:buFont typeface="Arial" panose="020B0604020202020204" pitchFamily="34" charset="0"/>
              <a:buChar char="•"/>
            </a:pPr>
            <a:r>
              <a:rPr lang="en-US" dirty="0">
                <a:solidFill>
                  <a:schemeClr val="bg1"/>
                </a:solidFill>
                <a:latin typeface="Arial" panose="020B0604020202020204" pitchFamily="34" charset="0"/>
                <a:cs typeface="Arial" panose="020B0604020202020204" pitchFamily="34" charset="0"/>
              </a:rPr>
              <a:t>Gecko-like adhesives</a:t>
            </a:r>
          </a:p>
        </p:txBody>
      </p:sp>
    </p:spTree>
    <p:extLst>
      <p:ext uri="{BB962C8B-B14F-4D97-AF65-F5344CB8AC3E}">
        <p14:creationId xmlns:p14="http://schemas.microsoft.com/office/powerpoint/2010/main" val="309940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103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9A18-6F76-B743-90F6-4B089297B1EF}"/>
              </a:ext>
            </a:extLst>
          </p:cNvPr>
          <p:cNvSpPr>
            <a:spLocks noGrp="1"/>
          </p:cNvSpPr>
          <p:nvPr>
            <p:ph type="title"/>
          </p:nvPr>
        </p:nvSpPr>
        <p:spPr>
          <a:xfrm>
            <a:off x="152400" y="199921"/>
            <a:ext cx="8836480" cy="713288"/>
          </a:xfrm>
        </p:spPr>
        <p:txBody>
          <a:bodyPr>
            <a:noAutofit/>
          </a:bodyPr>
          <a:lstStyle/>
          <a:p>
            <a:pPr algn="l"/>
            <a:r>
              <a:rPr lang="en-US" sz="3000" b="1" dirty="0">
                <a:solidFill>
                  <a:schemeClr val="bg1"/>
                </a:solidFill>
                <a:latin typeface="Arial" panose="020B0604020202020204" pitchFamily="34" charset="0"/>
                <a:cs typeface="Arial" panose="020B0604020202020204" pitchFamily="34" charset="0"/>
              </a:rPr>
              <a:t>Performance &amp; Space Qualification Testing</a:t>
            </a:r>
          </a:p>
        </p:txBody>
      </p:sp>
      <p:sp>
        <p:nvSpPr>
          <p:cNvPr id="3" name="Footer Placeholder 4">
            <a:extLst>
              <a:ext uri="{FF2B5EF4-FFF2-40B4-BE49-F238E27FC236}">
                <a16:creationId xmlns:a16="http://schemas.microsoft.com/office/drawing/2014/main" id="{7BCD13A1-E998-821D-0F68-7C29CBCCB347}"/>
              </a:ext>
            </a:extLst>
          </p:cNvPr>
          <p:cNvSpPr txBox="1">
            <a:spLocks/>
          </p:cNvSpPr>
          <p:nvPr/>
        </p:nvSpPr>
        <p:spPr>
          <a:xfrm>
            <a:off x="1749407" y="6610862"/>
            <a:ext cx="5887232" cy="273844"/>
          </a:xfrm>
          <a:prstGeom prst="rect">
            <a:avLst/>
          </a:prstGeom>
        </p:spPr>
        <p:txBody>
          <a:bodyPr/>
          <a:lstStyle>
            <a:defPPr>
              <a:defRPr lang="en-US"/>
            </a:defPPr>
            <a:lvl1pPr marL="0" algn="ct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50" dirty="0">
                <a:latin typeface="Arial" panose="020B0604020202020204" pitchFamily="34" charset="0"/>
                <a:cs typeface="Arial" panose="020B0604020202020204" pitchFamily="34" charset="0"/>
              </a:rPr>
              <a:t>© 2024 Cambrian Works, Inc.</a:t>
            </a:r>
          </a:p>
        </p:txBody>
      </p:sp>
      <p:sp>
        <p:nvSpPr>
          <p:cNvPr id="4" name="TextBox 3">
            <a:extLst>
              <a:ext uri="{FF2B5EF4-FFF2-40B4-BE49-F238E27FC236}">
                <a16:creationId xmlns:a16="http://schemas.microsoft.com/office/drawing/2014/main" id="{89B9777E-B717-56A8-AA25-18C123520A00}"/>
              </a:ext>
            </a:extLst>
          </p:cNvPr>
          <p:cNvSpPr txBox="1"/>
          <p:nvPr/>
        </p:nvSpPr>
        <p:spPr>
          <a:xfrm>
            <a:off x="264854" y="901679"/>
            <a:ext cx="5418945" cy="4862870"/>
          </a:xfrm>
          <a:prstGeom prst="rect">
            <a:avLst/>
          </a:prstGeom>
          <a:noFill/>
        </p:spPr>
        <p:txBody>
          <a:bodyPr wrap="square">
            <a:spAutoFit/>
          </a:bodyPr>
          <a:lstStyle/>
          <a:p>
            <a:pPr marL="257175"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Normal forces are ~15 </a:t>
            </a:r>
            <a:r>
              <a:rPr lang="en-US" sz="2000" dirty="0" err="1">
                <a:solidFill>
                  <a:schemeClr val="accent4">
                    <a:lumMod val="40000"/>
                    <a:lumOff val="60000"/>
                  </a:schemeClr>
                </a:solidFill>
                <a:latin typeface="Arial" panose="020B0604020202020204" pitchFamily="34" charset="0"/>
                <a:cs typeface="Arial" panose="020B0604020202020204" pitchFamily="34" charset="0"/>
              </a:rPr>
              <a:t>mN</a:t>
            </a:r>
            <a:r>
              <a:rPr lang="en-US" sz="2000" dirty="0">
                <a:solidFill>
                  <a:schemeClr val="accent4">
                    <a:lumMod val="40000"/>
                    <a:lumOff val="60000"/>
                  </a:schemeClr>
                </a:solidFill>
                <a:latin typeface="Arial" panose="020B0604020202020204" pitchFamily="34" charset="0"/>
                <a:cs typeface="Arial" panose="020B0604020202020204" pitchFamily="34" charset="0"/>
              </a:rPr>
              <a:t>/cm</a:t>
            </a:r>
            <a:r>
              <a:rPr lang="en-US" sz="2000" baseline="30000" dirty="0">
                <a:solidFill>
                  <a:schemeClr val="accent4">
                    <a:lumMod val="40000"/>
                    <a:lumOff val="60000"/>
                  </a:schemeClr>
                </a:solidFill>
                <a:latin typeface="Arial" panose="020B0604020202020204" pitchFamily="34" charset="0"/>
                <a:cs typeface="Arial" panose="020B0604020202020204" pitchFamily="34" charset="0"/>
              </a:rPr>
              <a:t>2</a:t>
            </a:r>
            <a:r>
              <a:rPr lang="en-US" sz="2000" dirty="0">
                <a:solidFill>
                  <a:schemeClr val="accent4">
                    <a:lumMod val="40000"/>
                    <a:lumOff val="60000"/>
                  </a:schemeClr>
                </a:solidFill>
                <a:latin typeface="Arial" panose="020B0604020202020204" pitchFamily="34" charset="0"/>
                <a:cs typeface="Arial" panose="020B0604020202020204" pitchFamily="34" charset="0"/>
              </a:rPr>
              <a:t> at ambient</a:t>
            </a:r>
          </a:p>
          <a:p>
            <a:pPr marL="714375" lvl="1"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Attachment 2x to 6x higher in vacuum</a:t>
            </a:r>
          </a:p>
          <a:p>
            <a:pPr marL="714375" lvl="1"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Shear force significantly stronger </a:t>
            </a:r>
          </a:p>
          <a:p>
            <a:pPr marL="257175" indent="-257175">
              <a:spcAft>
                <a:spcPts val="600"/>
              </a:spcAft>
              <a:buFont typeface="Arial" panose="020B0604020202020204" pitchFamily="34" charset="0"/>
              <a:buChar char="•"/>
            </a:pPr>
            <a:r>
              <a:rPr lang="en-US" sz="2000" dirty="0" err="1">
                <a:solidFill>
                  <a:schemeClr val="bg1"/>
                </a:solidFill>
                <a:latin typeface="Arial" panose="020B0604020202020204" pitchFamily="34" charset="0"/>
                <a:cs typeface="Arial" panose="020B0604020202020204" pitchFamily="34" charset="0"/>
              </a:rPr>
              <a:t>eTAP</a:t>
            </a:r>
            <a:r>
              <a:rPr lang="en-US" sz="2000" dirty="0">
                <a:solidFill>
                  <a:schemeClr val="bg1"/>
                </a:solidFill>
                <a:latin typeface="Arial" panose="020B0604020202020204" pitchFamily="34" charset="0"/>
                <a:cs typeface="Arial" panose="020B0604020202020204" pitchFamily="34" charset="0"/>
              </a:rPr>
              <a:t> conformability enables off-normal contact angle capture at various approach velocities</a:t>
            </a:r>
          </a:p>
          <a:p>
            <a:pPr marL="257175" indent="-257175">
              <a:spcAft>
                <a:spcPts val="600"/>
              </a:spcAft>
              <a:buFont typeface="Arial" panose="020B0604020202020204" pitchFamily="34" charset="0"/>
              <a:buChar char="•"/>
            </a:pPr>
            <a:r>
              <a:rPr lang="en-US" sz="2000" dirty="0" err="1">
                <a:solidFill>
                  <a:schemeClr val="accent4">
                    <a:lumMod val="40000"/>
                    <a:lumOff val="60000"/>
                  </a:schemeClr>
                </a:solidFill>
                <a:latin typeface="Arial" panose="020B0604020202020204" pitchFamily="34" charset="0"/>
                <a:cs typeface="Arial" panose="020B0604020202020204" pitchFamily="34" charset="0"/>
              </a:rPr>
              <a:t>eTAP</a:t>
            </a:r>
            <a:r>
              <a:rPr lang="en-US" sz="2000" dirty="0">
                <a:solidFill>
                  <a:schemeClr val="accent4">
                    <a:lumMod val="40000"/>
                    <a:lumOff val="60000"/>
                  </a:schemeClr>
                </a:solidFill>
                <a:latin typeface="Arial" panose="020B0604020202020204" pitchFamily="34" charset="0"/>
                <a:cs typeface="Arial" panose="020B0604020202020204" pitchFamily="34" charset="0"/>
              </a:rPr>
              <a:t> designed ground-up for space suitability</a:t>
            </a:r>
          </a:p>
          <a:p>
            <a:pPr marL="714375" lvl="1" indent="-257175">
              <a:spcAft>
                <a:spcPts val="600"/>
              </a:spcAft>
              <a:buFont typeface="Arial" panose="020B0604020202020204" pitchFamily="34" charset="0"/>
              <a:buChar char="•"/>
            </a:pPr>
            <a:r>
              <a:rPr lang="en-US" sz="2000" dirty="0">
                <a:solidFill>
                  <a:schemeClr val="accent4">
                    <a:lumMod val="40000"/>
                    <a:lumOff val="60000"/>
                  </a:schemeClr>
                </a:solidFill>
                <a:latin typeface="Arial" panose="020B0604020202020204" pitchFamily="34" charset="0"/>
                <a:cs typeface="Arial" panose="020B0604020202020204" pitchFamily="34" charset="0"/>
              </a:rPr>
              <a:t>Driver circuit and pads have successfully undergone vacuum testing</a:t>
            </a:r>
          </a:p>
          <a:p>
            <a:pPr marL="257175" indent="-257175">
              <a:spcAft>
                <a:spcPts val="600"/>
              </a:spcAft>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Collaboration with </a:t>
            </a:r>
            <a:r>
              <a:rPr lang="en-US" sz="2000" dirty="0" err="1">
                <a:solidFill>
                  <a:schemeClr val="bg1"/>
                </a:solidFill>
                <a:latin typeface="Arial" panose="020B0604020202020204" pitchFamily="34" charset="0"/>
                <a:cs typeface="Arial" panose="020B0604020202020204" pitchFamily="34" charset="0"/>
              </a:rPr>
              <a:t>Astroscale</a:t>
            </a:r>
            <a:r>
              <a:rPr lang="en-US" sz="2000" dirty="0">
                <a:solidFill>
                  <a:schemeClr val="bg1"/>
                </a:solidFill>
                <a:latin typeface="Arial" panose="020B0604020202020204" pitchFamily="34" charset="0"/>
                <a:cs typeface="Arial" panose="020B0604020202020204" pitchFamily="34" charset="0"/>
              </a:rPr>
              <a:t> &amp; AFRL ROC lab will allow us to see how </a:t>
            </a:r>
            <a:r>
              <a:rPr lang="en-US" sz="2000" dirty="0" err="1">
                <a:solidFill>
                  <a:schemeClr val="bg1"/>
                </a:solidFill>
                <a:latin typeface="Arial" panose="020B0604020202020204" pitchFamily="34" charset="0"/>
                <a:cs typeface="Arial" panose="020B0604020202020204" pitchFamily="34" charset="0"/>
              </a:rPr>
              <a:t>electroadhesion</a:t>
            </a:r>
            <a:r>
              <a:rPr lang="en-US" sz="2000" dirty="0">
                <a:solidFill>
                  <a:schemeClr val="bg1"/>
                </a:solidFill>
                <a:latin typeface="Arial" panose="020B0604020202020204" pitchFamily="34" charset="0"/>
                <a:cs typeface="Arial" panose="020B0604020202020204" pitchFamily="34" charset="0"/>
              </a:rPr>
              <a:t> performs in realistic dynamic conditions (next week!)</a:t>
            </a:r>
            <a:endParaRPr lang="en-US" sz="2000" dirty="0">
              <a:solidFill>
                <a:schemeClr val="accent4">
                  <a:lumMod val="40000"/>
                  <a:lumOff val="60000"/>
                </a:schemeClr>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DE3CF587-9868-E174-C8AB-B006B3AA9DD9}"/>
              </a:ext>
            </a:extLst>
          </p:cNvPr>
          <p:cNvSpPr/>
          <p:nvPr/>
        </p:nvSpPr>
        <p:spPr>
          <a:xfrm>
            <a:off x="0" y="6122349"/>
            <a:ext cx="9144000" cy="402168"/>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bg1"/>
                </a:solidFill>
              </a:rPr>
              <a:t>Significantly improved performance in vacuum makes this an ideal technology for in-space use</a:t>
            </a:r>
          </a:p>
          <a:p>
            <a:pPr algn="ctr"/>
            <a:r>
              <a:rPr lang="en-US" sz="1350" dirty="0">
                <a:solidFill>
                  <a:schemeClr val="bg1"/>
                </a:solidFill>
              </a:rPr>
              <a:t>Materials &amp; circuit design choices based on components and principles with long on-orbit heritage</a:t>
            </a:r>
          </a:p>
        </p:txBody>
      </p:sp>
      <p:sp>
        <p:nvSpPr>
          <p:cNvPr id="5" name="TextBox 4">
            <a:extLst>
              <a:ext uri="{FF2B5EF4-FFF2-40B4-BE49-F238E27FC236}">
                <a16:creationId xmlns:a16="http://schemas.microsoft.com/office/drawing/2014/main" id="{A8FA0706-2C28-0E9C-0D7C-B662D8F8D191}"/>
              </a:ext>
            </a:extLst>
          </p:cNvPr>
          <p:cNvSpPr txBox="1"/>
          <p:nvPr/>
        </p:nvSpPr>
        <p:spPr>
          <a:xfrm>
            <a:off x="5494066" y="3273975"/>
            <a:ext cx="3421139" cy="400110"/>
          </a:xfrm>
          <a:prstGeom prst="rect">
            <a:avLst/>
          </a:prstGeom>
          <a:solidFill>
            <a:schemeClr val="tx1">
              <a:lumMod val="65000"/>
              <a:lumOff val="35000"/>
            </a:schemeClr>
          </a:solidFill>
          <a:ln>
            <a:solidFill>
              <a:schemeClr val="tx1"/>
            </a:solidFill>
          </a:ln>
        </p:spPr>
        <p:txBody>
          <a:bodyPr wrap="square" rtlCol="0">
            <a:spAutoFit/>
          </a:bodyPr>
          <a:lstStyle/>
          <a:p>
            <a:pPr algn="ctr"/>
            <a:r>
              <a:rPr lang="en-US" sz="1000" i="1" dirty="0">
                <a:ln>
                  <a:solidFill>
                    <a:schemeClr val="bg1"/>
                  </a:solidFill>
                </a:ln>
                <a:solidFill>
                  <a:schemeClr val="bg1"/>
                </a:solidFill>
                <a:latin typeface="Arial" panose="020B0604020202020204" pitchFamily="34" charset="0"/>
                <a:cs typeface="Arial" panose="020B0604020202020204" pitchFamily="34" charset="0"/>
              </a:rPr>
              <a:t>Measured Normal Force of 16 cm</a:t>
            </a:r>
            <a:r>
              <a:rPr lang="en-US" sz="1000" i="1" baseline="30000" dirty="0">
                <a:ln>
                  <a:solidFill>
                    <a:schemeClr val="bg1"/>
                  </a:solidFill>
                </a:ln>
                <a:solidFill>
                  <a:schemeClr val="bg1"/>
                </a:solidFill>
                <a:latin typeface="Arial" panose="020B0604020202020204" pitchFamily="34" charset="0"/>
                <a:cs typeface="Arial" panose="020B0604020202020204" pitchFamily="34" charset="0"/>
              </a:rPr>
              <a:t>2</a:t>
            </a:r>
            <a:r>
              <a:rPr lang="en-US" sz="1000" i="1" dirty="0">
                <a:ln>
                  <a:solidFill>
                    <a:schemeClr val="bg1"/>
                  </a:solidFill>
                </a:ln>
                <a:solidFill>
                  <a:schemeClr val="bg1"/>
                </a:solidFill>
                <a:latin typeface="Arial" panose="020B0604020202020204" pitchFamily="34" charset="0"/>
                <a:cs typeface="Arial" panose="020B0604020202020204" pitchFamily="34" charset="0"/>
              </a:rPr>
              <a:t> </a:t>
            </a:r>
            <a:r>
              <a:rPr lang="en-US" sz="1000" i="1" dirty="0" err="1">
                <a:ln>
                  <a:solidFill>
                    <a:schemeClr val="bg1"/>
                  </a:solidFill>
                </a:ln>
                <a:solidFill>
                  <a:schemeClr val="bg1"/>
                </a:solidFill>
                <a:latin typeface="Arial" panose="020B0604020202020204" pitchFamily="34" charset="0"/>
                <a:cs typeface="Arial" panose="020B0604020202020204" pitchFamily="34" charset="0"/>
              </a:rPr>
              <a:t>eTAP</a:t>
            </a:r>
            <a:r>
              <a:rPr lang="en-US" sz="1000" i="1" dirty="0">
                <a:ln>
                  <a:solidFill>
                    <a:schemeClr val="bg1"/>
                  </a:solidFill>
                </a:ln>
                <a:solidFill>
                  <a:schemeClr val="bg1"/>
                </a:solidFill>
                <a:latin typeface="Arial" panose="020B0604020202020204" pitchFamily="34" charset="0"/>
                <a:cs typeface="Arial" panose="020B0604020202020204" pitchFamily="34" charset="0"/>
              </a:rPr>
              <a:t> Pads at Ambient Pressure</a:t>
            </a:r>
          </a:p>
        </p:txBody>
      </p:sp>
      <p:graphicFrame>
        <p:nvGraphicFramePr>
          <p:cNvPr id="12" name="Chart 11">
            <a:extLst>
              <a:ext uri="{FF2B5EF4-FFF2-40B4-BE49-F238E27FC236}">
                <a16:creationId xmlns:a16="http://schemas.microsoft.com/office/drawing/2014/main" id="{4FFEEA45-DECA-1A8E-7E0B-C6C12E0093A0}"/>
              </a:ext>
            </a:extLst>
          </p:cNvPr>
          <p:cNvGraphicFramePr>
            <a:graphicFrameLocks/>
          </p:cNvGraphicFramePr>
          <p:nvPr>
            <p:extLst>
              <p:ext uri="{D42A27DB-BD31-4B8C-83A1-F6EECF244321}">
                <p14:modId xmlns:p14="http://schemas.microsoft.com/office/powerpoint/2010/main" val="3444764534"/>
              </p:ext>
            </p:extLst>
          </p:nvPr>
        </p:nvGraphicFramePr>
        <p:xfrm>
          <a:off x="5405518" y="759906"/>
          <a:ext cx="3598236" cy="2586179"/>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68DA989B-E2BF-527F-DDEF-11AC336935E9}"/>
              </a:ext>
            </a:extLst>
          </p:cNvPr>
          <p:cNvSpPr txBox="1"/>
          <p:nvPr/>
        </p:nvSpPr>
        <p:spPr>
          <a:xfrm>
            <a:off x="7396729" y="5400364"/>
            <a:ext cx="1518476" cy="553998"/>
          </a:xfrm>
          <a:prstGeom prst="rect">
            <a:avLst/>
          </a:prstGeom>
          <a:solidFill>
            <a:schemeClr val="tx1">
              <a:lumMod val="65000"/>
              <a:lumOff val="35000"/>
            </a:schemeClr>
          </a:solidFill>
          <a:ln>
            <a:solidFill>
              <a:schemeClr val="tx1"/>
            </a:solidFill>
          </a:ln>
        </p:spPr>
        <p:txBody>
          <a:bodyPr wrap="square" rtlCol="0">
            <a:spAutoFit/>
          </a:bodyPr>
          <a:lstStyle/>
          <a:p>
            <a:r>
              <a:rPr lang="en-US" sz="1000" i="1" dirty="0">
                <a:ln>
                  <a:solidFill>
                    <a:schemeClr val="bg1"/>
                  </a:solidFill>
                </a:ln>
                <a:solidFill>
                  <a:schemeClr val="bg1"/>
                </a:solidFill>
              </a:rPr>
              <a:t>High-Voltage Driver Circuit in Vacuum Test Chamber</a:t>
            </a:r>
          </a:p>
        </p:txBody>
      </p:sp>
      <p:pic>
        <p:nvPicPr>
          <p:cNvPr id="14" name="Picture 13">
            <a:extLst>
              <a:ext uri="{FF2B5EF4-FFF2-40B4-BE49-F238E27FC236}">
                <a16:creationId xmlns:a16="http://schemas.microsoft.com/office/drawing/2014/main" id="{883C215C-D767-6230-4E83-9AD82524AD3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73766" y="3813495"/>
            <a:ext cx="1622963" cy="2163950"/>
          </a:xfrm>
          <a:prstGeom prst="rect">
            <a:avLst/>
          </a:prstGeom>
        </p:spPr>
      </p:pic>
    </p:spTree>
    <p:extLst>
      <p:ext uri="{BB962C8B-B14F-4D97-AF65-F5344CB8AC3E}">
        <p14:creationId xmlns:p14="http://schemas.microsoft.com/office/powerpoint/2010/main" val="323480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103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9A18-6F76-B743-90F6-4B089297B1EF}"/>
              </a:ext>
            </a:extLst>
          </p:cNvPr>
          <p:cNvSpPr>
            <a:spLocks noGrp="1"/>
          </p:cNvSpPr>
          <p:nvPr>
            <p:ph type="title"/>
          </p:nvPr>
        </p:nvSpPr>
        <p:spPr>
          <a:xfrm>
            <a:off x="284983" y="227180"/>
            <a:ext cx="7886700" cy="713288"/>
          </a:xfrm>
        </p:spPr>
        <p:txBody>
          <a:bodyPr>
            <a:noAutofit/>
          </a:bodyPr>
          <a:lstStyle/>
          <a:p>
            <a:pPr algn="l"/>
            <a:r>
              <a:rPr lang="en-US" sz="3000" b="1" dirty="0" err="1">
                <a:solidFill>
                  <a:schemeClr val="bg1"/>
                </a:solidFill>
                <a:latin typeface="Arial" panose="020B0604020202020204" pitchFamily="34" charset="0"/>
                <a:cs typeface="Arial" panose="020B0604020202020204" pitchFamily="34" charset="0"/>
              </a:rPr>
              <a:t>Electroadhesion</a:t>
            </a:r>
            <a:r>
              <a:rPr lang="en-US" sz="3000" b="1" dirty="0">
                <a:solidFill>
                  <a:schemeClr val="bg1"/>
                </a:solidFill>
                <a:latin typeface="Arial" panose="020B0604020202020204" pitchFamily="34" charset="0"/>
                <a:cs typeface="Arial" panose="020B0604020202020204" pitchFamily="34" charset="0"/>
              </a:rPr>
              <a:t> for Docking &amp; Proximity Operations</a:t>
            </a:r>
          </a:p>
        </p:txBody>
      </p:sp>
      <p:sp>
        <p:nvSpPr>
          <p:cNvPr id="3" name="Footer Placeholder 4">
            <a:extLst>
              <a:ext uri="{FF2B5EF4-FFF2-40B4-BE49-F238E27FC236}">
                <a16:creationId xmlns:a16="http://schemas.microsoft.com/office/drawing/2014/main" id="{7BCD13A1-E998-821D-0F68-7C29CBCCB347}"/>
              </a:ext>
            </a:extLst>
          </p:cNvPr>
          <p:cNvSpPr txBox="1">
            <a:spLocks/>
          </p:cNvSpPr>
          <p:nvPr/>
        </p:nvSpPr>
        <p:spPr>
          <a:xfrm>
            <a:off x="1628384" y="6560953"/>
            <a:ext cx="5887232" cy="273844"/>
          </a:xfrm>
          <a:prstGeom prst="rect">
            <a:avLst/>
          </a:prstGeom>
        </p:spPr>
        <p:txBody>
          <a:bodyPr/>
          <a:lstStyle>
            <a:defPPr>
              <a:defRPr lang="en-US"/>
            </a:defPPr>
            <a:lvl1pPr marL="0" algn="ct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50" dirty="0">
                <a:latin typeface="Arial" panose="020B0604020202020204" pitchFamily="34" charset="0"/>
                <a:cs typeface="Arial" panose="020B0604020202020204" pitchFamily="34" charset="0"/>
              </a:rPr>
              <a:t>© 2024 Cambrian Works, Inc.</a:t>
            </a:r>
          </a:p>
        </p:txBody>
      </p:sp>
      <p:sp>
        <p:nvSpPr>
          <p:cNvPr id="7" name="Content Placeholder 2">
            <a:extLst>
              <a:ext uri="{FF2B5EF4-FFF2-40B4-BE49-F238E27FC236}">
                <a16:creationId xmlns:a16="http://schemas.microsoft.com/office/drawing/2014/main" id="{EBFB4181-DDAF-0B9D-41A7-D7C5A8E18812}"/>
              </a:ext>
            </a:extLst>
          </p:cNvPr>
          <p:cNvSpPr txBox="1">
            <a:spLocks/>
          </p:cNvSpPr>
          <p:nvPr/>
        </p:nvSpPr>
        <p:spPr>
          <a:xfrm>
            <a:off x="378196" y="1265059"/>
            <a:ext cx="6338436" cy="47750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14325" indent="-257175" defTabSz="457200">
              <a:spcAft>
                <a:spcPts val="600"/>
              </a:spcAft>
            </a:pPr>
            <a:r>
              <a:rPr lang="en-US" sz="2000" dirty="0">
                <a:solidFill>
                  <a:schemeClr val="accent4">
                    <a:lumMod val="40000"/>
                    <a:lumOff val="60000"/>
                  </a:schemeClr>
                </a:solidFill>
                <a:latin typeface="Arial" panose="020B0604020202020204" pitchFamily="34" charset="0"/>
                <a:cs typeface="Arial" panose="020B0604020202020204" pitchFamily="34" charset="0"/>
              </a:rPr>
              <a:t>Unprepared/non-responsive docking</a:t>
            </a:r>
          </a:p>
          <a:p>
            <a:pPr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Soft docking/berthing </a:t>
            </a:r>
          </a:p>
          <a:p>
            <a:pPr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Repeatable release and re-dock</a:t>
            </a:r>
            <a:endParaRPr lang="en-US" sz="2000" dirty="0">
              <a:solidFill>
                <a:schemeClr val="accent4">
                  <a:lumMod val="40000"/>
                  <a:lumOff val="60000"/>
                </a:schemeClr>
              </a:solidFill>
              <a:latin typeface="Arial" panose="020B0604020202020204" pitchFamily="34" charset="0"/>
              <a:cs typeface="Arial" panose="020B0604020202020204" pitchFamily="34" charset="0"/>
            </a:endParaRPr>
          </a:p>
          <a:p>
            <a:pPr marL="314325" indent="-257175" defTabSz="457200">
              <a:spcAft>
                <a:spcPts val="600"/>
              </a:spcAft>
            </a:pPr>
            <a:r>
              <a:rPr lang="en-US" sz="2000" dirty="0">
                <a:solidFill>
                  <a:schemeClr val="accent4">
                    <a:lumMod val="40000"/>
                    <a:lumOff val="60000"/>
                  </a:schemeClr>
                </a:solidFill>
                <a:latin typeface="Arial" panose="020B0604020202020204" pitchFamily="34" charset="0"/>
                <a:cs typeface="Arial" panose="020B0604020202020204" pitchFamily="34" charset="0"/>
              </a:rPr>
              <a:t>Low profile &amp; extremely versatile topography</a:t>
            </a:r>
          </a:p>
          <a:p>
            <a:pPr marL="714375" lvl="1" indent="-257175" defTabSz="457200">
              <a:spcAft>
                <a:spcPts val="600"/>
              </a:spcAft>
            </a:pPr>
            <a:r>
              <a:rPr lang="en-US" sz="1600" dirty="0" err="1">
                <a:solidFill>
                  <a:schemeClr val="bg1"/>
                </a:solidFill>
                <a:latin typeface="Arial" panose="020B0604020202020204" pitchFamily="34" charset="0"/>
                <a:cs typeface="Arial" panose="020B0604020202020204" pitchFamily="34" charset="0"/>
              </a:rPr>
              <a:t>eTAP</a:t>
            </a:r>
            <a:r>
              <a:rPr lang="en-US" sz="1600" dirty="0">
                <a:solidFill>
                  <a:schemeClr val="bg1"/>
                </a:solidFill>
                <a:latin typeface="Arial" panose="020B0604020202020204" pitchFamily="34" charset="0"/>
                <a:cs typeface="Arial" panose="020B0604020202020204" pitchFamily="34" charset="0"/>
              </a:rPr>
              <a:t> technology allows for arbitrarily shaped passthroughs, allowing wiring, cameras, thrusters, ports, etc.</a:t>
            </a:r>
            <a:endParaRPr lang="en-US" sz="2000" dirty="0">
              <a:solidFill>
                <a:schemeClr val="accent4">
                  <a:lumMod val="40000"/>
                  <a:lumOff val="60000"/>
                </a:schemeClr>
              </a:solidFill>
              <a:latin typeface="Arial" panose="020B0604020202020204" pitchFamily="34" charset="0"/>
              <a:cs typeface="Arial" panose="020B0604020202020204" pitchFamily="34" charset="0"/>
            </a:endParaRPr>
          </a:p>
          <a:p>
            <a:pPr marL="314325" indent="-257175" defTabSz="457200">
              <a:spcAft>
                <a:spcPts val="600"/>
              </a:spcAft>
            </a:pPr>
            <a:r>
              <a:rPr lang="en-US" sz="2000" dirty="0">
                <a:solidFill>
                  <a:schemeClr val="accent4">
                    <a:lumMod val="40000"/>
                    <a:lumOff val="60000"/>
                  </a:schemeClr>
                </a:solidFill>
                <a:latin typeface="Arial" panose="020B0604020202020204" pitchFamily="34" charset="0"/>
                <a:cs typeface="Arial" panose="020B0604020202020204" pitchFamily="34" charset="0"/>
              </a:rPr>
              <a:t>Compatible with other types of mechanisms</a:t>
            </a:r>
          </a:p>
          <a:p>
            <a:pPr marL="714375"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Magnetics, mechanical grapplers</a:t>
            </a:r>
          </a:p>
          <a:p>
            <a:pPr marL="314325" indent="-257175" defTabSz="457200">
              <a:spcAft>
                <a:spcPts val="600"/>
              </a:spcAft>
            </a:pPr>
            <a:r>
              <a:rPr lang="en-US" sz="2000" dirty="0">
                <a:solidFill>
                  <a:schemeClr val="accent4">
                    <a:lumMod val="40000"/>
                    <a:lumOff val="60000"/>
                  </a:schemeClr>
                </a:solidFill>
                <a:latin typeface="Arial" panose="020B0604020202020204" pitchFamily="34" charset="0"/>
                <a:cs typeface="Arial" panose="020B0604020202020204" pitchFamily="34" charset="0"/>
              </a:rPr>
              <a:t>Mission Areas:</a:t>
            </a:r>
          </a:p>
          <a:p>
            <a:pPr marL="714375"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Orbital Debris Mitigation (SPIDEE: Space Payload for Inertial </a:t>
            </a:r>
            <a:r>
              <a:rPr lang="en-US" sz="1600" dirty="0" err="1">
                <a:solidFill>
                  <a:schemeClr val="bg1"/>
                </a:solidFill>
                <a:latin typeface="Arial" panose="020B0604020202020204" pitchFamily="34" charset="0"/>
                <a:cs typeface="Arial" panose="020B0604020202020204" pitchFamily="34" charset="0"/>
              </a:rPr>
              <a:t>Despin</a:t>
            </a:r>
            <a:r>
              <a:rPr lang="en-US" sz="1600" dirty="0">
                <a:solidFill>
                  <a:schemeClr val="bg1"/>
                </a:solidFill>
                <a:latin typeface="Arial" panose="020B0604020202020204" pitchFamily="34" charset="0"/>
                <a:cs typeface="Arial" panose="020B0604020202020204" pitchFamily="34" charset="0"/>
              </a:rPr>
              <a:t> Efficient Effects)</a:t>
            </a:r>
          </a:p>
          <a:p>
            <a:pPr marL="714375" lvl="1" indent="-257175" defTabSz="457200">
              <a:spcAft>
                <a:spcPts val="600"/>
              </a:spcAft>
            </a:pPr>
            <a:r>
              <a:rPr lang="en-US" sz="1600" dirty="0" err="1">
                <a:solidFill>
                  <a:schemeClr val="bg1"/>
                </a:solidFill>
                <a:latin typeface="Arial" panose="020B0604020202020204" pitchFamily="34" charset="0"/>
                <a:cs typeface="Arial" panose="020B0604020202020204" pitchFamily="34" charset="0"/>
              </a:rPr>
              <a:t>Electroadhesion</a:t>
            </a:r>
            <a:r>
              <a:rPr lang="en-US" sz="1600" dirty="0">
                <a:solidFill>
                  <a:schemeClr val="bg1"/>
                </a:solidFill>
                <a:latin typeface="Arial" panose="020B0604020202020204" pitchFamily="34" charset="0"/>
                <a:cs typeface="Arial" panose="020B0604020202020204" pitchFamily="34" charset="0"/>
              </a:rPr>
              <a:t>-Enabled Workspaces &amp; Deployment </a:t>
            </a:r>
          </a:p>
          <a:p>
            <a:pPr marL="714375"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In-Space Assembly Missions</a:t>
            </a:r>
          </a:p>
          <a:p>
            <a:pPr marL="714375" lvl="1" indent="-257175" defTabSz="457200">
              <a:spcAft>
                <a:spcPts val="600"/>
              </a:spcAft>
            </a:pPr>
            <a:r>
              <a:rPr lang="en-US" sz="1600" dirty="0">
                <a:solidFill>
                  <a:schemeClr val="bg1"/>
                </a:solidFill>
                <a:latin typeface="Arial" panose="020B0604020202020204" pitchFamily="34" charset="0"/>
                <a:cs typeface="Arial" panose="020B0604020202020204" pitchFamily="34" charset="0"/>
              </a:rPr>
              <a:t>Modular Payloads</a:t>
            </a:r>
          </a:p>
        </p:txBody>
      </p:sp>
      <p:sp>
        <p:nvSpPr>
          <p:cNvPr id="4" name="Rectangle 3">
            <a:extLst>
              <a:ext uri="{FF2B5EF4-FFF2-40B4-BE49-F238E27FC236}">
                <a16:creationId xmlns:a16="http://schemas.microsoft.com/office/drawing/2014/main" id="{35AFC76E-E68B-BE00-9847-E29837A647CB}"/>
              </a:ext>
            </a:extLst>
          </p:cNvPr>
          <p:cNvSpPr/>
          <p:nvPr/>
        </p:nvSpPr>
        <p:spPr>
          <a:xfrm>
            <a:off x="0" y="6099441"/>
            <a:ext cx="9144000" cy="402168"/>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50" dirty="0" err="1">
                <a:solidFill>
                  <a:schemeClr val="bg1"/>
                </a:solidFill>
                <a:latin typeface="Arial" panose="020B0604020202020204" pitchFamily="34" charset="0"/>
                <a:cs typeface="Arial" panose="020B0604020202020204" pitchFamily="34" charset="0"/>
              </a:rPr>
              <a:t>Electroadhesion</a:t>
            </a:r>
            <a:r>
              <a:rPr lang="en-US" sz="1350" dirty="0">
                <a:solidFill>
                  <a:schemeClr val="bg1"/>
                </a:solidFill>
                <a:latin typeface="Arial" panose="020B0604020202020204" pitchFamily="34" charset="0"/>
                <a:cs typeface="Arial" panose="020B0604020202020204" pitchFamily="34" charset="0"/>
              </a:rPr>
              <a:t> attachment suitable for stand-alone docking or augmenting existing docking solutions</a:t>
            </a:r>
          </a:p>
        </p:txBody>
      </p:sp>
      <p:sp>
        <p:nvSpPr>
          <p:cNvPr id="15" name="TextBox 14">
            <a:extLst>
              <a:ext uri="{FF2B5EF4-FFF2-40B4-BE49-F238E27FC236}">
                <a16:creationId xmlns:a16="http://schemas.microsoft.com/office/drawing/2014/main" id="{1A558D85-BAFC-9010-8E76-79D65334D74E}"/>
              </a:ext>
            </a:extLst>
          </p:cNvPr>
          <p:cNvSpPr txBox="1"/>
          <p:nvPr/>
        </p:nvSpPr>
        <p:spPr>
          <a:xfrm>
            <a:off x="6716632" y="5651074"/>
            <a:ext cx="2057399" cy="400110"/>
          </a:xfrm>
          <a:prstGeom prst="rect">
            <a:avLst/>
          </a:prstGeom>
          <a:solidFill>
            <a:schemeClr val="tx1">
              <a:lumMod val="65000"/>
              <a:lumOff val="35000"/>
            </a:schemeClr>
          </a:solidFill>
          <a:ln>
            <a:solidFill>
              <a:schemeClr val="tx1"/>
            </a:solidFill>
          </a:ln>
        </p:spPr>
        <p:txBody>
          <a:bodyPr wrap="square" rtlCol="0">
            <a:spAutoFit/>
          </a:bodyPr>
          <a:lstStyle/>
          <a:p>
            <a:pPr algn="ctr"/>
            <a:r>
              <a:rPr lang="en-US" sz="1000" i="1" dirty="0" err="1">
                <a:ln>
                  <a:solidFill>
                    <a:schemeClr val="bg1"/>
                  </a:solidFill>
                </a:ln>
                <a:solidFill>
                  <a:schemeClr val="bg1"/>
                </a:solidFill>
                <a:latin typeface="Arial" panose="020B0604020202020204" pitchFamily="34" charset="0"/>
                <a:cs typeface="Arial" panose="020B0604020202020204" pitchFamily="34" charset="0"/>
              </a:rPr>
              <a:t>eTAP</a:t>
            </a:r>
            <a:r>
              <a:rPr lang="en-US" sz="1000" i="1" dirty="0">
                <a:ln>
                  <a:solidFill>
                    <a:schemeClr val="bg1"/>
                  </a:solidFill>
                </a:ln>
                <a:solidFill>
                  <a:schemeClr val="bg1"/>
                </a:solidFill>
                <a:latin typeface="Arial" panose="020B0604020202020204" pitchFamily="34" charset="0"/>
                <a:cs typeface="Arial" panose="020B0604020202020204" pitchFamily="34" charset="0"/>
              </a:rPr>
              <a:t>-Enabled CubeSat ”Docking” with Larger Spacecraft</a:t>
            </a:r>
          </a:p>
        </p:txBody>
      </p:sp>
      <p:pic>
        <p:nvPicPr>
          <p:cNvPr id="16" name="Picture 15" descr="A metal box with a fan&#10;&#10;Description automatically generated">
            <a:extLst>
              <a:ext uri="{FF2B5EF4-FFF2-40B4-BE49-F238E27FC236}">
                <a16:creationId xmlns:a16="http://schemas.microsoft.com/office/drawing/2014/main" id="{C2386678-72DB-4E01-6565-536D018958D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6726298" y="2907468"/>
            <a:ext cx="2057400" cy="2743606"/>
          </a:xfrm>
          <a:prstGeom prst="rect">
            <a:avLst/>
          </a:prstGeom>
        </p:spPr>
      </p:pic>
      <p:sp>
        <p:nvSpPr>
          <p:cNvPr id="17" name="TextBox 16">
            <a:extLst>
              <a:ext uri="{FF2B5EF4-FFF2-40B4-BE49-F238E27FC236}">
                <a16:creationId xmlns:a16="http://schemas.microsoft.com/office/drawing/2014/main" id="{5FE687D7-B567-BB19-1D5E-7696B8EFA872}"/>
              </a:ext>
            </a:extLst>
          </p:cNvPr>
          <p:cNvSpPr txBox="1"/>
          <p:nvPr/>
        </p:nvSpPr>
        <p:spPr>
          <a:xfrm>
            <a:off x="6716632" y="2647847"/>
            <a:ext cx="2067066" cy="246221"/>
          </a:xfrm>
          <a:prstGeom prst="rect">
            <a:avLst/>
          </a:prstGeom>
          <a:solidFill>
            <a:schemeClr val="tx1">
              <a:lumMod val="65000"/>
              <a:lumOff val="35000"/>
            </a:schemeClr>
          </a:solidFill>
          <a:ln>
            <a:solidFill>
              <a:schemeClr val="tx1"/>
            </a:solidFill>
          </a:ln>
        </p:spPr>
        <p:txBody>
          <a:bodyPr wrap="square" rtlCol="0">
            <a:spAutoFit/>
          </a:bodyPr>
          <a:lstStyle/>
          <a:p>
            <a:pPr algn="ctr"/>
            <a:r>
              <a:rPr lang="en-US" sz="1000" i="1" dirty="0" err="1">
                <a:ln>
                  <a:solidFill>
                    <a:schemeClr val="bg1"/>
                  </a:solidFill>
                </a:ln>
                <a:solidFill>
                  <a:schemeClr val="bg1"/>
                </a:solidFill>
                <a:latin typeface="Arial" panose="020B0604020202020204" pitchFamily="34" charset="0"/>
                <a:cs typeface="Arial" panose="020B0604020202020204" pitchFamily="34" charset="0"/>
              </a:rPr>
              <a:t>Astroscale</a:t>
            </a:r>
            <a:r>
              <a:rPr lang="en-US" sz="1000" i="1" dirty="0">
                <a:ln>
                  <a:solidFill>
                    <a:schemeClr val="bg1"/>
                  </a:solidFill>
                </a:ln>
                <a:solidFill>
                  <a:schemeClr val="bg1"/>
                </a:solidFill>
                <a:latin typeface="Arial" panose="020B0604020202020204" pitchFamily="34" charset="0"/>
                <a:cs typeface="Arial" panose="020B0604020202020204" pitchFamily="34" charset="0"/>
              </a:rPr>
              <a:t> Docking Plate</a:t>
            </a:r>
          </a:p>
        </p:txBody>
      </p:sp>
      <p:pic>
        <p:nvPicPr>
          <p:cNvPr id="18" name="Picture 2" descr="Astroscale Docking Plate">
            <a:extLst>
              <a:ext uri="{FF2B5EF4-FFF2-40B4-BE49-F238E27FC236}">
                <a16:creationId xmlns:a16="http://schemas.microsoft.com/office/drawing/2014/main" id="{B9B21CD0-4539-84CC-E6CD-1E03C378784C}"/>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31171"/>
          <a:stretch/>
        </p:blipFill>
        <p:spPr bwMode="auto">
          <a:xfrm>
            <a:off x="6726298" y="388359"/>
            <a:ext cx="2058496" cy="2243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372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4DC6F004-8F9D-4F40-8394-6C4C67F709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5826B4-4DD2-4A9B-8D6D-E91CF9C2316C}">
  <ds:schemaRefs>
    <ds:schemaRef ds:uri="http://schemas.microsoft.com/sharepoint/v3/contenttype/forms"/>
  </ds:schemaRefs>
</ds:datastoreItem>
</file>

<file path=customXml/itemProps3.xml><?xml version="1.0" encoding="utf-8"?>
<ds:datastoreItem xmlns:ds="http://schemas.openxmlformats.org/officeDocument/2006/customXml" ds:itemID="{4CC7F809-A434-4A8D-A127-1C50C2DB3890}">
  <ds:schemaRefs>
    <ds:schemaRef ds:uri="http://schemas.openxmlformats.org/package/2006/metadata/core-properties"/>
    <ds:schemaRef ds:uri="http://www.w3.org/XML/1998/namespace"/>
    <ds:schemaRef ds:uri="http://purl.org/dc/elements/1.1/"/>
    <ds:schemaRef ds:uri="16c05727-aa75-4e4a-9b5f-8a80a1165891"/>
    <ds:schemaRef ds:uri="http://purl.org/dc/terms/"/>
    <ds:schemaRef ds:uri="http://schemas.microsoft.com/sharepoint/v3"/>
    <ds:schemaRef ds:uri="http://schemas.microsoft.com/office/infopath/2007/PartnerControls"/>
    <ds:schemaRef ds:uri="http://schemas.microsoft.com/office/2006/documentManagement/types"/>
    <ds:schemaRef ds:uri="230e9df3-be65-4c73-a93b-d1236ebd677e"/>
    <ds:schemaRef ds:uri="71af3243-3dd4-4a8d-8c0d-dd76da1f02a5"/>
    <ds:schemaRef ds:uri="http://schemas.microsoft.com/office/2006/metadata/properties"/>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Celestial</Template>
  <TotalTime>0</TotalTime>
  <Words>1150</Words>
  <Application>Microsoft Macintosh PowerPoint</Application>
  <PresentationFormat>On-screen Show (4:3)</PresentationFormat>
  <Paragraphs>145</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2013 - 2022 Theme</vt:lpstr>
      <vt:lpstr>Electroadhesive Attachment Technology for Improved Docking and Proximity Operations</vt:lpstr>
      <vt:lpstr>Electrical Thin Attachment Pad (eTAPTM): A General On-Orbit Attachment Technology</vt:lpstr>
      <vt:lpstr>Performance &amp; Space Qualification Testing</vt:lpstr>
      <vt:lpstr>Electroadhesion for Docking &amp; Proximity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2024-04-22T14:03:04Z</cp:lastPrinted>
  <dcterms:created xsi:type="dcterms:W3CDTF">2021-05-30T14:07:31Z</dcterms:created>
  <dcterms:modified xsi:type="dcterms:W3CDTF">2024-08-07T15:20:04Z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