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4"/>
  </p:sldMasterIdLst>
  <p:notesMasterIdLst>
    <p:notesMasterId r:id="rId10"/>
  </p:notesMasterIdLst>
  <p:sldIdLst>
    <p:sldId id="258" r:id="rId5"/>
    <p:sldId id="268" r:id="rId6"/>
    <p:sldId id="311" r:id="rId7"/>
    <p:sldId id="296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rozinski, Joseph J (US 312C)" initials="MJJ(3" lastIdx="2" clrIdx="0">
    <p:extLst>
      <p:ext uri="{19B8F6BF-5375-455C-9EA6-DF929625EA0E}">
        <p15:presenceInfo xmlns:p15="http://schemas.microsoft.com/office/powerpoint/2012/main" userId="S-1-5-21-1608413684-1126320247-1535859923-319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73A950"/>
    <a:srgbClr val="B2D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5" autoAdjust="0"/>
    <p:restoredTop sz="85748" autoAdjust="0"/>
  </p:normalViewPr>
  <p:slideViewPr>
    <p:cSldViewPr snapToGrid="0" snapToObjects="1" showGuides="1">
      <p:cViewPr varScale="1">
        <p:scale>
          <a:sx n="98" d="100"/>
          <a:sy n="98" d="100"/>
        </p:scale>
        <p:origin x="7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avis\depart\SEA\Parametric%20Costing\Conferences\IEEE%202024\Math%20is%20Instrumental\Paper\Tables%2012182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davis\depart\SEA\Parametric%20Costing\Conferences\SmallSat%202024\Math%20is%20Instrumental\Data%20Div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cat>
            <c:strRef>
              <c:f>Summary!$A$2:$A$107</c:f>
              <c:strCache>
                <c:ptCount val="106"/>
                <c:pt idx="0">
                  <c:v>MRO (ONC)</c:v>
                </c:pt>
                <c:pt idx="1">
                  <c:v>MESSENGER (MAG)</c:v>
                </c:pt>
                <c:pt idx="2">
                  <c:v>OSTM (AMR)</c:v>
                </c:pt>
                <c:pt idx="3">
                  <c:v>Glory (TIM)</c:v>
                </c:pt>
                <c:pt idx="4">
                  <c:v>MAVEN (Remote Sensing, IUVS)</c:v>
                </c:pt>
                <c:pt idx="5">
                  <c:v>Parker (FIELDS)</c:v>
                </c:pt>
                <c:pt idx="6">
                  <c:v>Parker  (ISIS)</c:v>
                </c:pt>
                <c:pt idx="7">
                  <c:v>MAVEN (SWIA)</c:v>
                </c:pt>
                <c:pt idx="8">
                  <c:v>MAVEN (LPW)</c:v>
                </c:pt>
                <c:pt idx="9">
                  <c:v>GOES R (ABI)</c:v>
                </c:pt>
                <c:pt idx="10">
                  <c:v>New Horizons (PEPSSI)</c:v>
                </c:pt>
                <c:pt idx="11">
                  <c:v>MRO (MARCI)</c:v>
                </c:pt>
                <c:pt idx="12">
                  <c:v>LUCY (TES)</c:v>
                </c:pt>
                <c:pt idx="13">
                  <c:v>O-Rex (OTES)</c:v>
                </c:pt>
                <c:pt idx="14">
                  <c:v>NICER (XTI)</c:v>
                </c:pt>
                <c:pt idx="15">
                  <c:v>Parker  (SWEAP)</c:v>
                </c:pt>
                <c:pt idx="16">
                  <c:v>LRO (LROC)</c:v>
                </c:pt>
                <c:pt idx="17">
                  <c:v>LRO (CRaTER)</c:v>
                </c:pt>
                <c:pt idx="18">
                  <c:v>Landsat 8 (TIRS)</c:v>
                </c:pt>
                <c:pt idx="19">
                  <c:v>MAVEN (NGIMS)</c:v>
                </c:pt>
                <c:pt idx="20">
                  <c:v>MAVEN (SWEA)</c:v>
                </c:pt>
                <c:pt idx="21">
                  <c:v>GRACE FO (MWI)</c:v>
                </c:pt>
                <c:pt idx="22">
                  <c:v>New Horizons (LORRI)</c:v>
                </c:pt>
                <c:pt idx="23">
                  <c:v>IRIS (Instrument)</c:v>
                </c:pt>
                <c:pt idx="24">
                  <c:v>Landsat 8 (OLI)</c:v>
                </c:pt>
                <c:pt idx="25">
                  <c:v>New Horizons (ALICE)</c:v>
                </c:pt>
                <c:pt idx="26">
                  <c:v>VAP (EFW)</c:v>
                </c:pt>
                <c:pt idx="27">
                  <c:v>GOES R (SEISSS)</c:v>
                </c:pt>
                <c:pt idx="28">
                  <c:v>O-Rex (OCAMS)</c:v>
                </c:pt>
                <c:pt idx="29">
                  <c:v>GEDI</c:v>
                </c:pt>
                <c:pt idx="30">
                  <c:v>GRACE FO (LRI)</c:v>
                </c:pt>
                <c:pt idx="31">
                  <c:v>LADEE (UVS)</c:v>
                </c:pt>
                <c:pt idx="32">
                  <c:v>ICON (MIGHTI)</c:v>
                </c:pt>
                <c:pt idx="33">
                  <c:v>TEMPO</c:v>
                </c:pt>
                <c:pt idx="34">
                  <c:v>Sentinel-6 (AMR-C)</c:v>
                </c:pt>
                <c:pt idx="35">
                  <c:v>LRO (LOLA)</c:v>
                </c:pt>
                <c:pt idx="36">
                  <c:v>GRAIL (LGRS)</c:v>
                </c:pt>
                <c:pt idx="37">
                  <c:v>JUNO (JEDI)</c:v>
                </c:pt>
                <c:pt idx="38">
                  <c:v>JUNO (JunoCam)</c:v>
                </c:pt>
                <c:pt idx="39">
                  <c:v>GOLD (UV)</c:v>
                </c:pt>
                <c:pt idx="40">
                  <c:v>CYGNSS (DDMI)</c:v>
                </c:pt>
                <c:pt idx="41">
                  <c:v>WISE </c:v>
                </c:pt>
                <c:pt idx="42">
                  <c:v>O-Rex (OVIRS)</c:v>
                </c:pt>
                <c:pt idx="43">
                  <c:v>MESSENGER (EPPS)</c:v>
                </c:pt>
                <c:pt idx="44">
                  <c:v>VAP (EMFISIS)</c:v>
                </c:pt>
                <c:pt idx="45">
                  <c:v>VAP (ECT)</c:v>
                </c:pt>
                <c:pt idx="46">
                  <c:v>JASON -3 (AMR)</c:v>
                </c:pt>
                <c:pt idx="47">
                  <c:v>MRO (MCS)</c:v>
                </c:pt>
                <c:pt idx="48">
                  <c:v>JWST (MIRI)</c:v>
                </c:pt>
                <c:pt idx="49">
                  <c:v>STEREO (SECCHI)</c:v>
                </c:pt>
                <c:pt idx="50">
                  <c:v>IXPE </c:v>
                </c:pt>
                <c:pt idx="51">
                  <c:v>New Horizons (SWAP)</c:v>
                </c:pt>
                <c:pt idx="52">
                  <c:v>LUCY (LORRI)</c:v>
                </c:pt>
                <c:pt idx="53">
                  <c:v>VAP (RBSPICE)</c:v>
                </c:pt>
                <c:pt idx="54">
                  <c:v>MESSENGER (MASCS)</c:v>
                </c:pt>
                <c:pt idx="55">
                  <c:v>LRO (DLRE)</c:v>
                </c:pt>
                <c:pt idx="56">
                  <c:v>SMAP (Instrument)</c:v>
                </c:pt>
                <c:pt idx="57">
                  <c:v>NISAR (SAR)</c:v>
                </c:pt>
                <c:pt idx="58">
                  <c:v>JUNO (UVS)</c:v>
                </c:pt>
                <c:pt idx="59">
                  <c:v>NuSTAR </c:v>
                </c:pt>
                <c:pt idx="60">
                  <c:v>LADEE (NMS)</c:v>
                </c:pt>
                <c:pt idx="61">
                  <c:v>LADEE (LDEX)</c:v>
                </c:pt>
                <c:pt idx="62">
                  <c:v>MAVEN (STATIC)</c:v>
                </c:pt>
                <c:pt idx="63">
                  <c:v>LUCY (Ralph)</c:v>
                </c:pt>
                <c:pt idx="64">
                  <c:v>MESSENGER (GRNS)</c:v>
                </c:pt>
                <c:pt idx="65">
                  <c:v>MESSENGER (MDIS)</c:v>
                </c:pt>
                <c:pt idx="66">
                  <c:v>STEREO (IMPACT)</c:v>
                </c:pt>
                <c:pt idx="67">
                  <c:v>JUNO (MWR)</c:v>
                </c:pt>
                <c:pt idx="68">
                  <c:v>AIM (CIPS)</c:v>
                </c:pt>
                <c:pt idx="69">
                  <c:v>JUNO (Fluxgate MAG)</c:v>
                </c:pt>
                <c:pt idx="70">
                  <c:v>LRO (LAMP)</c:v>
                </c:pt>
                <c:pt idx="71">
                  <c:v>STEREO (PLASTIC)</c:v>
                </c:pt>
                <c:pt idx="72">
                  <c:v>SOC (HIS)</c:v>
                </c:pt>
                <c:pt idx="73">
                  <c:v>MESSENGER (MLA)</c:v>
                </c:pt>
                <c:pt idx="74">
                  <c:v>DART (DRACO)</c:v>
                </c:pt>
                <c:pt idx="75">
                  <c:v>MESSENGER (XRS)</c:v>
                </c:pt>
                <c:pt idx="76">
                  <c:v>DSAC (Atomic Clk)</c:v>
                </c:pt>
                <c:pt idx="77">
                  <c:v>SOC (SoloHI)</c:v>
                </c:pt>
                <c:pt idx="78">
                  <c:v>THEMIS (EFI)</c:v>
                </c:pt>
                <c:pt idx="79">
                  <c:v>Kepler (Photometer)</c:v>
                </c:pt>
                <c:pt idx="80">
                  <c:v>GPM (GMI #1)</c:v>
                </c:pt>
                <c:pt idx="81">
                  <c:v>JUNO (JADE)</c:v>
                </c:pt>
                <c:pt idx="82">
                  <c:v>SAGE III</c:v>
                </c:pt>
                <c:pt idx="83">
                  <c:v>IBEX (IBEX-Lo)</c:v>
                </c:pt>
                <c:pt idx="84">
                  <c:v>JUNO (Plasma)</c:v>
                </c:pt>
                <c:pt idx="85">
                  <c:v>ICESat-2 (ATLAS)</c:v>
                </c:pt>
                <c:pt idx="86">
                  <c:v>MRO (HIRISE)</c:v>
                </c:pt>
                <c:pt idx="87">
                  <c:v>OCO-3 (Spectrometer)</c:v>
                </c:pt>
                <c:pt idx="88">
                  <c:v>AIM (SOFIE)</c:v>
                </c:pt>
                <c:pt idx="89">
                  <c:v>AIM (CDE)</c:v>
                </c:pt>
                <c:pt idx="90">
                  <c:v>MRO (CRISM)</c:v>
                </c:pt>
                <c:pt idx="91">
                  <c:v>Dawn (GRaND)</c:v>
                </c:pt>
                <c:pt idx="92">
                  <c:v>New Horizons (RALPH)</c:v>
                </c:pt>
                <c:pt idx="93">
                  <c:v>ASTRO-H (SXS)</c:v>
                </c:pt>
                <c:pt idx="94">
                  <c:v>Glory (CC)</c:v>
                </c:pt>
                <c:pt idx="95">
                  <c:v>OCO (Spectrometer)</c:v>
                </c:pt>
                <c:pt idx="96">
                  <c:v>GOES R (GLM)</c:v>
                </c:pt>
                <c:pt idx="97">
                  <c:v>IBEX (IBEX-Hi)</c:v>
                </c:pt>
                <c:pt idx="98">
                  <c:v>MAVEN (MAG)</c:v>
                </c:pt>
                <c:pt idx="99">
                  <c:v>THEMIS (ESA)</c:v>
                </c:pt>
                <c:pt idx="100">
                  <c:v>CloudSat (CPR)</c:v>
                </c:pt>
                <c:pt idx="101">
                  <c:v>THEMIS (SST)</c:v>
                </c:pt>
                <c:pt idx="102">
                  <c:v>JWST (NIRCam)</c:v>
                </c:pt>
                <c:pt idx="103">
                  <c:v>TESS (Camera)</c:v>
                </c:pt>
                <c:pt idx="104">
                  <c:v>GLAST (LAT)</c:v>
                </c:pt>
                <c:pt idx="105">
                  <c:v>Glory (APS)</c:v>
                </c:pt>
              </c:strCache>
            </c:strRef>
          </c:cat>
          <c:val>
            <c:numRef>
              <c:f>Summary!$B$2:$B$107</c:f>
              <c:numCache>
                <c:formatCode>0%</c:formatCode>
                <c:ptCount val="106"/>
                <c:pt idx="0">
                  <c:v>-0.42736359360301035</c:v>
                </c:pt>
                <c:pt idx="1">
                  <c:v>-0.36262723115692086</c:v>
                </c:pt>
                <c:pt idx="2">
                  <c:v>-0.15846158141612676</c:v>
                </c:pt>
                <c:pt idx="3">
                  <c:v>-0.10030228084638637</c:v>
                </c:pt>
                <c:pt idx="4">
                  <c:v>-9.8702342851026303E-2</c:v>
                </c:pt>
                <c:pt idx="5">
                  <c:v>-6.8457761404799422E-2</c:v>
                </c:pt>
                <c:pt idx="6">
                  <c:v>-5.8594645764826758E-2</c:v>
                </c:pt>
                <c:pt idx="7">
                  <c:v>-5.3554210701238114E-2</c:v>
                </c:pt>
                <c:pt idx="8">
                  <c:v>-2.4597003716297583E-2</c:v>
                </c:pt>
                <c:pt idx="9">
                  <c:v>-2.2366269355636237E-2</c:v>
                </c:pt>
                <c:pt idx="10">
                  <c:v>-1.5808689516567109E-2</c:v>
                </c:pt>
                <c:pt idx="11">
                  <c:v>-1.1741889985895648E-2</c:v>
                </c:pt>
                <c:pt idx="12">
                  <c:v>1.62993663739599E-2</c:v>
                </c:pt>
                <c:pt idx="13">
                  <c:v>4.7008638771862232E-2</c:v>
                </c:pt>
                <c:pt idx="14">
                  <c:v>6.1096734086079074E-2</c:v>
                </c:pt>
                <c:pt idx="15">
                  <c:v>6.4184331864426181E-2</c:v>
                </c:pt>
                <c:pt idx="16">
                  <c:v>6.633598431589971E-2</c:v>
                </c:pt>
                <c:pt idx="17">
                  <c:v>8.7790954378908381E-2</c:v>
                </c:pt>
                <c:pt idx="18">
                  <c:v>9.011641368730916E-2</c:v>
                </c:pt>
                <c:pt idx="19">
                  <c:v>0.10563218778413508</c:v>
                </c:pt>
                <c:pt idx="20">
                  <c:v>0.10697224809011607</c:v>
                </c:pt>
                <c:pt idx="21">
                  <c:v>0.11189593603695203</c:v>
                </c:pt>
                <c:pt idx="22">
                  <c:v>0.12274638666756132</c:v>
                </c:pt>
                <c:pt idx="23">
                  <c:v>0.1387496725198043</c:v>
                </c:pt>
                <c:pt idx="24">
                  <c:v>0.14660550711406795</c:v>
                </c:pt>
                <c:pt idx="25">
                  <c:v>0.15157641035638081</c:v>
                </c:pt>
                <c:pt idx="26">
                  <c:v>0.15510737296340449</c:v>
                </c:pt>
                <c:pt idx="27">
                  <c:v>0.15824250344181245</c:v>
                </c:pt>
                <c:pt idx="28">
                  <c:v>0.18528648941008008</c:v>
                </c:pt>
                <c:pt idx="29">
                  <c:v>0.20827784238459923</c:v>
                </c:pt>
                <c:pt idx="30">
                  <c:v>0.21165150662980747</c:v>
                </c:pt>
                <c:pt idx="31">
                  <c:v>0.21281660605191655</c:v>
                </c:pt>
                <c:pt idx="32">
                  <c:v>0.21549436847161751</c:v>
                </c:pt>
                <c:pt idx="33">
                  <c:v>0.21643086697942437</c:v>
                </c:pt>
                <c:pt idx="34">
                  <c:v>0.21675909900434465</c:v>
                </c:pt>
                <c:pt idx="35">
                  <c:v>0.21975950569149938</c:v>
                </c:pt>
                <c:pt idx="36">
                  <c:v>0.24161950249087982</c:v>
                </c:pt>
                <c:pt idx="37">
                  <c:v>0.26682159575301023</c:v>
                </c:pt>
                <c:pt idx="38">
                  <c:v>0.27093160314087195</c:v>
                </c:pt>
                <c:pt idx="39">
                  <c:v>0.27622569596824209</c:v>
                </c:pt>
                <c:pt idx="40">
                  <c:v>0.27901785714285721</c:v>
                </c:pt>
                <c:pt idx="41">
                  <c:v>0.29287997283905209</c:v>
                </c:pt>
                <c:pt idx="42">
                  <c:v>0.31718149954670327</c:v>
                </c:pt>
                <c:pt idx="43">
                  <c:v>0.31892491770527442</c:v>
                </c:pt>
                <c:pt idx="44">
                  <c:v>0.33551092237743729</c:v>
                </c:pt>
                <c:pt idx="45">
                  <c:v>0.33631120680002402</c:v>
                </c:pt>
                <c:pt idx="46">
                  <c:v>0.34465901860693782</c:v>
                </c:pt>
                <c:pt idx="47">
                  <c:v>0.34943069306930674</c:v>
                </c:pt>
                <c:pt idx="48">
                  <c:v>0.35381750630973285</c:v>
                </c:pt>
                <c:pt idx="49">
                  <c:v>0.35766856293395977</c:v>
                </c:pt>
                <c:pt idx="50">
                  <c:v>0.36092395511890252</c:v>
                </c:pt>
                <c:pt idx="51">
                  <c:v>0.3664022919528549</c:v>
                </c:pt>
                <c:pt idx="52">
                  <c:v>0.3706568202257603</c:v>
                </c:pt>
                <c:pt idx="53">
                  <c:v>0.3798013865280041</c:v>
                </c:pt>
                <c:pt idx="54">
                  <c:v>0.40293974540232647</c:v>
                </c:pt>
                <c:pt idx="55">
                  <c:v>0.40300712101606928</c:v>
                </c:pt>
                <c:pt idx="56">
                  <c:v>0.40321973318255711</c:v>
                </c:pt>
                <c:pt idx="57">
                  <c:v>0.43116980953781114</c:v>
                </c:pt>
                <c:pt idx="58">
                  <c:v>0.43949813943229699</c:v>
                </c:pt>
                <c:pt idx="59">
                  <c:v>0.44173024193588128</c:v>
                </c:pt>
                <c:pt idx="60">
                  <c:v>0.44550525794340556</c:v>
                </c:pt>
                <c:pt idx="61">
                  <c:v>0.45215628724661894</c:v>
                </c:pt>
                <c:pt idx="62">
                  <c:v>0.45356774906558073</c:v>
                </c:pt>
                <c:pt idx="63">
                  <c:v>0.4607489130270439</c:v>
                </c:pt>
                <c:pt idx="64">
                  <c:v>0.47021145688961052</c:v>
                </c:pt>
                <c:pt idx="65">
                  <c:v>0.47122155498524676</c:v>
                </c:pt>
                <c:pt idx="66">
                  <c:v>0.48640876401218236</c:v>
                </c:pt>
                <c:pt idx="67">
                  <c:v>0.48795597000351432</c:v>
                </c:pt>
                <c:pt idx="68">
                  <c:v>0.49855888888888877</c:v>
                </c:pt>
                <c:pt idx="69">
                  <c:v>0.50021704529011712</c:v>
                </c:pt>
                <c:pt idx="70">
                  <c:v>0.50999342798812197</c:v>
                </c:pt>
                <c:pt idx="71">
                  <c:v>0.51527878729697218</c:v>
                </c:pt>
                <c:pt idx="72">
                  <c:v>0.51647218501766523</c:v>
                </c:pt>
                <c:pt idx="73">
                  <c:v>0.54208700780261854</c:v>
                </c:pt>
                <c:pt idx="74">
                  <c:v>0.58168468831369879</c:v>
                </c:pt>
                <c:pt idx="75">
                  <c:v>0.58710335287090532</c:v>
                </c:pt>
                <c:pt idx="76">
                  <c:v>0.60533164665000294</c:v>
                </c:pt>
                <c:pt idx="77">
                  <c:v>0.61344757826132712</c:v>
                </c:pt>
                <c:pt idx="78">
                  <c:v>0.61673760471906136</c:v>
                </c:pt>
                <c:pt idx="79">
                  <c:v>0.64709350554217027</c:v>
                </c:pt>
                <c:pt idx="80">
                  <c:v>0.66498536105099748</c:v>
                </c:pt>
                <c:pt idx="81">
                  <c:v>0.67158317351604024</c:v>
                </c:pt>
                <c:pt idx="82">
                  <c:v>0.67500000000000004</c:v>
                </c:pt>
                <c:pt idx="83">
                  <c:v>0.68852999340804222</c:v>
                </c:pt>
                <c:pt idx="84">
                  <c:v>0.69840421339863701</c:v>
                </c:pt>
                <c:pt idx="85">
                  <c:v>0.70619087543595693</c:v>
                </c:pt>
                <c:pt idx="86">
                  <c:v>0.71265161290322565</c:v>
                </c:pt>
                <c:pt idx="87">
                  <c:v>0.71417738460261226</c:v>
                </c:pt>
                <c:pt idx="88">
                  <c:v>0.74782519607843123</c:v>
                </c:pt>
                <c:pt idx="89">
                  <c:v>0.75155272727272737</c:v>
                </c:pt>
                <c:pt idx="90">
                  <c:v>0.75700950066283701</c:v>
                </c:pt>
                <c:pt idx="91">
                  <c:v>0.90853737559977743</c:v>
                </c:pt>
                <c:pt idx="92">
                  <c:v>0.9242220743662457</c:v>
                </c:pt>
                <c:pt idx="93">
                  <c:v>0.97968336847742421</c:v>
                </c:pt>
                <c:pt idx="94">
                  <c:v>1.0713333333333335</c:v>
                </c:pt>
                <c:pt idx="95">
                  <c:v>1.0908002466466291</c:v>
                </c:pt>
                <c:pt idx="96">
                  <c:v>1.1654215246163337</c:v>
                </c:pt>
                <c:pt idx="97">
                  <c:v>1.16595269137642</c:v>
                </c:pt>
                <c:pt idx="98">
                  <c:v>1.1706802790628257</c:v>
                </c:pt>
                <c:pt idx="99">
                  <c:v>1.2284786058913109</c:v>
                </c:pt>
                <c:pt idx="100">
                  <c:v>1.3445116279069769</c:v>
                </c:pt>
                <c:pt idx="101">
                  <c:v>1.4162747437344998</c:v>
                </c:pt>
                <c:pt idx="102">
                  <c:v>1.4278669476832997</c:v>
                </c:pt>
                <c:pt idx="103">
                  <c:v>1.43412887148587</c:v>
                </c:pt>
                <c:pt idx="104">
                  <c:v>1.8545405996580349</c:v>
                </c:pt>
                <c:pt idx="105">
                  <c:v>2.6822970195272355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EF-4288-B149-4C0B626F7F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615744"/>
        <c:axId val="41617280"/>
      </c:barChart>
      <c:catAx>
        <c:axId val="416157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low"/>
        <c:crossAx val="41617280"/>
        <c:crosses val="autoZero"/>
        <c:auto val="1"/>
        <c:lblAlgn val="ctr"/>
        <c:lblOffset val="100"/>
        <c:noMultiLvlLbl val="0"/>
      </c:catAx>
      <c:valAx>
        <c:axId val="41617280"/>
        <c:scaling>
          <c:orientation val="minMax"/>
        </c:scaling>
        <c:delete val="0"/>
        <c:axPos val="l"/>
        <c:majorGridlines>
          <c:spPr>
            <a:ln>
              <a:solidFill>
                <a:srgbClr val="324A76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>
                    <a:solidFill>
                      <a:srgbClr val="324A76"/>
                    </a:solidFill>
                  </a:defRPr>
                </a:pPr>
                <a:r>
                  <a:rPr lang="en-US">
                    <a:solidFill>
                      <a:srgbClr val="324A76"/>
                    </a:solidFill>
                  </a:rPr>
                  <a:t>Cost Growth, PDR to Launch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noFill/>
          <a:ln>
            <a:solidFill>
              <a:srgbClr val="324A76"/>
            </a:solidFill>
          </a:ln>
        </c:spPr>
        <c:txPr>
          <a:bodyPr/>
          <a:lstStyle/>
          <a:p>
            <a:pPr>
              <a:defRPr b="1">
                <a:solidFill>
                  <a:srgbClr val="324A76"/>
                </a:solidFill>
              </a:defRPr>
            </a:pPr>
            <a:endParaRPr lang="en-US"/>
          </a:p>
        </c:txPr>
        <c:crossAx val="41615744"/>
        <c:crosses val="autoZero"/>
        <c:crossBetween val="between"/>
      </c:valAx>
      <c:spPr>
        <a:ln>
          <a:solidFill>
            <a:srgbClr val="324A76"/>
          </a:solidFill>
        </a:ln>
        <a:effectLst/>
      </c:spPr>
    </c:plotArea>
    <c:plotVisOnly val="1"/>
    <c:dispBlanksAs val="gap"/>
    <c:showDLblsOverMax val="0"/>
  </c:chart>
  <c:spPr>
    <a:ln>
      <a:solidFill>
        <a:srgbClr val="92A8D1"/>
      </a:solidFill>
    </a:ln>
    <a:effectLst>
      <a:glow rad="139700">
        <a:srgbClr val="92A8D1">
          <a:alpha val="40000"/>
        </a:srgbClr>
      </a:glow>
    </a:effectLst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v>Mission Class A/B</c:v>
          </c:tx>
          <c:spPr>
            <a:solidFill>
              <a:schemeClr val="accent3"/>
            </a:solidFill>
          </c:spPr>
          <c:invertIfNegative val="0"/>
          <c:cat>
            <c:strRef>
              <c:f>'Mission Class'!$A$2:$A$107</c:f>
              <c:strCache>
                <c:ptCount val="106"/>
                <c:pt idx="0">
                  <c:v>MRO (ONC)</c:v>
                </c:pt>
                <c:pt idx="1">
                  <c:v>MESSENGER (MAG)</c:v>
                </c:pt>
                <c:pt idx="2">
                  <c:v>OSTM (AMR)</c:v>
                </c:pt>
                <c:pt idx="3">
                  <c:v>Glory (TIM)</c:v>
                </c:pt>
                <c:pt idx="4">
                  <c:v>MAVEN (Remote Sensing, IUVS)</c:v>
                </c:pt>
                <c:pt idx="5">
                  <c:v>Parker (FIELDS)</c:v>
                </c:pt>
                <c:pt idx="6">
                  <c:v>Parker  (ISIS)</c:v>
                </c:pt>
                <c:pt idx="7">
                  <c:v>MAVEN (SWIA)</c:v>
                </c:pt>
                <c:pt idx="8">
                  <c:v>MAVEN (LPW)</c:v>
                </c:pt>
                <c:pt idx="9">
                  <c:v>GOES R (ABI)</c:v>
                </c:pt>
                <c:pt idx="10">
                  <c:v>New Horizons (PEPSSI)</c:v>
                </c:pt>
                <c:pt idx="11">
                  <c:v>MRO (MARCI)</c:v>
                </c:pt>
                <c:pt idx="12">
                  <c:v>LUCY (TES)</c:v>
                </c:pt>
                <c:pt idx="13">
                  <c:v>O-Rex (OTES)</c:v>
                </c:pt>
                <c:pt idx="14">
                  <c:v>NICER (XTI)</c:v>
                </c:pt>
                <c:pt idx="15">
                  <c:v>Parker  (SWEAP)</c:v>
                </c:pt>
                <c:pt idx="16">
                  <c:v>LRO (LROC)</c:v>
                </c:pt>
                <c:pt idx="17">
                  <c:v>LRO (CRaTER)</c:v>
                </c:pt>
                <c:pt idx="18">
                  <c:v>Landsat 8 (TIRS)</c:v>
                </c:pt>
                <c:pt idx="19">
                  <c:v>MAVEN (NGIMS)</c:v>
                </c:pt>
                <c:pt idx="20">
                  <c:v>MAVEN (SWEA)</c:v>
                </c:pt>
                <c:pt idx="21">
                  <c:v>GRACE FO (MWI)</c:v>
                </c:pt>
                <c:pt idx="22">
                  <c:v>New Horizons (LORRI)</c:v>
                </c:pt>
                <c:pt idx="23">
                  <c:v>IRIS (Instrument)</c:v>
                </c:pt>
                <c:pt idx="24">
                  <c:v>Landsat 8 (OLI)</c:v>
                </c:pt>
                <c:pt idx="25">
                  <c:v>New Horizons (ALICE)</c:v>
                </c:pt>
                <c:pt idx="26">
                  <c:v>VAP (EFW)</c:v>
                </c:pt>
                <c:pt idx="27">
                  <c:v>GOES R (SEISSS)</c:v>
                </c:pt>
                <c:pt idx="28">
                  <c:v>O-Rex (OCAMS)</c:v>
                </c:pt>
                <c:pt idx="29">
                  <c:v>GEDI</c:v>
                </c:pt>
                <c:pt idx="30">
                  <c:v>GRACE FO (LRI)</c:v>
                </c:pt>
                <c:pt idx="31">
                  <c:v>LADEE (UVS)</c:v>
                </c:pt>
                <c:pt idx="32">
                  <c:v>ICON (MIGHTI)</c:v>
                </c:pt>
                <c:pt idx="33">
                  <c:v>TEMPO</c:v>
                </c:pt>
                <c:pt idx="34">
                  <c:v>Sentinel-6 (AMR-C)</c:v>
                </c:pt>
                <c:pt idx="35">
                  <c:v>LRO (LOLA)</c:v>
                </c:pt>
                <c:pt idx="36">
                  <c:v>GRAIL (LGRS)</c:v>
                </c:pt>
                <c:pt idx="37">
                  <c:v>JUNO (JEDI)</c:v>
                </c:pt>
                <c:pt idx="38">
                  <c:v>JUNO (JunoCam)</c:v>
                </c:pt>
                <c:pt idx="39">
                  <c:v>GOLD (UV)</c:v>
                </c:pt>
                <c:pt idx="40">
                  <c:v>CYGNSS (DDMI)</c:v>
                </c:pt>
                <c:pt idx="41">
                  <c:v>WISE </c:v>
                </c:pt>
                <c:pt idx="42">
                  <c:v>O-Rex (OVIRS)</c:v>
                </c:pt>
                <c:pt idx="43">
                  <c:v>MESSENGER (EPPS)</c:v>
                </c:pt>
                <c:pt idx="44">
                  <c:v>VAP (EMFISIS)</c:v>
                </c:pt>
                <c:pt idx="45">
                  <c:v>VAP (ECT)</c:v>
                </c:pt>
                <c:pt idx="46">
                  <c:v>JASON -3 (AMR)</c:v>
                </c:pt>
                <c:pt idx="47">
                  <c:v>MRO (MCS)</c:v>
                </c:pt>
                <c:pt idx="48">
                  <c:v>JWST (MIRI)</c:v>
                </c:pt>
                <c:pt idx="49">
                  <c:v>STEREO (SECCHI)</c:v>
                </c:pt>
                <c:pt idx="50">
                  <c:v>IXPE </c:v>
                </c:pt>
                <c:pt idx="51">
                  <c:v>New Horizons (SWAP)</c:v>
                </c:pt>
                <c:pt idx="52">
                  <c:v>LUCY (LORRI)</c:v>
                </c:pt>
                <c:pt idx="53">
                  <c:v>VAP (RBSPICE)</c:v>
                </c:pt>
                <c:pt idx="54">
                  <c:v>MESSENGER (MASCS)</c:v>
                </c:pt>
                <c:pt idx="55">
                  <c:v>LRO (DLRE)</c:v>
                </c:pt>
                <c:pt idx="56">
                  <c:v>SMAP (Instrument)</c:v>
                </c:pt>
                <c:pt idx="57">
                  <c:v>NISAR (SAR)</c:v>
                </c:pt>
                <c:pt idx="58">
                  <c:v>JUNO (UVS)</c:v>
                </c:pt>
                <c:pt idx="59">
                  <c:v>NuSTAR </c:v>
                </c:pt>
                <c:pt idx="60">
                  <c:v>LADEE (NMS)</c:v>
                </c:pt>
                <c:pt idx="61">
                  <c:v>LADEE (LDEX)</c:v>
                </c:pt>
                <c:pt idx="62">
                  <c:v>MAVEN (STATIC)</c:v>
                </c:pt>
                <c:pt idx="63">
                  <c:v>LUCY (Ralph)</c:v>
                </c:pt>
                <c:pt idx="64">
                  <c:v>MESSENGER (GRNS)</c:v>
                </c:pt>
                <c:pt idx="65">
                  <c:v>MESSENGER (MDIS)</c:v>
                </c:pt>
                <c:pt idx="66">
                  <c:v>STEREO (IMPACT)</c:v>
                </c:pt>
                <c:pt idx="67">
                  <c:v>JUNO (MWR)</c:v>
                </c:pt>
                <c:pt idx="68">
                  <c:v>AIM (CIPS)</c:v>
                </c:pt>
                <c:pt idx="69">
                  <c:v>JUNO (Fluxgate MAG)</c:v>
                </c:pt>
                <c:pt idx="70">
                  <c:v>LRO (LAMP)</c:v>
                </c:pt>
                <c:pt idx="71">
                  <c:v>STEREO (PLASTIC)</c:v>
                </c:pt>
                <c:pt idx="72">
                  <c:v>SOC (HIS)</c:v>
                </c:pt>
                <c:pt idx="73">
                  <c:v>MESSENGER (MLA)</c:v>
                </c:pt>
                <c:pt idx="74">
                  <c:v>DART (DRACO)</c:v>
                </c:pt>
                <c:pt idx="75">
                  <c:v>MESSENGER (XRS)</c:v>
                </c:pt>
                <c:pt idx="76">
                  <c:v>DSAC (Atomic Clk)</c:v>
                </c:pt>
                <c:pt idx="77">
                  <c:v>SOC (SoloHI)</c:v>
                </c:pt>
                <c:pt idx="78">
                  <c:v>THEMIS (EFI)</c:v>
                </c:pt>
                <c:pt idx="79">
                  <c:v>Kepler (Photometer)</c:v>
                </c:pt>
                <c:pt idx="80">
                  <c:v>GPM (GMI #1)</c:v>
                </c:pt>
                <c:pt idx="81">
                  <c:v>JUNO (JADE)</c:v>
                </c:pt>
                <c:pt idx="82">
                  <c:v>SAGE III</c:v>
                </c:pt>
                <c:pt idx="83">
                  <c:v>IBEX (IBEX-Lo)</c:v>
                </c:pt>
                <c:pt idx="84">
                  <c:v>JUNO (Plasma)</c:v>
                </c:pt>
                <c:pt idx="85">
                  <c:v>ICESat-2 (ATLAS)</c:v>
                </c:pt>
                <c:pt idx="86">
                  <c:v>MRO (HIRISE)</c:v>
                </c:pt>
                <c:pt idx="87">
                  <c:v>OCO-3 (Spectrometer)</c:v>
                </c:pt>
                <c:pt idx="88">
                  <c:v>AIM (SOFIE)</c:v>
                </c:pt>
                <c:pt idx="89">
                  <c:v>AIM (CDE)</c:v>
                </c:pt>
                <c:pt idx="90">
                  <c:v>MRO (CRISM)</c:v>
                </c:pt>
                <c:pt idx="91">
                  <c:v>Dawn (GRaND)</c:v>
                </c:pt>
                <c:pt idx="92">
                  <c:v>New Horizons (RALPH)</c:v>
                </c:pt>
                <c:pt idx="93">
                  <c:v>ASTRO-H (SXS)</c:v>
                </c:pt>
                <c:pt idx="94">
                  <c:v>Glory (CC)</c:v>
                </c:pt>
                <c:pt idx="95">
                  <c:v>OCO (Spectrometer)</c:v>
                </c:pt>
                <c:pt idx="96">
                  <c:v>GOES R (GLM)</c:v>
                </c:pt>
                <c:pt idx="97">
                  <c:v>IBEX (IBEX-Hi)</c:v>
                </c:pt>
                <c:pt idx="98">
                  <c:v>MAVEN (MAG)</c:v>
                </c:pt>
                <c:pt idx="99">
                  <c:v>THEMIS (ESA)</c:v>
                </c:pt>
                <c:pt idx="100">
                  <c:v>CloudSat (CPR)</c:v>
                </c:pt>
                <c:pt idx="101">
                  <c:v>THEMIS (SST)</c:v>
                </c:pt>
                <c:pt idx="102">
                  <c:v>JWST (NIRCam)</c:v>
                </c:pt>
                <c:pt idx="103">
                  <c:v>TESS (Camera)</c:v>
                </c:pt>
                <c:pt idx="104">
                  <c:v>GLAST (LAT)</c:v>
                </c:pt>
                <c:pt idx="105">
                  <c:v>Glory (APS)</c:v>
                </c:pt>
              </c:strCache>
            </c:strRef>
          </c:cat>
          <c:val>
            <c:numRef>
              <c:f>'Mission Class'!$C$2:$C$107</c:f>
              <c:numCache>
                <c:formatCode>General</c:formatCode>
                <c:ptCount val="106"/>
                <c:pt idx="0">
                  <c:v>-0.42736359360301035</c:v>
                </c:pt>
                <c:pt idx="1">
                  <c:v>-0.36262723115692086</c:v>
                </c:pt>
                <c:pt idx="2">
                  <c:v>-0.15846158141612676</c:v>
                </c:pt>
                <c:pt idx="3">
                  <c:v>0</c:v>
                </c:pt>
                <c:pt idx="4">
                  <c:v>-9.8702342851026303E-2</c:v>
                </c:pt>
                <c:pt idx="5">
                  <c:v>0</c:v>
                </c:pt>
                <c:pt idx="6">
                  <c:v>0</c:v>
                </c:pt>
                <c:pt idx="7">
                  <c:v>-5.3554210701238114E-2</c:v>
                </c:pt>
                <c:pt idx="8">
                  <c:v>-2.4597003716297583E-2</c:v>
                </c:pt>
                <c:pt idx="9">
                  <c:v>-2.2366269355636237E-2</c:v>
                </c:pt>
                <c:pt idx="10">
                  <c:v>-1.5808689516567109E-2</c:v>
                </c:pt>
                <c:pt idx="11">
                  <c:v>-1.1741889985895648E-2</c:v>
                </c:pt>
                <c:pt idx="12">
                  <c:v>1.62993663739599E-2</c:v>
                </c:pt>
                <c:pt idx="13">
                  <c:v>4.7008638771862232E-2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9.011641368730916E-2</c:v>
                </c:pt>
                <c:pt idx="19">
                  <c:v>0.10563218778413508</c:v>
                </c:pt>
                <c:pt idx="20">
                  <c:v>0.10697224809011607</c:v>
                </c:pt>
                <c:pt idx="21">
                  <c:v>0.11189593603695203</c:v>
                </c:pt>
                <c:pt idx="22">
                  <c:v>0.12274638666756132</c:v>
                </c:pt>
                <c:pt idx="23">
                  <c:v>0</c:v>
                </c:pt>
                <c:pt idx="24">
                  <c:v>0.14660550711406795</c:v>
                </c:pt>
                <c:pt idx="25">
                  <c:v>0.15157641035638081</c:v>
                </c:pt>
                <c:pt idx="26">
                  <c:v>0</c:v>
                </c:pt>
                <c:pt idx="27">
                  <c:v>0.15824250344181245</c:v>
                </c:pt>
                <c:pt idx="28">
                  <c:v>0.18528648941008008</c:v>
                </c:pt>
                <c:pt idx="29">
                  <c:v>0</c:v>
                </c:pt>
                <c:pt idx="30">
                  <c:v>0.21165150662980747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0.24161950249087982</c:v>
                </c:pt>
                <c:pt idx="37">
                  <c:v>0.26682159575301023</c:v>
                </c:pt>
                <c:pt idx="38">
                  <c:v>0.27093160314087195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0.31892491770527442</c:v>
                </c:pt>
                <c:pt idx="44">
                  <c:v>0</c:v>
                </c:pt>
                <c:pt idx="45">
                  <c:v>0</c:v>
                </c:pt>
                <c:pt idx="46">
                  <c:v>0.34465901860693782</c:v>
                </c:pt>
                <c:pt idx="47">
                  <c:v>0.34943069306930674</c:v>
                </c:pt>
                <c:pt idx="48">
                  <c:v>0.35381750630973285</c:v>
                </c:pt>
                <c:pt idx="49">
                  <c:v>0</c:v>
                </c:pt>
                <c:pt idx="50">
                  <c:v>0</c:v>
                </c:pt>
                <c:pt idx="51">
                  <c:v>0.3664022919528549</c:v>
                </c:pt>
                <c:pt idx="52">
                  <c:v>0.3706568202257603</c:v>
                </c:pt>
                <c:pt idx="53">
                  <c:v>0</c:v>
                </c:pt>
                <c:pt idx="54">
                  <c:v>0.40293974540232647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0.43949813943229699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0.45356774906558073</c:v>
                </c:pt>
                <c:pt idx="63">
                  <c:v>0.4607489130270439</c:v>
                </c:pt>
                <c:pt idx="64">
                  <c:v>0.47021145688961052</c:v>
                </c:pt>
                <c:pt idx="65">
                  <c:v>0.47122155498524676</c:v>
                </c:pt>
                <c:pt idx="66">
                  <c:v>0</c:v>
                </c:pt>
                <c:pt idx="67">
                  <c:v>0.48795597000351432</c:v>
                </c:pt>
                <c:pt idx="68">
                  <c:v>0</c:v>
                </c:pt>
                <c:pt idx="69">
                  <c:v>0.50021704529011712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0.54208700780261854</c:v>
                </c:pt>
                <c:pt idx="74">
                  <c:v>0</c:v>
                </c:pt>
                <c:pt idx="75">
                  <c:v>0.58710335287090532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0.64709350554217027</c:v>
                </c:pt>
                <c:pt idx="80">
                  <c:v>0.66498536105099748</c:v>
                </c:pt>
                <c:pt idx="81">
                  <c:v>0.67158317351604024</c:v>
                </c:pt>
                <c:pt idx="82">
                  <c:v>0</c:v>
                </c:pt>
                <c:pt idx="83">
                  <c:v>0</c:v>
                </c:pt>
                <c:pt idx="84">
                  <c:v>0.69840421339863701</c:v>
                </c:pt>
                <c:pt idx="85">
                  <c:v>0</c:v>
                </c:pt>
                <c:pt idx="86">
                  <c:v>0.71265161290322565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0.75700950066283701</c:v>
                </c:pt>
                <c:pt idx="91">
                  <c:v>0.90853737559977743</c:v>
                </c:pt>
                <c:pt idx="92">
                  <c:v>0.9242220743662457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1.1654215246163337</c:v>
                </c:pt>
                <c:pt idx="97">
                  <c:v>0</c:v>
                </c:pt>
                <c:pt idx="98">
                  <c:v>1.1706802790628257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1.4278669476832997</c:v>
                </c:pt>
                <c:pt idx="103">
                  <c:v>0</c:v>
                </c:pt>
                <c:pt idx="104">
                  <c:v>1.8545405996580349</c:v>
                </c:pt>
                <c:pt idx="10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1E-45F4-B677-588E40014DD7}"/>
            </c:ext>
          </c:extLst>
        </c:ser>
        <c:ser>
          <c:idx val="2"/>
          <c:order val="1"/>
          <c:tx>
            <c:v>Mission Class C/D</c:v>
          </c:tx>
          <c:spPr>
            <a:solidFill>
              <a:srgbClr val="C00000"/>
            </a:solidFill>
          </c:spPr>
          <c:invertIfNegative val="0"/>
          <c:cat>
            <c:strRef>
              <c:f>'Mission Class'!$A$2:$A$107</c:f>
              <c:strCache>
                <c:ptCount val="106"/>
                <c:pt idx="0">
                  <c:v>MRO (ONC)</c:v>
                </c:pt>
                <c:pt idx="1">
                  <c:v>MESSENGER (MAG)</c:v>
                </c:pt>
                <c:pt idx="2">
                  <c:v>OSTM (AMR)</c:v>
                </c:pt>
                <c:pt idx="3">
                  <c:v>Glory (TIM)</c:v>
                </c:pt>
                <c:pt idx="4">
                  <c:v>MAVEN (Remote Sensing, IUVS)</c:v>
                </c:pt>
                <c:pt idx="5">
                  <c:v>Parker (FIELDS)</c:v>
                </c:pt>
                <c:pt idx="6">
                  <c:v>Parker  (ISIS)</c:v>
                </c:pt>
                <c:pt idx="7">
                  <c:v>MAVEN (SWIA)</c:v>
                </c:pt>
                <c:pt idx="8">
                  <c:v>MAVEN (LPW)</c:v>
                </c:pt>
                <c:pt idx="9">
                  <c:v>GOES R (ABI)</c:v>
                </c:pt>
                <c:pt idx="10">
                  <c:v>New Horizons (PEPSSI)</c:v>
                </c:pt>
                <c:pt idx="11">
                  <c:v>MRO (MARCI)</c:v>
                </c:pt>
                <c:pt idx="12">
                  <c:v>LUCY (TES)</c:v>
                </c:pt>
                <c:pt idx="13">
                  <c:v>O-Rex (OTES)</c:v>
                </c:pt>
                <c:pt idx="14">
                  <c:v>NICER (XTI)</c:v>
                </c:pt>
                <c:pt idx="15">
                  <c:v>Parker  (SWEAP)</c:v>
                </c:pt>
                <c:pt idx="16">
                  <c:v>LRO (LROC)</c:v>
                </c:pt>
                <c:pt idx="17">
                  <c:v>LRO (CRaTER)</c:v>
                </c:pt>
                <c:pt idx="18">
                  <c:v>Landsat 8 (TIRS)</c:v>
                </c:pt>
                <c:pt idx="19">
                  <c:v>MAVEN (NGIMS)</c:v>
                </c:pt>
                <c:pt idx="20">
                  <c:v>MAVEN (SWEA)</c:v>
                </c:pt>
                <c:pt idx="21">
                  <c:v>GRACE FO (MWI)</c:v>
                </c:pt>
                <c:pt idx="22">
                  <c:v>New Horizons (LORRI)</c:v>
                </c:pt>
                <c:pt idx="23">
                  <c:v>IRIS (Instrument)</c:v>
                </c:pt>
                <c:pt idx="24">
                  <c:v>Landsat 8 (OLI)</c:v>
                </c:pt>
                <c:pt idx="25">
                  <c:v>New Horizons (ALICE)</c:v>
                </c:pt>
                <c:pt idx="26">
                  <c:v>VAP (EFW)</c:v>
                </c:pt>
                <c:pt idx="27">
                  <c:v>GOES R (SEISSS)</c:v>
                </c:pt>
                <c:pt idx="28">
                  <c:v>O-Rex (OCAMS)</c:v>
                </c:pt>
                <c:pt idx="29">
                  <c:v>GEDI</c:v>
                </c:pt>
                <c:pt idx="30">
                  <c:v>GRACE FO (LRI)</c:v>
                </c:pt>
                <c:pt idx="31">
                  <c:v>LADEE (UVS)</c:v>
                </c:pt>
                <c:pt idx="32">
                  <c:v>ICON (MIGHTI)</c:v>
                </c:pt>
                <c:pt idx="33">
                  <c:v>TEMPO</c:v>
                </c:pt>
                <c:pt idx="34">
                  <c:v>Sentinel-6 (AMR-C)</c:v>
                </c:pt>
                <c:pt idx="35">
                  <c:v>LRO (LOLA)</c:v>
                </c:pt>
                <c:pt idx="36">
                  <c:v>GRAIL (LGRS)</c:v>
                </c:pt>
                <c:pt idx="37">
                  <c:v>JUNO (JEDI)</c:v>
                </c:pt>
                <c:pt idx="38">
                  <c:v>JUNO (JunoCam)</c:v>
                </c:pt>
                <c:pt idx="39">
                  <c:v>GOLD (UV)</c:v>
                </c:pt>
                <c:pt idx="40">
                  <c:v>CYGNSS (DDMI)</c:v>
                </c:pt>
                <c:pt idx="41">
                  <c:v>WISE </c:v>
                </c:pt>
                <c:pt idx="42">
                  <c:v>O-Rex (OVIRS)</c:v>
                </c:pt>
                <c:pt idx="43">
                  <c:v>MESSENGER (EPPS)</c:v>
                </c:pt>
                <c:pt idx="44">
                  <c:v>VAP (EMFISIS)</c:v>
                </c:pt>
                <c:pt idx="45">
                  <c:v>VAP (ECT)</c:v>
                </c:pt>
                <c:pt idx="46">
                  <c:v>JASON -3 (AMR)</c:v>
                </c:pt>
                <c:pt idx="47">
                  <c:v>MRO (MCS)</c:v>
                </c:pt>
                <c:pt idx="48">
                  <c:v>JWST (MIRI)</c:v>
                </c:pt>
                <c:pt idx="49">
                  <c:v>STEREO (SECCHI)</c:v>
                </c:pt>
                <c:pt idx="50">
                  <c:v>IXPE </c:v>
                </c:pt>
                <c:pt idx="51">
                  <c:v>New Horizons (SWAP)</c:v>
                </c:pt>
                <c:pt idx="52">
                  <c:v>LUCY (LORRI)</c:v>
                </c:pt>
                <c:pt idx="53">
                  <c:v>VAP (RBSPICE)</c:v>
                </c:pt>
                <c:pt idx="54">
                  <c:v>MESSENGER (MASCS)</c:v>
                </c:pt>
                <c:pt idx="55">
                  <c:v>LRO (DLRE)</c:v>
                </c:pt>
                <c:pt idx="56">
                  <c:v>SMAP (Instrument)</c:v>
                </c:pt>
                <c:pt idx="57">
                  <c:v>NISAR (SAR)</c:v>
                </c:pt>
                <c:pt idx="58">
                  <c:v>JUNO (UVS)</c:v>
                </c:pt>
                <c:pt idx="59">
                  <c:v>NuSTAR </c:v>
                </c:pt>
                <c:pt idx="60">
                  <c:v>LADEE (NMS)</c:v>
                </c:pt>
                <c:pt idx="61">
                  <c:v>LADEE (LDEX)</c:v>
                </c:pt>
                <c:pt idx="62">
                  <c:v>MAVEN (STATIC)</c:v>
                </c:pt>
                <c:pt idx="63">
                  <c:v>LUCY (Ralph)</c:v>
                </c:pt>
                <c:pt idx="64">
                  <c:v>MESSENGER (GRNS)</c:v>
                </c:pt>
                <c:pt idx="65">
                  <c:v>MESSENGER (MDIS)</c:v>
                </c:pt>
                <c:pt idx="66">
                  <c:v>STEREO (IMPACT)</c:v>
                </c:pt>
                <c:pt idx="67">
                  <c:v>JUNO (MWR)</c:v>
                </c:pt>
                <c:pt idx="68">
                  <c:v>AIM (CIPS)</c:v>
                </c:pt>
                <c:pt idx="69">
                  <c:v>JUNO (Fluxgate MAG)</c:v>
                </c:pt>
                <c:pt idx="70">
                  <c:v>LRO (LAMP)</c:v>
                </c:pt>
                <c:pt idx="71">
                  <c:v>STEREO (PLASTIC)</c:v>
                </c:pt>
                <c:pt idx="72">
                  <c:v>SOC (HIS)</c:v>
                </c:pt>
                <c:pt idx="73">
                  <c:v>MESSENGER (MLA)</c:v>
                </c:pt>
                <c:pt idx="74">
                  <c:v>DART (DRACO)</c:v>
                </c:pt>
                <c:pt idx="75">
                  <c:v>MESSENGER (XRS)</c:v>
                </c:pt>
                <c:pt idx="76">
                  <c:v>DSAC (Atomic Clk)</c:v>
                </c:pt>
                <c:pt idx="77">
                  <c:v>SOC (SoloHI)</c:v>
                </c:pt>
                <c:pt idx="78">
                  <c:v>THEMIS (EFI)</c:v>
                </c:pt>
                <c:pt idx="79">
                  <c:v>Kepler (Photometer)</c:v>
                </c:pt>
                <c:pt idx="80">
                  <c:v>GPM (GMI #1)</c:v>
                </c:pt>
                <c:pt idx="81">
                  <c:v>JUNO (JADE)</c:v>
                </c:pt>
                <c:pt idx="82">
                  <c:v>SAGE III</c:v>
                </c:pt>
                <c:pt idx="83">
                  <c:v>IBEX (IBEX-Lo)</c:v>
                </c:pt>
                <c:pt idx="84">
                  <c:v>JUNO (Plasma)</c:v>
                </c:pt>
                <c:pt idx="85">
                  <c:v>ICESat-2 (ATLAS)</c:v>
                </c:pt>
                <c:pt idx="86">
                  <c:v>MRO (HIRISE)</c:v>
                </c:pt>
                <c:pt idx="87">
                  <c:v>OCO-3 (Spectrometer)</c:v>
                </c:pt>
                <c:pt idx="88">
                  <c:v>AIM (SOFIE)</c:v>
                </c:pt>
                <c:pt idx="89">
                  <c:v>AIM (CDE)</c:v>
                </c:pt>
                <c:pt idx="90">
                  <c:v>MRO (CRISM)</c:v>
                </c:pt>
                <c:pt idx="91">
                  <c:v>Dawn (GRaND)</c:v>
                </c:pt>
                <c:pt idx="92">
                  <c:v>New Horizons (RALPH)</c:v>
                </c:pt>
                <c:pt idx="93">
                  <c:v>ASTRO-H (SXS)</c:v>
                </c:pt>
                <c:pt idx="94">
                  <c:v>Glory (CC)</c:v>
                </c:pt>
                <c:pt idx="95">
                  <c:v>OCO (Spectrometer)</c:v>
                </c:pt>
                <c:pt idx="96">
                  <c:v>GOES R (GLM)</c:v>
                </c:pt>
                <c:pt idx="97">
                  <c:v>IBEX (IBEX-Hi)</c:v>
                </c:pt>
                <c:pt idx="98">
                  <c:v>MAVEN (MAG)</c:v>
                </c:pt>
                <c:pt idx="99">
                  <c:v>THEMIS (ESA)</c:v>
                </c:pt>
                <c:pt idx="100">
                  <c:v>CloudSat (CPR)</c:v>
                </c:pt>
                <c:pt idx="101">
                  <c:v>THEMIS (SST)</c:v>
                </c:pt>
                <c:pt idx="102">
                  <c:v>JWST (NIRCam)</c:v>
                </c:pt>
                <c:pt idx="103">
                  <c:v>TESS (Camera)</c:v>
                </c:pt>
                <c:pt idx="104">
                  <c:v>GLAST (LAT)</c:v>
                </c:pt>
                <c:pt idx="105">
                  <c:v>Glory (APS)</c:v>
                </c:pt>
              </c:strCache>
            </c:strRef>
          </c:cat>
          <c:val>
            <c:numRef>
              <c:f>'Mission Class'!$D$2:$D$107</c:f>
              <c:numCache>
                <c:formatCode>General</c:formatCode>
                <c:ptCount val="10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-0.10030228084638637</c:v>
                </c:pt>
                <c:pt idx="4">
                  <c:v>0</c:v>
                </c:pt>
                <c:pt idx="5">
                  <c:v>-6.8457761404799422E-2</c:v>
                </c:pt>
                <c:pt idx="6">
                  <c:v>-5.8594645764826758E-2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6.1096734086079074E-2</c:v>
                </c:pt>
                <c:pt idx="15">
                  <c:v>6.4184331864426181E-2</c:v>
                </c:pt>
                <c:pt idx="16">
                  <c:v>6.633598431589971E-2</c:v>
                </c:pt>
                <c:pt idx="17">
                  <c:v>8.7790954378908381E-2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0.1387496725198043</c:v>
                </c:pt>
                <c:pt idx="24">
                  <c:v>0</c:v>
                </c:pt>
                <c:pt idx="25">
                  <c:v>0</c:v>
                </c:pt>
                <c:pt idx="26">
                  <c:v>0.15510737296340449</c:v>
                </c:pt>
                <c:pt idx="27">
                  <c:v>0</c:v>
                </c:pt>
                <c:pt idx="28">
                  <c:v>0</c:v>
                </c:pt>
                <c:pt idx="29">
                  <c:v>0.20827784238459923</c:v>
                </c:pt>
                <c:pt idx="30">
                  <c:v>0</c:v>
                </c:pt>
                <c:pt idx="31">
                  <c:v>0.21281660605191655</c:v>
                </c:pt>
                <c:pt idx="32">
                  <c:v>0.21549436847161751</c:v>
                </c:pt>
                <c:pt idx="33">
                  <c:v>0.21643086697942437</c:v>
                </c:pt>
                <c:pt idx="34">
                  <c:v>0</c:v>
                </c:pt>
                <c:pt idx="35">
                  <c:v>0.21975950569149938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0.27622569596824209</c:v>
                </c:pt>
                <c:pt idx="40">
                  <c:v>0.27901785714285721</c:v>
                </c:pt>
                <c:pt idx="41">
                  <c:v>0.29287997283905209</c:v>
                </c:pt>
                <c:pt idx="42">
                  <c:v>0</c:v>
                </c:pt>
                <c:pt idx="43">
                  <c:v>0</c:v>
                </c:pt>
                <c:pt idx="44">
                  <c:v>0.33551092237743729</c:v>
                </c:pt>
                <c:pt idx="45">
                  <c:v>0.33631120680002402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0.35766856293395977</c:v>
                </c:pt>
                <c:pt idx="50">
                  <c:v>0.36092395511890252</c:v>
                </c:pt>
                <c:pt idx="51">
                  <c:v>0</c:v>
                </c:pt>
                <c:pt idx="52">
                  <c:v>0</c:v>
                </c:pt>
                <c:pt idx="53">
                  <c:v>0.3798013865280041</c:v>
                </c:pt>
                <c:pt idx="54">
                  <c:v>0</c:v>
                </c:pt>
                <c:pt idx="55">
                  <c:v>0.40300712101606928</c:v>
                </c:pt>
                <c:pt idx="56">
                  <c:v>0.40321973318255711</c:v>
                </c:pt>
                <c:pt idx="57">
                  <c:v>0.43116980953781114</c:v>
                </c:pt>
                <c:pt idx="58">
                  <c:v>0</c:v>
                </c:pt>
                <c:pt idx="59">
                  <c:v>0.44173024193588128</c:v>
                </c:pt>
                <c:pt idx="60">
                  <c:v>0.44550525794340556</c:v>
                </c:pt>
                <c:pt idx="61">
                  <c:v>0.45215628724661894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0.48640876401218236</c:v>
                </c:pt>
                <c:pt idx="67">
                  <c:v>0</c:v>
                </c:pt>
                <c:pt idx="68">
                  <c:v>0.49855888888888877</c:v>
                </c:pt>
                <c:pt idx="69">
                  <c:v>0</c:v>
                </c:pt>
                <c:pt idx="70">
                  <c:v>0.50999342798812197</c:v>
                </c:pt>
                <c:pt idx="71">
                  <c:v>0.51527878729697218</c:v>
                </c:pt>
                <c:pt idx="72">
                  <c:v>0.51647218501766523</c:v>
                </c:pt>
                <c:pt idx="73">
                  <c:v>0</c:v>
                </c:pt>
                <c:pt idx="74">
                  <c:v>0.58168468831369879</c:v>
                </c:pt>
                <c:pt idx="75">
                  <c:v>0</c:v>
                </c:pt>
                <c:pt idx="76">
                  <c:v>0.60533164665000294</c:v>
                </c:pt>
                <c:pt idx="77">
                  <c:v>0.61344757826132712</c:v>
                </c:pt>
                <c:pt idx="78">
                  <c:v>0.61673760471906136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0.67500000000000004</c:v>
                </c:pt>
                <c:pt idx="83">
                  <c:v>0.68852999340804222</c:v>
                </c:pt>
                <c:pt idx="84">
                  <c:v>0</c:v>
                </c:pt>
                <c:pt idx="85">
                  <c:v>0.70619087543595693</c:v>
                </c:pt>
                <c:pt idx="86">
                  <c:v>0</c:v>
                </c:pt>
                <c:pt idx="87">
                  <c:v>0.71417738460261226</c:v>
                </c:pt>
                <c:pt idx="88">
                  <c:v>0.74782519607843123</c:v>
                </c:pt>
                <c:pt idx="89">
                  <c:v>0.75155272727272737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0.97968336847742421</c:v>
                </c:pt>
                <c:pt idx="94">
                  <c:v>1.0713333333333335</c:v>
                </c:pt>
                <c:pt idx="95">
                  <c:v>1.0908002466466291</c:v>
                </c:pt>
                <c:pt idx="96">
                  <c:v>0</c:v>
                </c:pt>
                <c:pt idx="97">
                  <c:v>1.16595269137642</c:v>
                </c:pt>
                <c:pt idx="98">
                  <c:v>0</c:v>
                </c:pt>
                <c:pt idx="99">
                  <c:v>1.2284786058913109</c:v>
                </c:pt>
                <c:pt idx="100">
                  <c:v>1.3445116279069769</c:v>
                </c:pt>
                <c:pt idx="101">
                  <c:v>1.4162747437344998</c:v>
                </c:pt>
                <c:pt idx="102">
                  <c:v>0</c:v>
                </c:pt>
                <c:pt idx="103">
                  <c:v>1.43412887148587</c:v>
                </c:pt>
                <c:pt idx="104">
                  <c:v>0</c:v>
                </c:pt>
                <c:pt idx="105">
                  <c:v>2.6822970195272355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1E-45F4-B677-588E40014D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615744"/>
        <c:axId val="41617280"/>
      </c:barChart>
      <c:catAx>
        <c:axId val="416157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low"/>
        <c:crossAx val="41617280"/>
        <c:crosses val="autoZero"/>
        <c:auto val="1"/>
        <c:lblAlgn val="ctr"/>
        <c:lblOffset val="100"/>
        <c:noMultiLvlLbl val="0"/>
      </c:catAx>
      <c:valAx>
        <c:axId val="41617280"/>
        <c:scaling>
          <c:orientation val="minMax"/>
          <c:max val="1.5"/>
          <c:min val="-0.5"/>
        </c:scaling>
        <c:delete val="0"/>
        <c:axPos val="l"/>
        <c:majorGridlines>
          <c:spPr>
            <a:ln>
              <a:solidFill>
                <a:srgbClr val="324A76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>
                    <a:solidFill>
                      <a:srgbClr val="324A76"/>
                    </a:solidFill>
                  </a:defRPr>
                </a:pPr>
                <a:r>
                  <a:rPr lang="en-US">
                    <a:solidFill>
                      <a:srgbClr val="324A76"/>
                    </a:solidFill>
                  </a:rPr>
                  <a:t>Cost Growth, PDR to Launch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noFill/>
          <a:ln>
            <a:solidFill>
              <a:srgbClr val="324A76"/>
            </a:solidFill>
          </a:ln>
        </c:spPr>
        <c:txPr>
          <a:bodyPr/>
          <a:lstStyle/>
          <a:p>
            <a:pPr>
              <a:defRPr b="1">
                <a:solidFill>
                  <a:srgbClr val="324A76"/>
                </a:solidFill>
              </a:defRPr>
            </a:pPr>
            <a:endParaRPr lang="en-US"/>
          </a:p>
        </c:txPr>
        <c:crossAx val="41615744"/>
        <c:crosses val="autoZero"/>
        <c:crossBetween val="between"/>
      </c:valAx>
      <c:spPr>
        <a:ln>
          <a:solidFill>
            <a:srgbClr val="324A76"/>
          </a:solidFill>
        </a:ln>
        <a:effectLst/>
      </c:spPr>
    </c:plotArea>
    <c:legend>
      <c:legendPos val="t"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spPr>
    <a:ln>
      <a:solidFill>
        <a:srgbClr val="92A8D1"/>
      </a:solidFill>
    </a:ln>
    <a:effectLst>
      <a:glow rad="139700">
        <a:srgbClr val="92A8D1">
          <a:alpha val="40000"/>
        </a:srgbClr>
      </a:glow>
    </a:effectLst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9A375-B218-184B-B243-CB7E0F1616A7}" type="datetimeFigureOut">
              <a:rPr lang="en-US" smtClean="0"/>
              <a:t>7/29/2024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5F0F0-3408-9F4A-9B24-898CD7F5D4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006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trs.nasa.gov/api/citations/20230002816/downloads/modernizing-risk-classification-aerospace-030123.pdf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paceeconomy.ca/2022/06/23/the-good-the-bad-and-the-ugly-class-d-payload-explained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digitalcommons.usu.edu/cgi/viewcontent.cgi?article=5099&amp;context=smallsat" TargetMode="External"/><Relationship Id="rId4" Type="http://schemas.openxmlformats.org/officeDocument/2006/relationships/hyperlink" Target="https://digitalcommons.usu.edu/cgi/viewcontent.cgi?article=4243&amp;context=smallsat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Things to say: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you were at </a:t>
            </a:r>
            <a:r>
              <a:rPr lang="en-US" dirty="0" err="1"/>
              <a:t>SmallSat</a:t>
            </a:r>
            <a:r>
              <a:rPr lang="en-US" dirty="0"/>
              <a:t> last year, you saw my Math is EZIE </a:t>
            </a:r>
            <a:r>
              <a:rPr lang="en-US" dirty="0" err="1"/>
              <a:t>Swifty</a:t>
            </a:r>
            <a:r>
              <a:rPr lang="en-US" dirty="0"/>
              <a:t> (cost growth analysis study both </a:t>
            </a:r>
            <a:r>
              <a:rPr lang="en-US" baseline="0" dirty="0"/>
              <a:t>at the mission and SC level looking at factors that could potentially impact cost growth such as contractor experience)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EZIE: Since spacecraft costs are a significant portion of total mission costs, we also focused on cost growth specifically</a:t>
            </a:r>
            <a:r>
              <a:rPr lang="en-US" baseline="0" dirty="0"/>
              <a:t> experienced in the SC WBS</a:t>
            </a:r>
          </a:p>
          <a:p>
            <a:r>
              <a:rPr lang="en-US" dirty="0"/>
              <a:t>NOW: For the same reason, now looking at instrument costs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815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effectLst/>
                <a:ea typeface="Times New Roman" panose="02020603050405020304" pitchFamily="18" charset="0"/>
              </a:rPr>
              <a:t>Will say some of this out loud:</a:t>
            </a:r>
          </a:p>
          <a:p>
            <a:endParaRPr lang="en-US" sz="1200" dirty="0">
              <a:effectLst/>
              <a:ea typeface="Times New Roman" panose="02020603050405020304" pitchFamily="18" charset="0"/>
            </a:endParaRPr>
          </a:p>
          <a:p>
            <a:r>
              <a:rPr lang="en-US" sz="1200" dirty="0">
                <a:effectLst/>
                <a:ea typeface="Times New Roman" panose="02020603050405020304" pitchFamily="18" charset="0"/>
              </a:rPr>
              <a:t>Historically, one of the most significant contributors to cost growth of NASA’s science missions has been instrument development cost growth</a:t>
            </a:r>
          </a:p>
          <a:p>
            <a:r>
              <a:rPr lang="en-US" sz="1200" dirty="0">
                <a:effectLst/>
                <a:ea typeface="Times New Roman" panose="02020603050405020304" pitchFamily="18" charset="0"/>
              </a:rPr>
              <a:t>There is a strong correlation between instrument cost growth and total mission cost growth where instrument cost growth influences mission cost growth at a 2-to-1 factor </a:t>
            </a:r>
          </a:p>
          <a:p>
            <a:r>
              <a:rPr lang="en-US" sz="1200" dirty="0">
                <a:effectLst/>
                <a:ea typeface="Times New Roman" panose="02020603050405020304" pitchFamily="18" charset="0"/>
              </a:rPr>
              <a:t>Cost growth at the instrument level tends to snowball up to the mission level</a:t>
            </a:r>
            <a:r>
              <a:rPr lang="en-US" sz="1200" dirty="0">
                <a:ea typeface="Times New Roman" panose="02020603050405020304" pitchFamily="18" charset="0"/>
              </a:rPr>
              <a:t> </a:t>
            </a:r>
            <a:r>
              <a:rPr lang="en-US" sz="1200" dirty="0">
                <a:effectLst/>
                <a:ea typeface="Times New Roman" panose="02020603050405020304" pitchFamily="18" charset="0"/>
              </a:rPr>
              <a:t>by causing changes needed to the mission or spacecraft itself or by simply causing delays in the instrument integration, leading to “marching army” costs for the mission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106 domestic remote-sensing science instruments, launch dates from 2004 to 2023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Cost growth can come both from unforeseen technical challenges as well as simply under-estimating the scope of the work necessary. We hypothesized potential factors that might influence instrument cost growth. </a:t>
            </a:r>
            <a:endParaRPr lang="en-US" dirty="0"/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Instrument Type (Level 1)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Total Instrument Cost 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Instrument Mass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solidFill>
                  <a:srgbClr val="000000"/>
                </a:solidFill>
                <a:ea typeface="Times New Roman" panose="02020603050405020304" pitchFamily="18" charset="0"/>
              </a:rPr>
              <a:t>Instrument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Mass Growth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Mission Acquisition Strategy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Mission Class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Destination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Science Mission Directorate (SMD) Division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Policy Era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854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Things to say out loud:</a:t>
            </a:r>
          </a:p>
          <a:p>
            <a:endParaRPr lang="en-US" dirty="0"/>
          </a:p>
          <a:p>
            <a:r>
              <a:rPr lang="en-US" dirty="0"/>
              <a:t>A/B: lower risk, more mature technology</a:t>
            </a:r>
          </a:p>
          <a:p>
            <a:r>
              <a:rPr lang="en-US" dirty="0"/>
              <a:t>C/D: higher risk, newer technologies</a:t>
            </a:r>
          </a:p>
          <a:p>
            <a:endParaRPr lang="en-US" dirty="0"/>
          </a:p>
          <a:p>
            <a:r>
              <a:rPr lang="en-US" dirty="0"/>
              <a:t>Initially looked at all 4 classes separately </a:t>
            </a:r>
            <a:r>
              <a:rPr lang="en-US" dirty="0">
                <a:sym typeface="Wingdings" panose="05000000000000000000" pitchFamily="2" charset="2"/>
              </a:rPr>
              <a:t> happy to explain why we grouped them into these 2 groupings when I have more than 3 minutes. Find me later.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The 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difference is statistically significant supporting the assertion that Class C/D instruments experience more cost growth than Class A/B instruments. </a:t>
            </a:r>
            <a:r>
              <a:rPr lang="en-US" sz="1100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We hypothesized that this difference would be due to lower cost Class C/D instruments resulting in misleadingly higher growth percentages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Notes for myself:</a:t>
            </a:r>
          </a:p>
          <a:p>
            <a:r>
              <a:rPr lang="en-US" dirty="0">
                <a:sym typeface="Wingdings" panose="05000000000000000000" pitchFamily="2" charset="2"/>
              </a:rPr>
              <a:t>Only 2 class A instruments</a:t>
            </a:r>
          </a:p>
          <a:p>
            <a:r>
              <a:rPr lang="en-US" dirty="0">
                <a:sym typeface="Wingdings" panose="05000000000000000000" pitchFamily="2" charset="2"/>
              </a:rPr>
              <a:t>9 class D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hlinkClick r:id="rId3"/>
              </a:rPr>
              <a:t>modernizing-risk-classification-aerospace-030123 (nasa.gov)</a:t>
            </a:r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The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difference is statistically significant supporting the assertion that Class C/D instruments experience more cost growth than Class A/B instruments.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We hypothesized that this difference would be due to lower cost Class C/D instruments resulting in misleadingly higher growth percentages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modernizing-risk-classification-aerospace-030123 (nasa.gov)</a:t>
            </a:r>
            <a:endParaRPr lang="en-US" sz="1200" dirty="0">
              <a:effectLst/>
              <a:ea typeface="Times New Roman" panose="02020603050405020304" pitchFamily="18" charset="0"/>
            </a:endParaRPr>
          </a:p>
          <a:p>
            <a:endParaRPr lang="en-US" sz="1200" dirty="0">
              <a:effectLst/>
              <a:ea typeface="Times New Roman" panose="02020603050405020304" pitchFamily="18" charset="0"/>
            </a:endParaRPr>
          </a:p>
          <a:p>
            <a:r>
              <a:rPr lang="en-US" sz="1200" dirty="0">
                <a:effectLst/>
                <a:ea typeface="Times New Roman" panose="02020603050405020304" pitchFamily="18" charset="0"/>
              </a:rPr>
              <a:t>- We speculate that this may be due to higher risk tolerance of Class C/D missions</a:t>
            </a:r>
          </a:p>
          <a:p>
            <a:r>
              <a:rPr lang="en-US" sz="1200" dirty="0">
                <a:effectLst/>
                <a:ea typeface="Times New Roman" panose="02020603050405020304" pitchFamily="18" charset="0"/>
              </a:rPr>
              <a:t>- Higher risk tolerance also means projects are accepting lower cost/schedule reserves levels (often well below 50% confidence) whereas the more expensive Class A/B instruments typically undergo JCL analysis boosting cost reserves to achieve the policy threshold of 70% (or higher) confidence level, thus reducing the likelihood of cost/schedule overrun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195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ym typeface="Wingdings" panose="05000000000000000000" pitchFamily="2" charset="2"/>
              </a:rPr>
              <a:t>Things to say out loud: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dirty="0">
                <a:sym typeface="Wingdings" panose="05000000000000000000" pitchFamily="2" charset="2"/>
              </a:rPr>
              <a:t>Class A, B, C, D was developed in 1986 by the DoD for one-of-a-kind space equipment (first </a:t>
            </a:r>
            <a:r>
              <a:rPr lang="en-US" sz="1800" dirty="0" err="1">
                <a:sym typeface="Wingdings" panose="05000000000000000000" pitchFamily="2" charset="2"/>
              </a:rPr>
              <a:t>SmallSat</a:t>
            </a:r>
            <a:r>
              <a:rPr lang="en-US" sz="1800" dirty="0">
                <a:sym typeface="Wingdings" panose="05000000000000000000" pitchFamily="2" charset="2"/>
              </a:rPr>
              <a:t> Conference was held one year later in 87)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dirty="0">
                <a:sym typeface="Wingdings" panose="05000000000000000000" pitchFamily="2" charset="2"/>
              </a:rPr>
              <a:t>In the last 35 years, lots has changed about space and space missions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dirty="0">
                <a:sym typeface="Wingdings" panose="05000000000000000000" pitchFamily="2" charset="2"/>
              </a:rPr>
              <a:t>The A-D mission assurance/risk levels are increasingly difficult to apply to today’s smaller constraints-driven missions, many of which are not one-of-a-kind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dirty="0">
                <a:sym typeface="Wingdings" panose="05000000000000000000" pitchFamily="2" charset="2"/>
              </a:rPr>
              <a:t>Class D is the closest “bin” for SmallSats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800" dirty="0">
              <a:sym typeface="Wingdings" panose="05000000000000000000" pitchFamily="2" charset="2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ym typeface="Wingdings" panose="05000000000000000000" pitchFamily="2" charset="2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ym typeface="Wingdings" panose="05000000000000000000" pitchFamily="2" charset="2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ym typeface="Wingdings" panose="05000000000000000000" pitchFamily="2" charset="2"/>
              </a:rPr>
              <a:t>Notes for myself: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ym typeface="Wingdings" panose="05000000000000000000" pitchFamily="2" charset="2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ym typeface="Wingdings" panose="05000000000000000000" pitchFamily="2" charset="2"/>
              </a:rPr>
              <a:t>Class C/D instruments average more dollars spent than Class A/B instruments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ea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sz="1800" dirty="0">
                <a:effectLst/>
                <a:ea typeface="Times New Roman" panose="02020603050405020304" pitchFamily="18" charset="0"/>
              </a:rPr>
              <a:t>We speculate that this may be due to higher risk tolerance of Class C/D missions</a:t>
            </a:r>
          </a:p>
          <a:p>
            <a:r>
              <a:rPr lang="en-US" sz="1800" dirty="0">
                <a:effectLst/>
                <a:ea typeface="Times New Roman" panose="02020603050405020304" pitchFamily="18" charset="0"/>
              </a:rPr>
              <a:t>Higher risk tolerance also means projects are accepting lower cost/schedule reserves levels (often well below 50% confidence) whereas the more expensive Class A/B instruments typically undergo JCL analysis boosting cost reserves to achieve the policy threshold of 70% (or higher) confidence level, thus reducing the likelihood of cost/schedule overrun</a:t>
            </a:r>
          </a:p>
          <a:p>
            <a:endParaRPr lang="en-US" sz="1800" dirty="0">
              <a:effectLst/>
              <a:ea typeface="Times New Roman" panose="02020603050405020304" pitchFamily="18" charset="0"/>
            </a:endParaRPr>
          </a:p>
          <a:p>
            <a:r>
              <a:rPr lang="en-US" sz="1800" dirty="0">
                <a:hlinkClick r:id="rId3"/>
              </a:rPr>
              <a:t>The Good, The Bad, and The Ugly… “Class D” Payload Explained | New Space Economy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>
                <a:hlinkClick r:id="rId4"/>
              </a:rPr>
              <a:t>Defining a New Mission Assurance Philosophy for Small Satellites (usu.edu)</a:t>
            </a:r>
            <a:endParaRPr lang="en-US" sz="1800" dirty="0"/>
          </a:p>
          <a:p>
            <a:endParaRPr lang="en-US" sz="1800" dirty="0"/>
          </a:p>
          <a:p>
            <a:r>
              <a:rPr lang="en-US" sz="2800" dirty="0">
                <a:hlinkClick r:id="rId5"/>
              </a:rPr>
              <a:t>How Satellites are Moving Beyond the Class System: Class Agnostic Development and Operations Approaches for Constraints-Driven Missions (usu.edu)</a:t>
            </a:r>
            <a:endParaRPr lang="en-US" sz="1800" dirty="0"/>
          </a:p>
          <a:p>
            <a:endParaRPr lang="en-US" sz="1800" dirty="0"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415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00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67"/>
            <a:ext cx="12189624" cy="6856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24100"/>
            <a:ext cx="9144000" cy="1572399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038600"/>
            <a:ext cx="9144000" cy="838200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876800"/>
            <a:ext cx="5410200" cy="13335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09" y="95382"/>
            <a:ext cx="3178301" cy="1309907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5" pos="43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April 25, 2024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Math is Instrumental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" y="667"/>
            <a:ext cx="12189624" cy="6856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91000" y="1028700"/>
            <a:ext cx="6819900" cy="1485900"/>
          </a:xfr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add title</a:t>
            </a:r>
            <a:br>
              <a:rPr lang="en-US" dirty="0"/>
            </a:br>
            <a:r>
              <a:rPr lang="en-US" dirty="0"/>
              <a:t>(recommended for titles that </a:t>
            </a:r>
            <a:br>
              <a:rPr lang="en-US" dirty="0"/>
            </a:br>
            <a:r>
              <a:rPr lang="en-US" dirty="0"/>
              <a:t>are 2-3 lines long)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38" y="532082"/>
            <a:ext cx="3271029" cy="213969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191000" y="3855309"/>
            <a:ext cx="68199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91000" y="3976706"/>
            <a:ext cx="6819900" cy="223359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200"/>
              </a:spcBef>
              <a:buNone/>
              <a:defRPr lang="en-US" sz="1000" smtClean="0">
                <a:solidFill>
                  <a:schemeClr val="accent1"/>
                </a:solidFill>
                <a:effectLst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>
                <a:effectLst/>
                <a:latin typeface="Helvetica" charset="0"/>
              </a:rPr>
              <a:t>Click to add classification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91001" y="2514601"/>
            <a:ext cx="6819900" cy="354954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191000" y="2869555"/>
            <a:ext cx="6819900" cy="790832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82518" y="2541694"/>
            <a:ext cx="2210142" cy="49757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1"/>
                </a:solidFill>
                <a:latin typeface="+mn-lt"/>
                <a:ea typeface="Myriad Pro" charset="0"/>
                <a:cs typeface="Myriad Pro" charset="0"/>
              </a:rPr>
              <a:t>11100 Johns Hopkins Road </a:t>
            </a:r>
            <a:br>
              <a:rPr lang="en-US" sz="1200" dirty="0">
                <a:solidFill>
                  <a:schemeClr val="accent1"/>
                </a:solidFill>
                <a:latin typeface="+mn-lt"/>
                <a:ea typeface="Myriad Pro" charset="0"/>
                <a:cs typeface="Myriad Pro" charset="0"/>
              </a:rPr>
            </a:br>
            <a:r>
              <a:rPr lang="en-US" sz="1200" dirty="0">
                <a:solidFill>
                  <a:schemeClr val="accent1"/>
                </a:solidFill>
                <a:latin typeface="+mn-lt"/>
                <a:ea typeface="Myriad Pro" charset="0"/>
                <a:cs typeface="Myriad Pro" charset="0"/>
              </a:rPr>
              <a:t>Laurel, MD 20723-6099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082518" y="2387995"/>
            <a:ext cx="2210142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25" pos="693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25, 2024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Math is Instrumental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163" y="1371600"/>
            <a:ext cx="5479673" cy="35844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667"/>
            <a:ext cx="12189624" cy="6856664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-1" y="4358640"/>
            <a:ext cx="12192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163" y="1371600"/>
            <a:ext cx="5479673" cy="35844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25, 2024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Math is Instrumental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" y="667"/>
            <a:ext cx="12189624" cy="68566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163" y="1371600"/>
            <a:ext cx="5479673" cy="35844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952500" y="1179514"/>
            <a:ext cx="10287000" cy="5030786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April 25, 2024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Math is Instrumental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2735"/>
            <a:ext cx="11277600" cy="34289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485900"/>
            <a:ext cx="10287000" cy="4724400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95015"/>
            <a:ext cx="11277600" cy="386085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April 25, 2024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Math is Instrumental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181100"/>
            <a:ext cx="4953000" cy="4176257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48312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1" y="1181100"/>
            <a:ext cx="4952998" cy="4176257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April 25, 2024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Math is Instrumental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485900"/>
            <a:ext cx="4953000" cy="3871457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48312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1" y="1485900"/>
            <a:ext cx="4952998" cy="3871457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4289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801380"/>
            <a:ext cx="112776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/>
              <a:t>April 25, 2024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Math is Instrumental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25, 2024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Math is Instrumental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4289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01380"/>
            <a:ext cx="112776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April 25, 2024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Math is Instrumental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April 25, 2024</a:t>
            </a:r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Math is Instrumental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" y="0"/>
            <a:ext cx="12189624" cy="6856664"/>
          </a:xfrm>
          <a:prstGeom prst="rect">
            <a:avLst/>
          </a:prstGeom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0" y="4358640"/>
            <a:ext cx="12192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24100"/>
            <a:ext cx="9144000" cy="157239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038600"/>
            <a:ext cx="9144000" cy="837532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876800"/>
            <a:ext cx="5410200" cy="13335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09" y="95382"/>
            <a:ext cx="3178301" cy="1309907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2" pos="43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April 25, 2024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Math is Instrumental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667"/>
            <a:ext cx="12189624" cy="685666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361627"/>
            <a:ext cx="12192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91000" y="1028700"/>
            <a:ext cx="6819900" cy="1482245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 </a:t>
            </a:r>
            <a:br>
              <a:rPr lang="en-US" dirty="0"/>
            </a:br>
            <a:r>
              <a:rPr lang="en-US" dirty="0"/>
              <a:t>(recommended for titles that </a:t>
            </a:r>
            <a:br>
              <a:rPr lang="en-US" dirty="0"/>
            </a:br>
            <a:r>
              <a:rPr lang="en-US" dirty="0"/>
              <a:t>are 2-3 lines long)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38" y="532082"/>
            <a:ext cx="3271029" cy="213969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191000" y="3855309"/>
            <a:ext cx="6819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91000" y="3976706"/>
            <a:ext cx="6819900" cy="223359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200"/>
              </a:spcBef>
              <a:buNone/>
              <a:defRPr sz="10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>
                <a:effectLst/>
                <a:latin typeface="Helvetica" charset="0"/>
              </a:rPr>
              <a:t>Click to add classification text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4191000" y="3855309"/>
            <a:ext cx="6819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4191000" y="3855309"/>
            <a:ext cx="68199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91001" y="2514600"/>
            <a:ext cx="6819900" cy="34289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191000" y="2860102"/>
            <a:ext cx="6819900" cy="790832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1082518" y="2541694"/>
            <a:ext cx="2210142" cy="49757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Myriad Pro" charset="0"/>
                <a:cs typeface="Myriad Pro" charset="0"/>
              </a:rPr>
              <a:t>11100 Johns Hopkins Road </a:t>
            </a:r>
            <a:br>
              <a:rPr lang="en-US" sz="1200" dirty="0">
                <a:solidFill>
                  <a:schemeClr val="bg1"/>
                </a:solidFill>
                <a:latin typeface="+mn-lt"/>
                <a:ea typeface="Myriad Pro" charset="0"/>
                <a:cs typeface="Myriad Pro" charset="0"/>
              </a:rPr>
            </a:br>
            <a:r>
              <a:rPr lang="en-US" sz="1200" dirty="0">
                <a:solidFill>
                  <a:schemeClr val="bg1"/>
                </a:solidFill>
                <a:latin typeface="+mn-lt"/>
                <a:ea typeface="Myriad Pro" charset="0"/>
                <a:cs typeface="Myriad Pro" charset="0"/>
              </a:rPr>
              <a:t>Laurel, MD 20723-6099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1082518" y="2387995"/>
            <a:ext cx="221014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5" pos="693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499798"/>
            <a:ext cx="12192000" cy="3566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6500474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11277600" cy="76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1181100"/>
            <a:ext cx="10287000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36810" y="6500814"/>
            <a:ext cx="1371600" cy="357186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April 25,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416" y="6500814"/>
            <a:ext cx="3197406" cy="355600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Math is Instrumental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40302" y="6500474"/>
            <a:ext cx="381000" cy="35752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accent2"/>
                </a:solidFill>
              </a:defRPr>
            </a:lvl1pPr>
          </a:lstStyle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1424239" y="6604000"/>
            <a:ext cx="0" cy="155141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566791"/>
            <a:ext cx="210893" cy="22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4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7" r:id="rId2"/>
    <p:sldLayoutId id="2147483731" r:id="rId3"/>
    <p:sldLayoutId id="2147483701" r:id="rId4"/>
    <p:sldLayoutId id="2147483732" r:id="rId5"/>
    <p:sldLayoutId id="2147483711" r:id="rId6"/>
    <p:sldLayoutId id="2147483737" r:id="rId7"/>
    <p:sldLayoutId id="2147483719" r:id="rId8"/>
    <p:sldLayoutId id="2147483724" r:id="rId9"/>
    <p:sldLayoutId id="2147483717" r:id="rId10"/>
    <p:sldLayoutId id="2147483720" r:id="rId11"/>
    <p:sldLayoutId id="2147483715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693738" indent="-246063" algn="l" defTabSz="914400" rtl="0" eaLnBrk="1" latinLnBrk="0" hangingPunct="1">
        <a:lnSpc>
          <a:spcPct val="100000"/>
        </a:lnSpc>
        <a:spcBef>
          <a:spcPts val="400"/>
        </a:spcBef>
        <a:buFont typeface=".AppleSystemUIFont" charset="-120"/>
        <a:buChar char="-"/>
        <a:tabLst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50938" indent="-228600" algn="l" defTabSz="914400" rtl="0" eaLnBrk="1" latinLnBrk="0" hangingPunct="1">
        <a:lnSpc>
          <a:spcPct val="100000"/>
        </a:lnSpc>
        <a:spcBef>
          <a:spcPts val="400"/>
        </a:spcBef>
        <a:buSzPct val="80000"/>
        <a:buFont typeface="Wingdings" charset="2"/>
        <a:buChar char="§"/>
        <a:tabLst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6550" indent="-227013" algn="l" defTabSz="914400" rtl="0" eaLnBrk="1" latinLnBrk="0" hangingPunct="1">
        <a:lnSpc>
          <a:spcPct val="100000"/>
        </a:lnSpc>
        <a:spcBef>
          <a:spcPts val="400"/>
        </a:spcBef>
        <a:buSzPct val="80000"/>
        <a:buFont typeface="Courier New" charset="0"/>
        <a:buChar char="o"/>
        <a:tabLst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63750" indent="-228600" algn="l" defTabSz="914400" rtl="0" eaLnBrk="1" latinLnBrk="0" hangingPunct="1">
        <a:lnSpc>
          <a:spcPct val="100000"/>
        </a:lnSpc>
        <a:spcBef>
          <a:spcPts val="400"/>
        </a:spcBef>
        <a:buFont typeface="Arial"/>
        <a:buChar char="•"/>
        <a:tabLst/>
        <a:defRPr sz="1600" kern="1200" baseline="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0" orient="horz" pos="264" userDrawn="1">
          <p15:clr>
            <a:srgbClr val="F26B43"/>
          </p15:clr>
        </p15:guide>
        <p15:guide id="11" pos="288" userDrawn="1">
          <p15:clr>
            <a:srgbClr val="F26B43"/>
          </p15:clr>
        </p15:guide>
        <p15:guide id="12" pos="7392" userDrawn="1">
          <p15:clr>
            <a:srgbClr val="F26B43"/>
          </p15:clr>
        </p15:guide>
        <p15:guide id="13" orient="horz" pos="3912" userDrawn="1">
          <p15:clr>
            <a:srgbClr val="F26B43"/>
          </p15:clr>
        </p15:guide>
        <p15:guide id="14" pos="3840" userDrawn="1">
          <p15:clr>
            <a:srgbClr val="F26B43"/>
          </p15:clr>
        </p15:guide>
        <p15:guide id="16" orient="horz" pos="936" userDrawn="1">
          <p15:clr>
            <a:srgbClr val="F26B43"/>
          </p15:clr>
        </p15:guide>
        <p15:guide id="17" pos="600" userDrawn="1">
          <p15:clr>
            <a:srgbClr val="F26B43"/>
          </p15:clr>
        </p15:guide>
        <p15:guide id="18" pos="7080" userDrawn="1">
          <p15:clr>
            <a:srgbClr val="F26B43"/>
          </p15:clr>
        </p15:guide>
        <p15:guide id="19" pos="4056" userDrawn="1">
          <p15:clr>
            <a:srgbClr val="F26B43"/>
          </p15:clr>
        </p15:guide>
        <p15:guide id="20" pos="3624" userDrawn="1">
          <p15:clr>
            <a:srgbClr val="F26B43"/>
          </p15:clr>
        </p15:guide>
        <p15:guide id="22" orient="horz" pos="7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799" y="2618890"/>
            <a:ext cx="9144000" cy="1709631"/>
          </a:xfrm>
        </p:spPr>
        <p:txBody>
          <a:bodyPr>
            <a:normAutofit/>
          </a:bodyPr>
          <a:lstStyle/>
          <a:p>
            <a:r>
              <a:rPr lang="en-US" dirty="0"/>
              <a:t>Math is Instrumental: </a:t>
            </a:r>
            <a:r>
              <a:rPr lang="en-US" dirty="0">
                <a:effectLst/>
                <a:ea typeface="Times New Roman" panose="02020603050405020304" pitchFamily="18" charset="0"/>
              </a:rPr>
              <a:t>An Analysis of Multi-Decade Space Flight Science Instrument Cost Performance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85800" y="4471673"/>
            <a:ext cx="9144000" cy="779076"/>
          </a:xfrm>
        </p:spPr>
        <p:txBody>
          <a:bodyPr>
            <a:normAutofit/>
          </a:bodyPr>
          <a:lstStyle/>
          <a:p>
            <a:r>
              <a:rPr lang="en-US" dirty="0"/>
              <a:t>2024 Small Satellite Conference</a:t>
            </a:r>
            <a:br>
              <a:rPr lang="en-US" dirty="0"/>
            </a:br>
            <a:r>
              <a:rPr lang="en-US" dirty="0"/>
              <a:t>Utah State University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85799" y="5438608"/>
            <a:ext cx="7070834" cy="965637"/>
          </a:xfrm>
        </p:spPr>
        <p:txBody>
          <a:bodyPr>
            <a:normAutofit/>
          </a:bodyPr>
          <a:lstStyle/>
          <a:p>
            <a:r>
              <a:rPr lang="en-US" sz="1800" dirty="0"/>
              <a:t>Rachel Sholder, Johns Hopkins Applied Physics Lab (JHU/APL)</a:t>
            </a:r>
          </a:p>
          <a:p>
            <a:r>
              <a:rPr lang="en-US" sz="1800" dirty="0"/>
              <a:t>Eric Plumer, NASA Headquarters (NASA HQ)</a:t>
            </a:r>
          </a:p>
          <a:p>
            <a:r>
              <a:rPr lang="en-US" sz="1800" dirty="0"/>
              <a:t>Joseph Mrozinski, Jet Propulsion Laboratory (JPL)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EA7A2B-BAE6-41A7-A272-577DC87A3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8299" y="9747"/>
            <a:ext cx="2553701" cy="2363680"/>
          </a:xfrm>
          <a:prstGeom prst="rect">
            <a:avLst/>
          </a:prstGeom>
        </p:spPr>
      </p:pic>
      <p:pic>
        <p:nvPicPr>
          <p:cNvPr id="1026" name="Picture 2" descr="NASA Jet Propulsion Laboratory">
            <a:extLst>
              <a:ext uri="{FF2B5EF4-FFF2-40B4-BE49-F238E27FC236}">
                <a16:creationId xmlns:a16="http://schemas.microsoft.com/office/drawing/2014/main" id="{02EB689B-B663-4F08-A9B0-3F193E00C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501" y="470512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ASA - YouTube">
            <a:extLst>
              <a:ext uri="{FF2B5EF4-FFF2-40B4-BE49-F238E27FC236}">
                <a16:creationId xmlns:a16="http://schemas.microsoft.com/office/drawing/2014/main" id="{9871A822-7846-4BEE-B232-0BD87E791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501" y="246771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6E57E9-7A30-414B-B525-412A0D4A5C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799" y="1105863"/>
            <a:ext cx="7070835" cy="132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358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247"/>
            <a:ext cx="11277600" cy="762000"/>
          </a:xfrm>
        </p:spPr>
        <p:txBody>
          <a:bodyPr>
            <a:noAutofit/>
          </a:bodyPr>
          <a:lstStyle/>
          <a:p>
            <a:r>
              <a:rPr lang="en-US" sz="3200" dirty="0"/>
              <a:t>Cost Growth of 106 Domestic Remote Sensing Instruments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August 7,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Math is Instrumental - Sholder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pSpPr/>
          <p:nvPr/>
        </p:nvGrpSpPr>
        <p:grpSpPr>
          <a:xfrm>
            <a:off x="457200" y="1044494"/>
            <a:ext cx="7928043" cy="5425374"/>
            <a:chOff x="-476214" y="0"/>
            <a:chExt cx="10447020" cy="5844540"/>
          </a:xfrm>
        </p:grpSpPr>
        <p:graphicFrame>
          <p:nvGraphicFramePr>
            <p:cNvPr id="11" name="Chart 10">
              <a:extLst>
                <a:ext uri="{FF2B5EF4-FFF2-40B4-BE49-F238E27FC236}">
                  <a16:creationId xmlns:a16="http://schemas.microsoft.com/office/drawing/2014/main" id="{00000000-0008-0000-0000-000003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50396408"/>
                </p:ext>
              </p:extLst>
            </p:nvPr>
          </p:nvGraphicFramePr>
          <p:xfrm>
            <a:off x="-476214" y="0"/>
            <a:ext cx="10447020" cy="58445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0000000-0008-0000-0000-000005000000}"/>
                </a:ext>
              </a:extLst>
            </p:cNvPr>
            <p:cNvCxnSpPr>
              <a:cxnSpLocks/>
            </p:cNvCxnSpPr>
            <p:nvPr/>
          </p:nvCxnSpPr>
          <p:spPr>
            <a:xfrm>
              <a:off x="585046" y="3703921"/>
              <a:ext cx="9222502" cy="1524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DC49060-CB5F-4A14-831C-78040D4E222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696528" y="1140766"/>
            <a:ext cx="2934273" cy="5029200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Instrument Type </a:t>
            </a:r>
            <a:endParaRPr lang="en-US" sz="24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Instrument Cost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Instrument Mass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Instrument 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Mass Growth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Mission Acquisition Strategy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Mission Class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Destination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Science Mission Directorate Division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Policy Era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8585F51-3684-435D-BE29-879FA5F5B3A0}"/>
              </a:ext>
            </a:extLst>
          </p:cNvPr>
          <p:cNvSpPr txBox="1">
            <a:spLocks/>
          </p:cNvSpPr>
          <p:nvPr/>
        </p:nvSpPr>
        <p:spPr>
          <a:xfrm>
            <a:off x="8696528" y="3708549"/>
            <a:ext cx="2934273" cy="9277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93738" indent="-2460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.AppleSystemUIFont" charset="-120"/>
              <a:buChar char="-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50938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Wingdings" charset="2"/>
              <a:buChar char="§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6550" indent="-2270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Courier New" charset="0"/>
              <a:buChar char="o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6375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/>
              <a:defRPr sz="16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ea typeface="Times New Roman" panose="02020603050405020304" pitchFamily="18" charset="0"/>
              </a:rPr>
              <a:t>Mission Class</a:t>
            </a: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2400" dirty="0">
              <a:solidFill>
                <a:srgbClr val="000000"/>
              </a:solidFill>
              <a:highlight>
                <a:srgbClr val="FFFF00"/>
              </a:highlight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BB5B6D-65AC-46D7-BC31-427DA4B9FA6C}"/>
              </a:ext>
            </a:extLst>
          </p:cNvPr>
          <p:cNvSpPr txBox="1"/>
          <p:nvPr/>
        </p:nvSpPr>
        <p:spPr>
          <a:xfrm>
            <a:off x="1717691" y="4070374"/>
            <a:ext cx="1589987" cy="338554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tx2">
                    <a:lumMod val="75000"/>
                  </a:schemeClr>
                </a:solidFill>
              </a:rPr>
              <a:t>Average = 46%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0E59E86-58C4-4A53-8700-F66C30412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7996" y="0"/>
            <a:ext cx="894004" cy="134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68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August 7,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Math is Instrumental - Sholder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D29ABEC-9815-472C-9EC3-44F18FA4D0DA}"/>
              </a:ext>
            </a:extLst>
          </p:cNvPr>
          <p:cNvGrpSpPr/>
          <p:nvPr/>
        </p:nvGrpSpPr>
        <p:grpSpPr>
          <a:xfrm>
            <a:off x="457200" y="1044494"/>
            <a:ext cx="7120646" cy="5306775"/>
            <a:chOff x="457200" y="1044494"/>
            <a:chExt cx="7120646" cy="5306775"/>
          </a:xfrm>
        </p:grpSpPr>
        <p:graphicFrame>
          <p:nvGraphicFramePr>
            <p:cNvPr id="20" name="Chart 19">
              <a:extLst>
                <a:ext uri="{FF2B5EF4-FFF2-40B4-BE49-F238E27FC236}">
                  <a16:creationId xmlns:a16="http://schemas.microsoft.com/office/drawing/2014/main" id="{559DC480-E9A3-493B-86B9-708F26201A2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8878600"/>
                </p:ext>
              </p:extLst>
            </p:nvPr>
          </p:nvGraphicFramePr>
          <p:xfrm>
            <a:off x="457200" y="1044494"/>
            <a:ext cx="7120646" cy="53067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24A98F9-A77D-4386-AAB6-39D8B526A951}"/>
                </a:ext>
              </a:extLst>
            </p:cNvPr>
            <p:cNvGrpSpPr/>
            <p:nvPr/>
          </p:nvGrpSpPr>
          <p:grpSpPr>
            <a:xfrm>
              <a:off x="1236143" y="3911872"/>
              <a:ext cx="6234699" cy="338554"/>
              <a:chOff x="1664162" y="4514995"/>
              <a:chExt cx="6234699" cy="338554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52CCC44-FD49-4F09-8F45-385FA96466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4162" y="4791546"/>
                <a:ext cx="6234699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9B0457C-91BB-4C27-9CB6-4F2CFF897ABA}"/>
                  </a:ext>
                </a:extLst>
              </p:cNvPr>
              <p:cNvSpPr txBox="1"/>
              <p:nvPr/>
            </p:nvSpPr>
            <p:spPr>
              <a:xfrm>
                <a:off x="2522564" y="4514995"/>
                <a:ext cx="1970283" cy="338554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>
                    <a:solidFill>
                      <a:schemeClr val="tx2">
                        <a:lumMod val="75000"/>
                      </a:schemeClr>
                    </a:solidFill>
                  </a:rPr>
                  <a:t>A/B Average = 37%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15A9E58-4677-4741-9353-436527281882}"/>
                </a:ext>
              </a:extLst>
            </p:cNvPr>
            <p:cNvGrpSpPr/>
            <p:nvPr/>
          </p:nvGrpSpPr>
          <p:grpSpPr>
            <a:xfrm>
              <a:off x="1226416" y="3411001"/>
              <a:ext cx="6234699" cy="347057"/>
              <a:chOff x="1664162" y="4043300"/>
              <a:chExt cx="6234699" cy="347057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DC07611-FC15-4F69-83DD-82D3ACF3F2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4162" y="4359895"/>
                <a:ext cx="6234699" cy="30462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87E7F02-D440-48BE-BD8B-31B6BCF14CD8}"/>
                  </a:ext>
                </a:extLst>
              </p:cNvPr>
              <p:cNvSpPr txBox="1"/>
              <p:nvPr/>
            </p:nvSpPr>
            <p:spPr>
              <a:xfrm>
                <a:off x="2256819" y="4043300"/>
                <a:ext cx="2270722" cy="338554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i="1" dirty="0">
                    <a:solidFill>
                      <a:schemeClr val="tx2">
                        <a:lumMod val="75000"/>
                      </a:schemeClr>
                    </a:solidFill>
                  </a:rPr>
                  <a:t>C/D Average = 54%</a:t>
                </a:r>
              </a:p>
            </p:txBody>
          </p:sp>
        </p:grp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17090C9A-CB3A-4A4B-A6BD-C16D0AEFA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7996" y="0"/>
            <a:ext cx="894004" cy="134100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708615C-BFD8-486A-B06E-817A7A5088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5753" y="1686535"/>
            <a:ext cx="4379643" cy="398469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48C3217-BD70-49B3-8DCD-AD4FB94580F7}"/>
              </a:ext>
            </a:extLst>
          </p:cNvPr>
          <p:cNvSpPr txBox="1"/>
          <p:nvPr/>
        </p:nvSpPr>
        <p:spPr>
          <a:xfrm>
            <a:off x="8725816" y="5716518"/>
            <a:ext cx="2299515" cy="24622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tx2">
                    <a:lumMod val="75000"/>
                  </a:schemeClr>
                </a:solidFill>
              </a:rPr>
              <a:t>Source: </a:t>
            </a:r>
            <a:r>
              <a:rPr lang="en-US" sz="1000" b="0" i="0" u="none" strike="noStrike" baseline="0" dirty="0">
                <a:solidFill>
                  <a:schemeClr val="tx2">
                    <a:lumMod val="75000"/>
                  </a:schemeClr>
                </a:solidFill>
              </a:rPr>
              <a:t>Risk Classification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52C8E3BC-4079-499E-866B-B9D6D5308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1247"/>
            <a:ext cx="11277600" cy="762000"/>
          </a:xfrm>
        </p:spPr>
        <p:txBody>
          <a:bodyPr>
            <a:noAutofit/>
          </a:bodyPr>
          <a:lstStyle/>
          <a:p>
            <a:r>
              <a:rPr lang="en-US" sz="3200" dirty="0"/>
              <a:t>Cost Growth of A/B versus C/D Domestic Remote </a:t>
            </a:r>
            <a:br>
              <a:rPr lang="en-US" sz="3200" dirty="0"/>
            </a:br>
            <a:r>
              <a:rPr lang="en-US" sz="3200" dirty="0"/>
              <a:t>Sensing Instruments</a:t>
            </a:r>
          </a:p>
        </p:txBody>
      </p:sp>
    </p:spTree>
    <p:extLst>
      <p:ext uri="{BB962C8B-B14F-4D97-AF65-F5344CB8AC3E}">
        <p14:creationId xmlns:p14="http://schemas.microsoft.com/office/powerpoint/2010/main" val="288618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662525"/>
            <a:ext cx="6118698" cy="3838290"/>
          </a:xfrm>
        </p:spPr>
        <p:txBody>
          <a:bodyPr>
            <a:normAutofit/>
          </a:bodyPr>
          <a:lstStyle/>
          <a:p>
            <a:r>
              <a:rPr lang="en-US" sz="2400" dirty="0"/>
              <a:t>Higher risk tolerance for C/D missions</a:t>
            </a:r>
          </a:p>
          <a:p>
            <a:r>
              <a:rPr lang="en-US" sz="2400" dirty="0" err="1"/>
              <a:t>SmallSat</a:t>
            </a:r>
            <a:r>
              <a:rPr lang="en-US" sz="2400" dirty="0"/>
              <a:t> missions have been pretty consistently binned in Class D due to the level of technical risks</a:t>
            </a:r>
          </a:p>
          <a:p>
            <a:r>
              <a:rPr lang="en-US" sz="2400" dirty="0"/>
              <a:t>However, many Class D mission requirements do not match the needs of </a:t>
            </a:r>
            <a:r>
              <a:rPr lang="en-US" sz="2400" dirty="0" err="1"/>
              <a:t>SmallSat</a:t>
            </a:r>
            <a:r>
              <a:rPr lang="en-US" sz="2400" dirty="0"/>
              <a:t> missions</a:t>
            </a:r>
          </a:p>
          <a:p>
            <a:pPr lvl="1"/>
            <a:r>
              <a:rPr lang="en-US" sz="1800" dirty="0"/>
              <a:t>Tailored mission assurance profiles are often produced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August 7,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Math is Instrumental - Sholder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0416626-6B09-4F28-A9F9-CD0E4B300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SmallSat</a:t>
            </a:r>
            <a:r>
              <a:rPr lang="en-US" dirty="0"/>
              <a:t> Realm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D0CF17-FA7F-4B3A-A514-7F8DEDB8D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053" y="1410442"/>
            <a:ext cx="9457893" cy="8721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91979A1-DE73-424D-81E2-CC7B619334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7996" y="0"/>
            <a:ext cx="894004" cy="134100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724878F-96A5-4489-8603-C080813DA22F}"/>
              </a:ext>
            </a:extLst>
          </p:cNvPr>
          <p:cNvGrpSpPr/>
          <p:nvPr/>
        </p:nvGrpSpPr>
        <p:grpSpPr>
          <a:xfrm>
            <a:off x="6215975" y="2662525"/>
            <a:ext cx="5337006" cy="3678044"/>
            <a:chOff x="6215975" y="2662525"/>
            <a:chExt cx="5337006" cy="3678044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531DCFE9-46D2-4D54-9932-274F9E63F31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09"/>
            <a:stretch/>
          </p:blipFill>
          <p:spPr bwMode="auto">
            <a:xfrm>
              <a:off x="6215975" y="2662525"/>
              <a:ext cx="5337006" cy="3678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FF73587-A3A6-475B-9450-27AB94DAE2D6}"/>
                </a:ext>
              </a:extLst>
            </p:cNvPr>
            <p:cNvSpPr txBox="1"/>
            <p:nvPr/>
          </p:nvSpPr>
          <p:spPr>
            <a:xfrm>
              <a:off x="7737295" y="5794017"/>
              <a:ext cx="2299515" cy="24622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2">
                      <a:lumMod val="75000"/>
                    </a:schemeClr>
                  </a:solidFill>
                </a:rPr>
                <a:t>Source: </a:t>
              </a:r>
              <a:r>
                <a:rPr lang="en-US" sz="1000" b="0" i="0" u="none" strike="noStrike" baseline="0" dirty="0">
                  <a:solidFill>
                    <a:schemeClr val="tx2">
                      <a:lumMod val="75000"/>
                    </a:schemeClr>
                  </a:solidFill>
                </a:rPr>
                <a:t>“Class D” Payloads</a:t>
              </a:r>
              <a:endParaRPr lang="en-US" sz="1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364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5C6358B-0FFF-4CD5-8837-8099B6441A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265"/>
          <a:stretch/>
        </p:blipFill>
        <p:spPr>
          <a:xfrm>
            <a:off x="3676488" y="70171"/>
            <a:ext cx="4600575" cy="203123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750AEB4-0BD5-4960-82D4-1EEBD84E98AA}"/>
              </a:ext>
            </a:extLst>
          </p:cNvPr>
          <p:cNvGrpSpPr/>
          <p:nvPr/>
        </p:nvGrpSpPr>
        <p:grpSpPr>
          <a:xfrm>
            <a:off x="4899845" y="4149556"/>
            <a:ext cx="2392309" cy="2461098"/>
            <a:chOff x="4899845" y="4149556"/>
            <a:chExt cx="2392309" cy="2461098"/>
          </a:xfrm>
        </p:grpSpPr>
        <p:pic>
          <p:nvPicPr>
            <p:cNvPr id="2050" name="Picture 2" descr="Current Shoulder workout- DOMS for days. – memoirsofasecondyear">
              <a:extLst>
                <a:ext uri="{FF2B5EF4-FFF2-40B4-BE49-F238E27FC236}">
                  <a16:creationId xmlns:a16="http://schemas.microsoft.com/office/drawing/2014/main" id="{F73AA5AE-BD35-4403-BD21-22826DB847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9845" y="4149556"/>
              <a:ext cx="2392309" cy="2461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80B8247-5FA9-446E-B9B1-2A21280407E7}"/>
                </a:ext>
              </a:extLst>
            </p:cNvPr>
            <p:cNvSpPr txBox="1"/>
            <p:nvPr/>
          </p:nvSpPr>
          <p:spPr>
            <a:xfrm>
              <a:off x="4899845" y="5341904"/>
              <a:ext cx="2199641" cy="52322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i="1" dirty="0">
                  <a:solidFill>
                    <a:schemeClr val="tx2">
                      <a:lumMod val="75000"/>
                    </a:schemeClr>
                  </a:solidFill>
                </a:rPr>
                <a:t>SHOULDER</a:t>
              </a:r>
            </a:p>
          </p:txBody>
        </p:sp>
      </p:grpSp>
      <p:pic>
        <p:nvPicPr>
          <p:cNvPr id="2056" name="Picture 8">
            <a:extLst>
              <a:ext uri="{FF2B5EF4-FFF2-40B4-BE49-F238E27FC236}">
                <a16:creationId xmlns:a16="http://schemas.microsoft.com/office/drawing/2014/main" id="{B5B2BEBA-815E-4075-9A9E-21EF10067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025" y="5288404"/>
            <a:ext cx="630220" cy="63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75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PL-PowerPoint-Theme_light">
  <a:themeElements>
    <a:clrScheme name="Custom 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C73"/>
      </a:accent1>
      <a:accent2>
        <a:srgbClr val="3E8EDE"/>
      </a:accent2>
      <a:accent3>
        <a:srgbClr val="74AA50"/>
      </a:accent3>
      <a:accent4>
        <a:srgbClr val="D2D755"/>
      </a:accent4>
      <a:accent5>
        <a:srgbClr val="FF9E16"/>
      </a:accent5>
      <a:accent6>
        <a:srgbClr val="E03C30"/>
      </a:accent6>
      <a:hlink>
        <a:srgbClr val="0537FF"/>
      </a:hlink>
      <a:folHlink>
        <a:srgbClr val="953A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rmAutofit/>
      </a:bodyPr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19050">
          <a:noFill/>
        </a:ln>
      </a:spPr>
      <a:bodyPr wrap="square" rtlCol="0">
        <a:spAutoFit/>
      </a:bodyPr>
      <a:lstStyle>
        <a:defPPr>
          <a:defRPr sz="2000" dirty="0" err="1" smtClean="0">
            <a:solidFill>
              <a:schemeClr val="tx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0" id="{26B47D95-EE2C-6A4D-BEF4-5EC15958B29F}" vid="{4E9EC19E-65E4-AA49-83C1-E3B4533A76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57BFD2CB1E744298C1AF8AA7379FF3" ma:contentTypeVersion="4" ma:contentTypeDescription="Create a new document." ma:contentTypeScope="" ma:versionID="e78114eed8621f4f046573b7710756e9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xmlns:ns3="79de32d1-22ac-42d0-9c42-d61c55952b0c" targetNamespace="http://schemas.microsoft.com/office/2006/metadata/properties" ma:root="true" ma:fieldsID="e95644cd47d5260cc7f92a9c31875574" ns1:_="" ns2:_="" ns3:_="">
    <xsd:import namespace="http://schemas.microsoft.com/sharepoint/v3"/>
    <xsd:import namespace="http://schemas.microsoft.com/sharepoint/v4"/>
    <xsd:import namespace="79de32d1-22ac-42d0-9c42-d61c55952b0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IconOverlay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0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de32d1-22ac-42d0-9c42-d61c55952b0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78361B9-84BC-40B8-B126-B461D6D85E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79de32d1-22ac-42d0-9c42-d61c55952b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FD810B3-75BC-4625-AF09-188C8F0E87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824ECF-CBB8-40F5-A3F9-4793A9B63268}">
  <ds:schemaRefs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79de32d1-22ac-42d0-9c42-d61c55952b0c"/>
    <ds:schemaRef ds:uri="http://schemas.microsoft.com/office/2006/metadata/properties"/>
    <ds:schemaRef ds:uri="http://schemas.openxmlformats.org/package/2006/metadata/core-properties"/>
    <ds:schemaRef ds:uri="http://schemas.microsoft.com/sharepoint/v3"/>
    <ds:schemaRef ds:uri="http://purl.org/dc/terms/"/>
    <ds:schemaRef ds:uri="http://schemas.microsoft.com/sharepoint/v4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Basic-Template_Light-Theme_16x9 (2)</Template>
  <TotalTime>1816</TotalTime>
  <Words>975</Words>
  <Application>Microsoft Office PowerPoint</Application>
  <PresentationFormat>Widescreen</PresentationFormat>
  <Paragraphs>108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.AppleSystemUIFont</vt:lpstr>
      <vt:lpstr>Arial</vt:lpstr>
      <vt:lpstr>Calibri</vt:lpstr>
      <vt:lpstr>Courier New</vt:lpstr>
      <vt:lpstr>Helvetica</vt:lpstr>
      <vt:lpstr>Symbol</vt:lpstr>
      <vt:lpstr>Times New Roman</vt:lpstr>
      <vt:lpstr>Wingdings</vt:lpstr>
      <vt:lpstr>APL-PowerPoint-Theme_light</vt:lpstr>
      <vt:lpstr>Math is Instrumental: An Analysis of Multi-Decade Space Flight Science Instrument Cost Performance</vt:lpstr>
      <vt:lpstr>Cost Growth of 106 Domestic Remote Sensing Instruments</vt:lpstr>
      <vt:lpstr>Cost Growth of A/B versus C/D Domestic Remote  Sensing Instruments</vt:lpstr>
      <vt:lpstr>SmallSat Realm</vt:lpstr>
      <vt:lpstr>PowerPoint Presentation</vt:lpstr>
    </vt:vector>
  </TitlesOfParts>
  <Manager/>
  <Company>Johns Hopkins University - Applied Physics Lab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Sholder, Rachel O.</dc:creator>
  <cp:keywords/>
  <dc:description>Version 1.0</dc:description>
  <cp:lastModifiedBy>Sholder, Rachel O.</cp:lastModifiedBy>
  <cp:revision>131</cp:revision>
  <cp:lastPrinted>2017-08-24T18:44:08Z</cp:lastPrinted>
  <dcterms:created xsi:type="dcterms:W3CDTF">2023-02-22T14:22:07Z</dcterms:created>
  <dcterms:modified xsi:type="dcterms:W3CDTF">2024-07-29T13:37:38Z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0x0101009757BFD2CB1E744298C1AF8AA7379FF3</vt:lpwstr>
  </property>
</Properties>
</file>