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7" r:id="rId3"/>
    <p:sldId id="259" r:id="rId4"/>
    <p:sldId id="260" r:id="rId5"/>
    <p:sldId id="263" r:id="rId6"/>
    <p:sldId id="277" r:id="rId7"/>
    <p:sldId id="278" r:id="rId8"/>
    <p:sldId id="261" r:id="rId9"/>
    <p:sldId id="262" r:id="rId10"/>
    <p:sldId id="270" r:id="rId11"/>
    <p:sldId id="266" r:id="rId12"/>
    <p:sldId id="276" r:id="rId13"/>
    <p:sldId id="286" r:id="rId14"/>
    <p:sldId id="289" r:id="rId15"/>
    <p:sldId id="290" r:id="rId16"/>
    <p:sldId id="291" r:id="rId17"/>
    <p:sldId id="292" r:id="rId18"/>
    <p:sldId id="293" r:id="rId19"/>
    <p:sldId id="288" r:id="rId20"/>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4135" autoAdjust="0"/>
  </p:normalViewPr>
  <p:slideViewPr>
    <p:cSldViewPr showGuides="1">
      <p:cViewPr>
        <p:scale>
          <a:sx n="125" d="100"/>
          <a:sy n="125" d="100"/>
        </p:scale>
        <p:origin x="-400"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83E170A-A5BD-4BB4-9FC6-2F41375E0EB8}" type="datetimeFigureOut">
              <a:rPr lang="en-US"/>
              <a:pPr>
                <a:defRPr/>
              </a:pPr>
              <a:t>8/27/14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9900" cy="4603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830C411-8E5A-4C20-B5C8-1182CC6BE70A}" type="slidenum">
              <a:rPr lang="en-US"/>
              <a:pPr>
                <a:defRPr/>
              </a:pPr>
              <a:t>‹#›</a:t>
            </a:fld>
            <a:endParaRPr lang="en-US"/>
          </a:p>
        </p:txBody>
      </p:sp>
    </p:spTree>
    <p:extLst>
      <p:ext uri="{BB962C8B-B14F-4D97-AF65-F5344CB8AC3E}">
        <p14:creationId xmlns:p14="http://schemas.microsoft.com/office/powerpoint/2010/main" val="2573566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53175A-13FF-4DBC-8ACB-0BE3FEB8D61E}" type="slidenum">
              <a:rPr lang="en-US" smtClean="0"/>
              <a:pPr>
                <a:defRPr/>
              </a:pPr>
              <a:t>1</a:t>
            </a:fld>
            <a:endParaRPr lang="en-US"/>
          </a:p>
        </p:txBody>
      </p:sp>
    </p:spTree>
    <p:extLst>
      <p:ext uri="{BB962C8B-B14F-4D97-AF65-F5344CB8AC3E}">
        <p14:creationId xmlns:p14="http://schemas.microsoft.com/office/powerpoint/2010/main" val="8887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lattice “spring constants” were found from inelastic neutron scattering data. </a:t>
            </a:r>
            <a:endParaRPr lang="en-US" dirty="0" smtClean="0"/>
          </a:p>
          <a:p>
            <a:r>
              <a:rPr lang="en-US" dirty="0" smtClean="0"/>
              <a:t>Got bonding</a:t>
            </a:r>
            <a:r>
              <a:rPr lang="en-US" baseline="0" dirty="0" smtClean="0"/>
              <a:t> parameters from ARPES data</a:t>
            </a:r>
          </a:p>
          <a:p>
            <a:r>
              <a:rPr lang="en-US" baseline="0" dirty="0" smtClean="0"/>
              <a:t>Got the electric field dependence of the dielectric constant from </a:t>
            </a:r>
            <a:r>
              <a:rPr lang="en-US" baseline="0" dirty="0" err="1" smtClean="0"/>
              <a:t>capacitative</a:t>
            </a:r>
            <a:r>
              <a:rPr lang="en-US" baseline="0" dirty="0" smtClean="0"/>
              <a:t> measurements.</a:t>
            </a:r>
          </a:p>
          <a:p>
            <a:r>
              <a:rPr lang="en-US" baseline="0" dirty="0" smtClean="0"/>
              <a:t>The temperature is implicitly contained in all the above measurements.</a:t>
            </a:r>
          </a:p>
          <a:p>
            <a:r>
              <a:rPr lang="en-US" baseline="0" dirty="0" smtClean="0"/>
              <a:t>The size of the unit cell is a relatively well-known quantity in the field – but the number of layers of unit cells also needs to be input into the program.</a:t>
            </a:r>
          </a:p>
          <a:p>
            <a:r>
              <a:rPr lang="en-US" baseline="0" dirty="0" smtClean="0"/>
              <a:t>The variable is the electric field.</a:t>
            </a:r>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10</a:t>
            </a:fld>
            <a:endParaRPr lang="en-US"/>
          </a:p>
        </p:txBody>
      </p:sp>
    </p:spTree>
    <p:extLst>
      <p:ext uri="{BB962C8B-B14F-4D97-AF65-F5344CB8AC3E}">
        <p14:creationId xmlns:p14="http://schemas.microsoft.com/office/powerpoint/2010/main" val="217235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SILICON</a:t>
            </a:r>
            <a:r>
              <a:rPr lang="en-US" baseline="0" dirty="0" smtClean="0"/>
              <a:t> SHIELDS THIS WAY</a:t>
            </a:r>
            <a:endParaRPr lang="en-US" dirty="0" smtClean="0"/>
          </a:p>
          <a:p>
            <a:endParaRPr lang="en-US" dirty="0" smtClean="0"/>
          </a:p>
          <a:p>
            <a:r>
              <a:rPr lang="en-US" dirty="0" smtClean="0"/>
              <a:t>When</a:t>
            </a:r>
            <a:r>
              <a:rPr lang="en-US" baseline="0" dirty="0" smtClean="0"/>
              <a:t> you apply an electric field on one atom, the nucleus goes one way because of the electric field, and the electron cloud goes the other.</a:t>
            </a:r>
          </a:p>
          <a:p>
            <a:pPr marL="171450" indent="-171450">
              <a:buFontTx/>
              <a:buChar char="-"/>
            </a:pPr>
            <a:r>
              <a:rPr lang="en-US" baseline="0" dirty="0" smtClean="0"/>
              <a:t>In a crystal, however, “screening” occurs. Charge builds up to cancel the electric field in the crystal. </a:t>
            </a:r>
          </a:p>
          <a:p>
            <a:pPr marL="171450" indent="-171450">
              <a:buFontTx/>
              <a:buChar char="-"/>
            </a:pPr>
            <a:r>
              <a:rPr lang="en-US" baseline="0" dirty="0" smtClean="0"/>
              <a:t>The effect</a:t>
            </a:r>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11</a:t>
            </a:fld>
            <a:endParaRPr lang="en-US"/>
          </a:p>
        </p:txBody>
      </p:sp>
    </p:spTree>
    <p:extLst>
      <p:ext uri="{BB962C8B-B14F-4D97-AF65-F5344CB8AC3E}">
        <p14:creationId xmlns:p14="http://schemas.microsoft.com/office/powerpoint/2010/main" val="66234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TAKEAWAY: IN KTAO3, NOT ONLY THE ELECTRON CLOUDS MOVE, BUT THE WHOLE ATOMS. THIS IS WHY THE DIELECTRIC CONSTANT IS SO HIGH.</a:t>
            </a:r>
          </a:p>
          <a:p>
            <a:pPr marL="171450" indent="-171450">
              <a:buFontTx/>
              <a:buChar char="-"/>
            </a:pPr>
            <a:endParaRPr lang="en-US" baseline="0" dirty="0" smtClean="0"/>
          </a:p>
          <a:p>
            <a:pPr marL="171450" indent="-171450">
              <a:buFontTx/>
              <a:buChar char="-"/>
            </a:pPr>
            <a:r>
              <a:rPr lang="en-US" baseline="0" dirty="0" smtClean="0"/>
              <a:t>The dielectric constant tells you how much the material can polarize – that is, how much the charge can move. The dielectric constant for silicon is ~12. For KTaO3, the dielectric constant is ~4000 – about 300 times larger. Even at room temperature, KTaO3 has a dielectric constant of about 600. This means that the polarization, how far the atoms move under an electric field, is much greater for KTaO3 than silicon. The only polarization mechanism for silicon is the one I showed in the last slide, where the electron clouds get displaced. In KTaO3, not only do the electron clouds get displaced, but the atoms actually move a little bit. This greatly enhances the </a:t>
            </a:r>
            <a:r>
              <a:rPr lang="en-US" baseline="0" dirty="0" err="1" smtClean="0"/>
              <a:t>polarizability</a:t>
            </a:r>
            <a:r>
              <a:rPr lang="en-US" baseline="0" dirty="0" smtClean="0"/>
              <a:t> of KTaO3.</a:t>
            </a:r>
          </a:p>
          <a:p>
            <a:pPr marL="171450" indent="-171450">
              <a:buFontTx/>
              <a:buChar char="-"/>
            </a:pPr>
            <a:r>
              <a:rPr lang="en-US" baseline="0" dirty="0" smtClean="0"/>
              <a:t>- In KTaO3, one example atoms moving in different directions is this one. This is actually the lowest energy configuration for KTaO3, not where all the atoms displace in the same direction.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12</a:t>
            </a:fld>
            <a:endParaRPr lang="en-US"/>
          </a:p>
        </p:txBody>
      </p:sp>
    </p:spTree>
    <p:extLst>
      <p:ext uri="{BB962C8B-B14F-4D97-AF65-F5344CB8AC3E}">
        <p14:creationId xmlns:p14="http://schemas.microsoft.com/office/powerpoint/2010/main" val="238658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momentum vs real space</a:t>
            </a:r>
          </a:p>
          <a:p>
            <a:r>
              <a:rPr lang="en-US" dirty="0" smtClean="0"/>
              <a:t>One over length scale </a:t>
            </a:r>
          </a:p>
          <a:p>
            <a:r>
              <a:rPr lang="en-US" dirty="0" smtClean="0"/>
              <a:t>Infinite length scale</a:t>
            </a:r>
          </a:p>
          <a:p>
            <a:r>
              <a:rPr lang="en-US" dirty="0" smtClean="0"/>
              <a:t>Lattice constant length scale</a:t>
            </a:r>
          </a:p>
          <a:p>
            <a:r>
              <a:rPr lang="en-US" dirty="0" smtClean="0"/>
              <a:t>Leads to differences in dielectric </a:t>
            </a:r>
            <a:r>
              <a:rPr lang="en-US" dirty="0" err="1" smtClean="0"/>
              <a:t>respons</a:t>
            </a:r>
            <a:r>
              <a:rPr lang="en-US" dirty="0" smtClean="0"/>
              <a:t> on different</a:t>
            </a:r>
            <a:r>
              <a:rPr lang="en-US" baseline="0" dirty="0" smtClean="0"/>
              <a:t> length scales</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14</a:t>
            </a:fld>
            <a:endParaRPr lang="en-US"/>
          </a:p>
        </p:txBody>
      </p:sp>
    </p:spTree>
    <p:extLst>
      <p:ext uri="{BB962C8B-B14F-4D97-AF65-F5344CB8AC3E}">
        <p14:creationId xmlns:p14="http://schemas.microsoft.com/office/powerpoint/2010/main" val="108138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capacitive measurements show …</a:t>
            </a:r>
          </a:p>
          <a:p>
            <a:r>
              <a:rPr lang="en-US" dirty="0" smtClean="0"/>
              <a:t>Ignoring hysteresis in our analysis</a:t>
            </a:r>
          </a:p>
          <a:p>
            <a:r>
              <a:rPr lang="en-US" dirty="0" smtClean="0"/>
              <a:t>This decrease in </a:t>
            </a:r>
            <a:r>
              <a:rPr lang="en-US" dirty="0" err="1" smtClean="0"/>
              <a:t>dielectr</a:t>
            </a:r>
            <a:r>
              <a:rPr lang="en-US" dirty="0" smtClean="0"/>
              <a:t> … </a:t>
            </a:r>
          </a:p>
          <a:p>
            <a:r>
              <a:rPr lang="en-US" dirty="0" smtClean="0"/>
              <a:t>Atomic potential.. Nonlinearity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15</a:t>
            </a:fld>
            <a:endParaRPr lang="en-US"/>
          </a:p>
        </p:txBody>
      </p:sp>
    </p:spTree>
    <p:extLst>
      <p:ext uri="{BB962C8B-B14F-4D97-AF65-F5344CB8AC3E}">
        <p14:creationId xmlns:p14="http://schemas.microsoft.com/office/powerpoint/2010/main" val="276788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temperature dependence</a:t>
            </a:r>
          </a:p>
          <a:p>
            <a:r>
              <a:rPr lang="en-US" dirty="0" smtClean="0"/>
              <a:t>We are interested in low temp – experiments have been done there</a:t>
            </a:r>
            <a:r>
              <a:rPr lang="en-US" baseline="0" dirty="0" smtClean="0"/>
              <a:t> (at that temp)</a:t>
            </a:r>
          </a:p>
          <a:p>
            <a:r>
              <a:rPr lang="en-US" baseline="0" dirty="0" smtClean="0"/>
              <a:t>With a simple electrostatic model we can relate the spring </a:t>
            </a:r>
            <a:r>
              <a:rPr lang="en-US" baseline="0" dirty="0" err="1" smtClean="0"/>
              <a:t>contant</a:t>
            </a:r>
            <a:r>
              <a:rPr lang="en-US" baseline="0" dirty="0" smtClean="0"/>
              <a:t> and the dielectric constant to a quantity called the born effective charge…</a:t>
            </a:r>
          </a:p>
          <a:p>
            <a:r>
              <a:rPr lang="en-US" baseline="0" dirty="0" smtClean="0"/>
              <a:t>This is what couples to the electric field ….</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16</a:t>
            </a:fld>
            <a:endParaRPr lang="en-US"/>
          </a:p>
        </p:txBody>
      </p:sp>
    </p:spTree>
    <p:extLst>
      <p:ext uri="{BB962C8B-B14F-4D97-AF65-F5344CB8AC3E}">
        <p14:creationId xmlns:p14="http://schemas.microsoft.com/office/powerpoint/2010/main" val="225839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lattice “spring constants” were found from inelastic neutron scattering data. </a:t>
            </a:r>
            <a:endParaRPr lang="en-US" dirty="0" smtClean="0"/>
          </a:p>
          <a:p>
            <a:r>
              <a:rPr lang="en-US" dirty="0" smtClean="0"/>
              <a:t>Got bonding</a:t>
            </a:r>
            <a:r>
              <a:rPr lang="en-US" baseline="0" dirty="0" smtClean="0"/>
              <a:t> parameters from ARPES data</a:t>
            </a:r>
          </a:p>
          <a:p>
            <a:r>
              <a:rPr lang="en-US" baseline="0" dirty="0" smtClean="0"/>
              <a:t>Got the electric field dependence of the dielectric constant from </a:t>
            </a:r>
            <a:r>
              <a:rPr lang="en-US" baseline="0" dirty="0" err="1" smtClean="0"/>
              <a:t>capacitative</a:t>
            </a:r>
            <a:r>
              <a:rPr lang="en-US" baseline="0" dirty="0" smtClean="0"/>
              <a:t> measurements.</a:t>
            </a:r>
          </a:p>
          <a:p>
            <a:r>
              <a:rPr lang="en-US" baseline="0" dirty="0" smtClean="0"/>
              <a:t>The temperature is implicitly contained in all the above measurements.</a:t>
            </a:r>
          </a:p>
          <a:p>
            <a:r>
              <a:rPr lang="en-US" baseline="0" dirty="0" smtClean="0"/>
              <a:t>The size of the unit cell is a relatively well-known quantity in the field – but the number of layers of unit cells also needs to be input into the program.</a:t>
            </a:r>
          </a:p>
          <a:p>
            <a:r>
              <a:rPr lang="en-US" baseline="0" dirty="0" smtClean="0"/>
              <a:t>The variable is the electric field.</a:t>
            </a:r>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17</a:t>
            </a:fld>
            <a:endParaRPr lang="en-US"/>
          </a:p>
        </p:txBody>
      </p:sp>
    </p:spTree>
    <p:extLst>
      <p:ext uri="{BB962C8B-B14F-4D97-AF65-F5344CB8AC3E}">
        <p14:creationId xmlns:p14="http://schemas.microsoft.com/office/powerpoint/2010/main" val="26297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FETs</a:t>
            </a:r>
            <a:r>
              <a:rPr lang="en-US" baseline="0" dirty="0" smtClean="0"/>
              <a:t> made of perovskites are different</a:t>
            </a:r>
          </a:p>
          <a:p>
            <a:r>
              <a:rPr lang="en-US" baseline="0" dirty="0" smtClean="0"/>
              <a:t>Lattice screening – added complication</a:t>
            </a:r>
          </a:p>
          <a:p>
            <a:r>
              <a:rPr lang="en-US" baseline="0" dirty="0" smtClean="0"/>
              <a:t>Currently testing the code</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18</a:t>
            </a:fld>
            <a:endParaRPr lang="en-US"/>
          </a:p>
        </p:txBody>
      </p:sp>
    </p:spTree>
    <p:extLst>
      <p:ext uri="{BB962C8B-B14F-4D97-AF65-F5344CB8AC3E}">
        <p14:creationId xmlns:p14="http://schemas.microsoft.com/office/powerpoint/2010/main" val="90110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Semiconductor</a:t>
            </a:r>
            <a:r>
              <a:rPr lang="en-US" baseline="0" dirty="0" smtClean="0"/>
              <a:t> technology: its progress and limits to progress.</a:t>
            </a:r>
          </a:p>
          <a:p>
            <a:r>
              <a:rPr lang="en-US" baseline="0" dirty="0" smtClean="0"/>
              <a:t>Properties of perovskites: how they might be an answer to the need for new semiconducting technology.</a:t>
            </a:r>
          </a:p>
          <a:p>
            <a:r>
              <a:rPr lang="en-US" baseline="0" dirty="0" smtClean="0"/>
              <a:t>Some properties of KTaO3, and why it is a material worth studying.</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2</a:t>
            </a:fld>
            <a:endParaRPr lang="en-US"/>
          </a:p>
        </p:txBody>
      </p:sp>
    </p:spTree>
    <p:extLst>
      <p:ext uri="{BB962C8B-B14F-4D97-AF65-F5344CB8AC3E}">
        <p14:creationId xmlns:p14="http://schemas.microsoft.com/office/powerpoint/2010/main" val="360418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 THE</a:t>
            </a:r>
            <a:r>
              <a:rPr lang="en-US" baseline="0" dirty="0" smtClean="0"/>
              <a:t> LIMITS ON </a:t>
            </a:r>
            <a:r>
              <a:rPr lang="en-US" dirty="0" smtClean="0"/>
              <a:t>SILICON</a:t>
            </a:r>
            <a:r>
              <a:rPr lang="en-US" baseline="0" dirty="0" smtClean="0"/>
              <a:t> ARE BEING REACHED. NEW TECHNOLOGY NEEDS TO BE DEVELOPED.</a:t>
            </a:r>
            <a:endParaRPr lang="en-US" dirty="0" smtClean="0"/>
          </a:p>
          <a:p>
            <a:endParaRPr lang="en-US" dirty="0" smtClean="0"/>
          </a:p>
          <a:p>
            <a:r>
              <a:rPr lang="en-US" dirty="0" smtClean="0"/>
              <a:t>In the 1970’s,</a:t>
            </a:r>
            <a:r>
              <a:rPr lang="en-US" baseline="0" dirty="0" smtClean="0"/>
              <a:t> the “top of the line” manufacturing feature size was 10,000 nm. By the 1990’s, that had shrunk to 90 nm. Currently, the standard is 32 nm. The goal is to make things even smaller so that they don’t take up as much space and use energy more efficiently. Considering that atoms are on the order of .1 nm in size, we are quickly approaching the point where technology will have to significantly change in order to continue progression. </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3</a:t>
            </a:fld>
            <a:endParaRPr lang="en-US"/>
          </a:p>
        </p:txBody>
      </p:sp>
    </p:spTree>
    <p:extLst>
      <p:ext uri="{BB962C8B-B14F-4D97-AF65-F5344CB8AC3E}">
        <p14:creationId xmlns:p14="http://schemas.microsoft.com/office/powerpoint/2010/main" val="42323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a:t>
            </a:r>
            <a:r>
              <a:rPr lang="en-US" baseline="0" dirty="0" smtClean="0"/>
              <a:t> SILICON TRANSISTORS FUNCTION BY THE CREATION OF 2DEGS. ARE THERE OTHER MATERIALS THAT MAKE 2DEGS, THAT COULD POSSIBLY REPLACE SILICON?</a:t>
            </a:r>
          </a:p>
          <a:p>
            <a:endParaRPr lang="en-US" dirty="0" smtClean="0"/>
          </a:p>
          <a:p>
            <a:r>
              <a:rPr lang="en-US" dirty="0" smtClean="0"/>
              <a:t>In MOSFETs</a:t>
            </a:r>
            <a:r>
              <a:rPr lang="en-US" baseline="0" dirty="0" smtClean="0"/>
              <a:t> (so called because of the metal-oxide substrate configuration of the gate), there are three main parts – the drain, gate, and source. Basically, a current wants to pass between the source terminal and the drain terminal, but can’t (at least in appreciable quantities) because neither the N-type substrate nor gate oxide is a good conductor. When a voltage is applied at the gate, however, something called a depletion layer forms. In this MOSFET, the voltage drives the electrons in the N-type substrate downward, freeing up space near the oxide for current to pass between the drain and source. This depletion layer, in some transistors, is actually a 2 dimensional electron gas.</a:t>
            </a:r>
          </a:p>
          <a:p>
            <a:r>
              <a:rPr lang="en-US" baseline="0" dirty="0" smtClean="0"/>
              <a:t>A 2 dimensional electron gas is a layer of electrons just beneath the oxide (slashed lines) that is free to move on the surface – and so is highly conductive - but is tightly confined in the z-direction, meaning that the electrons can’t travel into the oxide or n-type substrate. This electron gas is the mechanism by which MOSFETs operate. There are, however, other types of materials that can support such two dimensional electron gases, and they are called perovskites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4</a:t>
            </a:fld>
            <a:endParaRPr lang="en-US"/>
          </a:p>
        </p:txBody>
      </p:sp>
    </p:spTree>
    <p:extLst>
      <p:ext uri="{BB962C8B-B14F-4D97-AF65-F5344CB8AC3E}">
        <p14:creationId xmlns:p14="http://schemas.microsoft.com/office/powerpoint/2010/main" val="409422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YES.</a:t>
            </a:r>
            <a:r>
              <a:rPr lang="en-US" baseline="0" dirty="0" smtClean="0"/>
              <a:t> 2DEG HAS BEEN OBSERVED IN KTAO3</a:t>
            </a:r>
          </a:p>
          <a:p>
            <a:r>
              <a:rPr lang="en-US" baseline="0" dirty="0" smtClean="0"/>
              <a:t>-SOLUTION TO THE TRANSISTOR PROBLEM, WHERE SILICON IS REPLACED BY ANOTHER MATERIAL. </a:t>
            </a:r>
          </a:p>
          <a:p>
            <a:r>
              <a:rPr lang="en-US" baseline="0" dirty="0" smtClean="0"/>
              <a:t>-THIS IS THE SYSTEM THAT WE WANT TO MODEL.</a:t>
            </a:r>
            <a:endParaRPr lang="en-US" dirty="0" smtClean="0"/>
          </a:p>
          <a:p>
            <a:endParaRPr lang="en-US" dirty="0" smtClean="0"/>
          </a:p>
          <a:p>
            <a:r>
              <a:rPr lang="en-US" dirty="0" smtClean="0"/>
              <a:t>Now I’m going to talk a little bit about the system that we eventually</a:t>
            </a:r>
            <a:r>
              <a:rPr lang="en-US" baseline="0" dirty="0" smtClean="0"/>
              <a:t> want to model. </a:t>
            </a:r>
            <a:endParaRPr lang="en-US" dirty="0" smtClean="0"/>
          </a:p>
          <a:p>
            <a:endParaRPr lang="en-US" dirty="0" smtClean="0"/>
          </a:p>
          <a:p>
            <a:r>
              <a:rPr lang="en-US" dirty="0" smtClean="0"/>
              <a:t>Bulk superconductivity</a:t>
            </a:r>
            <a:r>
              <a:rPr lang="en-US" baseline="0" dirty="0" smtClean="0"/>
              <a:t> of KTaO3 has not been found, although studies have been conducted down to 10 </a:t>
            </a:r>
            <a:r>
              <a:rPr lang="en-US" baseline="0" dirty="0" err="1" smtClean="0"/>
              <a:t>mK.</a:t>
            </a:r>
            <a:r>
              <a:rPr lang="en-US" baseline="0" dirty="0" smtClean="0"/>
              <a:t> </a:t>
            </a:r>
          </a:p>
          <a:p>
            <a:endParaRPr lang="en-US" baseline="0" dirty="0" smtClean="0"/>
          </a:p>
          <a:p>
            <a:r>
              <a:rPr lang="en-US" baseline="0" dirty="0" smtClean="0"/>
              <a:t>However, when KTaO3 is gated (meaning that an electric field is applied), it shows 2 dimensional superconductivity – that is, only the surface of the KTaO3 crystal </a:t>
            </a:r>
            <a:r>
              <a:rPr lang="en-US" baseline="0" dirty="0" err="1" smtClean="0"/>
              <a:t>superconducts</a:t>
            </a:r>
            <a:r>
              <a:rPr lang="en-US" baseline="0" dirty="0" smtClean="0"/>
              <a:t>.</a:t>
            </a:r>
          </a:p>
          <a:p>
            <a:endParaRPr lang="en-US" baseline="0" dirty="0" smtClean="0"/>
          </a:p>
          <a:p>
            <a:r>
              <a:rPr lang="en-US" baseline="0" dirty="0" smtClean="0"/>
              <a:t>This only happens at very high electric fields that can only be obtained by ionic liquid gating. The ionic liquid acts as a capacitor. </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5</a:t>
            </a:fld>
            <a:endParaRPr lang="en-US"/>
          </a:p>
        </p:txBody>
      </p:sp>
    </p:spTree>
    <p:extLst>
      <p:ext uri="{BB962C8B-B14F-4D97-AF65-F5344CB8AC3E}">
        <p14:creationId xmlns:p14="http://schemas.microsoft.com/office/powerpoint/2010/main" val="109442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INFINITELY</a:t>
            </a:r>
            <a:r>
              <a:rPr lang="en-US" baseline="0" dirty="0" smtClean="0"/>
              <a:t> REPEATING STRUCTURE.</a:t>
            </a:r>
          </a:p>
          <a:p>
            <a:r>
              <a:rPr lang="en-US" baseline="0" dirty="0" smtClean="0"/>
              <a:t>TILE IS SMALLEST UNIT THAT CAN BE REPEATED.</a:t>
            </a:r>
            <a:endParaRPr lang="en-US" dirty="0" smtClean="0"/>
          </a:p>
          <a:p>
            <a:endParaRPr lang="en-US" dirty="0" smtClean="0"/>
          </a:p>
          <a:p>
            <a:r>
              <a:rPr lang="en-US" dirty="0" smtClean="0"/>
              <a:t>This</a:t>
            </a:r>
            <a:r>
              <a:rPr lang="en-US" baseline="0" dirty="0" smtClean="0"/>
              <a:t> tile is a repeating structure. Each tile is exactly the same as the one next to it, and they are arranged very neatly in a pattern. In fact, you could reproduce the whole picture through various translations of one square.</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6</a:t>
            </a:fld>
            <a:endParaRPr lang="en-US"/>
          </a:p>
        </p:txBody>
      </p:sp>
    </p:spTree>
    <p:extLst>
      <p:ext uri="{BB962C8B-B14F-4D97-AF65-F5344CB8AC3E}">
        <p14:creationId xmlns:p14="http://schemas.microsoft.com/office/powerpoint/2010/main" val="83115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‘TILE’ OF PEROVSKITES IS 3D,</a:t>
            </a:r>
            <a:r>
              <a:rPr lang="en-US" baseline="0" dirty="0" smtClean="0"/>
              <a:t> AND CRYSTALS ARE IN 3D. </a:t>
            </a:r>
          </a:p>
          <a:p>
            <a:r>
              <a:rPr lang="en-US" baseline="0" dirty="0" smtClean="0"/>
              <a:t>THIS IS THE UNIT CELL OF PEROVSKITE.</a:t>
            </a:r>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7</a:t>
            </a:fld>
            <a:endParaRPr lang="en-US"/>
          </a:p>
        </p:txBody>
      </p:sp>
    </p:spTree>
    <p:extLst>
      <p:ext uri="{BB962C8B-B14F-4D97-AF65-F5344CB8AC3E}">
        <p14:creationId xmlns:p14="http://schemas.microsoft.com/office/powerpoint/2010/main" val="12314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TAKEAWAY:</a:t>
            </a:r>
            <a:r>
              <a:rPr lang="en-US" baseline="0" dirty="0" smtClean="0"/>
              <a:t> THERE ARE SO MANY COMBINATIONS OF PEROVSKITES THAT DO INTERESTING THINGS THAT ONE OF THEM IS BOUND TO BE USEFUL, AND WE SHOULD HAVE A GOOD UNDERSTANDING OF IT.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Perovskites contain</a:t>
            </a:r>
            <a:r>
              <a:rPr lang="en-US" baseline="0" dirty="0" smtClean="0"/>
              <a:t> three elements in a cubic structure. They are extremely versatile, with many different possible combinations of elements. Combined, the perovskite class of materials hosts a wide range of interesting phenomenon that may help with the transistor issues already discussed, but also many other possible applications (for instance, there is a lot of research going into perovskite solar cells right now – they are doing very well there).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cubic ball-and-stick structure is the perovskite unit cell. What is a unit cell? It is the smallest group of atoms that can be translated in a predetermined way “into itself” – that is, moved so that it sits on an identical structure. Since the number of unit cells is defined as infinite in a crystal, we can use the properties of the unit cell throughout the whole solid, simplifying the problem considerably.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8</a:t>
            </a:fld>
            <a:endParaRPr lang="en-US"/>
          </a:p>
        </p:txBody>
      </p:sp>
    </p:spTree>
    <p:extLst>
      <p:ext uri="{BB962C8B-B14F-4D97-AF65-F5344CB8AC3E}">
        <p14:creationId xmlns:p14="http://schemas.microsoft.com/office/powerpoint/2010/main" val="226639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a:t>
            </a:r>
            <a:r>
              <a:rPr lang="en-US" baseline="0" dirty="0" smtClean="0"/>
              <a:t> TONS OF INTERESTING STUFF. WORTH STUDYING.</a:t>
            </a:r>
            <a:endParaRPr lang="en-US" dirty="0" smtClean="0"/>
          </a:p>
          <a:p>
            <a:endParaRPr lang="en-US" dirty="0" smtClean="0"/>
          </a:p>
          <a:p>
            <a:r>
              <a:rPr lang="en-US" dirty="0" smtClean="0"/>
              <a:t>Lead</a:t>
            </a:r>
            <a:r>
              <a:rPr lang="en-US" baseline="0" dirty="0" smtClean="0"/>
              <a:t> </a:t>
            </a:r>
            <a:r>
              <a:rPr lang="en-US" baseline="0" dirty="0" err="1" smtClean="0"/>
              <a:t>zerconate</a:t>
            </a:r>
            <a:r>
              <a:rPr lang="en-US" baseline="0" dirty="0" smtClean="0"/>
              <a:t> </a:t>
            </a:r>
            <a:r>
              <a:rPr lang="en-US" baseline="0" dirty="0" err="1" smtClean="0"/>
              <a:t>titanate</a:t>
            </a:r>
            <a:r>
              <a:rPr lang="en-US" baseline="0" dirty="0" smtClean="0"/>
              <a:t> – it’s a piezoelectric perovskite.</a:t>
            </a:r>
          </a:p>
          <a:p>
            <a:r>
              <a:rPr lang="en-US" baseline="0" dirty="0" smtClean="0"/>
              <a:t>Anomalous magnetic … they have found perovskite that can be </a:t>
            </a:r>
            <a:r>
              <a:rPr lang="en-US" baseline="0" dirty="0" err="1" smtClean="0"/>
              <a:t>ferromagnets</a:t>
            </a:r>
            <a:r>
              <a:rPr lang="en-US" baseline="0" dirty="0" smtClean="0"/>
              <a:t> and superconductors simultaneously</a:t>
            </a:r>
          </a:p>
          <a:p>
            <a:r>
              <a:rPr lang="en-US" baseline="0" dirty="0" smtClean="0"/>
              <a:t>Perovskites are being heavily researched for solar cell usage</a:t>
            </a:r>
          </a:p>
          <a:p>
            <a:r>
              <a:rPr lang="en-US" baseline="0" dirty="0" err="1" smtClean="0"/>
              <a:t>Multiferroics</a:t>
            </a:r>
            <a:r>
              <a:rPr lang="en-US" baseline="0" dirty="0" smtClean="0"/>
              <a:t> – use electric fields in one material to influence the magnetic fields in another</a:t>
            </a:r>
          </a:p>
          <a:p>
            <a:r>
              <a:rPr lang="en-US" baseline="0" dirty="0" smtClean="0"/>
              <a:t>Sketched oxide single-electron transistor – using a perovskite substrate, they could “draw” (and erase) conducting wires of about 1-2 nm width on the surface of the perovskite.</a:t>
            </a:r>
          </a:p>
          <a:p>
            <a:endParaRPr lang="en-US" dirty="0"/>
          </a:p>
        </p:txBody>
      </p:sp>
      <p:sp>
        <p:nvSpPr>
          <p:cNvPr id="4" name="Slide Number Placeholder 3"/>
          <p:cNvSpPr>
            <a:spLocks noGrp="1"/>
          </p:cNvSpPr>
          <p:nvPr>
            <p:ph type="sldNum" sz="quarter" idx="10"/>
          </p:nvPr>
        </p:nvSpPr>
        <p:spPr/>
        <p:txBody>
          <a:bodyPr/>
          <a:lstStyle/>
          <a:p>
            <a:pPr>
              <a:defRPr/>
            </a:pPr>
            <a:fld id="{3830C411-8E5A-4C20-B5C8-1182CC6BE70A}" type="slidenum">
              <a:rPr lang="en-US" smtClean="0"/>
              <a:pPr>
                <a:defRPr/>
              </a:pPr>
              <a:t>9</a:t>
            </a:fld>
            <a:endParaRPr lang="en-US"/>
          </a:p>
        </p:txBody>
      </p:sp>
    </p:spTree>
    <p:extLst>
      <p:ext uri="{BB962C8B-B14F-4D97-AF65-F5344CB8AC3E}">
        <p14:creationId xmlns:p14="http://schemas.microsoft.com/office/powerpoint/2010/main" val="1953041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0" y="0"/>
            <a:ext cx="9144000" cy="6858000"/>
            <a:chOff x="0" y="0"/>
            <a:chExt cx="9144000" cy="6858000"/>
          </a:xfrm>
        </p:grpSpPr>
        <p:pic>
          <p:nvPicPr>
            <p:cNvPr id="5" name="Picture 16"/>
            <p:cNvPicPr>
              <a:picLocks noChangeAspect="1" noChangeArrowheads="1"/>
            </p:cNvPicPr>
            <p:nvPr userDrawn="1"/>
          </p:nvPicPr>
          <p:blipFill>
            <a:blip r:embed="rId2" cstate="print"/>
            <a:srcRect l="12589" r="15482"/>
            <a:stretch>
              <a:fillRect/>
            </a:stretch>
          </p:blipFill>
          <p:spPr bwMode="auto">
            <a:xfrm>
              <a:off x="0" y="2514600"/>
              <a:ext cx="9144000" cy="434340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b="31213"/>
            <a:stretch>
              <a:fillRect/>
            </a:stretch>
          </p:blipFill>
          <p:spPr bwMode="auto">
            <a:xfrm>
              <a:off x="0" y="0"/>
              <a:ext cx="9144000" cy="2532185"/>
            </a:xfrm>
            <a:prstGeom prst="rect">
              <a:avLst/>
            </a:prstGeom>
            <a:noFill/>
            <a:ln w="9525">
              <a:noFill/>
              <a:miter lim="800000"/>
              <a:headEnd/>
              <a:tailEnd/>
            </a:ln>
          </p:spPr>
        </p:pic>
        <p:pic>
          <p:nvPicPr>
            <p:cNvPr id="7" name="Picture 7" descr="Z:\Graphics\CNST Horztl Color Logo_rgb.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2743200" y="5030174"/>
              <a:ext cx="3657600" cy="701594"/>
            </a:xfrm>
            <a:prstGeom prst="rect">
              <a:avLst/>
            </a:prstGeom>
            <a:noFill/>
            <a:ln w="9525">
              <a:noFill/>
              <a:miter lim="800000"/>
              <a:headEnd/>
              <a:tailEnd/>
            </a:ln>
          </p:spPr>
        </p:pic>
        <p:pic>
          <p:nvPicPr>
            <p:cNvPr id="8" name="Picture 19"/>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1314443" y="6515100"/>
              <a:ext cx="6515114" cy="342900"/>
            </a:xfrm>
            <a:prstGeom prst="rect">
              <a:avLst/>
            </a:prstGeom>
            <a:noFill/>
            <a:ln w="9525">
              <a:noFill/>
              <a:miter lim="800000"/>
              <a:headEnd/>
              <a:tailEnd/>
            </a:ln>
          </p:spPr>
        </p:pic>
      </p:grpSp>
      <p:sp>
        <p:nvSpPr>
          <p:cNvPr id="2" name="Title 1"/>
          <p:cNvSpPr>
            <a:spLocks noGrp="1"/>
          </p:cNvSpPr>
          <p:nvPr>
            <p:ph type="ctrTitle"/>
          </p:nvPr>
        </p:nvSpPr>
        <p:spPr>
          <a:xfrm>
            <a:off x="381000" y="2514601"/>
            <a:ext cx="8382000" cy="1219200"/>
          </a:xfrm>
        </p:spPr>
        <p:txBody>
          <a:bodyPr>
            <a:noAutofit/>
          </a:bodyPr>
          <a:lstStyle>
            <a:lvl1pPr algn="ct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3733800"/>
            <a:ext cx="7620000" cy="646331"/>
          </a:xfrm>
        </p:spPr>
        <p:txBody>
          <a:bodyPr>
            <a:noAutofit/>
          </a:bodyPr>
          <a:lstStyle>
            <a:lvl1pPr marL="0" indent="0" algn="ctr">
              <a:spcBef>
                <a:spcPts val="600"/>
              </a:spcBef>
              <a:buNone/>
              <a:defRPr sz="36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990600"/>
            <a:ext cx="6477000"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userDrawn="1">
            <p:ph type="sldNum" sz="quarter" idx="12"/>
          </p:nvPr>
        </p:nvSpPr>
        <p:spPr/>
        <p:txBody>
          <a:bodyPr/>
          <a:lstStyle>
            <a:lvl1pPr>
              <a:defRPr/>
            </a:lvl1pPr>
          </a:lstStyle>
          <a:p>
            <a:pPr>
              <a:defRPr/>
            </a:pPr>
            <a:fld id="{9604E80B-1769-4391-812F-0F7F01B8A018}" type="slidenum">
              <a:rPr lang="en-US"/>
              <a:pPr>
                <a:defRPr/>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lvl4pPr marL="914400" indent="-17145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9"/>
          <p:cNvSpPr>
            <a:spLocks noGrp="1"/>
          </p:cNvSpPr>
          <p:nvPr>
            <p:ph type="sldNum" sz="quarter" idx="11"/>
          </p:nvPr>
        </p:nvSpPr>
        <p:spPr/>
        <p:txBody>
          <a:bodyPr/>
          <a:lstStyle>
            <a:lvl1pPr>
              <a:defRPr>
                <a:solidFill>
                  <a:schemeClr val="bg1"/>
                </a:solidFill>
              </a:defRPr>
            </a:lvl1pPr>
          </a:lstStyle>
          <a:p>
            <a:pPr>
              <a:defRPr/>
            </a:pPr>
            <a:fld id="{4352F9D9-DCDF-4BF9-A686-1947BB292702}"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267200" cy="5334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userDrawn="1">
            <p:ph type="sldNum" sz="quarter" idx="12"/>
          </p:nvPr>
        </p:nvSpPr>
        <p:spPr/>
        <p:txBody>
          <a:bodyPr/>
          <a:lstStyle>
            <a:lvl1pPr>
              <a:defRPr/>
            </a:lvl1pPr>
          </a:lstStyle>
          <a:p>
            <a:pPr>
              <a:defRPr/>
            </a:pPr>
            <a:fld id="{361DBA37-DF6E-465D-B0B4-1D758811FDC2}" type="slidenum">
              <a:rPr lang="en-US"/>
              <a:pPr>
                <a:defRPr/>
              </a:pPr>
              <a:t>‹#›</a:t>
            </a:fld>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601"/>
            <a:ext cx="42687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52600"/>
            <a:ext cx="42687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90601"/>
            <a:ext cx="42703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0"/>
            <a:ext cx="42703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userDrawn="1">
            <p:ph type="sldNum" sz="quarter" idx="12"/>
          </p:nvPr>
        </p:nvSpPr>
        <p:spPr/>
        <p:txBody>
          <a:bodyPr/>
          <a:lstStyle>
            <a:lvl1pPr>
              <a:defRPr/>
            </a:lvl1pPr>
          </a:lstStyle>
          <a:p>
            <a:pPr>
              <a:defRPr/>
            </a:pPr>
            <a:fld id="{34CFE9D2-8D9F-4DA9-BF78-92E5E2040066}" type="slidenum">
              <a:rPr lang="en-US"/>
              <a:pPr>
                <a:defRPr/>
              </a:pPr>
              <a:t>‹#›</a:t>
            </a:fld>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5"/>
          <p:cNvSpPr>
            <a:spLocks noGrp="1"/>
          </p:cNvSpPr>
          <p:nvPr userDrawn="1">
            <p:ph type="sldNum" sz="quarter" idx="12"/>
          </p:nvPr>
        </p:nvSpPr>
        <p:spPr/>
        <p:txBody>
          <a:bodyPr/>
          <a:lstStyle>
            <a:lvl1pPr>
              <a:defRPr/>
            </a:lvl1pPr>
          </a:lstStyle>
          <a:p>
            <a:pPr>
              <a:defRPr/>
            </a:pPr>
            <a:fld id="{60D765E5-48B1-4E1A-877D-423AA1415D07}" type="slidenum">
              <a:rPr lang="en-US"/>
              <a:pPr>
                <a:defRPr/>
              </a:pPr>
              <a:t>‹#›</a:t>
            </a:fld>
            <a:endParaRPr lang="en-US" dirty="0"/>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12"/>
          </p:nvPr>
        </p:nvSpPr>
        <p:spPr/>
        <p:txBody>
          <a:bodyPr/>
          <a:lstStyle>
            <a:lvl1pPr>
              <a:defRPr/>
            </a:lvl1pPr>
          </a:lstStyle>
          <a:p>
            <a:pPr>
              <a:defRPr/>
            </a:pPr>
            <a:fld id="{A2D9E12A-AB50-4A9C-89D2-0759A950F2D4}" type="slidenum">
              <a:rPr lang="en-US"/>
              <a:pPr>
                <a:defRPr/>
              </a:pPr>
              <a:t>‹#›</a:t>
            </a:fld>
            <a:endParaRPr 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3236913" cy="914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340350" cy="54102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1905000"/>
            <a:ext cx="3236913" cy="449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userDrawn="1">
            <p:ph type="sldNum" sz="quarter" idx="12"/>
          </p:nvPr>
        </p:nvSpPr>
        <p:spPr/>
        <p:txBody>
          <a:bodyPr/>
          <a:lstStyle>
            <a:lvl1pPr>
              <a:defRPr/>
            </a:lvl1pPr>
          </a:lstStyle>
          <a:p>
            <a:pPr>
              <a:defRPr/>
            </a:pPr>
            <a:fld id="{8EE8324D-C669-461A-AB1B-4B9DA1C13ABB}" type="slidenum">
              <a:rPr lang="en-US"/>
              <a:pPr>
                <a:defRPr/>
              </a:pPr>
              <a:t>‹#›</a:t>
            </a:fld>
            <a:endParaRPr lang="en-US"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953000"/>
            <a:ext cx="6327776"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71600" y="990601"/>
            <a:ext cx="6327776" cy="3889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71600" y="5519738"/>
            <a:ext cx="63277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userDrawn="1">
            <p:ph type="sldNum" sz="quarter" idx="12"/>
          </p:nvPr>
        </p:nvSpPr>
        <p:spPr/>
        <p:txBody>
          <a:bodyPr/>
          <a:lstStyle>
            <a:lvl1pPr>
              <a:defRPr/>
            </a:lvl1pPr>
          </a:lstStyle>
          <a:p>
            <a:pPr>
              <a:defRPr/>
            </a:pPr>
            <a:fld id="{3E52F895-1E70-48BB-B9C2-5A817B94FEB4}" type="slidenum">
              <a:rPr lang="en-US"/>
              <a:pPr>
                <a:defRPr/>
              </a:pPr>
              <a:t>‹#›</a:t>
            </a:fld>
            <a:endParaRPr lang="en-US" dirty="0"/>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userDrawn="1">
            <p:ph type="sldNum" sz="quarter" idx="12"/>
          </p:nvPr>
        </p:nvSpPr>
        <p:spPr/>
        <p:txBody>
          <a:bodyPr/>
          <a:lstStyle>
            <a:lvl1pPr>
              <a:defRPr/>
            </a:lvl1pPr>
          </a:lstStyle>
          <a:p>
            <a:pPr>
              <a:defRPr/>
            </a:pPr>
            <a:fld id="{25CA7829-DE6F-4E54-8088-76FDF7B70946}" type="slidenum">
              <a:rPr lang="en-US"/>
              <a:pPr>
                <a:defRPr/>
              </a:pPr>
              <a:t>‹#›</a:t>
            </a:fld>
            <a:endParaRPr lang="en-US"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tiff"/><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userDrawn="1">
            <p:ph type="title"/>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userDrawn="1">
            <p:ph type="body" idx="1"/>
          </p:nvPr>
        </p:nvSpPr>
        <p:spPr bwMode="auto">
          <a:xfrm>
            <a:off x="228600" y="9906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4" name="Group 23"/>
          <p:cNvGrpSpPr/>
          <p:nvPr userDrawn="1"/>
        </p:nvGrpSpPr>
        <p:grpSpPr>
          <a:xfrm>
            <a:off x="0" y="0"/>
            <a:ext cx="9144055" cy="839787"/>
            <a:chOff x="0" y="0"/>
            <a:chExt cx="9144055" cy="839787"/>
          </a:xfrm>
        </p:grpSpPr>
        <p:sp>
          <p:nvSpPr>
            <p:cNvPr id="15" name="Rectangle 14"/>
            <p:cNvSpPr/>
            <p:nvPr/>
          </p:nvSpPr>
          <p:spPr bwMode="auto">
            <a:xfrm>
              <a:off x="0" y="0"/>
              <a:ext cx="9144055" cy="822960"/>
            </a:xfrm>
            <a:prstGeom prst="rect">
              <a:avLst/>
            </a:prstGeom>
            <a:gradFill flip="none" rotWithShape="1">
              <a:gsLst>
                <a:gs pos="33000">
                  <a:srgbClr val="084CA1">
                    <a:alpha val="0"/>
                  </a:srgbClr>
                </a:gs>
                <a:gs pos="100000">
                  <a:srgbClr val="084CA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p:nvPr/>
          </p:nvCxnSpPr>
          <p:spPr bwMode="auto">
            <a:xfrm>
              <a:off x="0" y="838200"/>
              <a:ext cx="9144000" cy="1587"/>
            </a:xfrm>
            <a:prstGeom prst="line">
              <a:avLst/>
            </a:prstGeom>
            <a:ln w="57150">
              <a:solidFill>
                <a:srgbClr val="009BC8"/>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1" y="6484620"/>
            <a:ext cx="9144055" cy="373380"/>
            <a:chOff x="-1" y="6484620"/>
            <a:chExt cx="9144055" cy="373380"/>
          </a:xfrm>
        </p:grpSpPr>
        <p:sp>
          <p:nvSpPr>
            <p:cNvPr id="14" name="Rectangle 13"/>
            <p:cNvSpPr/>
            <p:nvPr/>
          </p:nvSpPr>
          <p:spPr bwMode="auto">
            <a:xfrm rot="10800000">
              <a:off x="-1" y="6492240"/>
              <a:ext cx="9144055" cy="365760"/>
            </a:xfrm>
            <a:prstGeom prst="rect">
              <a:avLst/>
            </a:prstGeom>
            <a:gradFill flip="none" rotWithShape="1">
              <a:gsLst>
                <a:gs pos="33000">
                  <a:srgbClr val="084CA1">
                    <a:alpha val="0"/>
                  </a:srgbClr>
                </a:gs>
                <a:gs pos="100000">
                  <a:srgbClr val="084CA1">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NIST_logo_300dpi.tif"/>
            <p:cNvPicPr>
              <a:picLocks noChangeAspect="1"/>
            </p:cNvPicPr>
            <p:nvPr userDrawn="1"/>
          </p:nvPicPr>
          <p:blipFill>
            <a:blip r:embed="rId12" cstate="print">
              <a:clrChange>
                <a:clrFrom>
                  <a:srgbClr val="FFFFFF"/>
                </a:clrFrom>
                <a:clrTo>
                  <a:srgbClr val="FFFFFF">
                    <a:alpha val="0"/>
                  </a:srgbClr>
                </a:clrTo>
              </a:clrChange>
            </a:blip>
            <a:stretch>
              <a:fillRect/>
            </a:stretch>
          </p:blipFill>
          <p:spPr>
            <a:xfrm>
              <a:off x="114300" y="6586992"/>
              <a:ext cx="640080" cy="170688"/>
            </a:xfrm>
            <a:prstGeom prst="rect">
              <a:avLst/>
            </a:prstGeom>
          </p:spPr>
        </p:pic>
        <p:grpSp>
          <p:nvGrpSpPr>
            <p:cNvPr id="23" name="Group 22"/>
            <p:cNvGrpSpPr/>
            <p:nvPr userDrawn="1"/>
          </p:nvGrpSpPr>
          <p:grpSpPr>
            <a:xfrm>
              <a:off x="777240" y="6530340"/>
              <a:ext cx="3553460" cy="304800"/>
              <a:chOff x="152400" y="6477000"/>
              <a:chExt cx="3553460" cy="304800"/>
            </a:xfrm>
          </p:grpSpPr>
          <p:grpSp>
            <p:nvGrpSpPr>
              <p:cNvPr id="21" name="Group 20"/>
              <p:cNvGrpSpPr/>
              <p:nvPr userDrawn="1"/>
            </p:nvGrpSpPr>
            <p:grpSpPr>
              <a:xfrm>
                <a:off x="434340" y="6507480"/>
                <a:ext cx="3271520" cy="274320"/>
                <a:chOff x="609600" y="5715000"/>
                <a:chExt cx="2453640" cy="182880"/>
              </a:xfrm>
            </p:grpSpPr>
            <p:pic>
              <p:nvPicPr>
                <p:cNvPr id="19" name="Picture 7" descr="Z:\Graphics\CNST Horztl Color Logo_rgb.jpg"/>
                <p:cNvPicPr>
                  <a:picLocks noChangeAspect="1" noChangeArrowheads="1"/>
                </p:cNvPicPr>
                <p:nvPr userDrawn="1"/>
              </p:nvPicPr>
              <p:blipFill>
                <a:blip r:embed="rId13" cstate="print">
                  <a:clrChange>
                    <a:clrFrom>
                      <a:srgbClr val="FFFFFF"/>
                    </a:clrFrom>
                    <a:clrTo>
                      <a:srgbClr val="FFFFFF">
                        <a:alpha val="0"/>
                      </a:srgbClr>
                    </a:clrTo>
                  </a:clrChange>
                </a:blip>
                <a:srcRect l="50734" t="51667" r="-2744" b="10000"/>
                <a:stretch>
                  <a:fillRect/>
                </a:stretch>
              </p:blipFill>
              <p:spPr bwMode="auto">
                <a:xfrm>
                  <a:off x="1821180" y="5722620"/>
                  <a:ext cx="1242060" cy="175260"/>
                </a:xfrm>
                <a:prstGeom prst="rect">
                  <a:avLst/>
                </a:prstGeom>
                <a:noFill/>
                <a:ln w="9525">
                  <a:noFill/>
                  <a:miter lim="800000"/>
                  <a:headEnd/>
                  <a:tailEnd/>
                </a:ln>
              </p:spPr>
            </p:pic>
            <p:pic>
              <p:nvPicPr>
                <p:cNvPr id="20" name="Picture 7" descr="Z:\Graphics\CNST Horztl Color Logo_rgb.jpg"/>
                <p:cNvPicPr>
                  <a:picLocks noChangeAspect="1" noChangeArrowheads="1"/>
                </p:cNvPicPr>
                <p:nvPr userDrawn="1"/>
              </p:nvPicPr>
              <p:blipFill>
                <a:blip r:embed="rId13" cstate="print">
                  <a:clrChange>
                    <a:clrFrom>
                      <a:srgbClr val="FFFFFF"/>
                    </a:clrFrom>
                    <a:clrTo>
                      <a:srgbClr val="FFFFFF">
                        <a:alpha val="0"/>
                      </a:srgbClr>
                    </a:clrTo>
                  </a:clrChange>
                </a:blip>
                <a:srcRect l="50734" t="21667" r="-2744" b="48333"/>
                <a:stretch>
                  <a:fillRect/>
                </a:stretch>
              </p:blipFill>
              <p:spPr bwMode="auto">
                <a:xfrm>
                  <a:off x="609600" y="5715000"/>
                  <a:ext cx="1242060" cy="137160"/>
                </a:xfrm>
                <a:prstGeom prst="rect">
                  <a:avLst/>
                </a:prstGeom>
                <a:noFill/>
                <a:ln w="9525">
                  <a:noFill/>
                  <a:miter lim="800000"/>
                  <a:headEnd/>
                  <a:tailEnd/>
                </a:ln>
              </p:spPr>
            </p:pic>
          </p:grpSp>
          <p:pic>
            <p:nvPicPr>
              <p:cNvPr id="22" name="Picture 7" descr="Z:\Graphics\CNST Horztl Color Logo_rgb.jpg"/>
              <p:cNvPicPr>
                <a:picLocks noChangeAspect="1" noChangeArrowheads="1"/>
              </p:cNvPicPr>
              <p:nvPr userDrawn="1"/>
            </p:nvPicPr>
            <p:blipFill>
              <a:blip r:embed="rId13" cstate="print">
                <a:clrChange>
                  <a:clrFrom>
                    <a:srgbClr val="FFFFFF"/>
                  </a:clrFrom>
                  <a:clrTo>
                    <a:srgbClr val="FFFFFF">
                      <a:alpha val="0"/>
                    </a:srgbClr>
                  </a:clrTo>
                </a:clrChange>
              </a:blip>
              <a:srcRect r="80855"/>
              <a:stretch>
                <a:fillRect/>
              </a:stretch>
            </p:blipFill>
            <p:spPr bwMode="auto">
              <a:xfrm>
                <a:off x="152400" y="6477000"/>
                <a:ext cx="274320" cy="274320"/>
              </a:xfrm>
              <a:prstGeom prst="rect">
                <a:avLst/>
              </a:prstGeom>
              <a:noFill/>
              <a:ln w="9525">
                <a:noFill/>
                <a:miter lim="800000"/>
                <a:headEnd/>
                <a:tailEnd/>
              </a:ln>
            </p:spPr>
          </p:pic>
        </p:grpSp>
        <p:cxnSp>
          <p:nvCxnSpPr>
            <p:cNvPr id="17" name="Straight Connector 16"/>
            <p:cNvCxnSpPr/>
            <p:nvPr userDrawn="1"/>
          </p:nvCxnSpPr>
          <p:spPr>
            <a:xfrm>
              <a:off x="0" y="648462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userDrawn="1">
            <p:ph type="sldNum" sz="quarter" idx="4"/>
          </p:nvPr>
        </p:nvSpPr>
        <p:spPr>
          <a:xfrm>
            <a:off x="6934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97D72A34-97B5-4C7D-AFC7-5C4FDC9CC3D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ransition xmlns:p14="http://schemas.microsoft.com/office/powerpoint/2010/main"/>
  <p:hf hdr="0" ftr="0" dt="0"/>
  <p:txStyles>
    <p:titleStyle>
      <a:lvl1pPr algn="l" rtl="0" eaLnBrk="0" fontAlgn="base" hangingPunct="0">
        <a:spcBef>
          <a:spcPct val="0"/>
        </a:spcBef>
        <a:spcAft>
          <a:spcPct val="0"/>
        </a:spcAft>
        <a:defRPr sz="2800" b="1" kern="1200">
          <a:solidFill>
            <a:schemeClr val="tx1"/>
          </a:solidFill>
          <a:effectLst/>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228600" indent="-228600" algn="l" rtl="0" eaLnBrk="0" fontAlgn="base" hangingPunct="0">
        <a:spcBef>
          <a:spcPts val="1200"/>
        </a:spcBef>
        <a:spcAft>
          <a:spcPct val="0"/>
        </a:spcAft>
        <a:buClr>
          <a:schemeClr val="tx1"/>
        </a:buClr>
        <a:buFont typeface="Wingdings" pitchFamily="2" charset="2"/>
        <a:buChar char="§"/>
        <a:defRPr sz="2400" kern="1200">
          <a:solidFill>
            <a:schemeClr val="tx1"/>
          </a:solidFill>
          <a:latin typeface="Arial" pitchFamily="34" charset="0"/>
          <a:ea typeface="+mn-ea"/>
          <a:cs typeface="Arial" pitchFamily="34" charset="0"/>
        </a:defRPr>
      </a:lvl1pPr>
      <a:lvl2pPr marL="457200" indent="-174625" algn="l" rtl="0" eaLnBrk="0" fontAlgn="base" hangingPunct="0">
        <a:spcBef>
          <a:spcPts val="600"/>
        </a:spcBef>
        <a:spcAft>
          <a:spcPct val="0"/>
        </a:spcAft>
        <a:buFont typeface="Wingdings" pitchFamily="2" charset="2"/>
        <a:buChar char="§"/>
        <a:defRPr sz="2000" kern="1200">
          <a:solidFill>
            <a:schemeClr val="tx2">
              <a:lumMod val="75000"/>
            </a:schemeClr>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Wingdings" pitchFamily="2" charset="2"/>
        <a:buChar char="§"/>
        <a:defRPr sz="1800" kern="1200">
          <a:solidFill>
            <a:schemeClr val="bg2">
              <a:lumMod val="75000"/>
            </a:schemeClr>
          </a:solidFill>
          <a:latin typeface="Arial" pitchFamily="34" charset="0"/>
          <a:ea typeface="+mn-ea"/>
          <a:cs typeface="Arial" pitchFamily="34" charset="0"/>
        </a:defRPr>
      </a:lvl3pPr>
      <a:lvl4pPr marL="914400" indent="-171450" algn="l" rtl="0" eaLnBrk="0" fontAlgn="base" hangingPunct="0">
        <a:spcBef>
          <a:spcPts val="6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89025" indent="-117475" algn="l" rtl="0" eaLnBrk="0" fontAlgn="base" hangingPunct="0">
        <a:spcBef>
          <a:spcPts val="600"/>
        </a:spcBef>
        <a:spcAft>
          <a:spcPct val="0"/>
        </a:spcAft>
        <a:buFont typeface="Arial" charset="0"/>
        <a:buChar char="•"/>
        <a:defRPr sz="16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sz="3600" dirty="0" smtClean="0">
                <a:latin typeface="Arial" charset="0"/>
                <a:cs typeface="Arial" charset="0"/>
              </a:rPr>
              <a:t>Two-Dimensional Electron Gases at the Surface of Potassium Tantalate</a:t>
            </a:r>
          </a:p>
        </p:txBody>
      </p:sp>
      <p:sp>
        <p:nvSpPr>
          <p:cNvPr id="4099" name="Subtitle 2"/>
          <p:cNvSpPr>
            <a:spLocks noGrp="1"/>
          </p:cNvSpPr>
          <p:nvPr>
            <p:ph type="subTitle" idx="1"/>
          </p:nvPr>
        </p:nvSpPr>
        <p:spPr/>
        <p:txBody>
          <a:bodyPr/>
          <a:lstStyle/>
          <a:p>
            <a:pPr eaLnBrk="1" hangingPunct="1"/>
            <a:r>
              <a:rPr lang="en-US" sz="3200" dirty="0" smtClean="0">
                <a:latin typeface="Arial" charset="0"/>
                <a:cs typeface="Arial" charset="0"/>
              </a:rPr>
              <a:t>Ben Pound</a:t>
            </a:r>
          </a:p>
          <a:p>
            <a:pPr eaLnBrk="1" hangingPunct="1"/>
            <a:r>
              <a:rPr lang="en-US" sz="2800" i="1" dirty="0" smtClean="0">
                <a:latin typeface="Arial" charset="0"/>
                <a:cs typeface="Arial" charset="0"/>
              </a:rPr>
              <a:t>Electron Physics Group</a:t>
            </a:r>
          </a:p>
        </p:txBody>
      </p:sp>
      <p:sp>
        <p:nvSpPr>
          <p:cNvPr id="4100" name="Text Placeholder 12"/>
          <p:cNvSpPr txBox="1">
            <a:spLocks/>
          </p:cNvSpPr>
          <p:nvPr/>
        </p:nvSpPr>
        <p:spPr bwMode="auto">
          <a:xfrm>
            <a:off x="685800" y="5867400"/>
            <a:ext cx="7772400" cy="457200"/>
          </a:xfrm>
          <a:prstGeom prst="rect">
            <a:avLst/>
          </a:prstGeom>
          <a:noFill/>
          <a:ln w="9525">
            <a:noFill/>
            <a:miter lim="800000"/>
            <a:headEnd/>
            <a:tailEnd/>
          </a:ln>
        </p:spPr>
        <p:txBody>
          <a:bodyPr/>
          <a:lstStyle/>
          <a:p>
            <a:pPr marL="342900" indent="-342900" algn="ctr">
              <a:spcBef>
                <a:spcPct val="20000"/>
              </a:spcBef>
              <a:buClr>
                <a:schemeClr val="tx2"/>
              </a:buClr>
              <a:buFont typeface="Wingdings" pitchFamily="2" charset="2"/>
              <a:buNone/>
            </a:pPr>
            <a:r>
              <a:rPr lang="en-US" i="1" dirty="0" smtClean="0">
                <a:solidFill>
                  <a:schemeClr val="tx2">
                    <a:lumMod val="75000"/>
                  </a:schemeClr>
                </a:solidFill>
                <a:cs typeface="Arial" charset="0"/>
              </a:rPr>
              <a:t>SURF Colloquium, August 8, 2014</a:t>
            </a:r>
            <a:endParaRPr lang="en-US" i="1" dirty="0">
              <a:solidFill>
                <a:schemeClr val="tx2">
                  <a:lumMod val="75000"/>
                </a:schemeClr>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Model</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10</a:t>
            </a:fld>
            <a:endParaRPr lang="en-US" dirty="0"/>
          </a:p>
        </p:txBody>
      </p:sp>
      <p:grpSp>
        <p:nvGrpSpPr>
          <p:cNvPr id="12" name="Group 11"/>
          <p:cNvGrpSpPr/>
          <p:nvPr/>
        </p:nvGrpSpPr>
        <p:grpSpPr>
          <a:xfrm>
            <a:off x="228600" y="1828800"/>
            <a:ext cx="8686800" cy="3124200"/>
            <a:chOff x="228600" y="1638300"/>
            <a:chExt cx="8686800" cy="3124200"/>
          </a:xfrm>
        </p:grpSpPr>
        <p:sp>
          <p:nvSpPr>
            <p:cNvPr id="7" name="Rectangle 6"/>
            <p:cNvSpPr/>
            <p:nvPr/>
          </p:nvSpPr>
          <p:spPr>
            <a:xfrm>
              <a:off x="3581400" y="2057400"/>
              <a:ext cx="1905000" cy="228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nip Same Side Corner Rectangle 8"/>
            <p:cNvSpPr/>
            <p:nvPr/>
          </p:nvSpPr>
          <p:spPr>
            <a:xfrm rot="16200000">
              <a:off x="5638800" y="1485900"/>
              <a:ext cx="3124200" cy="3429000"/>
            </a:xfrm>
            <a:prstGeom prst="snip2SameRect">
              <a:avLst>
                <a:gd name="adj1" fmla="val 29782"/>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62400" y="3015734"/>
              <a:ext cx="1447800" cy="369332"/>
            </a:xfrm>
            <a:prstGeom prst="rect">
              <a:avLst/>
            </a:prstGeom>
            <a:noFill/>
          </p:spPr>
          <p:txBody>
            <a:bodyPr wrap="square" rtlCol="0">
              <a:spAutoFit/>
            </a:bodyPr>
            <a:lstStyle/>
            <a:p>
              <a:r>
                <a:rPr lang="en-US" dirty="0" smtClean="0">
                  <a:solidFill>
                    <a:schemeClr val="bg1"/>
                  </a:solidFill>
                </a:rPr>
                <a:t>Black Box</a:t>
              </a:r>
              <a:endParaRPr lang="en-US" dirty="0">
                <a:solidFill>
                  <a:schemeClr val="bg1"/>
                </a:solidFill>
              </a:endParaRPr>
            </a:p>
          </p:txBody>
        </p:sp>
        <p:sp>
          <p:nvSpPr>
            <p:cNvPr id="11" name="Snip Same Side Corner Rectangle 10"/>
            <p:cNvSpPr/>
            <p:nvPr/>
          </p:nvSpPr>
          <p:spPr>
            <a:xfrm rot="5400000">
              <a:off x="342900" y="1524000"/>
              <a:ext cx="3124200" cy="3352800"/>
            </a:xfrm>
            <a:prstGeom prst="snip2SameRect">
              <a:avLst>
                <a:gd name="adj1" fmla="val 29782"/>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04800" y="2698403"/>
            <a:ext cx="3086100" cy="2169825"/>
          </a:xfrm>
          <a:prstGeom prst="rect">
            <a:avLst/>
          </a:prstGeom>
          <a:noFill/>
        </p:spPr>
        <p:txBody>
          <a:bodyPr wrap="square" rtlCol="0">
            <a:spAutoFit/>
          </a:bodyPr>
          <a:lstStyle/>
          <a:p>
            <a:pPr marL="285750" indent="-285750">
              <a:lnSpc>
                <a:spcPct val="150000"/>
              </a:lnSpc>
              <a:buFontTx/>
              <a:buChar char="-"/>
            </a:pPr>
            <a:r>
              <a:rPr lang="en-US" dirty="0">
                <a:solidFill>
                  <a:schemeClr val="bg1"/>
                </a:solidFill>
              </a:rPr>
              <a:t>Lattice “spring constants</a:t>
            </a:r>
            <a:r>
              <a:rPr lang="en-US" dirty="0" smtClean="0">
                <a:solidFill>
                  <a:schemeClr val="bg1"/>
                </a:solidFill>
              </a:rPr>
              <a:t>”</a:t>
            </a:r>
          </a:p>
          <a:p>
            <a:pPr marL="285750" indent="-285750">
              <a:lnSpc>
                <a:spcPct val="150000"/>
              </a:lnSpc>
              <a:buFontTx/>
              <a:buChar char="-"/>
            </a:pPr>
            <a:r>
              <a:rPr lang="en-US" dirty="0" smtClean="0">
                <a:solidFill>
                  <a:schemeClr val="bg1"/>
                </a:solidFill>
              </a:rPr>
              <a:t>Dielectric Screening</a:t>
            </a:r>
          </a:p>
          <a:p>
            <a:pPr marL="285750" indent="-285750">
              <a:lnSpc>
                <a:spcPct val="150000"/>
              </a:lnSpc>
              <a:buFontTx/>
              <a:buChar char="-"/>
            </a:pPr>
            <a:r>
              <a:rPr lang="en-US" dirty="0">
                <a:solidFill>
                  <a:schemeClr val="bg1"/>
                </a:solidFill>
              </a:rPr>
              <a:t>Bonding parameters</a:t>
            </a:r>
          </a:p>
          <a:p>
            <a:pPr marL="285750" indent="-285750">
              <a:lnSpc>
                <a:spcPct val="150000"/>
              </a:lnSpc>
              <a:buFontTx/>
              <a:buChar char="-"/>
            </a:pPr>
            <a:endParaRPr lang="en-US" dirty="0" smtClean="0">
              <a:solidFill>
                <a:schemeClr val="bg1"/>
              </a:solidFill>
            </a:endParaRPr>
          </a:p>
          <a:p>
            <a:pPr>
              <a:lnSpc>
                <a:spcPct val="150000"/>
              </a:lnSpc>
            </a:pPr>
            <a:endParaRPr lang="en-US" dirty="0">
              <a:solidFill>
                <a:schemeClr val="bg1"/>
              </a:solidFill>
            </a:endParaRPr>
          </a:p>
        </p:txBody>
      </p:sp>
      <p:sp>
        <p:nvSpPr>
          <p:cNvPr id="14" name="TextBox 13"/>
          <p:cNvSpPr txBox="1"/>
          <p:nvPr/>
        </p:nvSpPr>
        <p:spPr>
          <a:xfrm>
            <a:off x="5753100" y="2698403"/>
            <a:ext cx="3124200" cy="1754326"/>
          </a:xfrm>
          <a:prstGeom prst="rect">
            <a:avLst/>
          </a:prstGeom>
          <a:noFill/>
        </p:spPr>
        <p:txBody>
          <a:bodyPr wrap="square" rtlCol="0">
            <a:spAutoFit/>
          </a:bodyPr>
          <a:lstStyle/>
          <a:p>
            <a:pPr marL="285750" indent="-285750">
              <a:lnSpc>
                <a:spcPct val="150000"/>
              </a:lnSpc>
              <a:buFontTx/>
              <a:buChar char="-"/>
            </a:pPr>
            <a:r>
              <a:rPr lang="en-US" dirty="0">
                <a:solidFill>
                  <a:schemeClr val="bg1"/>
                </a:solidFill>
              </a:rPr>
              <a:t>Electric Potential by </a:t>
            </a:r>
            <a:r>
              <a:rPr lang="en-US" dirty="0" smtClean="0">
                <a:solidFill>
                  <a:schemeClr val="bg1"/>
                </a:solidFill>
              </a:rPr>
              <a:t>layer</a:t>
            </a:r>
          </a:p>
          <a:p>
            <a:pPr marL="285750" indent="-285750">
              <a:lnSpc>
                <a:spcPct val="150000"/>
              </a:lnSpc>
              <a:buFontTx/>
              <a:buChar char="-"/>
            </a:pPr>
            <a:r>
              <a:rPr lang="en-US" dirty="0" smtClean="0">
                <a:solidFill>
                  <a:schemeClr val="bg1"/>
                </a:solidFill>
              </a:rPr>
              <a:t>Lattice Displacements</a:t>
            </a:r>
          </a:p>
          <a:p>
            <a:pPr marL="285750" indent="-285750">
              <a:lnSpc>
                <a:spcPct val="150000"/>
              </a:lnSpc>
              <a:buFontTx/>
              <a:buChar char="-"/>
            </a:pPr>
            <a:r>
              <a:rPr lang="en-US" dirty="0" smtClean="0">
                <a:solidFill>
                  <a:schemeClr val="bg1"/>
                </a:solidFill>
              </a:rPr>
              <a:t>Layer Charge Density</a:t>
            </a:r>
          </a:p>
          <a:p>
            <a:pPr marL="285750" indent="-285750">
              <a:lnSpc>
                <a:spcPct val="150000"/>
              </a:lnSpc>
              <a:buFontTx/>
              <a:buChar char="-"/>
            </a:pPr>
            <a:endParaRPr lang="en-US" dirty="0">
              <a:solidFill>
                <a:schemeClr val="bg1"/>
              </a:solidFill>
            </a:endParaRPr>
          </a:p>
        </p:txBody>
      </p:sp>
    </p:spTree>
    <p:extLst>
      <p:ext uri="{BB962C8B-B14F-4D97-AF65-F5344CB8AC3E}">
        <p14:creationId xmlns:p14="http://schemas.microsoft.com/office/powerpoint/2010/main" val="1555723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reduces external electric fields in the interior of the material</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11</a:t>
            </a:fld>
            <a:endParaRPr lang="en-US" dirty="0"/>
          </a:p>
        </p:txBody>
      </p:sp>
      <p:pic>
        <p:nvPicPr>
          <p:cNvPr id="8" name="Picture 7"/>
          <p:cNvPicPr>
            <a:picLocks noChangeAspect="1"/>
          </p:cNvPicPr>
          <p:nvPr/>
        </p:nvPicPr>
        <p:blipFill rotWithShape="1">
          <a:blip r:embed="rId3" cstate="print"/>
          <a:srcRect l="5256" t="15431" r="60917" b="23595"/>
          <a:stretch/>
        </p:blipFill>
        <p:spPr>
          <a:xfrm>
            <a:off x="680328" y="4153728"/>
            <a:ext cx="1759226" cy="1928191"/>
          </a:xfrm>
          <a:prstGeom prst="rect">
            <a:avLst/>
          </a:prstGeom>
        </p:spPr>
      </p:pic>
      <p:cxnSp>
        <p:nvCxnSpPr>
          <p:cNvPr id="11" name="Straight Arrow Connector 10"/>
          <p:cNvCxnSpPr/>
          <p:nvPr/>
        </p:nvCxnSpPr>
        <p:spPr>
          <a:xfrm>
            <a:off x="2585328" y="5015119"/>
            <a:ext cx="6200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76800" y="5091319"/>
            <a:ext cx="60210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Content Placeholder 2"/>
          <p:cNvSpPr>
            <a:spLocks noGrp="1"/>
          </p:cNvSpPr>
          <p:nvPr>
            <p:ph idx="1"/>
          </p:nvPr>
        </p:nvSpPr>
        <p:spPr>
          <a:xfrm>
            <a:off x="228600" y="990600"/>
            <a:ext cx="8686800" cy="920035"/>
          </a:xfrm>
        </p:spPr>
        <p:txBody>
          <a:bodyPr/>
          <a:lstStyle/>
          <a:p>
            <a:r>
              <a:rPr lang="en-US" dirty="0" smtClean="0"/>
              <a:t>When external electric fields are applied, electron clouds and nuclei move to reduce electric fields inside the material.</a:t>
            </a:r>
            <a:endParaRPr lang="en-US" dirty="0"/>
          </a:p>
        </p:txBody>
      </p:sp>
      <p:grpSp>
        <p:nvGrpSpPr>
          <p:cNvPr id="51" name="Group 50"/>
          <p:cNvGrpSpPr/>
          <p:nvPr/>
        </p:nvGrpSpPr>
        <p:grpSpPr>
          <a:xfrm>
            <a:off x="5852440" y="1997290"/>
            <a:ext cx="3111128" cy="4298316"/>
            <a:chOff x="5852440" y="1997290"/>
            <a:chExt cx="3111128" cy="4298316"/>
          </a:xfrm>
        </p:grpSpPr>
        <p:grpSp>
          <p:nvGrpSpPr>
            <p:cNvPr id="52" name="Group 51"/>
            <p:cNvGrpSpPr/>
            <p:nvPr/>
          </p:nvGrpSpPr>
          <p:grpSpPr>
            <a:xfrm>
              <a:off x="5852440" y="5133556"/>
              <a:ext cx="978955" cy="1162050"/>
              <a:chOff x="5852440" y="5133556"/>
              <a:chExt cx="978955" cy="1162050"/>
            </a:xfrm>
          </p:grpSpPr>
          <p:pic>
            <p:nvPicPr>
              <p:cNvPr id="96" name="Picture 95"/>
              <p:cNvPicPr>
                <a:picLocks noChangeAspect="1"/>
              </p:cNvPicPr>
              <p:nvPr/>
            </p:nvPicPr>
            <p:blipFill>
              <a:blip r:embed="rId4" cstate="print"/>
              <a:stretch>
                <a:fillRect/>
              </a:stretch>
            </p:blipFill>
            <p:spPr>
              <a:xfrm>
                <a:off x="5869370" y="5133556"/>
                <a:ext cx="962025" cy="1162050"/>
              </a:xfrm>
              <a:prstGeom prst="rect">
                <a:avLst/>
              </a:prstGeom>
            </p:spPr>
          </p:pic>
          <p:cxnSp>
            <p:nvCxnSpPr>
              <p:cNvPr id="97" name="Straight Connector 96"/>
              <p:cNvCxnSpPr/>
              <p:nvPr/>
            </p:nvCxnSpPr>
            <p:spPr>
              <a:xfrm rot="5400000">
                <a:off x="6323928" y="5221379"/>
                <a:ext cx="0" cy="9429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rot="5400000">
                <a:off x="6206519" y="5873495"/>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890556" y="3599214"/>
              <a:ext cx="922779" cy="1495425"/>
              <a:chOff x="5890556" y="3599214"/>
              <a:chExt cx="922779" cy="1495425"/>
            </a:xfrm>
          </p:grpSpPr>
          <p:pic>
            <p:nvPicPr>
              <p:cNvPr id="93" name="Picture 92"/>
              <p:cNvPicPr>
                <a:picLocks noChangeAspect="1"/>
              </p:cNvPicPr>
              <p:nvPr/>
            </p:nvPicPr>
            <p:blipFill>
              <a:blip r:embed="rId5" cstate="print"/>
              <a:stretch>
                <a:fillRect/>
              </a:stretch>
            </p:blipFill>
            <p:spPr>
              <a:xfrm>
                <a:off x="5898935" y="3599214"/>
                <a:ext cx="914400" cy="1495425"/>
              </a:xfrm>
              <a:prstGeom prst="rect">
                <a:avLst/>
              </a:prstGeom>
            </p:spPr>
          </p:pic>
          <p:cxnSp>
            <p:nvCxnSpPr>
              <p:cNvPr id="94" name="Straight Connector 93"/>
              <p:cNvCxnSpPr/>
              <p:nvPr/>
            </p:nvCxnSpPr>
            <p:spPr>
              <a:xfrm rot="5400000">
                <a:off x="6323929" y="3867147"/>
                <a:ext cx="0" cy="8667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rot="5400000">
                <a:off x="6184613" y="4609683"/>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970054" y="1997290"/>
              <a:ext cx="790575" cy="1562100"/>
              <a:chOff x="5970054" y="1997290"/>
              <a:chExt cx="790575" cy="1562100"/>
            </a:xfrm>
          </p:grpSpPr>
          <p:pic>
            <p:nvPicPr>
              <p:cNvPr id="90" name="Picture 89"/>
              <p:cNvPicPr>
                <a:picLocks noChangeAspect="1"/>
              </p:cNvPicPr>
              <p:nvPr/>
            </p:nvPicPr>
            <p:blipFill>
              <a:blip r:embed="rId6" cstate="print"/>
              <a:stretch>
                <a:fillRect/>
              </a:stretch>
            </p:blipFill>
            <p:spPr>
              <a:xfrm>
                <a:off x="5970054" y="1997290"/>
                <a:ext cx="790575" cy="1562100"/>
              </a:xfrm>
              <a:prstGeom prst="rect">
                <a:avLst/>
              </a:prstGeom>
            </p:spPr>
          </p:pic>
          <p:sp>
            <p:nvSpPr>
              <p:cNvPr id="91" name="Oval 90"/>
              <p:cNvSpPr/>
              <p:nvPr/>
            </p:nvSpPr>
            <p:spPr>
              <a:xfrm rot="5400000">
                <a:off x="6184613" y="3062360"/>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rot="5400000">
                <a:off x="6329120" y="2378773"/>
                <a:ext cx="0" cy="71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7052576" y="1997290"/>
              <a:ext cx="790575" cy="1562100"/>
              <a:chOff x="5970054" y="1997290"/>
              <a:chExt cx="790575" cy="1562100"/>
            </a:xfrm>
          </p:grpSpPr>
          <p:pic>
            <p:nvPicPr>
              <p:cNvPr id="87" name="Picture 86"/>
              <p:cNvPicPr>
                <a:picLocks noChangeAspect="1"/>
              </p:cNvPicPr>
              <p:nvPr/>
            </p:nvPicPr>
            <p:blipFill>
              <a:blip r:embed="rId6" cstate="print"/>
              <a:stretch>
                <a:fillRect/>
              </a:stretch>
            </p:blipFill>
            <p:spPr>
              <a:xfrm>
                <a:off x="5970054" y="1997290"/>
                <a:ext cx="790575" cy="1562100"/>
              </a:xfrm>
              <a:prstGeom prst="rect">
                <a:avLst/>
              </a:prstGeom>
            </p:spPr>
          </p:pic>
          <p:sp>
            <p:nvSpPr>
              <p:cNvPr id="88" name="Oval 87"/>
              <p:cNvSpPr/>
              <p:nvPr/>
            </p:nvSpPr>
            <p:spPr>
              <a:xfrm rot="5400000">
                <a:off x="6184613" y="3062360"/>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rot="5400000">
                <a:off x="6329120" y="2378773"/>
                <a:ext cx="0" cy="71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8115025" y="1997290"/>
              <a:ext cx="790575" cy="1562100"/>
              <a:chOff x="5970054" y="1997290"/>
              <a:chExt cx="790575" cy="1562100"/>
            </a:xfrm>
          </p:grpSpPr>
          <p:pic>
            <p:nvPicPr>
              <p:cNvPr id="84" name="Picture 83"/>
              <p:cNvPicPr>
                <a:picLocks noChangeAspect="1"/>
              </p:cNvPicPr>
              <p:nvPr/>
            </p:nvPicPr>
            <p:blipFill>
              <a:blip r:embed="rId6" cstate="print"/>
              <a:stretch>
                <a:fillRect/>
              </a:stretch>
            </p:blipFill>
            <p:spPr>
              <a:xfrm>
                <a:off x="5970054" y="1997290"/>
                <a:ext cx="790575" cy="1562100"/>
              </a:xfrm>
              <a:prstGeom prst="rect">
                <a:avLst/>
              </a:prstGeom>
            </p:spPr>
          </p:pic>
          <p:sp>
            <p:nvSpPr>
              <p:cNvPr id="85" name="Oval 84"/>
              <p:cNvSpPr/>
              <p:nvPr/>
            </p:nvSpPr>
            <p:spPr>
              <a:xfrm rot="5400000">
                <a:off x="6184613" y="3062360"/>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rot="5400000">
                <a:off x="6329120" y="2378773"/>
                <a:ext cx="0" cy="711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6963151" y="3599214"/>
              <a:ext cx="922779" cy="1495425"/>
              <a:chOff x="5890556" y="3599214"/>
              <a:chExt cx="922779" cy="1495425"/>
            </a:xfrm>
          </p:grpSpPr>
          <p:pic>
            <p:nvPicPr>
              <p:cNvPr id="81" name="Picture 80"/>
              <p:cNvPicPr>
                <a:picLocks noChangeAspect="1"/>
              </p:cNvPicPr>
              <p:nvPr/>
            </p:nvPicPr>
            <p:blipFill>
              <a:blip r:embed="rId5" cstate="print"/>
              <a:stretch>
                <a:fillRect/>
              </a:stretch>
            </p:blipFill>
            <p:spPr>
              <a:xfrm>
                <a:off x="5898935" y="3599214"/>
                <a:ext cx="914400" cy="1495425"/>
              </a:xfrm>
              <a:prstGeom prst="rect">
                <a:avLst/>
              </a:prstGeom>
            </p:spPr>
          </p:pic>
          <p:cxnSp>
            <p:nvCxnSpPr>
              <p:cNvPr id="82" name="Straight Connector 81"/>
              <p:cNvCxnSpPr/>
              <p:nvPr/>
            </p:nvCxnSpPr>
            <p:spPr>
              <a:xfrm rot="5400000">
                <a:off x="6323929" y="3867147"/>
                <a:ext cx="0" cy="8667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rot="5400000">
                <a:off x="6184613" y="4609683"/>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034160" y="3599214"/>
              <a:ext cx="922779" cy="1495425"/>
              <a:chOff x="5890556" y="3599214"/>
              <a:chExt cx="922779" cy="1495425"/>
            </a:xfrm>
          </p:grpSpPr>
          <p:pic>
            <p:nvPicPr>
              <p:cNvPr id="78" name="Picture 77"/>
              <p:cNvPicPr>
                <a:picLocks noChangeAspect="1"/>
              </p:cNvPicPr>
              <p:nvPr/>
            </p:nvPicPr>
            <p:blipFill>
              <a:blip r:embed="rId5" cstate="print"/>
              <a:stretch>
                <a:fillRect/>
              </a:stretch>
            </p:blipFill>
            <p:spPr>
              <a:xfrm>
                <a:off x="5898935" y="3599214"/>
                <a:ext cx="914400" cy="1495425"/>
              </a:xfrm>
              <a:prstGeom prst="rect">
                <a:avLst/>
              </a:prstGeom>
            </p:spPr>
          </p:pic>
          <p:cxnSp>
            <p:nvCxnSpPr>
              <p:cNvPr id="79" name="Straight Connector 78"/>
              <p:cNvCxnSpPr/>
              <p:nvPr/>
            </p:nvCxnSpPr>
            <p:spPr>
              <a:xfrm rot="5400000">
                <a:off x="6323929" y="3867147"/>
                <a:ext cx="0" cy="8667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rot="5400000">
                <a:off x="6184613" y="4609683"/>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922164" y="5133556"/>
              <a:ext cx="978955" cy="1162050"/>
              <a:chOff x="5852440" y="5133556"/>
              <a:chExt cx="978955" cy="1162050"/>
            </a:xfrm>
          </p:grpSpPr>
          <p:pic>
            <p:nvPicPr>
              <p:cNvPr id="73" name="Picture 72"/>
              <p:cNvPicPr>
                <a:picLocks noChangeAspect="1"/>
              </p:cNvPicPr>
              <p:nvPr/>
            </p:nvPicPr>
            <p:blipFill>
              <a:blip r:embed="rId4" cstate="print"/>
              <a:stretch>
                <a:fillRect/>
              </a:stretch>
            </p:blipFill>
            <p:spPr>
              <a:xfrm>
                <a:off x="5869370" y="5133556"/>
                <a:ext cx="962025" cy="1162050"/>
              </a:xfrm>
              <a:prstGeom prst="rect">
                <a:avLst/>
              </a:prstGeom>
            </p:spPr>
          </p:pic>
          <p:cxnSp>
            <p:nvCxnSpPr>
              <p:cNvPr id="76" name="Straight Connector 75"/>
              <p:cNvCxnSpPr/>
              <p:nvPr/>
            </p:nvCxnSpPr>
            <p:spPr>
              <a:xfrm rot="5400000">
                <a:off x="6323928" y="5221379"/>
                <a:ext cx="0" cy="9429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rot="5400000">
                <a:off x="6206519" y="5873495"/>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7984613" y="5133556"/>
              <a:ext cx="978955" cy="1162050"/>
              <a:chOff x="5852440" y="5133556"/>
              <a:chExt cx="978955" cy="1162050"/>
            </a:xfrm>
          </p:grpSpPr>
          <p:pic>
            <p:nvPicPr>
              <p:cNvPr id="70" name="Picture 69"/>
              <p:cNvPicPr>
                <a:picLocks noChangeAspect="1"/>
              </p:cNvPicPr>
              <p:nvPr/>
            </p:nvPicPr>
            <p:blipFill>
              <a:blip r:embed="rId4" cstate="print"/>
              <a:stretch>
                <a:fillRect/>
              </a:stretch>
            </p:blipFill>
            <p:spPr>
              <a:xfrm>
                <a:off x="5869370" y="5133556"/>
                <a:ext cx="962025" cy="1162050"/>
              </a:xfrm>
              <a:prstGeom prst="rect">
                <a:avLst/>
              </a:prstGeom>
            </p:spPr>
          </p:pic>
          <p:cxnSp>
            <p:nvCxnSpPr>
              <p:cNvPr id="71" name="Straight Connector 70"/>
              <p:cNvCxnSpPr/>
              <p:nvPr/>
            </p:nvCxnSpPr>
            <p:spPr>
              <a:xfrm rot="5400000">
                <a:off x="6323928" y="5221379"/>
                <a:ext cx="0" cy="9429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rot="5400000">
                <a:off x="6206519" y="5873495"/>
                <a:ext cx="264345" cy="265906"/>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3352799" y="3985751"/>
            <a:ext cx="1371601" cy="2211136"/>
            <a:chOff x="3069787" y="3027166"/>
            <a:chExt cx="1371601" cy="2211136"/>
          </a:xfrm>
        </p:grpSpPr>
        <p:pic>
          <p:nvPicPr>
            <p:cNvPr id="74" name="Picture 73"/>
            <p:cNvPicPr>
              <a:picLocks noChangeAspect="1"/>
            </p:cNvPicPr>
            <p:nvPr/>
          </p:nvPicPr>
          <p:blipFill rotWithShape="1">
            <a:blip r:embed="rId3" cstate="print"/>
            <a:srcRect l="49313" t="21234" r="8170" b="35393"/>
            <a:stretch/>
          </p:blipFill>
          <p:spPr>
            <a:xfrm rot="5400000">
              <a:off x="2650020" y="3446933"/>
              <a:ext cx="2211136" cy="1371601"/>
            </a:xfrm>
            <a:prstGeom prst="rect">
              <a:avLst/>
            </a:prstGeom>
          </p:spPr>
        </p:pic>
        <p:sp>
          <p:nvSpPr>
            <p:cNvPr id="6" name="Rectangle 5"/>
            <p:cNvSpPr/>
            <p:nvPr/>
          </p:nvSpPr>
          <p:spPr>
            <a:xfrm>
              <a:off x="3657600" y="31242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657600" y="3276600"/>
              <a:ext cx="2286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003830" y="1835328"/>
            <a:ext cx="3162996" cy="1763886"/>
            <a:chOff x="336409" y="1835329"/>
            <a:chExt cx="3162996" cy="1763886"/>
          </a:xfrm>
        </p:grpSpPr>
        <p:sp>
          <p:nvSpPr>
            <p:cNvPr id="151" name="Rectangle 150"/>
            <p:cNvSpPr/>
            <p:nvPr/>
          </p:nvSpPr>
          <p:spPr>
            <a:xfrm>
              <a:off x="1175032" y="2108235"/>
              <a:ext cx="2030319" cy="1109417"/>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175032" y="3147455"/>
              <a:ext cx="2030319" cy="45176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175032" y="1892568"/>
              <a:ext cx="2030319" cy="25097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337333" y="2402988"/>
              <a:ext cx="914027" cy="425760"/>
            </a:xfrm>
            <a:prstGeom prst="rect">
              <a:avLst/>
            </a:prstGeom>
            <a:noFill/>
          </p:spPr>
          <p:txBody>
            <a:bodyPr wrap="square" rtlCol="0">
              <a:spAutoFit/>
            </a:bodyPr>
            <a:lstStyle/>
            <a:p>
              <a:pPr algn="ctr"/>
              <a:r>
                <a:rPr lang="en-US" dirty="0" smtClean="0"/>
                <a:t>Ionic</a:t>
              </a:r>
            </a:p>
            <a:p>
              <a:pPr algn="ctr"/>
              <a:r>
                <a:rPr lang="en-US" dirty="0" smtClean="0"/>
                <a:t>Liquid</a:t>
              </a:r>
              <a:endParaRPr lang="en-US" dirty="0"/>
            </a:p>
          </p:txBody>
        </p:sp>
        <p:sp>
          <p:nvSpPr>
            <p:cNvPr id="155" name="TextBox 154"/>
            <p:cNvSpPr txBox="1"/>
            <p:nvPr/>
          </p:nvSpPr>
          <p:spPr>
            <a:xfrm>
              <a:off x="336409" y="3194181"/>
              <a:ext cx="914951" cy="369332"/>
            </a:xfrm>
            <a:prstGeom prst="rect">
              <a:avLst/>
            </a:prstGeom>
            <a:noFill/>
          </p:spPr>
          <p:txBody>
            <a:bodyPr wrap="square" rtlCol="0">
              <a:spAutoFit/>
            </a:bodyPr>
            <a:lstStyle/>
            <a:p>
              <a:r>
                <a:rPr lang="en-US" dirty="0" smtClean="0"/>
                <a:t>KTaO</a:t>
              </a:r>
              <a:r>
                <a:rPr lang="en-US" baseline="-25000" dirty="0" smtClean="0"/>
                <a:t>3</a:t>
              </a:r>
              <a:endParaRPr lang="en-US" baseline="-25000" dirty="0"/>
            </a:p>
          </p:txBody>
        </p:sp>
        <p:sp>
          <p:nvSpPr>
            <p:cNvPr id="154" name="TextBox 153"/>
            <p:cNvSpPr txBox="1"/>
            <p:nvPr/>
          </p:nvSpPr>
          <p:spPr>
            <a:xfrm>
              <a:off x="449332" y="1835329"/>
              <a:ext cx="914027" cy="243291"/>
            </a:xfrm>
            <a:prstGeom prst="rect">
              <a:avLst/>
            </a:prstGeom>
            <a:noFill/>
          </p:spPr>
          <p:txBody>
            <a:bodyPr wrap="square" rtlCol="0">
              <a:spAutoFit/>
            </a:bodyPr>
            <a:lstStyle/>
            <a:p>
              <a:r>
                <a:rPr lang="en-US" dirty="0" smtClean="0"/>
                <a:t>Gate</a:t>
              </a:r>
              <a:endParaRPr lang="en-US" dirty="0"/>
            </a:p>
          </p:txBody>
        </p:sp>
        <p:grpSp>
          <p:nvGrpSpPr>
            <p:cNvPr id="17" name="Group 16"/>
            <p:cNvGrpSpPr/>
            <p:nvPr/>
          </p:nvGrpSpPr>
          <p:grpSpPr>
            <a:xfrm>
              <a:off x="1117907" y="1848389"/>
              <a:ext cx="2381498" cy="1560810"/>
              <a:chOff x="1627242" y="2733066"/>
              <a:chExt cx="3359422" cy="2617341"/>
            </a:xfrm>
          </p:grpSpPr>
          <p:sp>
            <p:nvSpPr>
              <p:cNvPr id="140" name="TextBox 139"/>
              <p:cNvSpPr txBox="1"/>
              <p:nvPr/>
            </p:nvSpPr>
            <p:spPr>
              <a:xfrm>
                <a:off x="1668240" y="2733066"/>
                <a:ext cx="3289009" cy="619337"/>
              </a:xfrm>
              <a:prstGeom prst="rect">
                <a:avLst/>
              </a:prstGeom>
              <a:noFill/>
            </p:spPr>
            <p:txBody>
              <a:bodyPr wrap="square" rtlCol="0">
                <a:spAutoFit/>
              </a:bodyPr>
              <a:lstStyle/>
              <a:p>
                <a:r>
                  <a:rPr lang="en-US" dirty="0" smtClean="0"/>
                  <a:t>+ + + + + + + + + +</a:t>
                </a:r>
                <a:endParaRPr lang="en-US" dirty="0"/>
              </a:p>
            </p:txBody>
          </p:sp>
          <p:sp>
            <p:nvSpPr>
              <p:cNvPr id="141" name="TextBox 140"/>
              <p:cNvSpPr txBox="1"/>
              <p:nvPr/>
            </p:nvSpPr>
            <p:spPr>
              <a:xfrm>
                <a:off x="1682687" y="4370503"/>
                <a:ext cx="3303977" cy="619337"/>
              </a:xfrm>
              <a:prstGeom prst="rect">
                <a:avLst/>
              </a:prstGeom>
              <a:noFill/>
            </p:spPr>
            <p:txBody>
              <a:bodyPr wrap="square" rtlCol="0">
                <a:spAutoFit/>
              </a:bodyPr>
              <a:lstStyle/>
              <a:p>
                <a:r>
                  <a:rPr lang="en-US" dirty="0" smtClean="0"/>
                  <a:t>+ + + + + + + + + +</a:t>
                </a:r>
                <a:endParaRPr lang="en-US" dirty="0"/>
              </a:p>
            </p:txBody>
          </p:sp>
          <p:sp>
            <p:nvSpPr>
              <p:cNvPr id="142" name="TextBox 141"/>
              <p:cNvSpPr txBox="1"/>
              <p:nvPr/>
            </p:nvSpPr>
            <p:spPr>
              <a:xfrm>
                <a:off x="1627242" y="3043742"/>
                <a:ext cx="3303975" cy="619337"/>
              </a:xfrm>
              <a:prstGeom prst="rect">
                <a:avLst/>
              </a:prstGeom>
              <a:noFill/>
            </p:spPr>
            <p:txBody>
              <a:bodyPr wrap="square" rtlCol="0">
                <a:spAutoFit/>
              </a:bodyPr>
              <a:lstStyle/>
              <a:p>
                <a:r>
                  <a:rPr lang="en-US" dirty="0" smtClean="0"/>
                  <a:t>-  -  -  -  -  -  -  -  -  -</a:t>
                </a:r>
                <a:endParaRPr lang="en-US" dirty="0"/>
              </a:p>
            </p:txBody>
          </p:sp>
          <p:sp>
            <p:nvSpPr>
              <p:cNvPr id="143" name="TextBox 142"/>
              <p:cNvSpPr txBox="1"/>
              <p:nvPr/>
            </p:nvSpPr>
            <p:spPr>
              <a:xfrm>
                <a:off x="1668241" y="4731070"/>
                <a:ext cx="3303977" cy="619337"/>
              </a:xfrm>
              <a:prstGeom prst="rect">
                <a:avLst/>
              </a:prstGeom>
              <a:noFill/>
            </p:spPr>
            <p:txBody>
              <a:bodyPr wrap="square" rtlCol="0">
                <a:spAutoFit/>
              </a:bodyPr>
              <a:lstStyle/>
              <a:p>
                <a:r>
                  <a:rPr lang="en-US" dirty="0" smtClean="0"/>
                  <a:t>-  -  -  -  -  -  -  -  - </a:t>
                </a:r>
                <a:r>
                  <a:rPr lang="en-US" dirty="0"/>
                  <a:t> </a:t>
                </a:r>
                <a:r>
                  <a:rPr lang="en-US" dirty="0" smtClean="0"/>
                  <a:t>-</a:t>
                </a:r>
                <a:endParaRPr lang="en-US" dirty="0"/>
              </a:p>
            </p:txBody>
          </p:sp>
        </p:grpSp>
      </p:grpSp>
      <p:sp>
        <p:nvSpPr>
          <p:cNvPr id="158" name="Rectangle 157"/>
          <p:cNvSpPr/>
          <p:nvPr/>
        </p:nvSpPr>
        <p:spPr>
          <a:xfrm>
            <a:off x="3871858" y="3147454"/>
            <a:ext cx="1195283" cy="455858"/>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a:off x="3871858" y="3236976"/>
            <a:ext cx="119528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77056" y="3337560"/>
            <a:ext cx="119528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871858" y="3447288"/>
            <a:ext cx="119528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871858" y="3559390"/>
            <a:ext cx="119528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580908" y="3396343"/>
            <a:ext cx="12677" cy="23182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5584371" y="5715000"/>
            <a:ext cx="28302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089072" y="3405641"/>
            <a:ext cx="5029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5689564" y="3298371"/>
            <a:ext cx="5508" cy="1007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080909" y="3298371"/>
            <a:ext cx="6232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5686425" y="4305300"/>
            <a:ext cx="180975" cy="4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5080909" y="3200711"/>
            <a:ext cx="6232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689564" y="2735580"/>
            <a:ext cx="0" cy="4820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5701665" y="2743200"/>
            <a:ext cx="180975" cy="4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98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in KTaO</a:t>
            </a:r>
            <a:r>
              <a:rPr lang="en-US" baseline="-25000" dirty="0" smtClean="0"/>
              <a:t>3 </a:t>
            </a:r>
            <a:r>
              <a:rPr lang="en-US" dirty="0" smtClean="0"/>
              <a:t>is enhanced by atomic movement</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12</a:t>
            </a:fld>
            <a:endParaRPr lang="en-US" dirty="0"/>
          </a:p>
        </p:txBody>
      </p:sp>
      <p:cxnSp>
        <p:nvCxnSpPr>
          <p:cNvPr id="13" name="Straight Arrow Connector 12"/>
          <p:cNvCxnSpPr/>
          <p:nvPr/>
        </p:nvCxnSpPr>
        <p:spPr>
          <a:xfrm>
            <a:off x="4084227" y="2971800"/>
            <a:ext cx="785159"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rot="5400000">
            <a:off x="1688083" y="1873361"/>
            <a:ext cx="2126641" cy="2249296"/>
            <a:chOff x="1714964" y="2286000"/>
            <a:chExt cx="2126641" cy="2249296"/>
          </a:xfrm>
        </p:grpSpPr>
        <p:grpSp>
          <p:nvGrpSpPr>
            <p:cNvPr id="15" name="Group 14"/>
            <p:cNvGrpSpPr/>
            <p:nvPr/>
          </p:nvGrpSpPr>
          <p:grpSpPr>
            <a:xfrm>
              <a:off x="1714964" y="2286000"/>
              <a:ext cx="2055199" cy="2249296"/>
              <a:chOff x="1205821" y="4015380"/>
              <a:chExt cx="1994579" cy="2385420"/>
            </a:xfrm>
          </p:grpSpPr>
          <p:cxnSp>
            <p:nvCxnSpPr>
              <p:cNvPr id="26" name="Straight Connector 25"/>
              <p:cNvCxnSpPr/>
              <p:nvPr/>
            </p:nvCxnSpPr>
            <p:spPr>
              <a:xfrm>
                <a:off x="1524000" y="4015380"/>
                <a:ext cx="1860" cy="226272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1205821" y="5204820"/>
                <a:ext cx="640080" cy="640080"/>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35361" y="4467164"/>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2942549" y="4015380"/>
                <a:ext cx="0" cy="23854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2697480" y="5008399"/>
                <a:ext cx="502920" cy="50292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48374" y="596682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48374" y="4152929"/>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5400000">
              <a:off x="3375797" y="2341524"/>
              <a:ext cx="377617" cy="553998"/>
            </a:xfrm>
            <a:prstGeom prst="rect">
              <a:avLst/>
            </a:prstGeom>
            <a:noFill/>
          </p:spPr>
          <p:txBody>
            <a:bodyPr wrap="square" rtlCol="0">
              <a:spAutoFit/>
            </a:bodyPr>
            <a:lstStyle/>
            <a:p>
              <a:r>
                <a:rPr lang="en-US" sz="3000" dirty="0" smtClean="0"/>
                <a:t>-</a:t>
              </a:r>
              <a:endParaRPr lang="en-US" sz="3000" dirty="0"/>
            </a:p>
          </p:txBody>
        </p:sp>
        <p:sp>
          <p:nvSpPr>
            <p:cNvPr id="32" name="TextBox 31"/>
            <p:cNvSpPr txBox="1"/>
            <p:nvPr/>
          </p:nvSpPr>
          <p:spPr>
            <a:xfrm rot="5400000">
              <a:off x="1917973" y="2639343"/>
              <a:ext cx="377617" cy="553998"/>
            </a:xfrm>
            <a:prstGeom prst="rect">
              <a:avLst/>
            </a:prstGeom>
            <a:noFill/>
          </p:spPr>
          <p:txBody>
            <a:bodyPr wrap="square" rtlCol="0">
              <a:spAutoFit/>
            </a:bodyPr>
            <a:lstStyle/>
            <a:p>
              <a:r>
                <a:rPr lang="en-US" sz="3000" dirty="0" smtClean="0"/>
                <a:t>-</a:t>
              </a:r>
              <a:endParaRPr lang="en-US" sz="3000" dirty="0"/>
            </a:p>
          </p:txBody>
        </p:sp>
        <p:sp>
          <p:nvSpPr>
            <p:cNvPr id="34" name="TextBox 33"/>
            <p:cNvSpPr txBox="1"/>
            <p:nvPr/>
          </p:nvSpPr>
          <p:spPr>
            <a:xfrm rot="5400000">
              <a:off x="3367049" y="4056711"/>
              <a:ext cx="377617" cy="553998"/>
            </a:xfrm>
            <a:prstGeom prst="rect">
              <a:avLst/>
            </a:prstGeom>
            <a:noFill/>
          </p:spPr>
          <p:txBody>
            <a:bodyPr wrap="square" rtlCol="0">
              <a:spAutoFit/>
            </a:bodyPr>
            <a:lstStyle/>
            <a:p>
              <a:r>
                <a:rPr lang="en-US" sz="3000" dirty="0" smtClean="0"/>
                <a:t>-</a:t>
              </a:r>
              <a:endParaRPr lang="en-US" sz="3000" dirty="0"/>
            </a:p>
          </p:txBody>
        </p:sp>
        <p:sp>
          <p:nvSpPr>
            <p:cNvPr id="35" name="TextBox 34"/>
            <p:cNvSpPr txBox="1"/>
            <p:nvPr/>
          </p:nvSpPr>
          <p:spPr>
            <a:xfrm>
              <a:off x="1842340" y="3429000"/>
              <a:ext cx="377617" cy="553998"/>
            </a:xfrm>
            <a:prstGeom prst="rect">
              <a:avLst/>
            </a:prstGeom>
            <a:noFill/>
          </p:spPr>
          <p:txBody>
            <a:bodyPr wrap="square" rtlCol="0">
              <a:spAutoFit/>
            </a:bodyPr>
            <a:lstStyle/>
            <a:p>
              <a:r>
                <a:rPr lang="en-US" sz="3000" dirty="0"/>
                <a:t>+</a:t>
              </a:r>
            </a:p>
          </p:txBody>
        </p:sp>
        <p:sp>
          <p:nvSpPr>
            <p:cNvPr id="36" name="TextBox 35"/>
            <p:cNvSpPr txBox="1"/>
            <p:nvPr/>
          </p:nvSpPr>
          <p:spPr>
            <a:xfrm>
              <a:off x="3305306" y="3187341"/>
              <a:ext cx="377617" cy="553998"/>
            </a:xfrm>
            <a:prstGeom prst="rect">
              <a:avLst/>
            </a:prstGeom>
            <a:noFill/>
          </p:spPr>
          <p:txBody>
            <a:bodyPr wrap="square" rtlCol="0">
              <a:spAutoFit/>
            </a:bodyPr>
            <a:lstStyle/>
            <a:p>
              <a:r>
                <a:rPr lang="en-US" sz="3000" dirty="0"/>
                <a:t>+</a:t>
              </a:r>
            </a:p>
          </p:txBody>
        </p:sp>
      </p:grpSp>
      <p:sp>
        <p:nvSpPr>
          <p:cNvPr id="28" name="Content Placeholder 2"/>
          <p:cNvSpPr>
            <a:spLocks noGrp="1"/>
          </p:cNvSpPr>
          <p:nvPr>
            <p:ph idx="1"/>
          </p:nvPr>
        </p:nvSpPr>
        <p:spPr>
          <a:xfrm>
            <a:off x="228600" y="990600"/>
            <a:ext cx="8686800" cy="586377"/>
          </a:xfrm>
        </p:spPr>
        <p:txBody>
          <a:bodyPr/>
          <a:lstStyle/>
          <a:p>
            <a:r>
              <a:rPr lang="en-US" dirty="0" smtClean="0"/>
              <a:t>High dielectric constant = high polarization</a:t>
            </a:r>
            <a:endParaRPr lang="en-US" baseline="-25000" dirty="0" smtClean="0"/>
          </a:p>
          <a:p>
            <a:pPr lvl="1"/>
            <a:endParaRPr lang="en-US" dirty="0"/>
          </a:p>
        </p:txBody>
      </p:sp>
      <p:grpSp>
        <p:nvGrpSpPr>
          <p:cNvPr id="60" name="Group 59"/>
          <p:cNvGrpSpPr/>
          <p:nvPr/>
        </p:nvGrpSpPr>
        <p:grpSpPr>
          <a:xfrm rot="5400000">
            <a:off x="5061532" y="2171625"/>
            <a:ext cx="2553473" cy="2249296"/>
            <a:chOff x="5228615" y="2286000"/>
            <a:chExt cx="2553473" cy="2249296"/>
          </a:xfrm>
        </p:grpSpPr>
        <p:grpSp>
          <p:nvGrpSpPr>
            <p:cNvPr id="5" name="Group 4"/>
            <p:cNvGrpSpPr/>
            <p:nvPr/>
          </p:nvGrpSpPr>
          <p:grpSpPr>
            <a:xfrm>
              <a:off x="5228615" y="2286000"/>
              <a:ext cx="2463781" cy="2249296"/>
              <a:chOff x="4615834" y="4015380"/>
              <a:chExt cx="2391110" cy="2385420"/>
            </a:xfrm>
          </p:grpSpPr>
          <p:sp>
            <p:nvSpPr>
              <p:cNvPr id="6" name="Oval 5"/>
              <p:cNvSpPr/>
              <p:nvPr/>
            </p:nvSpPr>
            <p:spPr>
              <a:xfrm>
                <a:off x="5031154" y="4467164"/>
                <a:ext cx="494937"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01340" y="4152929"/>
                <a:ext cx="505604"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01340" y="5966820"/>
                <a:ext cx="505604"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846149" y="4015380"/>
                <a:ext cx="0" cy="23854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66517" y="4015380"/>
                <a:ext cx="0" cy="23854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 name="Oval 6"/>
              <p:cNvSpPr>
                <a:spLocks noChangeAspect="1"/>
              </p:cNvSpPr>
              <p:nvPr/>
            </p:nvSpPr>
            <p:spPr>
              <a:xfrm>
                <a:off x="4615834" y="5204820"/>
                <a:ext cx="841800" cy="640080"/>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753445" y="5008399"/>
                <a:ext cx="708863" cy="50292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494745" y="3410648"/>
              <a:ext cx="377617" cy="553998"/>
            </a:xfrm>
            <a:prstGeom prst="rect">
              <a:avLst/>
            </a:prstGeom>
            <a:noFill/>
          </p:spPr>
          <p:txBody>
            <a:bodyPr wrap="square" rtlCol="0">
              <a:spAutoFit/>
            </a:bodyPr>
            <a:lstStyle/>
            <a:p>
              <a:r>
                <a:rPr lang="en-US" sz="3000" dirty="0"/>
                <a:t>+</a:t>
              </a:r>
            </a:p>
          </p:txBody>
        </p:sp>
        <p:sp>
          <p:nvSpPr>
            <p:cNvPr id="39" name="TextBox 38"/>
            <p:cNvSpPr txBox="1"/>
            <p:nvPr/>
          </p:nvSpPr>
          <p:spPr>
            <a:xfrm>
              <a:off x="6590221" y="3171036"/>
              <a:ext cx="377617" cy="553998"/>
            </a:xfrm>
            <a:prstGeom prst="rect">
              <a:avLst/>
            </a:prstGeom>
            <a:noFill/>
          </p:spPr>
          <p:txBody>
            <a:bodyPr wrap="square" rtlCol="0">
              <a:spAutoFit/>
            </a:bodyPr>
            <a:lstStyle/>
            <a:p>
              <a:r>
                <a:rPr lang="en-US" sz="3000" dirty="0"/>
                <a:t>+</a:t>
              </a:r>
            </a:p>
          </p:txBody>
        </p:sp>
        <p:sp>
          <p:nvSpPr>
            <p:cNvPr id="40" name="TextBox 39"/>
            <p:cNvSpPr txBox="1"/>
            <p:nvPr/>
          </p:nvSpPr>
          <p:spPr>
            <a:xfrm rot="5400000">
              <a:off x="5779981" y="2639018"/>
              <a:ext cx="377617" cy="553998"/>
            </a:xfrm>
            <a:prstGeom prst="rect">
              <a:avLst/>
            </a:prstGeom>
            <a:noFill/>
          </p:spPr>
          <p:txBody>
            <a:bodyPr wrap="square" rtlCol="0">
              <a:spAutoFit/>
            </a:bodyPr>
            <a:lstStyle/>
            <a:p>
              <a:r>
                <a:rPr lang="en-US" sz="3000" dirty="0" smtClean="0"/>
                <a:t>-</a:t>
              </a:r>
              <a:endParaRPr lang="en-US" sz="3000" dirty="0"/>
            </a:p>
          </p:txBody>
        </p:sp>
        <p:sp>
          <p:nvSpPr>
            <p:cNvPr id="41" name="TextBox 40"/>
            <p:cNvSpPr txBox="1"/>
            <p:nvPr/>
          </p:nvSpPr>
          <p:spPr>
            <a:xfrm rot="5400000">
              <a:off x="7316280" y="2342488"/>
              <a:ext cx="377617" cy="553998"/>
            </a:xfrm>
            <a:prstGeom prst="rect">
              <a:avLst/>
            </a:prstGeom>
            <a:noFill/>
          </p:spPr>
          <p:txBody>
            <a:bodyPr wrap="square" rtlCol="0">
              <a:spAutoFit/>
            </a:bodyPr>
            <a:lstStyle/>
            <a:p>
              <a:r>
                <a:rPr lang="en-US" sz="3000" dirty="0" smtClean="0"/>
                <a:t>-</a:t>
              </a:r>
              <a:endParaRPr lang="en-US" sz="3000" dirty="0"/>
            </a:p>
          </p:txBody>
        </p:sp>
        <p:sp>
          <p:nvSpPr>
            <p:cNvPr id="42" name="TextBox 41"/>
            <p:cNvSpPr txBox="1"/>
            <p:nvPr/>
          </p:nvSpPr>
          <p:spPr>
            <a:xfrm rot="5400000">
              <a:off x="7305393" y="4059662"/>
              <a:ext cx="377617" cy="553998"/>
            </a:xfrm>
            <a:prstGeom prst="rect">
              <a:avLst/>
            </a:prstGeom>
            <a:noFill/>
          </p:spPr>
          <p:txBody>
            <a:bodyPr wrap="square" rtlCol="0">
              <a:spAutoFit/>
            </a:bodyPr>
            <a:lstStyle/>
            <a:p>
              <a:r>
                <a:rPr lang="en-US" sz="3000" dirty="0" smtClean="0"/>
                <a:t>-</a:t>
              </a:r>
              <a:endParaRPr lang="en-US" sz="3000" dirty="0"/>
            </a:p>
          </p:txBody>
        </p:sp>
      </p:grpSp>
      <p:grpSp>
        <p:nvGrpSpPr>
          <p:cNvPr id="14" name="Group 13"/>
          <p:cNvGrpSpPr/>
          <p:nvPr/>
        </p:nvGrpSpPr>
        <p:grpSpPr>
          <a:xfrm>
            <a:off x="3304399" y="4588714"/>
            <a:ext cx="2501437" cy="1812086"/>
            <a:chOff x="3256929" y="4475202"/>
            <a:chExt cx="2501437" cy="1812086"/>
          </a:xfrm>
        </p:grpSpPr>
        <p:grpSp>
          <p:nvGrpSpPr>
            <p:cNvPr id="53" name="Group 52"/>
            <p:cNvGrpSpPr/>
            <p:nvPr/>
          </p:nvGrpSpPr>
          <p:grpSpPr>
            <a:xfrm>
              <a:off x="3424693" y="5623104"/>
              <a:ext cx="659534" cy="603554"/>
              <a:chOff x="1714964" y="4654246"/>
              <a:chExt cx="659534" cy="603554"/>
            </a:xfrm>
          </p:grpSpPr>
          <p:sp>
            <p:nvSpPr>
              <p:cNvPr id="44" name="Oval 43"/>
              <p:cNvSpPr>
                <a:spLocks noChangeAspect="1"/>
              </p:cNvSpPr>
              <p:nvPr/>
            </p:nvSpPr>
            <p:spPr>
              <a:xfrm>
                <a:off x="1714964" y="4654246"/>
                <a:ext cx="659534" cy="603554"/>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852372" y="4700016"/>
                <a:ext cx="377617" cy="553998"/>
              </a:xfrm>
              <a:prstGeom prst="rect">
                <a:avLst/>
              </a:prstGeom>
              <a:noFill/>
            </p:spPr>
            <p:txBody>
              <a:bodyPr wrap="square" rtlCol="0">
                <a:spAutoFit/>
              </a:bodyPr>
              <a:lstStyle/>
              <a:p>
                <a:r>
                  <a:rPr lang="en-US" sz="3000" dirty="0"/>
                  <a:t>+</a:t>
                </a:r>
              </a:p>
            </p:txBody>
          </p:sp>
        </p:grpSp>
        <p:grpSp>
          <p:nvGrpSpPr>
            <p:cNvPr id="54" name="Group 53"/>
            <p:cNvGrpSpPr/>
            <p:nvPr/>
          </p:nvGrpSpPr>
          <p:grpSpPr>
            <a:xfrm>
              <a:off x="3491363" y="5046221"/>
              <a:ext cx="518205" cy="553998"/>
              <a:chOff x="1788992" y="5299259"/>
              <a:chExt cx="518205" cy="553998"/>
            </a:xfrm>
          </p:grpSpPr>
          <p:sp>
            <p:nvSpPr>
              <p:cNvPr id="47" name="Oval 46"/>
              <p:cNvSpPr>
                <a:spLocks noChangeAspect="1"/>
              </p:cNvSpPr>
              <p:nvPr/>
            </p:nvSpPr>
            <p:spPr>
              <a:xfrm>
                <a:off x="1788992" y="5313651"/>
                <a:ext cx="518205" cy="474221"/>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852371" y="5299259"/>
                <a:ext cx="377617" cy="553998"/>
              </a:xfrm>
              <a:prstGeom prst="rect">
                <a:avLst/>
              </a:prstGeom>
              <a:noFill/>
            </p:spPr>
            <p:txBody>
              <a:bodyPr wrap="square" rtlCol="0">
                <a:spAutoFit/>
              </a:bodyPr>
              <a:lstStyle/>
              <a:p>
                <a:r>
                  <a:rPr lang="en-US" sz="3000" dirty="0"/>
                  <a:t>+</a:t>
                </a:r>
              </a:p>
            </p:txBody>
          </p:sp>
        </p:grpSp>
        <p:grpSp>
          <p:nvGrpSpPr>
            <p:cNvPr id="55" name="Group 54"/>
            <p:cNvGrpSpPr/>
            <p:nvPr/>
          </p:nvGrpSpPr>
          <p:grpSpPr>
            <a:xfrm>
              <a:off x="3554177" y="4475202"/>
              <a:ext cx="431971" cy="553998"/>
              <a:chOff x="1853387" y="5754568"/>
              <a:chExt cx="431971" cy="553998"/>
            </a:xfrm>
          </p:grpSpPr>
          <p:sp>
            <p:nvSpPr>
              <p:cNvPr id="49" name="Oval 48"/>
              <p:cNvSpPr/>
              <p:nvPr/>
            </p:nvSpPr>
            <p:spPr>
              <a:xfrm>
                <a:off x="1853387" y="5898714"/>
                <a:ext cx="392579" cy="35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907741" y="5754568"/>
                <a:ext cx="377617" cy="553998"/>
              </a:xfrm>
              <a:prstGeom prst="rect">
                <a:avLst/>
              </a:prstGeom>
              <a:noFill/>
            </p:spPr>
            <p:txBody>
              <a:bodyPr wrap="square" rtlCol="0">
                <a:spAutoFit/>
              </a:bodyPr>
              <a:lstStyle/>
              <a:p>
                <a:r>
                  <a:rPr lang="en-US" sz="3000" dirty="0" smtClean="0"/>
                  <a:t>-</a:t>
                </a:r>
                <a:endParaRPr lang="en-US" sz="3000" dirty="0"/>
              </a:p>
            </p:txBody>
          </p:sp>
        </p:grpSp>
        <p:sp>
          <p:nvSpPr>
            <p:cNvPr id="56" name="Rectangle 55"/>
            <p:cNvSpPr/>
            <p:nvPr/>
          </p:nvSpPr>
          <p:spPr>
            <a:xfrm>
              <a:off x="3256929" y="4547526"/>
              <a:ext cx="2501437" cy="1739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271550" y="4659868"/>
              <a:ext cx="1313159" cy="369332"/>
            </a:xfrm>
            <a:prstGeom prst="rect">
              <a:avLst/>
            </a:prstGeom>
            <a:noFill/>
          </p:spPr>
          <p:txBody>
            <a:bodyPr wrap="square" rtlCol="0">
              <a:spAutoFit/>
            </a:bodyPr>
            <a:lstStyle/>
            <a:p>
              <a:r>
                <a:rPr lang="en-US" dirty="0" smtClean="0"/>
                <a:t>Oxygen</a:t>
              </a:r>
              <a:endParaRPr lang="en-US" dirty="0"/>
            </a:p>
          </p:txBody>
        </p:sp>
        <p:sp>
          <p:nvSpPr>
            <p:cNvPr id="58" name="TextBox 57"/>
            <p:cNvSpPr txBox="1"/>
            <p:nvPr/>
          </p:nvSpPr>
          <p:spPr>
            <a:xfrm>
              <a:off x="4268502" y="5140371"/>
              <a:ext cx="1313159" cy="369332"/>
            </a:xfrm>
            <a:prstGeom prst="rect">
              <a:avLst/>
            </a:prstGeom>
            <a:noFill/>
          </p:spPr>
          <p:txBody>
            <a:bodyPr wrap="square" rtlCol="0">
              <a:spAutoFit/>
            </a:bodyPr>
            <a:lstStyle/>
            <a:p>
              <a:r>
                <a:rPr lang="en-US" dirty="0" smtClean="0"/>
                <a:t>Tantalum</a:t>
              </a:r>
              <a:endParaRPr lang="en-US" dirty="0"/>
            </a:p>
          </p:txBody>
        </p:sp>
        <p:sp>
          <p:nvSpPr>
            <p:cNvPr id="59" name="TextBox 58"/>
            <p:cNvSpPr txBox="1"/>
            <p:nvPr/>
          </p:nvSpPr>
          <p:spPr>
            <a:xfrm>
              <a:off x="4268502" y="5749082"/>
              <a:ext cx="1313159" cy="369332"/>
            </a:xfrm>
            <a:prstGeom prst="rect">
              <a:avLst/>
            </a:prstGeom>
            <a:noFill/>
          </p:spPr>
          <p:txBody>
            <a:bodyPr wrap="square" rtlCol="0">
              <a:spAutoFit/>
            </a:bodyPr>
            <a:lstStyle/>
            <a:p>
              <a:r>
                <a:rPr lang="en-US" dirty="0" smtClean="0"/>
                <a:t>Potassium</a:t>
              </a:r>
              <a:endParaRPr lang="en-US" dirty="0"/>
            </a:p>
          </p:txBody>
        </p:sp>
      </p:grpSp>
    </p:spTree>
    <p:extLst>
      <p:ext uri="{BB962C8B-B14F-4D97-AF65-F5344CB8AC3E}">
        <p14:creationId xmlns:p14="http://schemas.microsoft.com/office/powerpoint/2010/main" val="3948872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838200"/>
          </a:xfrm>
        </p:spPr>
        <p:txBody>
          <a:bodyPr/>
          <a:lstStyle/>
          <a:p>
            <a:r>
              <a:rPr lang="en-US" dirty="0" smtClean="0"/>
              <a:t>Screening in layered KTaO</a:t>
            </a:r>
            <a:r>
              <a:rPr lang="en-US" baseline="-25000" dirty="0" smtClean="0"/>
              <a:t>3</a:t>
            </a:r>
            <a:endParaRPr lang="en-US" baseline="-25000" dirty="0"/>
          </a:p>
        </p:txBody>
      </p:sp>
      <p:sp>
        <p:nvSpPr>
          <p:cNvPr id="4" name="Slide Number Placeholder 3"/>
          <p:cNvSpPr>
            <a:spLocks noGrp="1"/>
          </p:cNvSpPr>
          <p:nvPr>
            <p:ph type="sldNum" sz="quarter" idx="11"/>
          </p:nvPr>
        </p:nvSpPr>
        <p:spPr>
          <a:xfrm>
            <a:off x="6934200" y="6492875"/>
            <a:ext cx="2133600" cy="365125"/>
          </a:xfrm>
        </p:spPr>
        <p:txBody>
          <a:bodyPr/>
          <a:lstStyle/>
          <a:p>
            <a:pPr>
              <a:defRPr/>
            </a:pPr>
            <a:fld id="{4352F9D9-DCDF-4BF9-A686-1947BB292702}" type="slidenum">
              <a:rPr lang="en-US" smtClean="0"/>
              <a:pPr>
                <a:defRPr/>
              </a:pPr>
              <a:t>13</a:t>
            </a:fld>
            <a:endParaRPr lang="en-US" dirty="0"/>
          </a:p>
        </p:txBody>
      </p:sp>
      <p:sp>
        <p:nvSpPr>
          <p:cNvPr id="25" name="Rectangle 24"/>
          <p:cNvSpPr/>
          <p:nvPr/>
        </p:nvSpPr>
        <p:spPr>
          <a:xfrm>
            <a:off x="4012988" y="4428457"/>
            <a:ext cx="1130245"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52400" y="2286000"/>
            <a:ext cx="5296861" cy="2828257"/>
            <a:chOff x="-152400" y="2286000"/>
            <a:chExt cx="5296861" cy="2828257"/>
          </a:xfrm>
        </p:grpSpPr>
        <p:sp>
          <p:nvSpPr>
            <p:cNvPr id="19" name="TextBox 18"/>
            <p:cNvSpPr txBox="1"/>
            <p:nvPr/>
          </p:nvSpPr>
          <p:spPr>
            <a:xfrm>
              <a:off x="-152400" y="3298308"/>
              <a:ext cx="1219200" cy="646331"/>
            </a:xfrm>
            <a:prstGeom prst="rect">
              <a:avLst/>
            </a:prstGeom>
            <a:noFill/>
          </p:spPr>
          <p:txBody>
            <a:bodyPr wrap="square" rtlCol="0">
              <a:spAutoFit/>
            </a:bodyPr>
            <a:lstStyle/>
            <a:p>
              <a:pPr algn="ctr"/>
              <a:r>
                <a:rPr lang="en-US" dirty="0" smtClean="0"/>
                <a:t>Ionic</a:t>
              </a:r>
            </a:p>
            <a:p>
              <a:pPr algn="ctr"/>
              <a:r>
                <a:rPr lang="en-US" dirty="0" smtClean="0"/>
                <a:t>Liquid</a:t>
              </a:r>
              <a:endParaRPr lang="en-US" dirty="0"/>
            </a:p>
          </p:txBody>
        </p:sp>
        <p:sp>
          <p:nvSpPr>
            <p:cNvPr id="20" name="Rectangle 19"/>
            <p:cNvSpPr/>
            <p:nvPr/>
          </p:nvSpPr>
          <p:spPr>
            <a:xfrm>
              <a:off x="964989" y="2713957"/>
              <a:ext cx="3048000" cy="20574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64989" y="4428457"/>
              <a:ext cx="3048000"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4989" y="2523457"/>
              <a:ext cx="3048000" cy="381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26789" y="2541014"/>
              <a:ext cx="1219200" cy="369332"/>
            </a:xfrm>
            <a:prstGeom prst="rect">
              <a:avLst/>
            </a:prstGeom>
            <a:noFill/>
          </p:spPr>
          <p:txBody>
            <a:bodyPr wrap="square" rtlCol="0">
              <a:spAutoFit/>
            </a:bodyPr>
            <a:lstStyle/>
            <a:p>
              <a:r>
                <a:rPr lang="en-US" dirty="0" smtClean="0"/>
                <a:t>Gate</a:t>
              </a:r>
              <a:endParaRPr lang="en-US" dirty="0"/>
            </a:p>
          </p:txBody>
        </p:sp>
        <p:sp>
          <p:nvSpPr>
            <p:cNvPr id="24" name="TextBox 23"/>
            <p:cNvSpPr txBox="1"/>
            <p:nvPr/>
          </p:nvSpPr>
          <p:spPr>
            <a:xfrm>
              <a:off x="60838" y="4598035"/>
              <a:ext cx="970103" cy="369332"/>
            </a:xfrm>
            <a:prstGeom prst="rect">
              <a:avLst/>
            </a:prstGeom>
            <a:noFill/>
          </p:spPr>
          <p:txBody>
            <a:bodyPr wrap="square" rtlCol="0">
              <a:spAutoFit/>
            </a:bodyPr>
            <a:lstStyle/>
            <a:p>
              <a:r>
                <a:rPr lang="en-US" dirty="0" smtClean="0"/>
                <a:t>KTaO</a:t>
              </a:r>
              <a:r>
                <a:rPr lang="en-US" baseline="-25000" dirty="0" smtClean="0"/>
                <a:t>3</a:t>
              </a:r>
              <a:endParaRPr lang="en-US" baseline="-25000" dirty="0"/>
            </a:p>
          </p:txBody>
        </p:sp>
        <p:sp>
          <p:nvSpPr>
            <p:cNvPr id="8" name="Content Placeholder 2"/>
            <p:cNvSpPr txBox="1">
              <a:spLocks/>
            </p:cNvSpPr>
            <p:nvPr/>
          </p:nvSpPr>
          <p:spPr bwMode="auto">
            <a:xfrm>
              <a:off x="-84086" y="2286000"/>
              <a:ext cx="4419600" cy="785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ts val="1200"/>
                </a:spcBef>
                <a:spcAft>
                  <a:spcPct val="0"/>
                </a:spcAft>
                <a:buClr>
                  <a:schemeClr val="tx1"/>
                </a:buClr>
                <a:buFont typeface="Wingdings" pitchFamily="2" charset="2"/>
                <a:buChar char="§"/>
                <a:defRPr sz="2400" kern="1200">
                  <a:solidFill>
                    <a:schemeClr val="tx1"/>
                  </a:solidFill>
                  <a:latin typeface="Arial" pitchFamily="34" charset="0"/>
                  <a:ea typeface="+mn-ea"/>
                  <a:cs typeface="Arial" pitchFamily="34" charset="0"/>
                </a:defRPr>
              </a:lvl1pPr>
              <a:lvl2pPr marL="457200" indent="-174625" algn="l" rtl="0" eaLnBrk="0" fontAlgn="base" hangingPunct="0">
                <a:spcBef>
                  <a:spcPts val="600"/>
                </a:spcBef>
                <a:spcAft>
                  <a:spcPct val="0"/>
                </a:spcAft>
                <a:buFont typeface="Wingdings" pitchFamily="2" charset="2"/>
                <a:buChar char="§"/>
                <a:defRPr sz="2000" kern="1200">
                  <a:solidFill>
                    <a:schemeClr val="tx2">
                      <a:lumMod val="75000"/>
                    </a:schemeClr>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Wingdings" pitchFamily="2" charset="2"/>
                <a:buChar char="§"/>
                <a:defRPr sz="1800" kern="1200">
                  <a:solidFill>
                    <a:schemeClr val="bg2">
                      <a:lumMod val="75000"/>
                    </a:schemeClr>
                  </a:solidFill>
                  <a:latin typeface="Arial" pitchFamily="34" charset="0"/>
                  <a:ea typeface="+mn-ea"/>
                  <a:cs typeface="Arial" pitchFamily="34" charset="0"/>
                </a:defRPr>
              </a:lvl3pPr>
              <a:lvl4pPr marL="914400" indent="-171450" algn="l" rtl="0" eaLnBrk="0" fontAlgn="base" hangingPunct="0">
                <a:spcBef>
                  <a:spcPts val="6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89025" indent="-117475" algn="l" rtl="0" eaLnBrk="0" fontAlgn="base" hangingPunct="0">
                <a:spcBef>
                  <a:spcPts val="600"/>
                </a:spcBef>
                <a:spcAft>
                  <a:spcPct val="0"/>
                </a:spcAft>
                <a:buFont typeface="Arial" charset="0"/>
                <a:buChar char="•"/>
                <a:defRPr sz="16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9" name="TextBox 8"/>
            <p:cNvSpPr txBox="1"/>
            <p:nvPr/>
          </p:nvSpPr>
          <p:spPr>
            <a:xfrm>
              <a:off x="965076" y="2611325"/>
              <a:ext cx="3086100" cy="369332"/>
            </a:xfrm>
            <a:prstGeom prst="rect">
              <a:avLst/>
            </a:prstGeom>
            <a:noFill/>
          </p:spPr>
          <p:txBody>
            <a:bodyPr wrap="square" rtlCol="0">
              <a:spAutoFit/>
            </a:bodyPr>
            <a:lstStyle/>
            <a:p>
              <a:r>
                <a:rPr lang="en-US" dirty="0" smtClean="0"/>
                <a:t>+ + + + + + + + + + + + + + +</a:t>
              </a:r>
              <a:endParaRPr lang="en-US" dirty="0"/>
            </a:p>
          </p:txBody>
        </p:sp>
        <p:sp>
          <p:nvSpPr>
            <p:cNvPr id="10" name="TextBox 9"/>
            <p:cNvSpPr txBox="1"/>
            <p:nvPr/>
          </p:nvSpPr>
          <p:spPr>
            <a:xfrm>
              <a:off x="941129" y="4135325"/>
              <a:ext cx="3124200" cy="369332"/>
            </a:xfrm>
            <a:prstGeom prst="rect">
              <a:avLst/>
            </a:prstGeom>
            <a:noFill/>
          </p:spPr>
          <p:txBody>
            <a:bodyPr wrap="square" rtlCol="0">
              <a:spAutoFit/>
            </a:bodyPr>
            <a:lstStyle/>
            <a:p>
              <a:r>
                <a:rPr lang="en-US" dirty="0" smtClean="0"/>
                <a:t>+ + + + + + + + + + + + + + +</a:t>
              </a:r>
              <a:endParaRPr lang="en-US" dirty="0"/>
            </a:p>
          </p:txBody>
        </p:sp>
        <p:sp>
          <p:nvSpPr>
            <p:cNvPr id="11" name="TextBox 10"/>
            <p:cNvSpPr txBox="1"/>
            <p:nvPr/>
          </p:nvSpPr>
          <p:spPr>
            <a:xfrm>
              <a:off x="941129" y="2827606"/>
              <a:ext cx="3146390" cy="369332"/>
            </a:xfrm>
            <a:prstGeom prst="rect">
              <a:avLst/>
            </a:prstGeom>
            <a:noFill/>
          </p:spPr>
          <p:txBody>
            <a:bodyPr wrap="square" rtlCol="0">
              <a:spAutoFit/>
            </a:bodyPr>
            <a:lstStyle/>
            <a:p>
              <a:r>
                <a:rPr lang="en-US" dirty="0" smtClean="0"/>
                <a:t>-  -  -  -  -  -  -  -  -  -  -  -  -  -  -</a:t>
              </a:r>
              <a:endParaRPr lang="en-US" dirty="0"/>
            </a:p>
          </p:txBody>
        </p:sp>
        <p:sp>
          <p:nvSpPr>
            <p:cNvPr id="12" name="TextBox 11"/>
            <p:cNvSpPr txBox="1"/>
            <p:nvPr/>
          </p:nvSpPr>
          <p:spPr>
            <a:xfrm>
              <a:off x="941129" y="4311999"/>
              <a:ext cx="3124200" cy="369332"/>
            </a:xfrm>
            <a:prstGeom prst="rect">
              <a:avLst/>
            </a:prstGeom>
            <a:noFill/>
          </p:spPr>
          <p:txBody>
            <a:bodyPr wrap="square" rtlCol="0">
              <a:spAutoFit/>
            </a:bodyPr>
            <a:lstStyle/>
            <a:p>
              <a:r>
                <a:rPr lang="en-US" dirty="0" smtClean="0"/>
                <a:t>-  -  -  -  -  -  -  -  -  -  -  -  -  -  -</a:t>
              </a:r>
              <a:endParaRPr lang="en-US" dirty="0"/>
            </a:p>
          </p:txBody>
        </p:sp>
        <p:grpSp>
          <p:nvGrpSpPr>
            <p:cNvPr id="13" name="Group 12"/>
            <p:cNvGrpSpPr/>
            <p:nvPr/>
          </p:nvGrpSpPr>
          <p:grpSpPr>
            <a:xfrm>
              <a:off x="4012988" y="4513384"/>
              <a:ext cx="1131473" cy="472857"/>
              <a:chOff x="4241588" y="4885527"/>
              <a:chExt cx="1131473" cy="472857"/>
            </a:xfrm>
          </p:grpSpPr>
          <p:cxnSp>
            <p:nvCxnSpPr>
              <p:cNvPr id="14" name="Straight Connector 13"/>
              <p:cNvCxnSpPr/>
              <p:nvPr/>
            </p:nvCxnSpPr>
            <p:spPr>
              <a:xfrm>
                <a:off x="4241588" y="4885527"/>
                <a:ext cx="11302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41588" y="4988753"/>
                <a:ext cx="11302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41588" y="5120439"/>
                <a:ext cx="11302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42816" y="5239512"/>
                <a:ext cx="11302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41588" y="5358384"/>
                <a:ext cx="113024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68" name="Straight Connector 367"/>
          <p:cNvCxnSpPr/>
          <p:nvPr/>
        </p:nvCxnSpPr>
        <p:spPr>
          <a:xfrm>
            <a:off x="5143233" y="4469540"/>
            <a:ext cx="1145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5257800" y="1981200"/>
            <a:ext cx="0" cy="2488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5143233" y="4572000"/>
            <a:ext cx="190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5143233" y="4690872"/>
            <a:ext cx="190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flipV="1">
            <a:off x="5334000" y="3742657"/>
            <a:ext cx="0" cy="829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5334000" y="4681331"/>
            <a:ext cx="0" cy="1282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a:off x="5257800" y="1981200"/>
            <a:ext cx="200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p:nvPr/>
        </p:nvCxnSpPr>
        <p:spPr>
          <a:xfrm>
            <a:off x="5334000" y="3742657"/>
            <a:ext cx="124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p:nvPr/>
        </p:nvCxnSpPr>
        <p:spPr>
          <a:xfrm>
            <a:off x="5334000" y="5963392"/>
            <a:ext cx="124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166664" y="845047"/>
            <a:ext cx="1691802" cy="5839653"/>
            <a:chOff x="7166664" y="845047"/>
            <a:chExt cx="1691802" cy="5839653"/>
          </a:xfrm>
        </p:grpSpPr>
        <p:grpSp>
          <p:nvGrpSpPr>
            <p:cNvPr id="180" name="Group 179"/>
            <p:cNvGrpSpPr/>
            <p:nvPr/>
          </p:nvGrpSpPr>
          <p:grpSpPr>
            <a:xfrm>
              <a:off x="7189951" y="845047"/>
              <a:ext cx="1668515" cy="2007737"/>
              <a:chOff x="5570485" y="841952"/>
              <a:chExt cx="1668515" cy="2196393"/>
            </a:xfrm>
          </p:grpSpPr>
          <p:cxnSp>
            <p:nvCxnSpPr>
              <p:cNvPr id="181" name="Straight Connector 180"/>
              <p:cNvCxnSpPr/>
              <p:nvPr/>
            </p:nvCxnSpPr>
            <p:spPr>
              <a:xfrm>
                <a:off x="5589329" y="2749244"/>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589329" y="1585963"/>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6437965" y="2168224"/>
                <a:ext cx="481202" cy="688550"/>
                <a:chOff x="6437964" y="2168121"/>
                <a:chExt cx="520855" cy="689434"/>
              </a:xfrm>
            </p:grpSpPr>
            <p:sp>
              <p:nvSpPr>
                <p:cNvPr id="197" name="Oval 196"/>
                <p:cNvSpPr>
                  <a:spLocks noChangeAspect="1"/>
                </p:cNvSpPr>
                <p:nvPr/>
              </p:nvSpPr>
              <p:spPr>
                <a:xfrm rot="16200000">
                  <a:off x="6374536" y="2273271"/>
                  <a:ext cx="689434" cy="479133"/>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rot="16200000">
                  <a:off x="6507788" y="2348699"/>
                  <a:ext cx="300146" cy="439793"/>
                </a:xfrm>
                <a:prstGeom prst="rect">
                  <a:avLst/>
                </a:prstGeom>
                <a:noFill/>
              </p:spPr>
              <p:txBody>
                <a:bodyPr wrap="square" rtlCol="0">
                  <a:spAutoFit/>
                </a:bodyPr>
                <a:lstStyle/>
                <a:p>
                  <a:r>
                    <a:rPr lang="en-US" sz="3000" dirty="0"/>
                    <a:t>+</a:t>
                  </a:r>
                </a:p>
              </p:txBody>
            </p:sp>
          </p:grpSp>
          <p:grpSp>
            <p:nvGrpSpPr>
              <p:cNvPr id="184" name="Group 183"/>
              <p:cNvGrpSpPr/>
              <p:nvPr/>
            </p:nvGrpSpPr>
            <p:grpSpPr>
              <a:xfrm>
                <a:off x="6234803" y="1330163"/>
                <a:ext cx="440760" cy="641382"/>
                <a:chOff x="6232745" y="1330084"/>
                <a:chExt cx="477080" cy="642205"/>
              </a:xfrm>
            </p:grpSpPr>
            <p:sp>
              <p:nvSpPr>
                <p:cNvPr id="195" name="Oval 194"/>
                <p:cNvSpPr>
                  <a:spLocks noChangeAspect="1"/>
                </p:cNvSpPr>
                <p:nvPr/>
              </p:nvSpPr>
              <p:spPr>
                <a:xfrm rot="16200000">
                  <a:off x="6200491" y="1462956"/>
                  <a:ext cx="642205" cy="37646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rot="16200000">
                  <a:off x="6302569" y="1532330"/>
                  <a:ext cx="300146" cy="439793"/>
                </a:xfrm>
                <a:prstGeom prst="rect">
                  <a:avLst/>
                </a:prstGeom>
                <a:noFill/>
              </p:spPr>
              <p:txBody>
                <a:bodyPr wrap="square" rtlCol="0">
                  <a:spAutoFit/>
                </a:bodyPr>
                <a:lstStyle/>
                <a:p>
                  <a:r>
                    <a:rPr lang="en-US" sz="3000" dirty="0"/>
                    <a:t>+</a:t>
                  </a:r>
                </a:p>
              </p:txBody>
            </p:sp>
          </p:grpSp>
          <p:grpSp>
            <p:nvGrpSpPr>
              <p:cNvPr id="185" name="Group 184"/>
              <p:cNvGrpSpPr/>
              <p:nvPr/>
            </p:nvGrpSpPr>
            <p:grpSpPr>
              <a:xfrm>
                <a:off x="5903271" y="2066705"/>
                <a:ext cx="275867" cy="530501"/>
                <a:chOff x="5914111" y="2066542"/>
                <a:chExt cx="298600" cy="531182"/>
              </a:xfrm>
            </p:grpSpPr>
            <p:sp>
              <p:nvSpPr>
                <p:cNvPr id="193" name="Oval 192"/>
                <p:cNvSpPr/>
                <p:nvPr/>
              </p:nvSpPr>
              <p:spPr>
                <a:xfrm rot="16200000">
                  <a:off x="5867435" y="2252449"/>
                  <a:ext cx="405353"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p:cNvSpPr txBox="1"/>
                <p:nvPr/>
              </p:nvSpPr>
              <p:spPr>
                <a:xfrm>
                  <a:off x="5914111" y="2066542"/>
                  <a:ext cx="296593" cy="445061"/>
                </a:xfrm>
                <a:prstGeom prst="rect">
                  <a:avLst/>
                </a:prstGeom>
                <a:noFill/>
              </p:spPr>
              <p:txBody>
                <a:bodyPr wrap="square" rtlCol="0">
                  <a:spAutoFit/>
                </a:bodyPr>
                <a:lstStyle/>
                <a:p>
                  <a:r>
                    <a:rPr lang="en-US" sz="3000" dirty="0" smtClean="0"/>
                    <a:t>-</a:t>
                  </a:r>
                  <a:endParaRPr lang="en-US" sz="3000" dirty="0"/>
                </a:p>
              </p:txBody>
            </p:sp>
          </p:grpSp>
          <p:grpSp>
            <p:nvGrpSpPr>
              <p:cNvPr id="186" name="Group 185"/>
              <p:cNvGrpSpPr/>
              <p:nvPr/>
            </p:nvGrpSpPr>
            <p:grpSpPr>
              <a:xfrm>
                <a:off x="5669978" y="856007"/>
                <a:ext cx="274018" cy="537105"/>
                <a:chOff x="5680891" y="855848"/>
                <a:chExt cx="296599" cy="537795"/>
              </a:xfrm>
            </p:grpSpPr>
            <p:sp>
              <p:nvSpPr>
                <p:cNvPr id="191" name="Oval 190"/>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5680891" y="855848"/>
                  <a:ext cx="296594" cy="445061"/>
                </a:xfrm>
                <a:prstGeom prst="rect">
                  <a:avLst/>
                </a:prstGeom>
                <a:noFill/>
              </p:spPr>
              <p:txBody>
                <a:bodyPr wrap="square" rtlCol="0">
                  <a:spAutoFit/>
                </a:bodyPr>
                <a:lstStyle/>
                <a:p>
                  <a:r>
                    <a:rPr lang="en-US" sz="3000" dirty="0" smtClean="0"/>
                    <a:t>-</a:t>
                  </a:r>
                  <a:endParaRPr lang="en-US" sz="3000" dirty="0"/>
                </a:p>
              </p:txBody>
            </p:sp>
          </p:grpSp>
          <p:grpSp>
            <p:nvGrpSpPr>
              <p:cNvPr id="187" name="Group 186"/>
              <p:cNvGrpSpPr/>
              <p:nvPr/>
            </p:nvGrpSpPr>
            <p:grpSpPr>
              <a:xfrm>
                <a:off x="6830138" y="841952"/>
                <a:ext cx="281761" cy="529648"/>
                <a:chOff x="7030301" y="863315"/>
                <a:chExt cx="304980" cy="530328"/>
              </a:xfrm>
            </p:grpSpPr>
            <p:sp>
              <p:nvSpPr>
                <p:cNvPr id="189" name="Oval 188"/>
                <p:cNvSpPr/>
                <p:nvPr/>
              </p:nvSpPr>
              <p:spPr>
                <a:xfrm rot="16200000">
                  <a:off x="6985637"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7030301" y="863315"/>
                  <a:ext cx="296594" cy="445061"/>
                </a:xfrm>
                <a:prstGeom prst="rect">
                  <a:avLst/>
                </a:prstGeom>
                <a:noFill/>
              </p:spPr>
              <p:txBody>
                <a:bodyPr wrap="square" rtlCol="0">
                  <a:spAutoFit/>
                </a:bodyPr>
                <a:lstStyle/>
                <a:p>
                  <a:r>
                    <a:rPr lang="en-US" sz="3000" dirty="0" smtClean="0"/>
                    <a:t>-</a:t>
                  </a:r>
                  <a:endParaRPr lang="en-US" sz="3000" dirty="0"/>
                </a:p>
              </p:txBody>
            </p:sp>
          </p:grpSp>
          <p:sp>
            <p:nvSpPr>
              <p:cNvPr id="188" name="Rectangle 187"/>
              <p:cNvSpPr/>
              <p:nvPr/>
            </p:nvSpPr>
            <p:spPr>
              <a:xfrm>
                <a:off x="5570485" y="904745"/>
                <a:ext cx="1649671"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6" name="Straight Connector 275"/>
            <p:cNvCxnSpPr/>
            <p:nvPr/>
          </p:nvCxnSpPr>
          <p:spPr>
            <a:xfrm>
              <a:off x="7166664" y="4469540"/>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7166664" y="3406178"/>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8001004" y="4171286"/>
              <a:ext cx="495503" cy="496722"/>
              <a:chOff x="6422485" y="2248439"/>
              <a:chExt cx="536334" cy="689434"/>
            </a:xfrm>
          </p:grpSpPr>
          <p:sp>
            <p:nvSpPr>
              <p:cNvPr id="279" name="Oval 278"/>
              <p:cNvSpPr>
                <a:spLocks noChangeAspect="1"/>
              </p:cNvSpPr>
              <p:nvPr/>
            </p:nvSpPr>
            <p:spPr>
              <a:xfrm rot="16200000">
                <a:off x="6374536" y="2353589"/>
                <a:ext cx="689434" cy="479133"/>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rot="16200000">
                <a:off x="6492308" y="2454554"/>
                <a:ext cx="300147" cy="439793"/>
              </a:xfrm>
              <a:prstGeom prst="rect">
                <a:avLst/>
              </a:prstGeom>
              <a:noFill/>
            </p:spPr>
            <p:txBody>
              <a:bodyPr wrap="square" rtlCol="0">
                <a:spAutoFit/>
              </a:bodyPr>
              <a:lstStyle/>
              <a:p>
                <a:r>
                  <a:rPr lang="en-US" sz="3000" dirty="0"/>
                  <a:t>+</a:t>
                </a:r>
              </a:p>
            </p:txBody>
          </p:sp>
        </p:grpSp>
        <p:grpSp>
          <p:nvGrpSpPr>
            <p:cNvPr id="281" name="Group 280"/>
            <p:cNvGrpSpPr/>
            <p:nvPr/>
          </p:nvGrpSpPr>
          <p:grpSpPr>
            <a:xfrm>
              <a:off x="7811980" y="3197437"/>
              <a:ext cx="440922" cy="522564"/>
              <a:chOff x="6232569" y="1391731"/>
              <a:chExt cx="477255" cy="580558"/>
            </a:xfrm>
          </p:grpSpPr>
          <p:sp>
            <p:nvSpPr>
              <p:cNvPr id="282" name="Oval 281"/>
              <p:cNvSpPr>
                <a:spLocks noChangeAspect="1"/>
              </p:cNvSpPr>
              <p:nvPr/>
            </p:nvSpPr>
            <p:spPr>
              <a:xfrm rot="16200000">
                <a:off x="6231314" y="1493779"/>
                <a:ext cx="580558" cy="37646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rot="16200000">
                <a:off x="6302393" y="1541428"/>
                <a:ext cx="300146" cy="439793"/>
              </a:xfrm>
              <a:prstGeom prst="rect">
                <a:avLst/>
              </a:prstGeom>
              <a:noFill/>
            </p:spPr>
            <p:txBody>
              <a:bodyPr wrap="square" rtlCol="0">
                <a:spAutoFit/>
              </a:bodyPr>
              <a:lstStyle/>
              <a:p>
                <a:r>
                  <a:rPr lang="en-US" sz="3000" dirty="0"/>
                  <a:t>+</a:t>
                </a:r>
              </a:p>
            </p:txBody>
          </p:sp>
        </p:grpSp>
        <p:grpSp>
          <p:nvGrpSpPr>
            <p:cNvPr id="284" name="Group 283"/>
            <p:cNvGrpSpPr/>
            <p:nvPr/>
          </p:nvGrpSpPr>
          <p:grpSpPr>
            <a:xfrm>
              <a:off x="7472635" y="3942338"/>
              <a:ext cx="283844" cy="474301"/>
              <a:chOff x="5905477" y="2078189"/>
              <a:chExt cx="307234" cy="519535"/>
            </a:xfrm>
          </p:grpSpPr>
          <p:sp>
            <p:nvSpPr>
              <p:cNvPr id="285" name="Oval 284"/>
              <p:cNvSpPr/>
              <p:nvPr/>
            </p:nvSpPr>
            <p:spPr>
              <a:xfrm rot="16200000">
                <a:off x="5867435" y="2252449"/>
                <a:ext cx="405353"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xtBox 285"/>
              <p:cNvSpPr txBox="1"/>
              <p:nvPr/>
            </p:nvSpPr>
            <p:spPr>
              <a:xfrm>
                <a:off x="5905477" y="2078189"/>
                <a:ext cx="296593" cy="445061"/>
              </a:xfrm>
              <a:prstGeom prst="rect">
                <a:avLst/>
              </a:prstGeom>
              <a:noFill/>
            </p:spPr>
            <p:txBody>
              <a:bodyPr wrap="square" rtlCol="0">
                <a:spAutoFit/>
              </a:bodyPr>
              <a:lstStyle/>
              <a:p>
                <a:r>
                  <a:rPr lang="en-US" sz="3000" dirty="0" smtClean="0"/>
                  <a:t>-</a:t>
                </a:r>
                <a:endParaRPr lang="en-US" sz="3000" dirty="0"/>
              </a:p>
            </p:txBody>
          </p:sp>
        </p:grpSp>
        <p:grpSp>
          <p:nvGrpSpPr>
            <p:cNvPr id="287" name="Group 286"/>
            <p:cNvGrpSpPr/>
            <p:nvPr/>
          </p:nvGrpSpPr>
          <p:grpSpPr>
            <a:xfrm>
              <a:off x="7239234" y="2888524"/>
              <a:ext cx="282105" cy="461310"/>
              <a:chOff x="5672138" y="814137"/>
              <a:chExt cx="305352" cy="579506"/>
            </a:xfrm>
          </p:grpSpPr>
          <p:sp>
            <p:nvSpPr>
              <p:cNvPr id="288" name="Oval 287"/>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5672138" y="814137"/>
                <a:ext cx="258617" cy="510415"/>
              </a:xfrm>
              <a:prstGeom prst="rect">
                <a:avLst/>
              </a:prstGeom>
              <a:noFill/>
            </p:spPr>
            <p:txBody>
              <a:bodyPr wrap="square" rtlCol="0">
                <a:spAutoFit/>
              </a:bodyPr>
              <a:lstStyle/>
              <a:p>
                <a:r>
                  <a:rPr lang="en-US" sz="3000" dirty="0" smtClean="0"/>
                  <a:t>-</a:t>
                </a:r>
                <a:endParaRPr lang="en-US" sz="3000" dirty="0"/>
              </a:p>
            </p:txBody>
          </p:sp>
        </p:grpSp>
        <p:sp>
          <p:nvSpPr>
            <p:cNvPr id="293" name="Rectangle 292"/>
            <p:cNvSpPr/>
            <p:nvPr/>
          </p:nvSpPr>
          <p:spPr>
            <a:xfrm>
              <a:off x="7189510" y="2870020"/>
              <a:ext cx="1649671" cy="1901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p:cNvCxnSpPr/>
            <p:nvPr/>
          </p:nvCxnSpPr>
          <p:spPr>
            <a:xfrm>
              <a:off x="7166664" y="6270188"/>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166664" y="5206826"/>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314" name="Group 313"/>
            <p:cNvGrpSpPr/>
            <p:nvPr/>
          </p:nvGrpSpPr>
          <p:grpSpPr>
            <a:xfrm>
              <a:off x="8008407" y="5993317"/>
              <a:ext cx="488092" cy="471057"/>
              <a:chOff x="6430506" y="2248439"/>
              <a:chExt cx="528313" cy="689434"/>
            </a:xfrm>
          </p:grpSpPr>
          <p:sp>
            <p:nvSpPr>
              <p:cNvPr id="315" name="Oval 314"/>
              <p:cNvSpPr>
                <a:spLocks noChangeAspect="1"/>
              </p:cNvSpPr>
              <p:nvPr/>
            </p:nvSpPr>
            <p:spPr>
              <a:xfrm rot="16200000">
                <a:off x="6374536" y="2353589"/>
                <a:ext cx="689434" cy="479133"/>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xtBox 315"/>
              <p:cNvSpPr txBox="1"/>
              <p:nvPr/>
            </p:nvSpPr>
            <p:spPr>
              <a:xfrm rot="16200000">
                <a:off x="6500330" y="2516769"/>
                <a:ext cx="300146" cy="439793"/>
              </a:xfrm>
              <a:prstGeom prst="rect">
                <a:avLst/>
              </a:prstGeom>
              <a:noFill/>
            </p:spPr>
            <p:txBody>
              <a:bodyPr wrap="square" rtlCol="0">
                <a:spAutoFit/>
              </a:bodyPr>
              <a:lstStyle/>
              <a:p>
                <a:r>
                  <a:rPr lang="en-US" sz="3000" dirty="0"/>
                  <a:t>+</a:t>
                </a:r>
              </a:p>
            </p:txBody>
          </p:sp>
        </p:grpSp>
        <p:grpSp>
          <p:nvGrpSpPr>
            <p:cNvPr id="317" name="Group 316"/>
            <p:cNvGrpSpPr/>
            <p:nvPr/>
          </p:nvGrpSpPr>
          <p:grpSpPr>
            <a:xfrm>
              <a:off x="7791193" y="5059808"/>
              <a:ext cx="434427" cy="388449"/>
              <a:chOff x="6239599" y="1391731"/>
              <a:chExt cx="470225" cy="633968"/>
            </a:xfrm>
          </p:grpSpPr>
          <p:sp>
            <p:nvSpPr>
              <p:cNvPr id="318" name="Oval 317"/>
              <p:cNvSpPr>
                <a:spLocks noChangeAspect="1"/>
              </p:cNvSpPr>
              <p:nvPr/>
            </p:nvSpPr>
            <p:spPr>
              <a:xfrm rot="16200000">
                <a:off x="6231314" y="1493779"/>
                <a:ext cx="580558" cy="37646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rot="16200000">
                <a:off x="6309423" y="1655729"/>
                <a:ext cx="300146" cy="439793"/>
              </a:xfrm>
              <a:prstGeom prst="rect">
                <a:avLst/>
              </a:prstGeom>
              <a:noFill/>
            </p:spPr>
            <p:txBody>
              <a:bodyPr wrap="square" rtlCol="0">
                <a:spAutoFit/>
              </a:bodyPr>
              <a:lstStyle/>
              <a:p>
                <a:r>
                  <a:rPr lang="en-US" sz="3000" dirty="0"/>
                  <a:t>+</a:t>
                </a:r>
              </a:p>
            </p:txBody>
          </p:sp>
        </p:grpSp>
        <p:grpSp>
          <p:nvGrpSpPr>
            <p:cNvPr id="323" name="Group 322"/>
            <p:cNvGrpSpPr/>
            <p:nvPr/>
          </p:nvGrpSpPr>
          <p:grpSpPr>
            <a:xfrm>
              <a:off x="7241032" y="4865354"/>
              <a:ext cx="280312" cy="553998"/>
              <a:chOff x="5674079" y="759165"/>
              <a:chExt cx="303411" cy="813567"/>
            </a:xfrm>
          </p:grpSpPr>
          <p:sp>
            <p:nvSpPr>
              <p:cNvPr id="324" name="Oval 323"/>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p:cNvSpPr txBox="1"/>
              <p:nvPr/>
            </p:nvSpPr>
            <p:spPr>
              <a:xfrm>
                <a:off x="5674079" y="759165"/>
                <a:ext cx="268823" cy="813567"/>
              </a:xfrm>
              <a:prstGeom prst="rect">
                <a:avLst/>
              </a:prstGeom>
              <a:noFill/>
            </p:spPr>
            <p:txBody>
              <a:bodyPr wrap="square" rtlCol="0">
                <a:spAutoFit/>
              </a:bodyPr>
              <a:lstStyle/>
              <a:p>
                <a:r>
                  <a:rPr lang="en-US" sz="3000" dirty="0" smtClean="0"/>
                  <a:t>-</a:t>
                </a:r>
                <a:endParaRPr lang="en-US" sz="3000" dirty="0"/>
              </a:p>
            </p:txBody>
          </p:sp>
        </p:grpSp>
        <p:sp>
          <p:nvSpPr>
            <p:cNvPr id="330" name="Rectangle 329"/>
            <p:cNvSpPr/>
            <p:nvPr/>
          </p:nvSpPr>
          <p:spPr>
            <a:xfrm>
              <a:off x="7189510" y="4783362"/>
              <a:ext cx="1649671" cy="1901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8449605" y="2897755"/>
              <a:ext cx="285121" cy="452079"/>
              <a:chOff x="5668874" y="825733"/>
              <a:chExt cx="308616" cy="567910"/>
            </a:xfrm>
          </p:grpSpPr>
          <p:sp>
            <p:nvSpPr>
              <p:cNvPr id="145" name="Oval 144"/>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5668874" y="825733"/>
                <a:ext cx="258617" cy="510415"/>
              </a:xfrm>
              <a:prstGeom prst="rect">
                <a:avLst/>
              </a:prstGeom>
              <a:noFill/>
            </p:spPr>
            <p:txBody>
              <a:bodyPr wrap="square" rtlCol="0">
                <a:spAutoFit/>
              </a:bodyPr>
              <a:lstStyle/>
              <a:p>
                <a:r>
                  <a:rPr lang="en-US" sz="3000" dirty="0" smtClean="0"/>
                  <a:t>-</a:t>
                </a:r>
                <a:endParaRPr lang="en-US" sz="3000" dirty="0"/>
              </a:p>
            </p:txBody>
          </p:sp>
        </p:grpSp>
        <p:grpSp>
          <p:nvGrpSpPr>
            <p:cNvPr id="147" name="Group 146"/>
            <p:cNvGrpSpPr/>
            <p:nvPr/>
          </p:nvGrpSpPr>
          <p:grpSpPr>
            <a:xfrm>
              <a:off x="8465352" y="4850697"/>
              <a:ext cx="310199" cy="553998"/>
              <a:chOff x="5682120" y="737639"/>
              <a:chExt cx="335761" cy="813567"/>
            </a:xfrm>
          </p:grpSpPr>
          <p:sp>
            <p:nvSpPr>
              <p:cNvPr id="148" name="Oval 147"/>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5682120" y="737639"/>
                <a:ext cx="335761" cy="813567"/>
              </a:xfrm>
              <a:prstGeom prst="rect">
                <a:avLst/>
              </a:prstGeom>
              <a:noFill/>
            </p:spPr>
            <p:txBody>
              <a:bodyPr wrap="square" rtlCol="0">
                <a:spAutoFit/>
              </a:bodyPr>
              <a:lstStyle/>
              <a:p>
                <a:r>
                  <a:rPr lang="en-US" sz="3000" dirty="0" smtClean="0"/>
                  <a:t>-</a:t>
                </a:r>
                <a:endParaRPr lang="en-US" sz="3000" dirty="0"/>
              </a:p>
            </p:txBody>
          </p:sp>
        </p:grpSp>
        <p:grpSp>
          <p:nvGrpSpPr>
            <p:cNvPr id="150" name="Group 149"/>
            <p:cNvGrpSpPr/>
            <p:nvPr/>
          </p:nvGrpSpPr>
          <p:grpSpPr>
            <a:xfrm>
              <a:off x="7461794" y="5898991"/>
              <a:ext cx="310199" cy="553998"/>
              <a:chOff x="5667009" y="759556"/>
              <a:chExt cx="335761" cy="813567"/>
            </a:xfrm>
          </p:grpSpPr>
          <p:sp>
            <p:nvSpPr>
              <p:cNvPr id="151" name="Oval 150"/>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5667009" y="759556"/>
                <a:ext cx="335761" cy="813567"/>
              </a:xfrm>
              <a:prstGeom prst="rect">
                <a:avLst/>
              </a:prstGeom>
              <a:noFill/>
            </p:spPr>
            <p:txBody>
              <a:bodyPr wrap="square" rtlCol="0">
                <a:spAutoFit/>
              </a:bodyPr>
              <a:lstStyle/>
              <a:p>
                <a:r>
                  <a:rPr lang="en-US" sz="3000" dirty="0" smtClean="0"/>
                  <a:t>-</a:t>
                </a:r>
                <a:endParaRPr lang="en-US" sz="3000" dirty="0"/>
              </a:p>
            </p:txBody>
          </p:sp>
        </p:grpSp>
      </p:grpSp>
      <p:grpSp>
        <p:nvGrpSpPr>
          <p:cNvPr id="154" name="Group 153"/>
          <p:cNvGrpSpPr/>
          <p:nvPr/>
        </p:nvGrpSpPr>
        <p:grpSpPr>
          <a:xfrm>
            <a:off x="5498380" y="846311"/>
            <a:ext cx="1691802" cy="5838389"/>
            <a:chOff x="7166664" y="846311"/>
            <a:chExt cx="1691802" cy="5838389"/>
          </a:xfrm>
        </p:grpSpPr>
        <p:grpSp>
          <p:nvGrpSpPr>
            <p:cNvPr id="155" name="Group 154"/>
            <p:cNvGrpSpPr/>
            <p:nvPr/>
          </p:nvGrpSpPr>
          <p:grpSpPr>
            <a:xfrm>
              <a:off x="7189951" y="846311"/>
              <a:ext cx="1668515" cy="2006472"/>
              <a:chOff x="5570485" y="843335"/>
              <a:chExt cx="1668515" cy="2195010"/>
            </a:xfrm>
          </p:grpSpPr>
          <p:cxnSp>
            <p:nvCxnSpPr>
              <p:cNvPr id="228" name="Straight Connector 227"/>
              <p:cNvCxnSpPr/>
              <p:nvPr/>
            </p:nvCxnSpPr>
            <p:spPr>
              <a:xfrm>
                <a:off x="5589329" y="2749244"/>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589329" y="1585963"/>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6437965" y="2168224"/>
                <a:ext cx="481202" cy="688550"/>
                <a:chOff x="6437964" y="2168121"/>
                <a:chExt cx="520855" cy="689434"/>
              </a:xfrm>
            </p:grpSpPr>
            <p:sp>
              <p:nvSpPr>
                <p:cNvPr id="244" name="Oval 243"/>
                <p:cNvSpPr>
                  <a:spLocks noChangeAspect="1"/>
                </p:cNvSpPr>
                <p:nvPr/>
              </p:nvSpPr>
              <p:spPr>
                <a:xfrm rot="16200000">
                  <a:off x="6374536" y="2273271"/>
                  <a:ext cx="689434" cy="479133"/>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rot="16200000">
                  <a:off x="6507788" y="2348699"/>
                  <a:ext cx="300146" cy="439793"/>
                </a:xfrm>
                <a:prstGeom prst="rect">
                  <a:avLst/>
                </a:prstGeom>
                <a:noFill/>
              </p:spPr>
              <p:txBody>
                <a:bodyPr wrap="square" rtlCol="0">
                  <a:spAutoFit/>
                </a:bodyPr>
                <a:lstStyle/>
                <a:p>
                  <a:r>
                    <a:rPr lang="en-US" sz="3000" dirty="0"/>
                    <a:t>+</a:t>
                  </a:r>
                </a:p>
              </p:txBody>
            </p:sp>
          </p:grpSp>
          <p:grpSp>
            <p:nvGrpSpPr>
              <p:cNvPr id="231" name="Group 230"/>
              <p:cNvGrpSpPr/>
              <p:nvPr/>
            </p:nvGrpSpPr>
            <p:grpSpPr>
              <a:xfrm>
                <a:off x="6234803" y="1330163"/>
                <a:ext cx="440760" cy="641382"/>
                <a:chOff x="6232745" y="1330084"/>
                <a:chExt cx="477080" cy="642205"/>
              </a:xfrm>
            </p:grpSpPr>
            <p:sp>
              <p:nvSpPr>
                <p:cNvPr id="242" name="Oval 241"/>
                <p:cNvSpPr>
                  <a:spLocks noChangeAspect="1"/>
                </p:cNvSpPr>
                <p:nvPr/>
              </p:nvSpPr>
              <p:spPr>
                <a:xfrm rot="16200000">
                  <a:off x="6200491" y="1462956"/>
                  <a:ext cx="642205" cy="37646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p:cNvSpPr txBox="1"/>
                <p:nvPr/>
              </p:nvSpPr>
              <p:spPr>
                <a:xfrm rot="16200000">
                  <a:off x="6302569" y="1532330"/>
                  <a:ext cx="300146" cy="439793"/>
                </a:xfrm>
                <a:prstGeom prst="rect">
                  <a:avLst/>
                </a:prstGeom>
                <a:noFill/>
              </p:spPr>
              <p:txBody>
                <a:bodyPr wrap="square" rtlCol="0">
                  <a:spAutoFit/>
                </a:bodyPr>
                <a:lstStyle/>
                <a:p>
                  <a:r>
                    <a:rPr lang="en-US" sz="3000" dirty="0"/>
                    <a:t>+</a:t>
                  </a:r>
                </a:p>
              </p:txBody>
            </p:sp>
          </p:grpSp>
          <p:grpSp>
            <p:nvGrpSpPr>
              <p:cNvPr id="232" name="Group 231"/>
              <p:cNvGrpSpPr/>
              <p:nvPr/>
            </p:nvGrpSpPr>
            <p:grpSpPr>
              <a:xfrm>
                <a:off x="5902120" y="2090996"/>
                <a:ext cx="277024" cy="506209"/>
                <a:chOff x="5912859" y="2090865"/>
                <a:chExt cx="299852" cy="506859"/>
              </a:xfrm>
            </p:grpSpPr>
            <p:sp>
              <p:nvSpPr>
                <p:cNvPr id="240" name="Oval 239"/>
                <p:cNvSpPr/>
                <p:nvPr/>
              </p:nvSpPr>
              <p:spPr>
                <a:xfrm rot="16200000">
                  <a:off x="5867435" y="2252449"/>
                  <a:ext cx="405353"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p:cNvSpPr txBox="1"/>
                <p:nvPr/>
              </p:nvSpPr>
              <p:spPr>
                <a:xfrm>
                  <a:off x="5912859" y="2090865"/>
                  <a:ext cx="296593" cy="445061"/>
                </a:xfrm>
                <a:prstGeom prst="rect">
                  <a:avLst/>
                </a:prstGeom>
                <a:noFill/>
              </p:spPr>
              <p:txBody>
                <a:bodyPr wrap="square" rtlCol="0">
                  <a:spAutoFit/>
                </a:bodyPr>
                <a:lstStyle/>
                <a:p>
                  <a:r>
                    <a:rPr lang="en-US" sz="3000" dirty="0" smtClean="0"/>
                    <a:t>-</a:t>
                  </a:r>
                  <a:endParaRPr lang="en-US" sz="3000" dirty="0"/>
                </a:p>
              </p:txBody>
            </p:sp>
          </p:grpSp>
          <p:grpSp>
            <p:nvGrpSpPr>
              <p:cNvPr id="233" name="Group 232"/>
              <p:cNvGrpSpPr/>
              <p:nvPr/>
            </p:nvGrpSpPr>
            <p:grpSpPr>
              <a:xfrm>
                <a:off x="5671699" y="856009"/>
                <a:ext cx="274014" cy="537103"/>
                <a:chOff x="5682740" y="855850"/>
                <a:chExt cx="296594" cy="537793"/>
              </a:xfrm>
            </p:grpSpPr>
            <p:sp>
              <p:nvSpPr>
                <p:cNvPr id="238" name="Oval 237"/>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p:cNvSpPr txBox="1"/>
                <p:nvPr/>
              </p:nvSpPr>
              <p:spPr>
                <a:xfrm>
                  <a:off x="5682740" y="855850"/>
                  <a:ext cx="296594" cy="445061"/>
                </a:xfrm>
                <a:prstGeom prst="rect">
                  <a:avLst/>
                </a:prstGeom>
                <a:noFill/>
              </p:spPr>
              <p:txBody>
                <a:bodyPr wrap="square" rtlCol="0">
                  <a:spAutoFit/>
                </a:bodyPr>
                <a:lstStyle/>
                <a:p>
                  <a:r>
                    <a:rPr lang="en-US" sz="3000" dirty="0" smtClean="0"/>
                    <a:t>-</a:t>
                  </a:r>
                  <a:endParaRPr lang="en-US" sz="3000" dirty="0"/>
                </a:p>
              </p:txBody>
            </p:sp>
          </p:grpSp>
          <p:grpSp>
            <p:nvGrpSpPr>
              <p:cNvPr id="234" name="Group 233"/>
              <p:cNvGrpSpPr/>
              <p:nvPr/>
            </p:nvGrpSpPr>
            <p:grpSpPr>
              <a:xfrm>
                <a:off x="6820084" y="843335"/>
                <a:ext cx="291829" cy="528263"/>
                <a:chOff x="7019404" y="864701"/>
                <a:chExt cx="315877" cy="528942"/>
              </a:xfrm>
            </p:grpSpPr>
            <p:sp>
              <p:nvSpPr>
                <p:cNvPr id="236" name="Oval 235"/>
                <p:cNvSpPr/>
                <p:nvPr/>
              </p:nvSpPr>
              <p:spPr>
                <a:xfrm rot="16200000">
                  <a:off x="6985637"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7019404" y="864701"/>
                  <a:ext cx="296594" cy="445061"/>
                </a:xfrm>
                <a:prstGeom prst="rect">
                  <a:avLst/>
                </a:prstGeom>
                <a:noFill/>
              </p:spPr>
              <p:txBody>
                <a:bodyPr wrap="square" rtlCol="0">
                  <a:spAutoFit/>
                </a:bodyPr>
                <a:lstStyle/>
                <a:p>
                  <a:r>
                    <a:rPr lang="en-US" sz="3000" dirty="0" smtClean="0"/>
                    <a:t>-</a:t>
                  </a:r>
                  <a:endParaRPr lang="en-US" sz="3000" dirty="0"/>
                </a:p>
              </p:txBody>
            </p:sp>
          </p:grpSp>
          <p:sp>
            <p:nvSpPr>
              <p:cNvPr id="235" name="Rectangle 234"/>
              <p:cNvSpPr/>
              <p:nvPr/>
            </p:nvSpPr>
            <p:spPr>
              <a:xfrm>
                <a:off x="5570485" y="904745"/>
                <a:ext cx="1649671"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6" name="Straight Connector 155"/>
            <p:cNvCxnSpPr/>
            <p:nvPr/>
          </p:nvCxnSpPr>
          <p:spPr>
            <a:xfrm>
              <a:off x="7166664" y="4469540"/>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166664" y="3406178"/>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8001004" y="4171286"/>
              <a:ext cx="495503" cy="496722"/>
              <a:chOff x="6422485" y="2248439"/>
              <a:chExt cx="536334" cy="689434"/>
            </a:xfrm>
          </p:grpSpPr>
          <p:sp>
            <p:nvSpPr>
              <p:cNvPr id="226" name="Oval 225"/>
              <p:cNvSpPr>
                <a:spLocks noChangeAspect="1"/>
              </p:cNvSpPr>
              <p:nvPr/>
            </p:nvSpPr>
            <p:spPr>
              <a:xfrm rot="16200000">
                <a:off x="6374536" y="2353589"/>
                <a:ext cx="689434" cy="479133"/>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rot="16200000">
                <a:off x="6492308" y="2454554"/>
                <a:ext cx="300147" cy="439793"/>
              </a:xfrm>
              <a:prstGeom prst="rect">
                <a:avLst/>
              </a:prstGeom>
              <a:noFill/>
            </p:spPr>
            <p:txBody>
              <a:bodyPr wrap="square" rtlCol="0">
                <a:spAutoFit/>
              </a:bodyPr>
              <a:lstStyle/>
              <a:p>
                <a:r>
                  <a:rPr lang="en-US" sz="3000" dirty="0"/>
                  <a:t>+</a:t>
                </a:r>
              </a:p>
            </p:txBody>
          </p:sp>
        </p:grpSp>
        <p:grpSp>
          <p:nvGrpSpPr>
            <p:cNvPr id="159" name="Group 158"/>
            <p:cNvGrpSpPr/>
            <p:nvPr/>
          </p:nvGrpSpPr>
          <p:grpSpPr>
            <a:xfrm>
              <a:off x="7811980" y="3197437"/>
              <a:ext cx="440922" cy="522564"/>
              <a:chOff x="6232569" y="1391731"/>
              <a:chExt cx="477255" cy="580558"/>
            </a:xfrm>
          </p:grpSpPr>
          <p:sp>
            <p:nvSpPr>
              <p:cNvPr id="224" name="Oval 223"/>
              <p:cNvSpPr>
                <a:spLocks noChangeAspect="1"/>
              </p:cNvSpPr>
              <p:nvPr/>
            </p:nvSpPr>
            <p:spPr>
              <a:xfrm rot="16200000">
                <a:off x="6231314" y="1493779"/>
                <a:ext cx="580558" cy="37646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p:cNvSpPr txBox="1"/>
              <p:nvPr/>
            </p:nvSpPr>
            <p:spPr>
              <a:xfrm rot="16200000">
                <a:off x="6302393" y="1541428"/>
                <a:ext cx="300146" cy="439793"/>
              </a:xfrm>
              <a:prstGeom prst="rect">
                <a:avLst/>
              </a:prstGeom>
              <a:noFill/>
            </p:spPr>
            <p:txBody>
              <a:bodyPr wrap="square" rtlCol="0">
                <a:spAutoFit/>
              </a:bodyPr>
              <a:lstStyle/>
              <a:p>
                <a:r>
                  <a:rPr lang="en-US" sz="3000" dirty="0"/>
                  <a:t>+</a:t>
                </a:r>
              </a:p>
            </p:txBody>
          </p:sp>
        </p:grpSp>
        <p:grpSp>
          <p:nvGrpSpPr>
            <p:cNvPr id="160" name="Group 159"/>
            <p:cNvGrpSpPr/>
            <p:nvPr/>
          </p:nvGrpSpPr>
          <p:grpSpPr>
            <a:xfrm>
              <a:off x="7481143" y="3936664"/>
              <a:ext cx="275339" cy="479975"/>
              <a:chOff x="5914683" y="2071974"/>
              <a:chExt cx="298028" cy="525750"/>
            </a:xfrm>
          </p:grpSpPr>
          <p:sp>
            <p:nvSpPr>
              <p:cNvPr id="222" name="Oval 221"/>
              <p:cNvSpPr/>
              <p:nvPr/>
            </p:nvSpPr>
            <p:spPr>
              <a:xfrm rot="16200000">
                <a:off x="5867435" y="2252449"/>
                <a:ext cx="405353"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p:cNvSpPr txBox="1"/>
              <p:nvPr/>
            </p:nvSpPr>
            <p:spPr>
              <a:xfrm>
                <a:off x="5914683" y="2071974"/>
                <a:ext cx="296593" cy="445061"/>
              </a:xfrm>
              <a:prstGeom prst="rect">
                <a:avLst/>
              </a:prstGeom>
              <a:noFill/>
            </p:spPr>
            <p:txBody>
              <a:bodyPr wrap="square" rtlCol="0">
                <a:spAutoFit/>
              </a:bodyPr>
              <a:lstStyle/>
              <a:p>
                <a:r>
                  <a:rPr lang="en-US" sz="3000" dirty="0" smtClean="0"/>
                  <a:t>-</a:t>
                </a:r>
                <a:endParaRPr lang="en-US" sz="3000" dirty="0"/>
              </a:p>
            </p:txBody>
          </p:sp>
        </p:grpSp>
        <p:grpSp>
          <p:nvGrpSpPr>
            <p:cNvPr id="161" name="Group 160"/>
            <p:cNvGrpSpPr/>
            <p:nvPr/>
          </p:nvGrpSpPr>
          <p:grpSpPr>
            <a:xfrm>
              <a:off x="7248604" y="2897333"/>
              <a:ext cx="272739" cy="452501"/>
              <a:chOff x="5682276" y="825203"/>
              <a:chExt cx="295214" cy="568440"/>
            </a:xfrm>
          </p:grpSpPr>
          <p:sp>
            <p:nvSpPr>
              <p:cNvPr id="220" name="Oval 219"/>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5682276" y="825203"/>
                <a:ext cx="258617" cy="510415"/>
              </a:xfrm>
              <a:prstGeom prst="rect">
                <a:avLst/>
              </a:prstGeom>
              <a:noFill/>
            </p:spPr>
            <p:txBody>
              <a:bodyPr wrap="square" rtlCol="0">
                <a:spAutoFit/>
              </a:bodyPr>
              <a:lstStyle/>
              <a:p>
                <a:r>
                  <a:rPr lang="en-US" sz="3000" dirty="0" smtClean="0"/>
                  <a:t>-</a:t>
                </a:r>
                <a:endParaRPr lang="en-US" sz="3000" dirty="0"/>
              </a:p>
            </p:txBody>
          </p:sp>
        </p:grpSp>
        <p:sp>
          <p:nvSpPr>
            <p:cNvPr id="162" name="Rectangle 161"/>
            <p:cNvSpPr/>
            <p:nvPr/>
          </p:nvSpPr>
          <p:spPr>
            <a:xfrm>
              <a:off x="7189510" y="2870020"/>
              <a:ext cx="1649671" cy="1901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a:off x="7166664" y="6270188"/>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166664" y="5206826"/>
              <a:ext cx="1649671"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8008407" y="5993317"/>
              <a:ext cx="488092" cy="471057"/>
              <a:chOff x="6430506" y="2248439"/>
              <a:chExt cx="528313" cy="689434"/>
            </a:xfrm>
          </p:grpSpPr>
          <p:sp>
            <p:nvSpPr>
              <p:cNvPr id="218" name="Oval 217"/>
              <p:cNvSpPr>
                <a:spLocks noChangeAspect="1"/>
              </p:cNvSpPr>
              <p:nvPr/>
            </p:nvSpPr>
            <p:spPr>
              <a:xfrm rot="16200000">
                <a:off x="6374536" y="2353589"/>
                <a:ext cx="689434" cy="479133"/>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p:cNvSpPr txBox="1"/>
              <p:nvPr/>
            </p:nvSpPr>
            <p:spPr>
              <a:xfrm rot="16200000">
                <a:off x="6500330" y="2516769"/>
                <a:ext cx="300146" cy="439793"/>
              </a:xfrm>
              <a:prstGeom prst="rect">
                <a:avLst/>
              </a:prstGeom>
              <a:noFill/>
            </p:spPr>
            <p:txBody>
              <a:bodyPr wrap="square" rtlCol="0">
                <a:spAutoFit/>
              </a:bodyPr>
              <a:lstStyle/>
              <a:p>
                <a:r>
                  <a:rPr lang="en-US" sz="3000" dirty="0"/>
                  <a:t>+</a:t>
                </a:r>
              </a:p>
            </p:txBody>
          </p:sp>
        </p:grpSp>
        <p:grpSp>
          <p:nvGrpSpPr>
            <p:cNvPr id="166" name="Group 165"/>
            <p:cNvGrpSpPr/>
            <p:nvPr/>
          </p:nvGrpSpPr>
          <p:grpSpPr>
            <a:xfrm>
              <a:off x="7791193" y="5059808"/>
              <a:ext cx="434427" cy="388449"/>
              <a:chOff x="6239599" y="1391731"/>
              <a:chExt cx="470225" cy="633968"/>
            </a:xfrm>
          </p:grpSpPr>
          <p:sp>
            <p:nvSpPr>
              <p:cNvPr id="199" name="Oval 198"/>
              <p:cNvSpPr>
                <a:spLocks noChangeAspect="1"/>
              </p:cNvSpPr>
              <p:nvPr/>
            </p:nvSpPr>
            <p:spPr>
              <a:xfrm rot="16200000">
                <a:off x="6231314" y="1493779"/>
                <a:ext cx="580558" cy="37646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rot="16200000">
                <a:off x="6309423" y="1655729"/>
                <a:ext cx="300146" cy="439793"/>
              </a:xfrm>
              <a:prstGeom prst="rect">
                <a:avLst/>
              </a:prstGeom>
              <a:noFill/>
            </p:spPr>
            <p:txBody>
              <a:bodyPr wrap="square" rtlCol="0">
                <a:spAutoFit/>
              </a:bodyPr>
              <a:lstStyle/>
              <a:p>
                <a:r>
                  <a:rPr lang="en-US" sz="3000" dirty="0"/>
                  <a:t>+</a:t>
                </a:r>
              </a:p>
            </p:txBody>
          </p:sp>
        </p:grpSp>
        <p:grpSp>
          <p:nvGrpSpPr>
            <p:cNvPr id="167" name="Group 166"/>
            <p:cNvGrpSpPr/>
            <p:nvPr/>
          </p:nvGrpSpPr>
          <p:grpSpPr>
            <a:xfrm>
              <a:off x="7248610" y="4850697"/>
              <a:ext cx="310199" cy="553998"/>
              <a:chOff x="5682284" y="737639"/>
              <a:chExt cx="335761" cy="813567"/>
            </a:xfrm>
          </p:grpSpPr>
          <p:sp>
            <p:nvSpPr>
              <p:cNvPr id="178" name="Oval 177"/>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5682284" y="737639"/>
                <a:ext cx="335761" cy="813567"/>
              </a:xfrm>
              <a:prstGeom prst="rect">
                <a:avLst/>
              </a:prstGeom>
              <a:noFill/>
            </p:spPr>
            <p:txBody>
              <a:bodyPr wrap="square" rtlCol="0">
                <a:spAutoFit/>
              </a:bodyPr>
              <a:lstStyle/>
              <a:p>
                <a:r>
                  <a:rPr lang="en-US" sz="3000" dirty="0" smtClean="0"/>
                  <a:t>-</a:t>
                </a:r>
                <a:endParaRPr lang="en-US" sz="3000" dirty="0"/>
              </a:p>
            </p:txBody>
          </p:sp>
        </p:grpSp>
        <p:sp>
          <p:nvSpPr>
            <p:cNvPr id="168" name="Rectangle 167"/>
            <p:cNvSpPr/>
            <p:nvPr/>
          </p:nvSpPr>
          <p:spPr>
            <a:xfrm>
              <a:off x="7189510" y="4783362"/>
              <a:ext cx="1649671" cy="1901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8461847" y="2897755"/>
              <a:ext cx="272871" cy="452078"/>
              <a:chOff x="5682133" y="825734"/>
              <a:chExt cx="295357" cy="567909"/>
            </a:xfrm>
          </p:grpSpPr>
          <p:sp>
            <p:nvSpPr>
              <p:cNvPr id="176" name="Oval 175"/>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5682133" y="825734"/>
                <a:ext cx="258617" cy="510415"/>
              </a:xfrm>
              <a:prstGeom prst="rect">
                <a:avLst/>
              </a:prstGeom>
              <a:noFill/>
            </p:spPr>
            <p:txBody>
              <a:bodyPr wrap="square" rtlCol="0">
                <a:spAutoFit/>
              </a:bodyPr>
              <a:lstStyle/>
              <a:p>
                <a:r>
                  <a:rPr lang="en-US" sz="3000" dirty="0" smtClean="0"/>
                  <a:t>-</a:t>
                </a:r>
                <a:endParaRPr lang="en-US" sz="3000" dirty="0"/>
              </a:p>
            </p:txBody>
          </p:sp>
        </p:grpSp>
        <p:grpSp>
          <p:nvGrpSpPr>
            <p:cNvPr id="170" name="Group 169"/>
            <p:cNvGrpSpPr/>
            <p:nvPr/>
          </p:nvGrpSpPr>
          <p:grpSpPr>
            <a:xfrm>
              <a:off x="8454368" y="4863001"/>
              <a:ext cx="283864" cy="553998"/>
              <a:chOff x="5670234" y="755712"/>
              <a:chExt cx="307256" cy="813570"/>
            </a:xfrm>
          </p:grpSpPr>
          <p:sp>
            <p:nvSpPr>
              <p:cNvPr id="174" name="Oval 173"/>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5670234" y="755712"/>
                <a:ext cx="287723" cy="813570"/>
              </a:xfrm>
              <a:prstGeom prst="rect">
                <a:avLst/>
              </a:prstGeom>
              <a:noFill/>
            </p:spPr>
            <p:txBody>
              <a:bodyPr wrap="square" rtlCol="0">
                <a:spAutoFit/>
              </a:bodyPr>
              <a:lstStyle/>
              <a:p>
                <a:r>
                  <a:rPr lang="en-US" sz="3000" dirty="0" smtClean="0"/>
                  <a:t>-</a:t>
                </a:r>
                <a:endParaRPr lang="en-US" sz="3000" dirty="0"/>
              </a:p>
            </p:txBody>
          </p:sp>
        </p:grpSp>
        <p:grpSp>
          <p:nvGrpSpPr>
            <p:cNvPr id="171" name="Group 170"/>
            <p:cNvGrpSpPr/>
            <p:nvPr/>
          </p:nvGrpSpPr>
          <p:grpSpPr>
            <a:xfrm>
              <a:off x="7469595" y="5892482"/>
              <a:ext cx="310199" cy="553998"/>
              <a:chOff x="5675453" y="749997"/>
              <a:chExt cx="335761" cy="813567"/>
            </a:xfrm>
          </p:grpSpPr>
          <p:sp>
            <p:nvSpPr>
              <p:cNvPr id="172" name="Oval 171"/>
              <p:cNvSpPr/>
              <p:nvPr/>
            </p:nvSpPr>
            <p:spPr>
              <a:xfrm rot="16200000">
                <a:off x="5627846" y="1044000"/>
                <a:ext cx="414089" cy="28519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675453" y="749997"/>
                <a:ext cx="335761" cy="813567"/>
              </a:xfrm>
              <a:prstGeom prst="rect">
                <a:avLst/>
              </a:prstGeom>
              <a:noFill/>
            </p:spPr>
            <p:txBody>
              <a:bodyPr wrap="square" rtlCol="0">
                <a:spAutoFit/>
              </a:bodyPr>
              <a:lstStyle/>
              <a:p>
                <a:r>
                  <a:rPr lang="en-US" sz="3000" dirty="0" smtClean="0"/>
                  <a:t>-</a:t>
                </a:r>
                <a:endParaRPr lang="en-US" sz="3000" dirty="0"/>
              </a:p>
            </p:txBody>
          </p:sp>
        </p:grpSp>
      </p:grpSp>
    </p:spTree>
    <p:extLst>
      <p:ext uri="{BB962C8B-B14F-4D97-AF65-F5344CB8AC3E}">
        <p14:creationId xmlns:p14="http://schemas.microsoft.com/office/powerpoint/2010/main" val="3317459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Inelastic neutron scattering provides “spring constants” of the lattice</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14</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6200" y="1143000"/>
                <a:ext cx="5410200" cy="751744"/>
              </a:xfrm>
              <a:prstGeom prst="rect">
                <a:avLst/>
              </a:prstGeom>
              <a:noFill/>
            </p:spPr>
            <p:txBody>
              <a:bodyPr wrap="squar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𝑠</m:t>
                          </m:r>
                        </m:sub>
                      </m:sSub>
                      <m:r>
                        <a:rPr lang="en-US" sz="2600" b="0" i="0"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r>
                        <a:rPr lang="en-US" sz="2600" b="0" i="1" smtClean="0">
                          <a:latin typeface="Cambria Math" panose="02040503050406030204" pitchFamily="18" charset="0"/>
                        </a:rPr>
                        <m:t>𝐾</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4</m:t>
                          </m:r>
                        </m:den>
                      </m:f>
                      <m:r>
                        <a:rPr lang="en-US" sz="2600" b="0" i="1" smtClean="0">
                          <a:latin typeface="Cambria Math" panose="02040503050406030204" pitchFamily="18" charset="0"/>
                          <a:ea typeface="Cambria Math" panose="02040503050406030204" pitchFamily="18" charset="0"/>
                        </a:rPr>
                        <m:t>𝛼</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4</m:t>
                          </m:r>
                        </m:sup>
                      </m:sSup>
                      <m:r>
                        <a:rPr lang="en-US" sz="2600" b="0" i="1" smtClean="0">
                          <a:latin typeface="Cambria Math" panose="02040503050406030204" pitchFamily="18" charset="0"/>
                          <a:ea typeface="Cambria Math" panose="02040503050406030204" pitchFamily="18" charset="0"/>
                        </a:rPr>
                        <m:t>+</m:t>
                      </m:r>
                      <m:f>
                        <m:fPr>
                          <m:ctrlPr>
                            <a:rPr lang="en-US" sz="2600" b="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1</m:t>
                          </m:r>
                        </m:num>
                        <m:den>
                          <m:r>
                            <a:rPr lang="en-US" sz="2600" b="0" i="1" smtClean="0">
                              <a:latin typeface="Cambria Math" panose="02040503050406030204" pitchFamily="18" charset="0"/>
                              <a:ea typeface="Cambria Math" panose="02040503050406030204" pitchFamily="18" charset="0"/>
                            </a:rPr>
                            <m:t>6</m:t>
                          </m:r>
                        </m:den>
                      </m:f>
                      <m:r>
                        <a:rPr lang="en-US" sz="2600" b="0" i="1" smtClean="0">
                          <a:latin typeface="Cambria Math" panose="02040503050406030204" pitchFamily="18" charset="0"/>
                          <a:ea typeface="Cambria Math" panose="02040503050406030204" pitchFamily="18" charset="0"/>
                        </a:rPr>
                        <m:t>𝛽</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6</m:t>
                          </m:r>
                        </m:sup>
                      </m:s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𝑄𝐸𝑥</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76200" y="1143000"/>
                <a:ext cx="5410200" cy="751744"/>
              </a:xfrm>
              <a:prstGeom prst="rect">
                <a:avLst/>
              </a:prstGeom>
              <a:blipFill rotWithShape="0">
                <a:blip r:embed="rId3" cstate="print"/>
                <a:stretch>
                  <a:fillRect/>
                </a:stretch>
              </a:blipFill>
            </p:spPr>
            <p:txBody>
              <a:bodyPr/>
              <a:lstStyle/>
              <a:p>
                <a:r>
                  <a:rPr lang="en-US">
                    <a:noFill/>
                  </a:rPr>
                  <a:t> </a:t>
                </a:r>
              </a:p>
            </p:txBody>
          </p:sp>
        </mc:Fallback>
      </mc:AlternateContent>
      <p:pic>
        <p:nvPicPr>
          <p:cNvPr id="9" name="Content Placeholder 8"/>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6195" b="9578"/>
          <a:stretch/>
        </p:blipFill>
        <p:spPr>
          <a:xfrm>
            <a:off x="6413120" y="968057"/>
            <a:ext cx="2121280" cy="4823143"/>
          </a:xfrm>
        </p:spPr>
      </p:pic>
      <p:sp>
        <p:nvSpPr>
          <p:cNvPr id="13" name="Freeform 12"/>
          <p:cNvSpPr/>
          <p:nvPr/>
        </p:nvSpPr>
        <p:spPr>
          <a:xfrm>
            <a:off x="6957060" y="2232660"/>
            <a:ext cx="1463040" cy="2941320"/>
          </a:xfrm>
          <a:custGeom>
            <a:avLst/>
            <a:gdLst>
              <a:gd name="connsiteX0" fmla="*/ 0 w 1463040"/>
              <a:gd name="connsiteY0" fmla="*/ 2941320 h 2941320"/>
              <a:gd name="connsiteX1" fmla="*/ 38100 w 1463040"/>
              <a:gd name="connsiteY1" fmla="*/ 2918460 h 2941320"/>
              <a:gd name="connsiteX2" fmla="*/ 83820 w 1463040"/>
              <a:gd name="connsiteY2" fmla="*/ 2895600 h 2941320"/>
              <a:gd name="connsiteX3" fmla="*/ 121920 w 1463040"/>
              <a:gd name="connsiteY3" fmla="*/ 2827020 h 2941320"/>
              <a:gd name="connsiteX4" fmla="*/ 129540 w 1463040"/>
              <a:gd name="connsiteY4" fmla="*/ 2735580 h 2941320"/>
              <a:gd name="connsiteX5" fmla="*/ 144780 w 1463040"/>
              <a:gd name="connsiteY5" fmla="*/ 2689860 h 2941320"/>
              <a:gd name="connsiteX6" fmla="*/ 160020 w 1463040"/>
              <a:gd name="connsiteY6" fmla="*/ 2644140 h 2941320"/>
              <a:gd name="connsiteX7" fmla="*/ 167640 w 1463040"/>
              <a:gd name="connsiteY7" fmla="*/ 2621280 h 2941320"/>
              <a:gd name="connsiteX8" fmla="*/ 182880 w 1463040"/>
              <a:gd name="connsiteY8" fmla="*/ 2598420 h 2941320"/>
              <a:gd name="connsiteX9" fmla="*/ 190500 w 1463040"/>
              <a:gd name="connsiteY9" fmla="*/ 2575560 h 2941320"/>
              <a:gd name="connsiteX10" fmla="*/ 205740 w 1463040"/>
              <a:gd name="connsiteY10" fmla="*/ 2552700 h 2941320"/>
              <a:gd name="connsiteX11" fmla="*/ 220980 w 1463040"/>
              <a:gd name="connsiteY11" fmla="*/ 2506980 h 2941320"/>
              <a:gd name="connsiteX12" fmla="*/ 228600 w 1463040"/>
              <a:gd name="connsiteY12" fmla="*/ 2484120 h 2941320"/>
              <a:gd name="connsiteX13" fmla="*/ 236220 w 1463040"/>
              <a:gd name="connsiteY13" fmla="*/ 2461260 h 2941320"/>
              <a:gd name="connsiteX14" fmla="*/ 243840 w 1463040"/>
              <a:gd name="connsiteY14" fmla="*/ 2430780 h 2941320"/>
              <a:gd name="connsiteX15" fmla="*/ 259080 w 1463040"/>
              <a:gd name="connsiteY15" fmla="*/ 2385060 h 2941320"/>
              <a:gd name="connsiteX16" fmla="*/ 297180 w 1463040"/>
              <a:gd name="connsiteY16" fmla="*/ 2270760 h 2941320"/>
              <a:gd name="connsiteX17" fmla="*/ 312420 w 1463040"/>
              <a:gd name="connsiteY17" fmla="*/ 2217420 h 2941320"/>
              <a:gd name="connsiteX18" fmla="*/ 320040 w 1463040"/>
              <a:gd name="connsiteY18" fmla="*/ 2194560 h 2941320"/>
              <a:gd name="connsiteX19" fmla="*/ 327660 w 1463040"/>
              <a:gd name="connsiteY19" fmla="*/ 2164080 h 2941320"/>
              <a:gd name="connsiteX20" fmla="*/ 342900 w 1463040"/>
              <a:gd name="connsiteY20" fmla="*/ 2118360 h 2941320"/>
              <a:gd name="connsiteX21" fmla="*/ 358140 w 1463040"/>
              <a:gd name="connsiteY21" fmla="*/ 2049780 h 2941320"/>
              <a:gd name="connsiteX22" fmla="*/ 373380 w 1463040"/>
              <a:gd name="connsiteY22" fmla="*/ 2026920 h 2941320"/>
              <a:gd name="connsiteX23" fmla="*/ 388620 w 1463040"/>
              <a:gd name="connsiteY23" fmla="*/ 1965960 h 2941320"/>
              <a:gd name="connsiteX24" fmla="*/ 396240 w 1463040"/>
              <a:gd name="connsiteY24" fmla="*/ 1943100 h 2941320"/>
              <a:gd name="connsiteX25" fmla="*/ 403860 w 1463040"/>
              <a:gd name="connsiteY25" fmla="*/ 1912620 h 2941320"/>
              <a:gd name="connsiteX26" fmla="*/ 419100 w 1463040"/>
              <a:gd name="connsiteY26" fmla="*/ 1866900 h 2941320"/>
              <a:gd name="connsiteX27" fmla="*/ 426720 w 1463040"/>
              <a:gd name="connsiteY27" fmla="*/ 1844040 h 2941320"/>
              <a:gd name="connsiteX28" fmla="*/ 434340 w 1463040"/>
              <a:gd name="connsiteY28" fmla="*/ 1813560 h 2941320"/>
              <a:gd name="connsiteX29" fmla="*/ 441960 w 1463040"/>
              <a:gd name="connsiteY29" fmla="*/ 1790700 h 2941320"/>
              <a:gd name="connsiteX30" fmla="*/ 449580 w 1463040"/>
              <a:gd name="connsiteY30" fmla="*/ 1744980 h 2941320"/>
              <a:gd name="connsiteX31" fmla="*/ 464820 w 1463040"/>
              <a:gd name="connsiteY31" fmla="*/ 1699260 h 2941320"/>
              <a:gd name="connsiteX32" fmla="*/ 487680 w 1463040"/>
              <a:gd name="connsiteY32" fmla="*/ 1630680 h 2941320"/>
              <a:gd name="connsiteX33" fmla="*/ 502920 w 1463040"/>
              <a:gd name="connsiteY33" fmla="*/ 1584960 h 2941320"/>
              <a:gd name="connsiteX34" fmla="*/ 510540 w 1463040"/>
              <a:gd name="connsiteY34" fmla="*/ 1562100 h 2941320"/>
              <a:gd name="connsiteX35" fmla="*/ 525780 w 1463040"/>
              <a:gd name="connsiteY35" fmla="*/ 1539240 h 2941320"/>
              <a:gd name="connsiteX36" fmla="*/ 541020 w 1463040"/>
              <a:gd name="connsiteY36" fmla="*/ 1493520 h 2941320"/>
              <a:gd name="connsiteX37" fmla="*/ 556260 w 1463040"/>
              <a:gd name="connsiteY37" fmla="*/ 1470660 h 2941320"/>
              <a:gd name="connsiteX38" fmla="*/ 579120 w 1463040"/>
              <a:gd name="connsiteY38" fmla="*/ 1394460 h 2941320"/>
              <a:gd name="connsiteX39" fmla="*/ 594360 w 1463040"/>
              <a:gd name="connsiteY39" fmla="*/ 1348740 h 2941320"/>
              <a:gd name="connsiteX40" fmla="*/ 601980 w 1463040"/>
              <a:gd name="connsiteY40" fmla="*/ 1310640 h 2941320"/>
              <a:gd name="connsiteX41" fmla="*/ 617220 w 1463040"/>
              <a:gd name="connsiteY41" fmla="*/ 1264920 h 2941320"/>
              <a:gd name="connsiteX42" fmla="*/ 624840 w 1463040"/>
              <a:gd name="connsiteY42" fmla="*/ 1242060 h 2941320"/>
              <a:gd name="connsiteX43" fmla="*/ 632460 w 1463040"/>
              <a:gd name="connsiteY43" fmla="*/ 1219200 h 2941320"/>
              <a:gd name="connsiteX44" fmla="*/ 640080 w 1463040"/>
              <a:gd name="connsiteY44" fmla="*/ 1188720 h 2941320"/>
              <a:gd name="connsiteX45" fmla="*/ 662940 w 1463040"/>
              <a:gd name="connsiteY45" fmla="*/ 1104900 h 2941320"/>
              <a:gd name="connsiteX46" fmla="*/ 693420 w 1463040"/>
              <a:gd name="connsiteY46" fmla="*/ 1036320 h 2941320"/>
              <a:gd name="connsiteX47" fmla="*/ 701040 w 1463040"/>
              <a:gd name="connsiteY47" fmla="*/ 1013460 h 2941320"/>
              <a:gd name="connsiteX48" fmla="*/ 716280 w 1463040"/>
              <a:gd name="connsiteY48" fmla="*/ 990600 h 2941320"/>
              <a:gd name="connsiteX49" fmla="*/ 731520 w 1463040"/>
              <a:gd name="connsiteY49" fmla="*/ 944880 h 2941320"/>
              <a:gd name="connsiteX50" fmla="*/ 739140 w 1463040"/>
              <a:gd name="connsiteY50" fmla="*/ 922020 h 2941320"/>
              <a:gd name="connsiteX51" fmla="*/ 769620 w 1463040"/>
              <a:gd name="connsiteY51" fmla="*/ 868680 h 2941320"/>
              <a:gd name="connsiteX52" fmla="*/ 792480 w 1463040"/>
              <a:gd name="connsiteY52" fmla="*/ 845820 h 2941320"/>
              <a:gd name="connsiteX53" fmla="*/ 815340 w 1463040"/>
              <a:gd name="connsiteY53" fmla="*/ 800100 h 2941320"/>
              <a:gd name="connsiteX54" fmla="*/ 838200 w 1463040"/>
              <a:gd name="connsiteY54" fmla="*/ 731520 h 2941320"/>
              <a:gd name="connsiteX55" fmla="*/ 845820 w 1463040"/>
              <a:gd name="connsiteY55" fmla="*/ 708660 h 2941320"/>
              <a:gd name="connsiteX56" fmla="*/ 861060 w 1463040"/>
              <a:gd name="connsiteY56" fmla="*/ 685800 h 2941320"/>
              <a:gd name="connsiteX57" fmla="*/ 876300 w 1463040"/>
              <a:gd name="connsiteY57" fmla="*/ 632460 h 2941320"/>
              <a:gd name="connsiteX58" fmla="*/ 891540 w 1463040"/>
              <a:gd name="connsiteY58" fmla="*/ 601980 h 2941320"/>
              <a:gd name="connsiteX59" fmla="*/ 922020 w 1463040"/>
              <a:gd name="connsiteY59" fmla="*/ 556260 h 2941320"/>
              <a:gd name="connsiteX60" fmla="*/ 937260 w 1463040"/>
              <a:gd name="connsiteY60" fmla="*/ 525780 h 2941320"/>
              <a:gd name="connsiteX61" fmla="*/ 967740 w 1463040"/>
              <a:gd name="connsiteY61" fmla="*/ 480060 h 2941320"/>
              <a:gd name="connsiteX62" fmla="*/ 990600 w 1463040"/>
              <a:gd name="connsiteY62" fmla="*/ 426720 h 2941320"/>
              <a:gd name="connsiteX63" fmla="*/ 998220 w 1463040"/>
              <a:gd name="connsiteY63" fmla="*/ 403860 h 2941320"/>
              <a:gd name="connsiteX64" fmla="*/ 1036320 w 1463040"/>
              <a:gd name="connsiteY64" fmla="*/ 358140 h 2941320"/>
              <a:gd name="connsiteX65" fmla="*/ 1059180 w 1463040"/>
              <a:gd name="connsiteY65" fmla="*/ 342900 h 2941320"/>
              <a:gd name="connsiteX66" fmla="*/ 1112520 w 1463040"/>
              <a:gd name="connsiteY66" fmla="*/ 281940 h 2941320"/>
              <a:gd name="connsiteX67" fmla="*/ 1150620 w 1463040"/>
              <a:gd name="connsiteY67" fmla="*/ 213360 h 2941320"/>
              <a:gd name="connsiteX68" fmla="*/ 1165860 w 1463040"/>
              <a:gd name="connsiteY68" fmla="*/ 190500 h 2941320"/>
              <a:gd name="connsiteX69" fmla="*/ 1181100 w 1463040"/>
              <a:gd name="connsiteY69" fmla="*/ 167640 h 2941320"/>
              <a:gd name="connsiteX70" fmla="*/ 1203960 w 1463040"/>
              <a:gd name="connsiteY70" fmla="*/ 152400 h 2941320"/>
              <a:gd name="connsiteX71" fmla="*/ 1242060 w 1463040"/>
              <a:gd name="connsiteY71" fmla="*/ 114300 h 2941320"/>
              <a:gd name="connsiteX72" fmla="*/ 1280160 w 1463040"/>
              <a:gd name="connsiteY72" fmla="*/ 76200 h 2941320"/>
              <a:gd name="connsiteX73" fmla="*/ 1325880 w 1463040"/>
              <a:gd name="connsiteY73" fmla="*/ 60960 h 2941320"/>
              <a:gd name="connsiteX74" fmla="*/ 1348740 w 1463040"/>
              <a:gd name="connsiteY74" fmla="*/ 53340 h 2941320"/>
              <a:gd name="connsiteX75" fmla="*/ 1394460 w 1463040"/>
              <a:gd name="connsiteY75" fmla="*/ 22860 h 2941320"/>
              <a:gd name="connsiteX76" fmla="*/ 1417320 w 1463040"/>
              <a:gd name="connsiteY76" fmla="*/ 7620 h 2941320"/>
              <a:gd name="connsiteX77" fmla="*/ 1463040 w 1463040"/>
              <a:gd name="connsiteY77" fmla="*/ 0 h 29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463040" h="2941320">
                <a:moveTo>
                  <a:pt x="0" y="2941320"/>
                </a:moveTo>
                <a:cubicBezTo>
                  <a:pt x="12700" y="2933700"/>
                  <a:pt x="24853" y="2925084"/>
                  <a:pt x="38100" y="2918460"/>
                </a:cubicBezTo>
                <a:cubicBezTo>
                  <a:pt x="101196" y="2886912"/>
                  <a:pt x="18306" y="2939276"/>
                  <a:pt x="83820" y="2895600"/>
                </a:cubicBezTo>
                <a:cubicBezTo>
                  <a:pt x="118755" y="2843197"/>
                  <a:pt x="108508" y="2867256"/>
                  <a:pt x="121920" y="2827020"/>
                </a:cubicBezTo>
                <a:cubicBezTo>
                  <a:pt x="124460" y="2796540"/>
                  <a:pt x="124512" y="2765749"/>
                  <a:pt x="129540" y="2735580"/>
                </a:cubicBezTo>
                <a:cubicBezTo>
                  <a:pt x="132181" y="2719734"/>
                  <a:pt x="139700" y="2705100"/>
                  <a:pt x="144780" y="2689860"/>
                </a:cubicBezTo>
                <a:lnTo>
                  <a:pt x="160020" y="2644140"/>
                </a:lnTo>
                <a:cubicBezTo>
                  <a:pt x="162560" y="2636520"/>
                  <a:pt x="163185" y="2627963"/>
                  <a:pt x="167640" y="2621280"/>
                </a:cubicBezTo>
                <a:cubicBezTo>
                  <a:pt x="172720" y="2613660"/>
                  <a:pt x="178784" y="2606611"/>
                  <a:pt x="182880" y="2598420"/>
                </a:cubicBezTo>
                <a:cubicBezTo>
                  <a:pt x="186472" y="2591236"/>
                  <a:pt x="186908" y="2582744"/>
                  <a:pt x="190500" y="2575560"/>
                </a:cubicBezTo>
                <a:cubicBezTo>
                  <a:pt x="194596" y="2567369"/>
                  <a:pt x="202021" y="2561069"/>
                  <a:pt x="205740" y="2552700"/>
                </a:cubicBezTo>
                <a:cubicBezTo>
                  <a:pt x="212264" y="2538020"/>
                  <a:pt x="215900" y="2522220"/>
                  <a:pt x="220980" y="2506980"/>
                </a:cubicBezTo>
                <a:lnTo>
                  <a:pt x="228600" y="2484120"/>
                </a:lnTo>
                <a:cubicBezTo>
                  <a:pt x="231140" y="2476500"/>
                  <a:pt x="234272" y="2469052"/>
                  <a:pt x="236220" y="2461260"/>
                </a:cubicBezTo>
                <a:cubicBezTo>
                  <a:pt x="238760" y="2451100"/>
                  <a:pt x="240831" y="2440811"/>
                  <a:pt x="243840" y="2430780"/>
                </a:cubicBezTo>
                <a:cubicBezTo>
                  <a:pt x="248456" y="2415393"/>
                  <a:pt x="254000" y="2400300"/>
                  <a:pt x="259080" y="2385060"/>
                </a:cubicBezTo>
                <a:lnTo>
                  <a:pt x="297180" y="2270760"/>
                </a:lnTo>
                <a:cubicBezTo>
                  <a:pt x="315450" y="2215950"/>
                  <a:pt x="293284" y="2284397"/>
                  <a:pt x="312420" y="2217420"/>
                </a:cubicBezTo>
                <a:cubicBezTo>
                  <a:pt x="314627" y="2209697"/>
                  <a:pt x="317833" y="2202283"/>
                  <a:pt x="320040" y="2194560"/>
                </a:cubicBezTo>
                <a:cubicBezTo>
                  <a:pt x="322917" y="2184490"/>
                  <a:pt x="324651" y="2174111"/>
                  <a:pt x="327660" y="2164080"/>
                </a:cubicBezTo>
                <a:cubicBezTo>
                  <a:pt x="332276" y="2148693"/>
                  <a:pt x="340259" y="2134206"/>
                  <a:pt x="342900" y="2118360"/>
                </a:cubicBezTo>
                <a:cubicBezTo>
                  <a:pt x="345827" y="2100800"/>
                  <a:pt x="348761" y="2068539"/>
                  <a:pt x="358140" y="2049780"/>
                </a:cubicBezTo>
                <a:cubicBezTo>
                  <a:pt x="362236" y="2041589"/>
                  <a:pt x="368300" y="2034540"/>
                  <a:pt x="373380" y="2026920"/>
                </a:cubicBezTo>
                <a:cubicBezTo>
                  <a:pt x="378460" y="2006600"/>
                  <a:pt x="381996" y="1985831"/>
                  <a:pt x="388620" y="1965960"/>
                </a:cubicBezTo>
                <a:cubicBezTo>
                  <a:pt x="391160" y="1958340"/>
                  <a:pt x="394033" y="1950823"/>
                  <a:pt x="396240" y="1943100"/>
                </a:cubicBezTo>
                <a:cubicBezTo>
                  <a:pt x="399117" y="1933030"/>
                  <a:pt x="400851" y="1922651"/>
                  <a:pt x="403860" y="1912620"/>
                </a:cubicBezTo>
                <a:cubicBezTo>
                  <a:pt x="408476" y="1897233"/>
                  <a:pt x="414020" y="1882140"/>
                  <a:pt x="419100" y="1866900"/>
                </a:cubicBezTo>
                <a:cubicBezTo>
                  <a:pt x="421640" y="1859280"/>
                  <a:pt x="424772" y="1851832"/>
                  <a:pt x="426720" y="1844040"/>
                </a:cubicBezTo>
                <a:cubicBezTo>
                  <a:pt x="429260" y="1833880"/>
                  <a:pt x="431463" y="1823630"/>
                  <a:pt x="434340" y="1813560"/>
                </a:cubicBezTo>
                <a:cubicBezTo>
                  <a:pt x="436547" y="1805837"/>
                  <a:pt x="440218" y="1798541"/>
                  <a:pt x="441960" y="1790700"/>
                </a:cubicBezTo>
                <a:cubicBezTo>
                  <a:pt x="445312" y="1775618"/>
                  <a:pt x="445833" y="1759969"/>
                  <a:pt x="449580" y="1744980"/>
                </a:cubicBezTo>
                <a:cubicBezTo>
                  <a:pt x="453476" y="1729395"/>
                  <a:pt x="459740" y="1714500"/>
                  <a:pt x="464820" y="1699260"/>
                </a:cubicBezTo>
                <a:lnTo>
                  <a:pt x="487680" y="1630680"/>
                </a:lnTo>
                <a:lnTo>
                  <a:pt x="502920" y="1584960"/>
                </a:lnTo>
                <a:cubicBezTo>
                  <a:pt x="505460" y="1577340"/>
                  <a:pt x="506085" y="1568783"/>
                  <a:pt x="510540" y="1562100"/>
                </a:cubicBezTo>
                <a:cubicBezTo>
                  <a:pt x="515620" y="1554480"/>
                  <a:pt x="522061" y="1547609"/>
                  <a:pt x="525780" y="1539240"/>
                </a:cubicBezTo>
                <a:cubicBezTo>
                  <a:pt x="532304" y="1524560"/>
                  <a:pt x="532109" y="1506886"/>
                  <a:pt x="541020" y="1493520"/>
                </a:cubicBezTo>
                <a:cubicBezTo>
                  <a:pt x="546100" y="1485900"/>
                  <a:pt x="552541" y="1479029"/>
                  <a:pt x="556260" y="1470660"/>
                </a:cubicBezTo>
                <a:cubicBezTo>
                  <a:pt x="572839" y="1433357"/>
                  <a:pt x="568890" y="1428560"/>
                  <a:pt x="579120" y="1394460"/>
                </a:cubicBezTo>
                <a:cubicBezTo>
                  <a:pt x="583736" y="1379073"/>
                  <a:pt x="591210" y="1364492"/>
                  <a:pt x="594360" y="1348740"/>
                </a:cubicBezTo>
                <a:cubicBezTo>
                  <a:pt x="596900" y="1336040"/>
                  <a:pt x="598572" y="1323135"/>
                  <a:pt x="601980" y="1310640"/>
                </a:cubicBezTo>
                <a:cubicBezTo>
                  <a:pt x="606207" y="1295142"/>
                  <a:pt x="612140" y="1280160"/>
                  <a:pt x="617220" y="1264920"/>
                </a:cubicBezTo>
                <a:lnTo>
                  <a:pt x="624840" y="1242060"/>
                </a:lnTo>
                <a:cubicBezTo>
                  <a:pt x="627380" y="1234440"/>
                  <a:pt x="630512" y="1226992"/>
                  <a:pt x="632460" y="1219200"/>
                </a:cubicBezTo>
                <a:cubicBezTo>
                  <a:pt x="635000" y="1209040"/>
                  <a:pt x="637808" y="1198943"/>
                  <a:pt x="640080" y="1188720"/>
                </a:cubicBezTo>
                <a:cubicBezTo>
                  <a:pt x="644851" y="1167250"/>
                  <a:pt x="651046" y="1122742"/>
                  <a:pt x="662940" y="1104900"/>
                </a:cubicBezTo>
                <a:cubicBezTo>
                  <a:pt x="687091" y="1068674"/>
                  <a:pt x="675284" y="1090728"/>
                  <a:pt x="693420" y="1036320"/>
                </a:cubicBezTo>
                <a:cubicBezTo>
                  <a:pt x="695960" y="1028700"/>
                  <a:pt x="696585" y="1020143"/>
                  <a:pt x="701040" y="1013460"/>
                </a:cubicBezTo>
                <a:cubicBezTo>
                  <a:pt x="706120" y="1005840"/>
                  <a:pt x="712561" y="998969"/>
                  <a:pt x="716280" y="990600"/>
                </a:cubicBezTo>
                <a:cubicBezTo>
                  <a:pt x="722804" y="975920"/>
                  <a:pt x="726440" y="960120"/>
                  <a:pt x="731520" y="944880"/>
                </a:cubicBezTo>
                <a:cubicBezTo>
                  <a:pt x="734060" y="937260"/>
                  <a:pt x="735548" y="929204"/>
                  <a:pt x="739140" y="922020"/>
                </a:cubicBezTo>
                <a:cubicBezTo>
                  <a:pt x="748456" y="903387"/>
                  <a:pt x="756157" y="884836"/>
                  <a:pt x="769620" y="868680"/>
                </a:cubicBezTo>
                <a:cubicBezTo>
                  <a:pt x="776519" y="860401"/>
                  <a:pt x="784860" y="853440"/>
                  <a:pt x="792480" y="845820"/>
                </a:cubicBezTo>
                <a:cubicBezTo>
                  <a:pt x="820270" y="762450"/>
                  <a:pt x="775949" y="888730"/>
                  <a:pt x="815340" y="800100"/>
                </a:cubicBezTo>
                <a:lnTo>
                  <a:pt x="838200" y="731520"/>
                </a:lnTo>
                <a:cubicBezTo>
                  <a:pt x="840740" y="723900"/>
                  <a:pt x="841365" y="715343"/>
                  <a:pt x="845820" y="708660"/>
                </a:cubicBezTo>
                <a:lnTo>
                  <a:pt x="861060" y="685800"/>
                </a:lnTo>
                <a:cubicBezTo>
                  <a:pt x="864927" y="670333"/>
                  <a:pt x="869741" y="647764"/>
                  <a:pt x="876300" y="632460"/>
                </a:cubicBezTo>
                <a:cubicBezTo>
                  <a:pt x="880775" y="622019"/>
                  <a:pt x="885696" y="611720"/>
                  <a:pt x="891540" y="601980"/>
                </a:cubicBezTo>
                <a:cubicBezTo>
                  <a:pt x="900964" y="586274"/>
                  <a:pt x="913829" y="572643"/>
                  <a:pt x="922020" y="556260"/>
                </a:cubicBezTo>
                <a:cubicBezTo>
                  <a:pt x="927100" y="546100"/>
                  <a:pt x="931416" y="535520"/>
                  <a:pt x="937260" y="525780"/>
                </a:cubicBezTo>
                <a:cubicBezTo>
                  <a:pt x="946684" y="510074"/>
                  <a:pt x="967740" y="480060"/>
                  <a:pt x="967740" y="480060"/>
                </a:cubicBezTo>
                <a:cubicBezTo>
                  <a:pt x="983599" y="416625"/>
                  <a:pt x="964288" y="479343"/>
                  <a:pt x="990600" y="426720"/>
                </a:cubicBezTo>
                <a:cubicBezTo>
                  <a:pt x="994192" y="419536"/>
                  <a:pt x="994628" y="411044"/>
                  <a:pt x="998220" y="403860"/>
                </a:cubicBezTo>
                <a:cubicBezTo>
                  <a:pt x="1006783" y="386734"/>
                  <a:pt x="1021875" y="370177"/>
                  <a:pt x="1036320" y="358140"/>
                </a:cubicBezTo>
                <a:cubicBezTo>
                  <a:pt x="1043355" y="352277"/>
                  <a:pt x="1051560" y="347980"/>
                  <a:pt x="1059180" y="342900"/>
                </a:cubicBezTo>
                <a:cubicBezTo>
                  <a:pt x="1094740" y="289560"/>
                  <a:pt x="1074420" y="307340"/>
                  <a:pt x="1112520" y="281940"/>
                </a:cubicBezTo>
                <a:cubicBezTo>
                  <a:pt x="1125932" y="241704"/>
                  <a:pt x="1115685" y="265763"/>
                  <a:pt x="1150620" y="213360"/>
                </a:cubicBezTo>
                <a:lnTo>
                  <a:pt x="1165860" y="190500"/>
                </a:lnTo>
                <a:cubicBezTo>
                  <a:pt x="1170940" y="182880"/>
                  <a:pt x="1173480" y="172720"/>
                  <a:pt x="1181100" y="167640"/>
                </a:cubicBezTo>
                <a:lnTo>
                  <a:pt x="1203960" y="152400"/>
                </a:lnTo>
                <a:cubicBezTo>
                  <a:pt x="1244600" y="91440"/>
                  <a:pt x="1191260" y="165100"/>
                  <a:pt x="1242060" y="114300"/>
                </a:cubicBezTo>
                <a:cubicBezTo>
                  <a:pt x="1268476" y="87884"/>
                  <a:pt x="1243584" y="92456"/>
                  <a:pt x="1280160" y="76200"/>
                </a:cubicBezTo>
                <a:cubicBezTo>
                  <a:pt x="1294840" y="69676"/>
                  <a:pt x="1310640" y="66040"/>
                  <a:pt x="1325880" y="60960"/>
                </a:cubicBezTo>
                <a:cubicBezTo>
                  <a:pt x="1333500" y="58420"/>
                  <a:pt x="1342057" y="57795"/>
                  <a:pt x="1348740" y="53340"/>
                </a:cubicBezTo>
                <a:lnTo>
                  <a:pt x="1394460" y="22860"/>
                </a:lnTo>
                <a:cubicBezTo>
                  <a:pt x="1402080" y="17780"/>
                  <a:pt x="1408287" y="9126"/>
                  <a:pt x="1417320" y="7620"/>
                </a:cubicBezTo>
                <a:lnTo>
                  <a:pt x="1463040" y="0"/>
                </a:lnTo>
              </a:path>
            </a:pathLst>
          </a:cu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bwMode="auto">
          <a:xfrm>
            <a:off x="211010" y="2827020"/>
            <a:ext cx="593014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spcBef>
                <a:spcPts val="1200"/>
              </a:spcBef>
              <a:spcAft>
                <a:spcPct val="0"/>
              </a:spcAft>
              <a:buClr>
                <a:schemeClr val="tx1"/>
              </a:buClr>
              <a:buFont typeface="Wingdings" pitchFamily="2" charset="2"/>
              <a:buChar char="§"/>
              <a:defRPr sz="2400" kern="1200">
                <a:solidFill>
                  <a:schemeClr val="tx1"/>
                </a:solidFill>
                <a:latin typeface="Arial" pitchFamily="34" charset="0"/>
                <a:ea typeface="+mn-ea"/>
                <a:cs typeface="Arial" pitchFamily="34" charset="0"/>
              </a:defRPr>
            </a:lvl1pPr>
            <a:lvl2pPr marL="457200" indent="-174625" algn="l" rtl="0" eaLnBrk="0" fontAlgn="base" hangingPunct="0">
              <a:spcBef>
                <a:spcPts val="600"/>
              </a:spcBef>
              <a:spcAft>
                <a:spcPct val="0"/>
              </a:spcAft>
              <a:buFont typeface="Wingdings" pitchFamily="2" charset="2"/>
              <a:buChar char="§"/>
              <a:defRPr sz="2000" kern="1200">
                <a:solidFill>
                  <a:schemeClr val="tx2">
                    <a:lumMod val="75000"/>
                  </a:schemeClr>
                </a:solidFill>
                <a:latin typeface="Arial" pitchFamily="34" charset="0"/>
                <a:ea typeface="+mn-ea"/>
                <a:cs typeface="Arial" pitchFamily="34" charset="0"/>
              </a:defRPr>
            </a:lvl2pPr>
            <a:lvl3pPr marL="685800" indent="-171450" algn="l" rtl="0" eaLnBrk="0" fontAlgn="base" hangingPunct="0">
              <a:spcBef>
                <a:spcPts val="600"/>
              </a:spcBef>
              <a:spcAft>
                <a:spcPct val="0"/>
              </a:spcAft>
              <a:buFont typeface="Wingdings" pitchFamily="2" charset="2"/>
              <a:buChar char="§"/>
              <a:defRPr sz="1800" kern="1200">
                <a:solidFill>
                  <a:schemeClr val="bg2">
                    <a:lumMod val="75000"/>
                  </a:schemeClr>
                </a:solidFill>
                <a:latin typeface="Arial" pitchFamily="34" charset="0"/>
                <a:ea typeface="+mn-ea"/>
                <a:cs typeface="Arial" pitchFamily="34" charset="0"/>
              </a:defRPr>
            </a:lvl3pPr>
            <a:lvl4pPr marL="914400" indent="-171450" algn="l" rtl="0" eaLnBrk="0" fontAlgn="base" hangingPunct="0">
              <a:spcBef>
                <a:spcPts val="6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89025" indent="-117475" algn="l" rtl="0" eaLnBrk="0" fontAlgn="base" hangingPunct="0">
              <a:spcBef>
                <a:spcPts val="600"/>
              </a:spcBef>
              <a:spcAft>
                <a:spcPct val="0"/>
              </a:spcAft>
              <a:buFont typeface="Arial" charset="0"/>
              <a:buChar char="•"/>
              <a:defRPr sz="16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Phonon energy can be converted to a frequency</a:t>
            </a:r>
          </a:p>
          <a:p>
            <a:r>
              <a:rPr lang="en-US" i="1" dirty="0" smtClean="0"/>
              <a:t>K </a:t>
            </a:r>
            <a:r>
              <a:rPr lang="en-US" dirty="0" smtClean="0"/>
              <a:t>depends on frequency, and on layer</a:t>
            </a:r>
          </a:p>
          <a:p>
            <a:endParaRPr lang="en-US" dirty="0"/>
          </a:p>
        </p:txBody>
      </p:sp>
      <p:sp>
        <p:nvSpPr>
          <p:cNvPr id="16" name="Rectangle 15"/>
          <p:cNvSpPr/>
          <p:nvPr/>
        </p:nvSpPr>
        <p:spPr>
          <a:xfrm>
            <a:off x="1143000" y="1371600"/>
            <a:ext cx="228600" cy="38100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667" y="6153350"/>
            <a:ext cx="3979551" cy="307777"/>
          </a:xfrm>
          <a:prstGeom prst="rect">
            <a:avLst/>
          </a:prstGeom>
          <a:noFill/>
        </p:spPr>
        <p:txBody>
          <a:bodyPr wrap="none" rtlCol="0">
            <a:spAutoFit/>
          </a:bodyPr>
          <a:lstStyle/>
          <a:p>
            <a:r>
              <a:rPr lang="en-US" sz="1400" dirty="0" smtClean="0"/>
              <a:t>C. H. Perry, </a:t>
            </a:r>
            <a:r>
              <a:rPr lang="en-US" sz="1400" i="1" dirty="0" smtClean="0"/>
              <a:t>et al</a:t>
            </a:r>
            <a:r>
              <a:rPr lang="en-US" sz="1400" dirty="0" smtClean="0"/>
              <a:t>. Phys. Rev. B </a:t>
            </a:r>
            <a:r>
              <a:rPr lang="en-US" sz="1400" b="1" dirty="0" smtClean="0"/>
              <a:t>39</a:t>
            </a:r>
            <a:r>
              <a:rPr lang="en-US" sz="1400" dirty="0" smtClean="0"/>
              <a:t>, 8666 (1989)</a:t>
            </a:r>
            <a:r>
              <a:rPr lang="en-US" sz="1400" b="1" dirty="0" smtClean="0"/>
              <a:t> </a:t>
            </a:r>
            <a:endParaRPr lang="en-US" sz="1400" b="1" dirty="0"/>
          </a:p>
        </p:txBody>
      </p:sp>
      <p:sp>
        <p:nvSpPr>
          <p:cNvPr id="18" name="TextBox 17"/>
          <p:cNvSpPr txBox="1"/>
          <p:nvPr/>
        </p:nvSpPr>
        <p:spPr>
          <a:xfrm rot="16200000">
            <a:off x="5696358" y="3311743"/>
            <a:ext cx="1608133" cy="369332"/>
          </a:xfrm>
          <a:prstGeom prst="rect">
            <a:avLst/>
          </a:prstGeom>
          <a:solidFill>
            <a:schemeClr val="bg1"/>
          </a:solidFill>
        </p:spPr>
        <p:txBody>
          <a:bodyPr wrap="none" rtlCol="0">
            <a:spAutoFit/>
          </a:bodyPr>
          <a:lstStyle/>
          <a:p>
            <a:r>
              <a:rPr lang="en-US" dirty="0" smtClean="0"/>
              <a:t>Energy (</a:t>
            </a:r>
            <a:r>
              <a:rPr lang="en-US" dirty="0" err="1" smtClean="0"/>
              <a:t>meV</a:t>
            </a:r>
            <a:r>
              <a:rPr lang="en-US" dirty="0" smtClean="0"/>
              <a:t>)</a:t>
            </a:r>
            <a:endParaRPr lang="en-US" dirty="0"/>
          </a:p>
        </p:txBody>
      </p:sp>
      <p:sp>
        <p:nvSpPr>
          <p:cNvPr id="19" name="TextBox 18"/>
          <p:cNvSpPr txBox="1"/>
          <p:nvPr/>
        </p:nvSpPr>
        <p:spPr>
          <a:xfrm>
            <a:off x="6777747" y="5730478"/>
            <a:ext cx="312906" cy="369332"/>
          </a:xfrm>
          <a:prstGeom prst="rect">
            <a:avLst/>
          </a:prstGeom>
          <a:noFill/>
        </p:spPr>
        <p:txBody>
          <a:bodyPr wrap="none" rtlCol="0">
            <a:spAutoFit/>
          </a:bodyPr>
          <a:lstStyle/>
          <a:p>
            <a:r>
              <a:rPr lang="en-US" dirty="0" smtClean="0"/>
              <a:t>0</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8224279" y="5719581"/>
                <a:ext cx="407483" cy="57676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dirty="0"/>
                            <m:t>π</m:t>
                          </m:r>
                        </m:num>
                        <m:den>
                          <m:r>
                            <a:rPr lang="en-US" b="0" i="1" smtClean="0">
                              <a:latin typeface="Cambria Math" panose="02040503050406030204" pitchFamily="18" charset="0"/>
                            </a:rPr>
                            <m:t>𝑎</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8224279" y="5719581"/>
                <a:ext cx="407483" cy="576761"/>
              </a:xfrm>
              <a:prstGeom prst="rect">
                <a:avLst/>
              </a:prstGeom>
              <a:blipFill rotWithShape="0">
                <a:blip r:embed="rId5" cstate="print"/>
                <a:stretch>
                  <a:fillRect/>
                </a:stretch>
              </a:blipFill>
            </p:spPr>
            <p:txBody>
              <a:bodyPr/>
              <a:lstStyle/>
              <a:p>
                <a:r>
                  <a:rPr lang="en-US">
                    <a:noFill/>
                  </a:rPr>
                  <a:t> </a:t>
                </a:r>
              </a:p>
            </p:txBody>
          </p:sp>
        </mc:Fallback>
      </mc:AlternateContent>
      <p:sp>
        <p:nvSpPr>
          <p:cNvPr id="21" name="TextBox 20"/>
          <p:cNvSpPr txBox="1"/>
          <p:nvPr/>
        </p:nvSpPr>
        <p:spPr>
          <a:xfrm>
            <a:off x="7503519" y="5702634"/>
            <a:ext cx="389850" cy="369332"/>
          </a:xfrm>
          <a:prstGeom prst="rect">
            <a:avLst/>
          </a:prstGeom>
          <a:noFill/>
        </p:spPr>
        <p:txBody>
          <a:bodyPr wrap="none" rtlCol="0">
            <a:spAutoFit/>
          </a:bodyPr>
          <a:lstStyle/>
          <a:p>
            <a:r>
              <a:rPr lang="en-US" dirty="0" err="1" smtClean="0"/>
              <a:t>q</a:t>
            </a:r>
            <a:r>
              <a:rPr lang="en-US" baseline="-25000" dirty="0" err="1" smtClean="0"/>
              <a:t>x</a:t>
            </a:r>
            <a:endParaRPr lang="en-US" baseline="-25000" dirty="0"/>
          </a:p>
        </p:txBody>
      </p:sp>
    </p:spTree>
    <p:extLst>
      <p:ext uri="{BB962C8B-B14F-4D97-AF65-F5344CB8AC3E}">
        <p14:creationId xmlns:p14="http://schemas.microsoft.com/office/powerpoint/2010/main" val="2298442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Capacitance measurements show how well KTaO</a:t>
            </a:r>
            <a:r>
              <a:rPr lang="en-US" baseline="-25000" dirty="0" smtClean="0"/>
              <a:t>3 </a:t>
            </a:r>
            <a:r>
              <a:rPr lang="en-US" dirty="0" smtClean="0"/>
              <a:t>screens electric field</a:t>
            </a:r>
            <a:endParaRPr lang="en-US" baseline="-25000" dirty="0"/>
          </a:p>
        </p:txBody>
      </p:sp>
      <p:sp>
        <p:nvSpPr>
          <p:cNvPr id="3" name="Content Placeholder 2"/>
          <p:cNvSpPr>
            <a:spLocks noGrp="1"/>
          </p:cNvSpPr>
          <p:nvPr>
            <p:ph idx="1"/>
          </p:nvPr>
        </p:nvSpPr>
        <p:spPr>
          <a:xfrm>
            <a:off x="243840" y="2199544"/>
            <a:ext cx="8686800" cy="3799744"/>
          </a:xfrm>
        </p:spPr>
        <p:txBody>
          <a:bodyPr/>
          <a:lstStyle/>
          <a:p>
            <a:r>
              <a:rPr lang="en-US" dirty="0" smtClean="0"/>
              <a:t>Dielectric constant changes with applied electric field</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15</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6200" y="1143000"/>
                <a:ext cx="5410200" cy="751744"/>
              </a:xfrm>
              <a:prstGeom prst="rect">
                <a:avLst/>
              </a:prstGeom>
              <a:noFill/>
            </p:spPr>
            <p:txBody>
              <a:bodyPr wrap="squar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𝑠</m:t>
                          </m:r>
                        </m:sub>
                      </m:sSub>
                      <m:r>
                        <a:rPr lang="en-US" sz="2600" b="0" i="0"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r>
                        <a:rPr lang="en-US" sz="2600" b="0" i="1" smtClean="0">
                          <a:latin typeface="Cambria Math" panose="02040503050406030204" pitchFamily="18" charset="0"/>
                        </a:rPr>
                        <m:t>𝐾</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4</m:t>
                          </m:r>
                        </m:den>
                      </m:f>
                      <m:r>
                        <a:rPr lang="en-US" sz="2600" b="0" i="1" smtClean="0">
                          <a:latin typeface="Cambria Math" panose="02040503050406030204" pitchFamily="18" charset="0"/>
                          <a:ea typeface="Cambria Math" panose="02040503050406030204" pitchFamily="18" charset="0"/>
                        </a:rPr>
                        <m:t>𝛼</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4</m:t>
                          </m:r>
                        </m:sup>
                      </m:sSup>
                      <m:r>
                        <a:rPr lang="en-US" sz="2600" b="0" i="1" smtClean="0">
                          <a:latin typeface="Cambria Math" panose="02040503050406030204" pitchFamily="18" charset="0"/>
                          <a:ea typeface="Cambria Math" panose="02040503050406030204" pitchFamily="18" charset="0"/>
                        </a:rPr>
                        <m:t>+</m:t>
                      </m:r>
                      <m:f>
                        <m:fPr>
                          <m:ctrlPr>
                            <a:rPr lang="en-US" sz="2600" b="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1</m:t>
                          </m:r>
                        </m:num>
                        <m:den>
                          <m:r>
                            <a:rPr lang="en-US" sz="2600" b="0" i="1" smtClean="0">
                              <a:latin typeface="Cambria Math" panose="02040503050406030204" pitchFamily="18" charset="0"/>
                              <a:ea typeface="Cambria Math" panose="02040503050406030204" pitchFamily="18" charset="0"/>
                            </a:rPr>
                            <m:t>6</m:t>
                          </m:r>
                        </m:den>
                      </m:f>
                      <m:r>
                        <a:rPr lang="en-US" sz="2600" b="0" i="1" smtClean="0">
                          <a:latin typeface="Cambria Math" panose="02040503050406030204" pitchFamily="18" charset="0"/>
                          <a:ea typeface="Cambria Math" panose="02040503050406030204" pitchFamily="18" charset="0"/>
                        </a:rPr>
                        <m:t>𝛽</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6</m:t>
                          </m:r>
                        </m:sup>
                      </m:s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𝑄𝐸𝑥</m:t>
                      </m:r>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76200" y="1143000"/>
                <a:ext cx="5410200" cy="751744"/>
              </a:xfrm>
              <a:prstGeom prst="rect">
                <a:avLst/>
              </a:prstGeom>
              <a:blipFill rotWithShape="0">
                <a:blip r:embed="rId3" cstate="print"/>
                <a:stretch>
                  <a:fillRect/>
                </a:stretch>
              </a:blipFill>
            </p:spPr>
            <p:txBody>
              <a:bodyPr/>
              <a:lstStyle/>
              <a:p>
                <a:r>
                  <a:rPr lang="en-US">
                    <a:noFill/>
                  </a:rPr>
                  <a:t> </a:t>
                </a:r>
              </a:p>
            </p:txBody>
          </p:sp>
        </mc:Fallback>
      </mc:AlternateContent>
      <p:sp>
        <p:nvSpPr>
          <p:cNvPr id="7" name="Rectangle 6"/>
          <p:cNvSpPr/>
          <p:nvPr/>
        </p:nvSpPr>
        <p:spPr>
          <a:xfrm>
            <a:off x="2362200" y="1371600"/>
            <a:ext cx="228600" cy="38100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1381856"/>
            <a:ext cx="228600" cy="38100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43840" y="3048000"/>
            <a:ext cx="4236720" cy="2319595"/>
            <a:chOff x="1752600" y="3989301"/>
            <a:chExt cx="4191000" cy="229456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3989301"/>
              <a:ext cx="4191000" cy="1919687"/>
            </a:xfrm>
            <a:prstGeom prst="rect">
              <a:avLst/>
            </a:prstGeom>
          </p:spPr>
        </p:pic>
        <p:pic>
          <p:nvPicPr>
            <p:cNvPr id="9" name="Picture 8"/>
            <p:cNvPicPr>
              <a:picLocks noChangeAspect="1"/>
            </p:cNvPicPr>
            <p:nvPr/>
          </p:nvPicPr>
          <p:blipFill>
            <a:blip r:embed="rId5" cstate="print"/>
            <a:stretch>
              <a:fillRect/>
            </a:stretch>
          </p:blipFill>
          <p:spPr>
            <a:xfrm>
              <a:off x="3726180" y="5929489"/>
              <a:ext cx="1285875" cy="354375"/>
            </a:xfrm>
            <a:prstGeom prst="rect">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2888527"/>
            <a:ext cx="3846849" cy="2766456"/>
          </a:xfrm>
          <a:prstGeom prst="rect">
            <a:avLst/>
          </a:prstGeom>
        </p:spPr>
      </p:pic>
      <p:sp>
        <p:nvSpPr>
          <p:cNvPr id="12" name="TextBox 11"/>
          <p:cNvSpPr txBox="1"/>
          <p:nvPr/>
        </p:nvSpPr>
        <p:spPr>
          <a:xfrm>
            <a:off x="5350141" y="6148570"/>
            <a:ext cx="3793859" cy="307777"/>
          </a:xfrm>
          <a:prstGeom prst="rect">
            <a:avLst/>
          </a:prstGeom>
          <a:noFill/>
        </p:spPr>
        <p:txBody>
          <a:bodyPr wrap="none" rtlCol="0">
            <a:spAutoFit/>
          </a:bodyPr>
          <a:lstStyle/>
          <a:p>
            <a:r>
              <a:rPr lang="en-US" sz="1400" dirty="0" smtClean="0"/>
              <a:t>C. </a:t>
            </a:r>
            <a:r>
              <a:rPr lang="en-US" sz="1400" dirty="0" err="1" smtClean="0"/>
              <a:t>Ang</a:t>
            </a:r>
            <a:r>
              <a:rPr lang="en-US" sz="1400" dirty="0" smtClean="0"/>
              <a:t>, </a:t>
            </a:r>
            <a:r>
              <a:rPr lang="en-US" sz="1400" i="1" dirty="0" smtClean="0"/>
              <a:t>et al</a:t>
            </a:r>
            <a:r>
              <a:rPr lang="en-US" sz="1400" dirty="0" smtClean="0"/>
              <a:t>. Phys. Rev. B </a:t>
            </a:r>
            <a:r>
              <a:rPr lang="en-US" sz="1400" b="1" dirty="0" smtClean="0"/>
              <a:t>64</a:t>
            </a:r>
            <a:r>
              <a:rPr lang="en-US" sz="1400" dirty="0"/>
              <a:t>, </a:t>
            </a:r>
            <a:r>
              <a:rPr lang="en-US" sz="1400" dirty="0" smtClean="0"/>
              <a:t>184104 (2001)</a:t>
            </a:r>
            <a:endParaRPr lang="en-US" sz="1400" dirty="0"/>
          </a:p>
        </p:txBody>
      </p:sp>
    </p:spTree>
    <p:extLst>
      <p:ext uri="{BB962C8B-B14F-4D97-AF65-F5344CB8AC3E}">
        <p14:creationId xmlns:p14="http://schemas.microsoft.com/office/powerpoint/2010/main" val="1646653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inelastic neutron scattering and capacitance measurements gives Q</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828800"/>
                <a:ext cx="8686800" cy="2286000"/>
              </a:xfrm>
            </p:spPr>
            <p:txBody>
              <a:bodyPr/>
              <a:lstStyle/>
              <a:p>
                <a:r>
                  <a:rPr lang="en-US" dirty="0" smtClean="0"/>
                  <a:t>Q is the Born Effective Charge</a:t>
                </a:r>
              </a:p>
              <a:p>
                <a:r>
                  <a:rPr lang="en-US" dirty="0" smtClean="0"/>
                  <a:t>Function of screening and displacement</a:t>
                </a:r>
              </a:p>
              <a:p>
                <a:endParaRPr lang="en-US" dirty="0"/>
              </a:p>
              <a:p>
                <a14:m>
                  <m:oMath xmlns:m="http://schemas.openxmlformats.org/officeDocument/2006/math" xmlns="">
                    <m:r>
                      <a:rPr lang="en-US" b="0" i="1" smtClean="0">
                        <a:latin typeface="Cambria Math" panose="02040503050406030204" pitchFamily="18" charset="0"/>
                      </a:rPr>
                      <m:t>𝑄</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𝑉</m:t>
                        </m:r>
                        <m:r>
                          <a:rPr lang="en-US" b="0" i="1" smtClean="0">
                            <a:latin typeface="Cambria Math" panose="02040503050406030204" pitchFamily="18" charset="0"/>
                          </a:rPr>
                          <m:t> (</m:t>
                        </m:r>
                        <m:r>
                          <m:rPr>
                            <m:sty m:val="p"/>
                          </m:rPr>
                          <a:rPr lang="el-GR" b="0" i="1" smtClean="0">
                            <a:latin typeface="Cambria Math" panose="02040503050406030204" pitchFamily="18" charset="0"/>
                          </a:rPr>
                          <m:t>ε</m:t>
                        </m:r>
                        <m:r>
                          <a:rPr lang="en-US" b="0" i="1" smtClean="0">
                            <a:latin typeface="Cambria Math" panose="02040503050406030204" pitchFamily="18" charset="0"/>
                          </a:rPr>
                          <m:t>−</m:t>
                        </m:r>
                        <m:r>
                          <m:rPr>
                            <m:sty m:val="p"/>
                          </m:rPr>
                          <a:rPr lang="el-GR" b="0" i="1" smtClean="0">
                            <a:latin typeface="Cambria Math" panose="02040503050406030204" pitchFamily="18" charset="0"/>
                          </a:rPr>
                          <m:t>ε</m:t>
                        </m:r>
                        <m:r>
                          <m:rPr>
                            <m:sty m:val="p"/>
                          </m:rPr>
                          <a:rPr lang="en-US" b="0" i="0" baseline="-25000" smtClean="0">
                            <a:latin typeface="Cambria Math" panose="02040503050406030204" pitchFamily="18" charset="0"/>
                          </a:rPr>
                          <m:t>o</m:t>
                        </m:r>
                        <m:r>
                          <a:rPr lang="en-US" b="0" i="1" smtClean="0">
                            <a:latin typeface="Cambria Math" panose="02040503050406030204" pitchFamily="18" charset="0"/>
                          </a:rPr>
                          <m:t>)</m:t>
                        </m:r>
                      </m:e>
                    </m:ra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828800"/>
                <a:ext cx="8686800" cy="2286000"/>
              </a:xfrm>
              <a:blipFill rotWithShape="0">
                <a:blip r:embed="rId3" cstate="print"/>
                <a:stretch>
                  <a:fillRect l="-982" t="-186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16</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 y="838200"/>
                <a:ext cx="5410200" cy="751744"/>
              </a:xfrm>
              <a:prstGeom prst="rect">
                <a:avLst/>
              </a:prstGeom>
              <a:noFill/>
            </p:spPr>
            <p:txBody>
              <a:bodyPr wrap="square" lIns="0" tIns="0" rIns="0" bIns="0" rtlCol="0">
                <a:spAutoFit/>
              </a:bodyPr>
              <a:lstStyle/>
              <a:p>
                <a14:m>
                  <m:oMathPara xmlns:m="http://schemas.openxmlformats.org/officeDocument/2006/math" xmlns="">
                    <m:oMathParaPr>
                      <m:jc m:val="centerGroup"/>
                    </m:oMathParaPr>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𝑈</m:t>
                          </m:r>
                        </m:e>
                        <m:sub>
                          <m:r>
                            <a:rPr lang="en-US" sz="2600" b="0" i="1" smtClean="0">
                              <a:latin typeface="Cambria Math" panose="02040503050406030204" pitchFamily="18" charset="0"/>
                            </a:rPr>
                            <m:t>𝑠</m:t>
                          </m:r>
                        </m:sub>
                      </m:sSub>
                      <m:r>
                        <a:rPr lang="en-US" sz="2600" b="0" i="0"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2</m:t>
                          </m:r>
                        </m:den>
                      </m:f>
                      <m:r>
                        <a:rPr lang="en-US" sz="2600" b="0" i="1" smtClean="0">
                          <a:latin typeface="Cambria Math" panose="02040503050406030204" pitchFamily="18" charset="0"/>
                        </a:rPr>
                        <m:t>𝐾</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1</m:t>
                          </m:r>
                        </m:num>
                        <m:den>
                          <m:r>
                            <a:rPr lang="en-US" sz="2600" b="0" i="1" smtClean="0">
                              <a:latin typeface="Cambria Math" panose="02040503050406030204" pitchFamily="18" charset="0"/>
                            </a:rPr>
                            <m:t>4</m:t>
                          </m:r>
                        </m:den>
                      </m:f>
                      <m:r>
                        <a:rPr lang="en-US" sz="2600" b="0" i="1" smtClean="0">
                          <a:latin typeface="Cambria Math" panose="02040503050406030204" pitchFamily="18" charset="0"/>
                          <a:ea typeface="Cambria Math" panose="02040503050406030204" pitchFamily="18" charset="0"/>
                        </a:rPr>
                        <m:t>𝛼</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4</m:t>
                          </m:r>
                        </m:sup>
                      </m:sSup>
                      <m:r>
                        <a:rPr lang="en-US" sz="2600" b="0" i="1" smtClean="0">
                          <a:latin typeface="Cambria Math" panose="02040503050406030204" pitchFamily="18" charset="0"/>
                          <a:ea typeface="Cambria Math" panose="02040503050406030204" pitchFamily="18" charset="0"/>
                        </a:rPr>
                        <m:t>+</m:t>
                      </m:r>
                      <m:f>
                        <m:fPr>
                          <m:ctrlPr>
                            <a:rPr lang="en-US" sz="2600" b="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1</m:t>
                          </m:r>
                        </m:num>
                        <m:den>
                          <m:r>
                            <a:rPr lang="en-US" sz="2600" b="0" i="1" smtClean="0">
                              <a:latin typeface="Cambria Math" panose="02040503050406030204" pitchFamily="18" charset="0"/>
                              <a:ea typeface="Cambria Math" panose="02040503050406030204" pitchFamily="18" charset="0"/>
                            </a:rPr>
                            <m:t>6</m:t>
                          </m:r>
                        </m:den>
                      </m:f>
                      <m:r>
                        <a:rPr lang="en-US" sz="2600" b="0" i="1" smtClean="0">
                          <a:latin typeface="Cambria Math" panose="02040503050406030204" pitchFamily="18" charset="0"/>
                          <a:ea typeface="Cambria Math" panose="02040503050406030204" pitchFamily="18" charset="0"/>
                        </a:rPr>
                        <m:t>𝛽</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6</m:t>
                          </m:r>
                        </m:sup>
                      </m:s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𝑄𝐸𝑥</m:t>
                      </m:r>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838200"/>
                <a:ext cx="5410200" cy="751744"/>
              </a:xfrm>
              <a:prstGeom prst="rect">
                <a:avLst/>
              </a:prstGeom>
              <a:blipFill rotWithShape="0">
                <a:blip r:embed="rId4" cstate="print"/>
                <a:stretch>
                  <a:fillRect/>
                </a:stretch>
              </a:blipFill>
            </p:spPr>
            <p:txBody>
              <a:bodyPr/>
              <a:lstStyle/>
              <a:p>
                <a:r>
                  <a:rPr lang="en-US">
                    <a:noFill/>
                  </a:rPr>
                  <a:t> </a:t>
                </a:r>
              </a:p>
            </p:txBody>
          </p:sp>
        </mc:Fallback>
      </mc:AlternateContent>
      <p:sp>
        <p:nvSpPr>
          <p:cNvPr id="6" name="Rectangle 5"/>
          <p:cNvSpPr/>
          <p:nvPr/>
        </p:nvSpPr>
        <p:spPr>
          <a:xfrm>
            <a:off x="4495800" y="1072102"/>
            <a:ext cx="228600" cy="38100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669818" y="3019996"/>
            <a:ext cx="4724402" cy="3271552"/>
            <a:chOff x="3669818" y="3019996"/>
            <a:chExt cx="4724402" cy="3271552"/>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3831177"/>
              <a:ext cx="3682039" cy="2275705"/>
            </a:xfrm>
            <a:prstGeom prst="rect">
              <a:avLst/>
            </a:prstGeom>
          </p:spPr>
        </p:pic>
        <p:cxnSp>
          <p:nvCxnSpPr>
            <p:cNvPr id="8" name="Straight Arrow Connector 7"/>
            <p:cNvCxnSpPr/>
            <p:nvPr/>
          </p:nvCxnSpPr>
          <p:spPr>
            <a:xfrm flipV="1">
              <a:off x="6032019" y="3398472"/>
              <a:ext cx="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1140" y="5922216"/>
              <a:ext cx="1582484" cy="369332"/>
            </a:xfrm>
            <a:prstGeom prst="rect">
              <a:avLst/>
            </a:prstGeom>
            <a:noFill/>
          </p:spPr>
          <p:txBody>
            <a:bodyPr wrap="none" rtlCol="0">
              <a:spAutoFit/>
            </a:bodyPr>
            <a:lstStyle/>
            <a:p>
              <a:r>
                <a:rPr lang="en-US" dirty="0" smtClean="0"/>
                <a:t>Displacement</a:t>
              </a:r>
              <a:endParaRPr lang="en-US" dirty="0"/>
            </a:p>
          </p:txBody>
        </p:sp>
        <p:sp>
          <p:nvSpPr>
            <p:cNvPr id="12" name="TextBox 11"/>
            <p:cNvSpPr txBox="1"/>
            <p:nvPr/>
          </p:nvSpPr>
          <p:spPr>
            <a:xfrm>
              <a:off x="5574201" y="3019996"/>
              <a:ext cx="915635" cy="369332"/>
            </a:xfrm>
            <a:prstGeom prst="rect">
              <a:avLst/>
            </a:prstGeom>
            <a:noFill/>
          </p:spPr>
          <p:txBody>
            <a:bodyPr wrap="none" rtlCol="0">
              <a:spAutoFit/>
            </a:bodyPr>
            <a:lstStyle/>
            <a:p>
              <a:r>
                <a:rPr lang="en-US" dirty="0" smtClean="0"/>
                <a:t>Energy</a:t>
              </a:r>
              <a:endParaRPr lang="en-US" dirty="0"/>
            </a:p>
          </p:txBody>
        </p:sp>
        <p:cxnSp>
          <p:nvCxnSpPr>
            <p:cNvPr id="13" name="Straight Connector 12"/>
            <p:cNvCxnSpPr/>
            <p:nvPr/>
          </p:nvCxnSpPr>
          <p:spPr>
            <a:xfrm>
              <a:off x="6938800" y="3416760"/>
              <a:ext cx="0" cy="25054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3416760"/>
              <a:ext cx="0" cy="25054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32019" y="5903928"/>
              <a:ext cx="2362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69818" y="5903928"/>
              <a:ext cx="2362201"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752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Model</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17</a:t>
            </a:fld>
            <a:endParaRPr lang="en-US" dirty="0"/>
          </a:p>
        </p:txBody>
      </p:sp>
      <p:grpSp>
        <p:nvGrpSpPr>
          <p:cNvPr id="12" name="Group 11"/>
          <p:cNvGrpSpPr/>
          <p:nvPr/>
        </p:nvGrpSpPr>
        <p:grpSpPr>
          <a:xfrm>
            <a:off x="228600" y="1828800"/>
            <a:ext cx="8686800" cy="3124200"/>
            <a:chOff x="228600" y="1638300"/>
            <a:chExt cx="8686800" cy="3124200"/>
          </a:xfrm>
        </p:grpSpPr>
        <p:sp>
          <p:nvSpPr>
            <p:cNvPr id="7" name="Rectangle 6"/>
            <p:cNvSpPr/>
            <p:nvPr/>
          </p:nvSpPr>
          <p:spPr>
            <a:xfrm>
              <a:off x="3581400" y="2057400"/>
              <a:ext cx="1905000" cy="228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nip Same Side Corner Rectangle 8"/>
            <p:cNvSpPr/>
            <p:nvPr/>
          </p:nvSpPr>
          <p:spPr>
            <a:xfrm rot="16200000">
              <a:off x="5638800" y="1485900"/>
              <a:ext cx="3124200" cy="3429000"/>
            </a:xfrm>
            <a:prstGeom prst="snip2SameRect">
              <a:avLst>
                <a:gd name="adj1" fmla="val 29782"/>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62400" y="3015734"/>
              <a:ext cx="1447800" cy="369332"/>
            </a:xfrm>
            <a:prstGeom prst="rect">
              <a:avLst/>
            </a:prstGeom>
            <a:noFill/>
          </p:spPr>
          <p:txBody>
            <a:bodyPr wrap="square" rtlCol="0">
              <a:spAutoFit/>
            </a:bodyPr>
            <a:lstStyle/>
            <a:p>
              <a:r>
                <a:rPr lang="en-US" dirty="0" smtClean="0">
                  <a:solidFill>
                    <a:schemeClr val="bg1"/>
                  </a:solidFill>
                </a:rPr>
                <a:t>Black Box</a:t>
              </a:r>
              <a:endParaRPr lang="en-US" dirty="0">
                <a:solidFill>
                  <a:schemeClr val="bg1"/>
                </a:solidFill>
              </a:endParaRPr>
            </a:p>
          </p:txBody>
        </p:sp>
        <p:sp>
          <p:nvSpPr>
            <p:cNvPr id="11" name="Snip Same Side Corner Rectangle 10"/>
            <p:cNvSpPr/>
            <p:nvPr/>
          </p:nvSpPr>
          <p:spPr>
            <a:xfrm rot="5400000">
              <a:off x="342900" y="1524000"/>
              <a:ext cx="3124200" cy="3352800"/>
            </a:xfrm>
            <a:prstGeom prst="snip2SameRect">
              <a:avLst>
                <a:gd name="adj1" fmla="val 29782"/>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04800" y="2698403"/>
            <a:ext cx="3086100" cy="1754326"/>
          </a:xfrm>
          <a:prstGeom prst="rect">
            <a:avLst/>
          </a:prstGeom>
          <a:noFill/>
        </p:spPr>
        <p:txBody>
          <a:bodyPr wrap="square" rtlCol="0">
            <a:spAutoFit/>
          </a:bodyPr>
          <a:lstStyle/>
          <a:p>
            <a:pPr marL="285750" indent="-285750">
              <a:lnSpc>
                <a:spcPct val="150000"/>
              </a:lnSpc>
              <a:buFontTx/>
              <a:buChar char="-"/>
            </a:pPr>
            <a:r>
              <a:rPr lang="en-US" dirty="0">
                <a:solidFill>
                  <a:schemeClr val="bg1"/>
                </a:solidFill>
              </a:rPr>
              <a:t>Lattice “spring constants</a:t>
            </a:r>
            <a:r>
              <a:rPr lang="en-US" dirty="0" smtClean="0">
                <a:solidFill>
                  <a:schemeClr val="bg1"/>
                </a:solidFill>
              </a:rPr>
              <a:t>”</a:t>
            </a:r>
          </a:p>
          <a:p>
            <a:pPr marL="285750" indent="-285750">
              <a:lnSpc>
                <a:spcPct val="150000"/>
              </a:lnSpc>
              <a:buFontTx/>
              <a:buChar char="-"/>
            </a:pPr>
            <a:r>
              <a:rPr lang="en-US" dirty="0" smtClean="0">
                <a:solidFill>
                  <a:schemeClr val="bg1"/>
                </a:solidFill>
              </a:rPr>
              <a:t>Bonding parameters</a:t>
            </a:r>
          </a:p>
          <a:p>
            <a:pPr marL="285750" indent="-285750">
              <a:lnSpc>
                <a:spcPct val="150000"/>
              </a:lnSpc>
              <a:buFontTx/>
              <a:buChar char="-"/>
            </a:pPr>
            <a:r>
              <a:rPr lang="en-US" dirty="0" smtClean="0">
                <a:solidFill>
                  <a:schemeClr val="bg1"/>
                </a:solidFill>
              </a:rPr>
              <a:t>Dielectric Screening</a:t>
            </a:r>
          </a:p>
          <a:p>
            <a:pPr>
              <a:lnSpc>
                <a:spcPct val="150000"/>
              </a:lnSpc>
            </a:pPr>
            <a:endParaRPr lang="en-US" dirty="0">
              <a:solidFill>
                <a:schemeClr val="bg1"/>
              </a:solidFill>
            </a:endParaRPr>
          </a:p>
        </p:txBody>
      </p:sp>
      <p:sp>
        <p:nvSpPr>
          <p:cNvPr id="14" name="TextBox 13"/>
          <p:cNvSpPr txBox="1"/>
          <p:nvPr/>
        </p:nvSpPr>
        <p:spPr>
          <a:xfrm>
            <a:off x="5753100" y="2698403"/>
            <a:ext cx="3124200" cy="1754326"/>
          </a:xfrm>
          <a:prstGeom prst="rect">
            <a:avLst/>
          </a:prstGeom>
          <a:noFill/>
        </p:spPr>
        <p:txBody>
          <a:bodyPr wrap="square" rtlCol="0">
            <a:spAutoFit/>
          </a:bodyPr>
          <a:lstStyle/>
          <a:p>
            <a:pPr marL="285750" indent="-285750">
              <a:lnSpc>
                <a:spcPct val="150000"/>
              </a:lnSpc>
              <a:buFontTx/>
              <a:buChar char="-"/>
            </a:pPr>
            <a:r>
              <a:rPr lang="en-US" dirty="0">
                <a:solidFill>
                  <a:schemeClr val="bg1"/>
                </a:solidFill>
              </a:rPr>
              <a:t>Electric Potential by </a:t>
            </a:r>
            <a:r>
              <a:rPr lang="en-US" dirty="0" smtClean="0">
                <a:solidFill>
                  <a:schemeClr val="bg1"/>
                </a:solidFill>
              </a:rPr>
              <a:t>layer</a:t>
            </a:r>
          </a:p>
          <a:p>
            <a:pPr marL="285750" indent="-285750">
              <a:lnSpc>
                <a:spcPct val="150000"/>
              </a:lnSpc>
              <a:buFontTx/>
              <a:buChar char="-"/>
            </a:pPr>
            <a:r>
              <a:rPr lang="en-US" dirty="0" smtClean="0">
                <a:solidFill>
                  <a:schemeClr val="bg1"/>
                </a:solidFill>
              </a:rPr>
              <a:t>Lattice Displacements</a:t>
            </a:r>
          </a:p>
          <a:p>
            <a:pPr marL="285750" indent="-285750">
              <a:lnSpc>
                <a:spcPct val="150000"/>
              </a:lnSpc>
              <a:buFontTx/>
              <a:buChar char="-"/>
            </a:pPr>
            <a:r>
              <a:rPr lang="en-US" dirty="0" smtClean="0">
                <a:solidFill>
                  <a:schemeClr val="bg1"/>
                </a:solidFill>
              </a:rPr>
              <a:t>Layer Charge Density</a:t>
            </a:r>
          </a:p>
          <a:p>
            <a:pPr marL="285750" indent="-285750">
              <a:lnSpc>
                <a:spcPct val="150000"/>
              </a:lnSpc>
              <a:buFontTx/>
              <a:buChar char="-"/>
            </a:pPr>
            <a:endParaRPr lang="en-US" dirty="0">
              <a:solidFill>
                <a:schemeClr val="bg1"/>
              </a:solidFill>
            </a:endParaRPr>
          </a:p>
        </p:txBody>
      </p:sp>
    </p:spTree>
    <p:extLst>
      <p:ext uri="{BB962C8B-B14F-4D97-AF65-F5344CB8AC3E}">
        <p14:creationId xmlns:p14="http://schemas.microsoft.com/office/powerpoint/2010/main" val="10000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Field-effect transistors made from perovskite materials are different than traditional silicon transistors</a:t>
            </a:r>
          </a:p>
          <a:p>
            <a:pPr lvl="1"/>
            <a:r>
              <a:rPr lang="en-US" dirty="0" smtClean="0"/>
              <a:t>Lattice screening is very different – adds significant complication</a:t>
            </a:r>
            <a:endParaRPr lang="en-US" dirty="0"/>
          </a:p>
          <a:p>
            <a:r>
              <a:rPr lang="en-US" dirty="0" smtClean="0"/>
              <a:t>Extracted information from literature about KTaO</a:t>
            </a:r>
            <a:r>
              <a:rPr lang="en-US" baseline="-25000" dirty="0" smtClean="0"/>
              <a:t>3 </a:t>
            </a:r>
            <a:r>
              <a:rPr lang="en-US" dirty="0" smtClean="0"/>
              <a:t>to be inputs for a simple electrostatic model</a:t>
            </a:r>
            <a:endParaRPr lang="en-US" baseline="-25000" dirty="0" smtClean="0"/>
          </a:p>
          <a:p>
            <a:pPr lvl="1"/>
            <a:r>
              <a:rPr lang="en-US" dirty="0" smtClean="0"/>
              <a:t>Bonding parameters and “spring constants”</a:t>
            </a:r>
          </a:p>
          <a:p>
            <a:pPr lvl="1"/>
            <a:r>
              <a:rPr lang="en-US" dirty="0" smtClean="0"/>
              <a:t>Dependence of dielectric constant on electric field</a:t>
            </a:r>
          </a:p>
          <a:p>
            <a:pPr lvl="1"/>
            <a:r>
              <a:rPr lang="en-US" dirty="0" smtClean="0"/>
              <a:t>Born effective charge</a:t>
            </a:r>
          </a:p>
          <a:p>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18</a:t>
            </a:fld>
            <a:endParaRPr lang="en-US" dirty="0"/>
          </a:p>
        </p:txBody>
      </p:sp>
    </p:spTree>
    <p:extLst>
      <p:ext uri="{BB962C8B-B14F-4D97-AF65-F5344CB8AC3E}">
        <p14:creationId xmlns:p14="http://schemas.microsoft.com/office/powerpoint/2010/main" val="3764452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SURF Program and SURF Directors</a:t>
            </a:r>
          </a:p>
          <a:p>
            <a:r>
              <a:rPr lang="en-US" dirty="0" smtClean="0"/>
              <a:t>Mark Stiles (advisor)</a:t>
            </a:r>
          </a:p>
          <a:p>
            <a:r>
              <a:rPr lang="en-US" dirty="0" smtClean="0"/>
              <a:t>Guru Khalsa (postdoctoral researcher)</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19</a:t>
            </a:fld>
            <a:endParaRPr lang="en-US" dirty="0"/>
          </a:p>
        </p:txBody>
      </p:sp>
    </p:spTree>
    <p:extLst>
      <p:ext uri="{BB962C8B-B14F-4D97-AF65-F5344CB8AC3E}">
        <p14:creationId xmlns:p14="http://schemas.microsoft.com/office/powerpoint/2010/main" val="16723846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990600"/>
            <a:ext cx="3211957" cy="1171614"/>
          </a:xfrm>
        </p:spPr>
        <p:txBody>
          <a:bodyPr/>
          <a:lstStyle/>
          <a:p>
            <a:r>
              <a:rPr lang="en-US" dirty="0" smtClean="0"/>
              <a:t>Semiconductor technology</a:t>
            </a:r>
          </a:p>
          <a:p>
            <a:endParaRPr lang="en-US" dirty="0" smtClean="0"/>
          </a:p>
          <a:p>
            <a:endParaRPr lang="en-US" dirty="0" smtClean="0"/>
          </a:p>
          <a:p>
            <a:r>
              <a:rPr lang="en-US" dirty="0" smtClean="0"/>
              <a:t>Properties of perovskites </a:t>
            </a:r>
          </a:p>
          <a:p>
            <a:endParaRPr lang="en-US" dirty="0"/>
          </a:p>
          <a:p>
            <a:endParaRPr lang="en-US" dirty="0" smtClean="0"/>
          </a:p>
          <a:p>
            <a:r>
              <a:rPr lang="en-US" dirty="0" smtClean="0"/>
              <a:t>Some properties of KTaO</a:t>
            </a:r>
            <a:r>
              <a:rPr lang="en-US" baseline="-25000" dirty="0" smtClean="0"/>
              <a:t>3</a:t>
            </a:r>
          </a:p>
          <a:p>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2</a:t>
            </a:fld>
            <a:endParaRPr lang="en-US" dirty="0"/>
          </a:p>
        </p:txBody>
      </p:sp>
      <p:pic>
        <p:nvPicPr>
          <p:cNvPr id="1026" name="Picture 2" descr="http://www.100marks.in/wp-content/uploads/2012/09/semicondu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397" y="939384"/>
            <a:ext cx="2209800" cy="1557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633472"/>
            <a:ext cx="2133600" cy="19417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575250"/>
            <a:ext cx="2511552" cy="1857800"/>
          </a:xfrm>
          <a:prstGeom prst="rect">
            <a:avLst/>
          </a:prstGeom>
        </p:spPr>
      </p:pic>
    </p:spTree>
    <p:extLst>
      <p:ext uri="{BB962C8B-B14F-4D97-AF65-F5344CB8AC3E}">
        <p14:creationId xmlns:p14="http://schemas.microsoft.com/office/powerpoint/2010/main" val="374936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Transistor size is approaching its limit</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3</a:t>
            </a:fld>
            <a:endParaRPr lang="en-US" dirty="0"/>
          </a:p>
        </p:txBody>
      </p:sp>
      <p:pic>
        <p:nvPicPr>
          <p:cNvPr id="6" name="Content Placeholder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081" y="1295400"/>
            <a:ext cx="5582223" cy="3810000"/>
          </a:xfrm>
          <a:prstGeom prst="rect">
            <a:avLst/>
          </a:prstGeom>
          <a:noFill/>
          <a:ln w="9525">
            <a:noFill/>
            <a:miter lim="800000"/>
            <a:headEnd/>
            <a:tailEnd/>
          </a:ln>
        </p:spPr>
      </p:pic>
      <p:grpSp>
        <p:nvGrpSpPr>
          <p:cNvPr id="7" name="Group 6"/>
          <p:cNvGrpSpPr/>
          <p:nvPr/>
        </p:nvGrpSpPr>
        <p:grpSpPr>
          <a:xfrm>
            <a:off x="1295400" y="4278223"/>
            <a:ext cx="6610180" cy="553998"/>
            <a:chOff x="2342264" y="3082427"/>
            <a:chExt cx="6610180" cy="553998"/>
          </a:xfrm>
        </p:grpSpPr>
        <p:cxnSp>
          <p:nvCxnSpPr>
            <p:cNvPr id="8" name="Straight Arrow Connector 7"/>
            <p:cNvCxnSpPr/>
            <p:nvPr/>
          </p:nvCxnSpPr>
          <p:spPr>
            <a:xfrm flipV="1">
              <a:off x="2342264" y="3368638"/>
              <a:ext cx="5353032" cy="76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5296" y="3082427"/>
              <a:ext cx="1257148" cy="553998"/>
            </a:xfrm>
            <a:prstGeom prst="rect">
              <a:avLst/>
            </a:prstGeom>
            <a:noFill/>
          </p:spPr>
          <p:txBody>
            <a:bodyPr wrap="square" rtlCol="0">
              <a:spAutoFit/>
            </a:bodyPr>
            <a:lstStyle/>
            <a:p>
              <a:r>
                <a:rPr lang="en-US" sz="3000" dirty="0" smtClean="0"/>
                <a:t>90 nm</a:t>
              </a:r>
              <a:endParaRPr lang="en-US" sz="3000" dirty="0"/>
            </a:p>
          </p:txBody>
        </p:sp>
      </p:grpSp>
      <p:grpSp>
        <p:nvGrpSpPr>
          <p:cNvPr id="10" name="Group 9"/>
          <p:cNvGrpSpPr/>
          <p:nvPr/>
        </p:nvGrpSpPr>
        <p:grpSpPr>
          <a:xfrm>
            <a:off x="5257800" y="2098920"/>
            <a:ext cx="3268202" cy="553998"/>
            <a:chOff x="7048615" y="955453"/>
            <a:chExt cx="3268202" cy="553998"/>
          </a:xfrm>
        </p:grpSpPr>
        <p:cxnSp>
          <p:nvCxnSpPr>
            <p:cNvPr id="11" name="Straight Arrow Connector 10"/>
            <p:cNvCxnSpPr/>
            <p:nvPr/>
          </p:nvCxnSpPr>
          <p:spPr>
            <a:xfrm>
              <a:off x="7048615" y="1232452"/>
              <a:ext cx="1290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78078" y="955453"/>
              <a:ext cx="1838739" cy="553998"/>
            </a:xfrm>
            <a:prstGeom prst="rect">
              <a:avLst/>
            </a:prstGeom>
            <a:noFill/>
          </p:spPr>
          <p:txBody>
            <a:bodyPr wrap="square" rtlCol="0">
              <a:spAutoFit/>
            </a:bodyPr>
            <a:lstStyle/>
            <a:p>
              <a:r>
                <a:rPr lang="en-US" sz="3000" dirty="0" smtClean="0"/>
                <a:t>32 nm</a:t>
              </a:r>
              <a:endParaRPr lang="en-US" sz="3000" dirty="0"/>
            </a:p>
          </p:txBody>
        </p:sp>
      </p:grpSp>
      <p:sp>
        <p:nvSpPr>
          <p:cNvPr id="13" name="TextBox 12"/>
          <p:cNvSpPr txBox="1"/>
          <p:nvPr/>
        </p:nvSpPr>
        <p:spPr>
          <a:xfrm>
            <a:off x="5564142" y="5297430"/>
            <a:ext cx="4648200" cy="1015663"/>
          </a:xfrm>
          <a:prstGeom prst="rect">
            <a:avLst/>
          </a:prstGeom>
          <a:noFill/>
        </p:spPr>
        <p:txBody>
          <a:bodyPr wrap="square" rtlCol="0">
            <a:spAutoFit/>
          </a:bodyPr>
          <a:lstStyle/>
          <a:p>
            <a:r>
              <a:rPr lang="en-US" sz="3000" dirty="0" smtClean="0"/>
              <a:t>1970’s</a:t>
            </a:r>
            <a:r>
              <a:rPr lang="en-US" sz="3000" dirty="0"/>
              <a:t>: 10,000 nm</a:t>
            </a:r>
          </a:p>
          <a:p>
            <a:endParaRPr lang="en-US" sz="3000" dirty="0" smtClean="0"/>
          </a:p>
        </p:txBody>
      </p:sp>
      <p:sp>
        <p:nvSpPr>
          <p:cNvPr id="14" name="TextBox 13"/>
          <p:cNvSpPr txBox="1"/>
          <p:nvPr/>
        </p:nvSpPr>
        <p:spPr>
          <a:xfrm>
            <a:off x="6245185" y="1083257"/>
            <a:ext cx="2280817" cy="1015663"/>
          </a:xfrm>
          <a:prstGeom prst="rect">
            <a:avLst/>
          </a:prstGeom>
          <a:noFill/>
        </p:spPr>
        <p:txBody>
          <a:bodyPr wrap="none" rtlCol="0">
            <a:spAutoFit/>
          </a:bodyPr>
          <a:lstStyle/>
          <a:p>
            <a:r>
              <a:rPr lang="en-US" sz="3000" dirty="0" smtClean="0"/>
              <a:t>Approximate </a:t>
            </a:r>
          </a:p>
          <a:p>
            <a:r>
              <a:rPr lang="en-US" sz="3000" dirty="0" smtClean="0"/>
              <a:t>feature size:</a:t>
            </a:r>
            <a:endParaRPr lang="en-US" sz="3000" dirty="0"/>
          </a:p>
        </p:txBody>
      </p:sp>
      <p:sp>
        <p:nvSpPr>
          <p:cNvPr id="15" name="TextBox 14"/>
          <p:cNvSpPr txBox="1"/>
          <p:nvPr/>
        </p:nvSpPr>
        <p:spPr>
          <a:xfrm>
            <a:off x="6952438" y="6197346"/>
            <a:ext cx="2191562" cy="307777"/>
          </a:xfrm>
          <a:prstGeom prst="rect">
            <a:avLst/>
          </a:prstGeom>
          <a:noFill/>
        </p:spPr>
        <p:txBody>
          <a:bodyPr wrap="none" rtlCol="0">
            <a:spAutoFit/>
          </a:bodyPr>
          <a:lstStyle/>
          <a:p>
            <a:r>
              <a:rPr lang="en-US" sz="1400" dirty="0" smtClean="0"/>
              <a:t>Wikipedia, “Moore’s Law”</a:t>
            </a:r>
            <a:endParaRPr lang="en-US" sz="1400" dirty="0"/>
          </a:p>
        </p:txBody>
      </p:sp>
    </p:spTree>
    <p:extLst>
      <p:ext uri="{BB962C8B-B14F-4D97-AF65-F5344CB8AC3E}">
        <p14:creationId xmlns:p14="http://schemas.microsoft.com/office/powerpoint/2010/main" val="2892987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Two-dimensional electron gases </a:t>
            </a:r>
            <a:r>
              <a:rPr lang="en-US" dirty="0" smtClean="0"/>
              <a:t>give functionality to field-effect transistors</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4</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524000"/>
            <a:ext cx="7620000" cy="39836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6215876"/>
            <a:ext cx="2819401" cy="307777"/>
          </a:xfrm>
          <a:prstGeom prst="rect">
            <a:avLst/>
          </a:prstGeom>
          <a:noFill/>
        </p:spPr>
        <p:txBody>
          <a:bodyPr wrap="square" rtlCol="0">
            <a:spAutoFit/>
          </a:bodyPr>
          <a:lstStyle/>
          <a:p>
            <a:pPr algn="r"/>
            <a:r>
              <a:rPr lang="en-US" sz="1400" dirty="0" smtClean="0"/>
              <a:t>Wikipedia, “Lateral MOSFET”</a:t>
            </a:r>
            <a:endParaRPr lang="en-US" sz="1400" dirty="0"/>
          </a:p>
        </p:txBody>
      </p:sp>
      <p:sp>
        <p:nvSpPr>
          <p:cNvPr id="8" name="Freeform 7"/>
          <p:cNvSpPr/>
          <p:nvPr/>
        </p:nvSpPr>
        <p:spPr>
          <a:xfrm>
            <a:off x="3703320" y="4142232"/>
            <a:ext cx="1705233" cy="111211"/>
          </a:xfrm>
          <a:custGeom>
            <a:avLst/>
            <a:gdLst>
              <a:gd name="connsiteX0" fmla="*/ 19878 w 1739348"/>
              <a:gd name="connsiteY0" fmla="*/ 0 h 168966"/>
              <a:gd name="connsiteX1" fmla="*/ 1709530 w 1739348"/>
              <a:gd name="connsiteY1" fmla="*/ 9939 h 168966"/>
              <a:gd name="connsiteX2" fmla="*/ 1729408 w 1739348"/>
              <a:gd name="connsiteY2" fmla="*/ 59635 h 168966"/>
              <a:gd name="connsiteX3" fmla="*/ 1729408 w 1739348"/>
              <a:gd name="connsiteY3" fmla="*/ 119270 h 168966"/>
              <a:gd name="connsiteX4" fmla="*/ 1739348 w 1739348"/>
              <a:gd name="connsiteY4" fmla="*/ 168966 h 168966"/>
              <a:gd name="connsiteX5" fmla="*/ 0 w 1739348"/>
              <a:gd name="connsiteY5" fmla="*/ 168966 h 168966"/>
              <a:gd name="connsiteX6" fmla="*/ 9939 w 1739348"/>
              <a:gd name="connsiteY6" fmla="*/ 119270 h 168966"/>
              <a:gd name="connsiteX7" fmla="*/ 9939 w 1739348"/>
              <a:gd name="connsiteY7" fmla="*/ 59635 h 168966"/>
              <a:gd name="connsiteX8" fmla="*/ 19878 w 1739348"/>
              <a:gd name="connsiteY8" fmla="*/ 0 h 16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348" h="168966">
                <a:moveTo>
                  <a:pt x="19878" y="0"/>
                </a:moveTo>
                <a:lnTo>
                  <a:pt x="1709530" y="9939"/>
                </a:lnTo>
                <a:lnTo>
                  <a:pt x="1729408" y="59635"/>
                </a:lnTo>
                <a:lnTo>
                  <a:pt x="1729408" y="119270"/>
                </a:lnTo>
                <a:lnTo>
                  <a:pt x="1739348" y="168966"/>
                </a:lnTo>
                <a:lnTo>
                  <a:pt x="0" y="168966"/>
                </a:lnTo>
                <a:lnTo>
                  <a:pt x="9939" y="119270"/>
                </a:lnTo>
                <a:lnTo>
                  <a:pt x="9939" y="59635"/>
                </a:lnTo>
                <a:lnTo>
                  <a:pt x="19878" y="0"/>
                </a:lnTo>
                <a:close/>
              </a:path>
            </a:pathLst>
          </a:custGeom>
          <a:pattFill prst="dkDnDiag">
            <a:fgClr>
              <a:schemeClr val="bg1">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75304" y="3922776"/>
            <a:ext cx="1952368" cy="521044"/>
          </a:xfrm>
          <a:prstGeom prst="ellipse">
            <a:avLst/>
          </a:prstGeom>
          <a:solidFill>
            <a:schemeClr val="accent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638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683" y="1676400"/>
            <a:ext cx="4883565" cy="3612384"/>
          </a:xfrm>
        </p:spPr>
      </p:pic>
      <p:grpSp>
        <p:nvGrpSpPr>
          <p:cNvPr id="51" name="Group 50"/>
          <p:cNvGrpSpPr/>
          <p:nvPr/>
        </p:nvGrpSpPr>
        <p:grpSpPr>
          <a:xfrm>
            <a:off x="4769061" y="1511149"/>
            <a:ext cx="4165389" cy="2590800"/>
            <a:chOff x="4419600" y="1511149"/>
            <a:chExt cx="4165389" cy="2590800"/>
          </a:xfrm>
        </p:grpSpPr>
        <p:sp>
          <p:nvSpPr>
            <p:cNvPr id="17" name="TextBox 16"/>
            <p:cNvSpPr txBox="1"/>
            <p:nvPr/>
          </p:nvSpPr>
          <p:spPr>
            <a:xfrm>
              <a:off x="4419600" y="2286000"/>
              <a:ext cx="1219200" cy="646331"/>
            </a:xfrm>
            <a:prstGeom prst="rect">
              <a:avLst/>
            </a:prstGeom>
            <a:noFill/>
          </p:spPr>
          <p:txBody>
            <a:bodyPr wrap="square" rtlCol="0">
              <a:spAutoFit/>
            </a:bodyPr>
            <a:lstStyle/>
            <a:p>
              <a:pPr algn="ctr"/>
              <a:r>
                <a:rPr lang="en-US" dirty="0" smtClean="0"/>
                <a:t>Ionic</a:t>
              </a:r>
            </a:p>
            <a:p>
              <a:pPr algn="ctr"/>
              <a:r>
                <a:rPr lang="en-US" dirty="0" smtClean="0"/>
                <a:t>Liquid</a:t>
              </a:r>
              <a:endParaRPr lang="en-US" dirty="0"/>
            </a:p>
          </p:txBody>
        </p:sp>
        <p:sp>
          <p:nvSpPr>
            <p:cNvPr id="14" name="Rectangle 13"/>
            <p:cNvSpPr/>
            <p:nvPr/>
          </p:nvSpPr>
          <p:spPr>
            <a:xfrm>
              <a:off x="5536989" y="1701649"/>
              <a:ext cx="3048000" cy="2057400"/>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536989" y="3416149"/>
              <a:ext cx="3048000"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36989" y="1511149"/>
              <a:ext cx="3048000" cy="381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98789" y="1528706"/>
              <a:ext cx="1219200" cy="369332"/>
            </a:xfrm>
            <a:prstGeom prst="rect">
              <a:avLst/>
            </a:prstGeom>
            <a:noFill/>
          </p:spPr>
          <p:txBody>
            <a:bodyPr wrap="square" rtlCol="0">
              <a:spAutoFit/>
            </a:bodyPr>
            <a:lstStyle/>
            <a:p>
              <a:r>
                <a:rPr lang="en-US" dirty="0" smtClean="0"/>
                <a:t>Gate</a:t>
              </a:r>
              <a:endParaRPr lang="en-US" dirty="0"/>
            </a:p>
          </p:txBody>
        </p:sp>
        <p:sp>
          <p:nvSpPr>
            <p:cNvPr id="18" name="TextBox 17"/>
            <p:cNvSpPr txBox="1"/>
            <p:nvPr/>
          </p:nvSpPr>
          <p:spPr>
            <a:xfrm>
              <a:off x="4632838" y="3585727"/>
              <a:ext cx="970103" cy="369332"/>
            </a:xfrm>
            <a:prstGeom prst="rect">
              <a:avLst/>
            </a:prstGeom>
            <a:noFill/>
          </p:spPr>
          <p:txBody>
            <a:bodyPr wrap="square" rtlCol="0">
              <a:spAutoFit/>
            </a:bodyPr>
            <a:lstStyle/>
            <a:p>
              <a:r>
                <a:rPr lang="en-US" dirty="0" smtClean="0"/>
                <a:t>KTaO</a:t>
              </a:r>
              <a:r>
                <a:rPr lang="en-US" baseline="-25000" dirty="0" smtClean="0"/>
                <a:t>3</a:t>
              </a:r>
              <a:endParaRPr lang="en-US" baseline="-25000" dirty="0"/>
            </a:p>
          </p:txBody>
        </p:sp>
      </p:gr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A two-dimensional electron </a:t>
            </a:r>
            <a:r>
              <a:rPr lang="en-US" dirty="0"/>
              <a:t>g</a:t>
            </a:r>
            <a:r>
              <a:rPr lang="en-US" dirty="0" smtClean="0"/>
              <a:t>as forms at the </a:t>
            </a:r>
            <a:r>
              <a:rPr lang="en-US" dirty="0"/>
              <a:t>s</a:t>
            </a:r>
            <a:r>
              <a:rPr lang="en-US" dirty="0" smtClean="0"/>
              <a:t>urface of KTaO</a:t>
            </a:r>
            <a:r>
              <a:rPr lang="en-US" baseline="-25000" dirty="0" smtClean="0"/>
              <a:t>3 </a:t>
            </a:r>
            <a:r>
              <a:rPr lang="en-US" dirty="0" smtClean="0"/>
              <a:t>by applying an electric field</a:t>
            </a:r>
            <a:endParaRPr lang="en-US" baseline="-25000" dirty="0"/>
          </a:p>
        </p:txBody>
      </p:sp>
      <p:sp>
        <p:nvSpPr>
          <p:cNvPr id="10" name="TextBox 9"/>
          <p:cNvSpPr txBox="1"/>
          <p:nvPr/>
        </p:nvSpPr>
        <p:spPr>
          <a:xfrm>
            <a:off x="5867400" y="2562583"/>
            <a:ext cx="3124200" cy="369332"/>
          </a:xfrm>
          <a:prstGeom prst="rect">
            <a:avLst/>
          </a:prstGeom>
          <a:noFill/>
        </p:spPr>
        <p:txBody>
          <a:bodyPr wrap="square" rtlCol="0">
            <a:spAutoFit/>
          </a:bodyPr>
          <a:lstStyle/>
          <a:p>
            <a:r>
              <a:rPr lang="en-US" dirty="0" smtClean="0"/>
              <a:t>+ + + + + + + + + + + + + + +</a:t>
            </a:r>
            <a:endParaRPr lang="en-US" dirty="0"/>
          </a:p>
        </p:txBody>
      </p:sp>
      <p:sp>
        <p:nvSpPr>
          <p:cNvPr id="11" name="TextBox 10"/>
          <p:cNvSpPr txBox="1"/>
          <p:nvPr/>
        </p:nvSpPr>
        <p:spPr>
          <a:xfrm>
            <a:off x="5886450" y="1611868"/>
            <a:ext cx="3086100" cy="369332"/>
          </a:xfrm>
          <a:prstGeom prst="rect">
            <a:avLst/>
          </a:prstGeom>
          <a:noFill/>
        </p:spPr>
        <p:txBody>
          <a:bodyPr wrap="square" rtlCol="0">
            <a:spAutoFit/>
          </a:bodyPr>
          <a:lstStyle/>
          <a:p>
            <a:r>
              <a:rPr lang="en-US" dirty="0" smtClean="0"/>
              <a:t>+ + + + + + + + + + + + + + +</a:t>
            </a:r>
            <a:endParaRPr lang="en-US" dirty="0"/>
          </a:p>
        </p:txBody>
      </p:sp>
      <p:sp>
        <p:nvSpPr>
          <p:cNvPr id="12" name="TextBox 11"/>
          <p:cNvSpPr txBox="1"/>
          <p:nvPr/>
        </p:nvSpPr>
        <p:spPr>
          <a:xfrm>
            <a:off x="5848350" y="2334652"/>
            <a:ext cx="3124200" cy="369332"/>
          </a:xfrm>
          <a:prstGeom prst="rect">
            <a:avLst/>
          </a:prstGeom>
          <a:noFill/>
        </p:spPr>
        <p:txBody>
          <a:bodyPr wrap="square" rtlCol="0">
            <a:spAutoFit/>
          </a:bodyPr>
          <a:lstStyle/>
          <a:p>
            <a:r>
              <a:rPr lang="en-US" dirty="0"/>
              <a:t> </a:t>
            </a:r>
            <a:r>
              <a:rPr lang="en-US" dirty="0" smtClean="0"/>
              <a:t>-  -  -  -  -  -  -  -  -  -  -  -  -  - </a:t>
            </a:r>
            <a:endParaRPr lang="en-US" dirty="0"/>
          </a:p>
        </p:txBody>
      </p:sp>
      <p:sp>
        <p:nvSpPr>
          <p:cNvPr id="13" name="TextBox 12"/>
          <p:cNvSpPr txBox="1"/>
          <p:nvPr/>
        </p:nvSpPr>
        <p:spPr>
          <a:xfrm>
            <a:off x="5848350" y="3332474"/>
            <a:ext cx="3124200" cy="369332"/>
          </a:xfrm>
          <a:prstGeom prst="rect">
            <a:avLst/>
          </a:prstGeom>
          <a:noFill/>
        </p:spPr>
        <p:txBody>
          <a:bodyPr wrap="square" rtlCol="0">
            <a:spAutoFit/>
          </a:bodyPr>
          <a:lstStyle/>
          <a:p>
            <a:r>
              <a:rPr lang="en-US" dirty="0"/>
              <a:t> </a:t>
            </a:r>
            <a:r>
              <a:rPr lang="en-US" dirty="0" smtClean="0"/>
              <a:t>-  -  -  -  -  -  -  -  -  -  -  -  -  - </a:t>
            </a:r>
            <a:endParaRPr lang="en-US" dirty="0"/>
          </a:p>
        </p:txBody>
      </p:sp>
      <p:grpSp>
        <p:nvGrpSpPr>
          <p:cNvPr id="37" name="Group 36"/>
          <p:cNvGrpSpPr/>
          <p:nvPr/>
        </p:nvGrpSpPr>
        <p:grpSpPr>
          <a:xfrm>
            <a:off x="4743450" y="3339949"/>
            <a:ext cx="4229100" cy="1359263"/>
            <a:chOff x="4393989" y="3339949"/>
            <a:chExt cx="4229100" cy="1359263"/>
          </a:xfrm>
        </p:grpSpPr>
        <p:grpSp>
          <p:nvGrpSpPr>
            <p:cNvPr id="29" name="Group 28"/>
            <p:cNvGrpSpPr/>
            <p:nvPr/>
          </p:nvGrpSpPr>
          <p:grpSpPr>
            <a:xfrm>
              <a:off x="5320327" y="3339949"/>
              <a:ext cx="162902" cy="152400"/>
              <a:chOff x="5715000" y="5791200"/>
              <a:chExt cx="162902" cy="152400"/>
            </a:xfrm>
          </p:grpSpPr>
          <p:cxnSp>
            <p:nvCxnSpPr>
              <p:cNvPr id="25" name="Straight Connector 24"/>
              <p:cNvCxnSpPr/>
              <p:nvPr/>
            </p:nvCxnSpPr>
            <p:spPr>
              <a:xfrm flipH="1">
                <a:off x="5715254" y="5791200"/>
                <a:ext cx="16264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715254" y="5943600"/>
                <a:ext cx="16264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715000" y="5791200"/>
                <a:ext cx="0" cy="1524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flipH="1">
              <a:off x="4393989" y="3416149"/>
              <a:ext cx="926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93989" y="3416149"/>
              <a:ext cx="0" cy="1079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393989" y="4495800"/>
              <a:ext cx="10079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84589" y="4329880"/>
              <a:ext cx="3238500" cy="369332"/>
            </a:xfrm>
            <a:prstGeom prst="rect">
              <a:avLst/>
            </a:prstGeom>
            <a:noFill/>
          </p:spPr>
          <p:txBody>
            <a:bodyPr wrap="square" rtlCol="0">
              <a:spAutoFit/>
            </a:bodyPr>
            <a:lstStyle/>
            <a:p>
              <a:r>
                <a:rPr lang="en-US" dirty="0" smtClean="0"/>
                <a:t>Charge Separation &lt; 1 nm!</a:t>
              </a:r>
              <a:endParaRPr lang="en-US" dirty="0"/>
            </a:p>
          </p:txBody>
        </p:sp>
      </p:grpSp>
      <p:grpSp>
        <p:nvGrpSpPr>
          <p:cNvPr id="48" name="Group 47"/>
          <p:cNvGrpSpPr/>
          <p:nvPr/>
        </p:nvGrpSpPr>
        <p:grpSpPr>
          <a:xfrm>
            <a:off x="6280150" y="4699212"/>
            <a:ext cx="2517771" cy="946419"/>
            <a:chOff x="5930689" y="4699212"/>
            <a:chExt cx="2517771" cy="946419"/>
          </a:xfrm>
        </p:grpSpPr>
        <p:cxnSp>
          <p:nvCxnSpPr>
            <p:cNvPr id="46" name="Straight Arrow Connector 45"/>
            <p:cNvCxnSpPr>
              <a:stCxn id="36" idx="2"/>
            </p:cNvCxnSpPr>
            <p:nvPr/>
          </p:nvCxnSpPr>
          <p:spPr>
            <a:xfrm>
              <a:off x="7353300" y="4699212"/>
              <a:ext cx="0" cy="55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930689" y="5276299"/>
              <a:ext cx="2517771" cy="369332"/>
            </a:xfrm>
            <a:prstGeom prst="rect">
              <a:avLst/>
            </a:prstGeom>
            <a:noFill/>
          </p:spPr>
          <p:txBody>
            <a:bodyPr wrap="square" rtlCol="0">
              <a:spAutoFit/>
            </a:bodyPr>
            <a:lstStyle/>
            <a:p>
              <a:r>
                <a:rPr lang="en-US" dirty="0" smtClean="0"/>
                <a:t>Huge electric fields!</a:t>
              </a:r>
              <a:endParaRPr lang="en-US" dirty="0"/>
            </a:p>
          </p:txBody>
        </p:sp>
      </p:grpSp>
      <p:sp>
        <p:nvSpPr>
          <p:cNvPr id="19" name="Rectangle 2"/>
          <p:cNvSpPr>
            <a:spLocks noChangeArrowheads="1"/>
          </p:cNvSpPr>
          <p:nvPr/>
        </p:nvSpPr>
        <p:spPr bwMode="auto">
          <a:xfrm>
            <a:off x="4967059" y="6169119"/>
            <a:ext cx="43086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K.</a:t>
            </a:r>
            <a:r>
              <a:rPr kumimoji="0" lang="en-US" altLang="en-US" sz="1400" b="0" i="0" u="none" strike="noStrike" cap="none" normalizeH="0" dirty="0" smtClean="0">
                <a:ln>
                  <a:noFill/>
                </a:ln>
                <a:solidFill>
                  <a:schemeClr val="tx1"/>
                </a:solidFill>
                <a:effectLst/>
                <a:latin typeface="Arial" panose="020B0604020202020204" pitchFamily="34" charset="0"/>
              </a:rPr>
              <a:t> Ueno, </a:t>
            </a:r>
            <a:r>
              <a:rPr kumimoji="0" lang="en-US" altLang="en-US" sz="1400" b="0" i="1" u="none" strike="noStrike" cap="none" normalizeH="0" baseline="0" dirty="0" smtClean="0">
                <a:ln>
                  <a:noFill/>
                </a:ln>
                <a:solidFill>
                  <a:schemeClr val="tx1"/>
                </a:solidFill>
                <a:effectLst/>
                <a:latin typeface="Arial" panose="020B0604020202020204" pitchFamily="34" charset="0"/>
              </a:rPr>
              <a:t>Nature Nanotechnology</a:t>
            </a:r>
            <a:r>
              <a:rPr kumimoji="0" lang="en-US" altLang="en-US" sz="1400" b="0" i="0" u="none" strike="noStrike" cap="none" normalizeH="0" baseline="0" dirty="0" smtClean="0">
                <a:ln>
                  <a:noFill/>
                </a:ln>
                <a:solidFill>
                  <a:schemeClr val="tx1"/>
                </a:solidFill>
                <a:effectLst/>
                <a:latin typeface="Arial" panose="020B0604020202020204" pitchFamily="34" charset="0"/>
              </a:rPr>
              <a:t> 6, 408–412 (2011)</a:t>
            </a:r>
          </a:p>
        </p:txBody>
      </p:sp>
    </p:spTree>
    <p:extLst>
      <p:ext uri="{BB962C8B-B14F-4D97-AF65-F5344CB8AC3E}">
        <p14:creationId xmlns:p14="http://schemas.microsoft.com/office/powerpoint/2010/main" val="3665175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500"/>
                            </p:stCondLst>
                            <p:childTnLst>
                              <p:par>
                                <p:cTn id="15" presetID="42" presetClass="path" presetSubtype="0" accel="50000" decel="50000" fill="hold" grpId="0" nodeType="afterEffect">
                                  <p:stCondLst>
                                    <p:cond delay="0"/>
                                  </p:stCondLst>
                                  <p:childTnLst>
                                    <p:animMotion origin="layout" path="M 0 -2.96296E-6 L 0.00069 0.07709 " pathEditMode="relative" rAng="0" ptsTypes="AA">
                                      <p:cBhvr>
                                        <p:cTn id="16" dur="2000" fill="hold"/>
                                        <p:tgtEl>
                                          <p:spTgt spid="10"/>
                                        </p:tgtEl>
                                        <p:attrNameLst>
                                          <p:attrName>ppt_x</p:attrName>
                                          <p:attrName>ppt_y</p:attrName>
                                        </p:attrNameLst>
                                      </p:cBhvr>
                                      <p:rCtr x="35" y="3843"/>
                                    </p:animMotion>
                                  </p:childTnLst>
                                </p:cTn>
                              </p:par>
                              <p:par>
                                <p:cTn id="17" presetID="42" presetClass="path" presetSubtype="0" accel="50000" decel="50000" fill="hold" grpId="0" nodeType="withEffect">
                                  <p:stCondLst>
                                    <p:cond delay="0"/>
                                  </p:stCondLst>
                                  <p:childTnLst>
                                    <p:animMotion origin="layout" path="M 3.33333E-6 -1.11111E-6 L 3.33333E-6 -0.08542 " pathEditMode="relative" rAng="0" ptsTypes="AA">
                                      <p:cBhvr>
                                        <p:cTn id="18" dur="2000" fill="hold"/>
                                        <p:tgtEl>
                                          <p:spTgt spid="12"/>
                                        </p:tgtEl>
                                        <p:attrNameLst>
                                          <p:attrName>ppt_x</p:attrName>
                                          <p:attrName>ppt_y</p:attrName>
                                        </p:attrNameLst>
                                      </p:cBhvr>
                                      <p:rCtr x="0" y="-4282"/>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Dimensional” Crystal Structure</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6</a:t>
            </a:fld>
            <a:endParaRPr lang="en-US" dirty="0"/>
          </a:p>
        </p:txBody>
      </p:sp>
      <p:pic>
        <p:nvPicPr>
          <p:cNvPr id="1026" name="Picture 2" descr="http://www.wallsandfloors.co.uk/admin/uploads/matt%20light%20blue%20flat%7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850" y="1219200"/>
            <a:ext cx="4940300" cy="494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2912110"/>
            <a:ext cx="838200" cy="777240"/>
          </a:xfrm>
          <a:prstGeom prst="rect">
            <a:avLst/>
          </a:prstGeom>
          <a:noFill/>
          <a:ln w="444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843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Perovskite crystal structure is periodic in three dimensions</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7</a:t>
            </a:fld>
            <a:endParaRPr lang="en-US" dirty="0"/>
          </a:p>
        </p:txBody>
      </p:sp>
      <p:sp>
        <p:nvSpPr>
          <p:cNvPr id="5" name="Rectangle 4"/>
          <p:cNvSpPr/>
          <p:nvPr/>
        </p:nvSpPr>
        <p:spPr>
          <a:xfrm>
            <a:off x="2286000" y="2057400"/>
            <a:ext cx="2447262" cy="369332"/>
          </a:xfrm>
          <a:prstGeom prst="rect">
            <a:avLst/>
          </a:prstGeom>
        </p:spPr>
        <p:txBody>
          <a:bodyPr wrap="square">
            <a:spAutoFit/>
          </a:bodyPr>
          <a:lstStyle/>
          <a:p>
            <a:r>
              <a:rPr lang="en-US" dirty="0">
                <a:latin typeface="Courier"/>
              </a:rPr>
              <a:t> </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006858"/>
            <a:ext cx="2958816" cy="30084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1022098"/>
            <a:ext cx="5367940" cy="48853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636" y="4199161"/>
            <a:ext cx="3310043" cy="1287239"/>
          </a:xfrm>
          <a:prstGeom prst="rect">
            <a:avLst/>
          </a:prstGeom>
        </p:spPr>
      </p:pic>
    </p:spTree>
    <p:extLst>
      <p:ext uri="{BB962C8B-B14F-4D97-AF65-F5344CB8AC3E}">
        <p14:creationId xmlns:p14="http://schemas.microsoft.com/office/powerpoint/2010/main" val="539577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different perovskites</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8</a:t>
            </a:fld>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02712"/>
            <a:ext cx="8534400" cy="465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905000" y="6215876"/>
            <a:ext cx="7239000" cy="307777"/>
          </a:xfrm>
          <a:prstGeom prst="rect">
            <a:avLst/>
          </a:prstGeom>
          <a:noFill/>
        </p:spPr>
        <p:txBody>
          <a:bodyPr wrap="square" rtlCol="0">
            <a:spAutoFit/>
          </a:bodyPr>
          <a:lstStyle/>
          <a:p>
            <a:pPr algn="r"/>
            <a:r>
              <a:rPr lang="en-US" sz="1400" dirty="0"/>
              <a:t>Adapted by G. Khalsa from </a:t>
            </a:r>
            <a:r>
              <a:rPr lang="en-US" sz="1400" dirty="0" smtClean="0"/>
              <a:t>,</a:t>
            </a:r>
            <a:r>
              <a:rPr lang="en-US" sz="1400" dirty="0" err="1" smtClean="0"/>
              <a:t>Schlom</a:t>
            </a:r>
            <a:r>
              <a:rPr lang="en-US" sz="1400" dirty="0" smtClean="0"/>
              <a:t>, D.G. et al., J. Am. Ceram. Soc. 91, 2429 (2008).</a:t>
            </a:r>
            <a:endParaRPr lang="en-US" sz="1400" dirty="0"/>
          </a:p>
        </p:txBody>
      </p:sp>
    </p:spTree>
    <p:extLst>
      <p:ext uri="{BB962C8B-B14F-4D97-AF65-F5344CB8AC3E}">
        <p14:creationId xmlns:p14="http://schemas.microsoft.com/office/powerpoint/2010/main" val="1801628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Perovskites have many diverse properties</a:t>
            </a:r>
            <a:endParaRPr lang="en-US" dirty="0"/>
          </a:p>
        </p:txBody>
      </p:sp>
      <p:sp>
        <p:nvSpPr>
          <p:cNvPr id="4" name="Slide Number Placeholder 3"/>
          <p:cNvSpPr>
            <a:spLocks noGrp="1"/>
          </p:cNvSpPr>
          <p:nvPr>
            <p:ph type="sldNum" sz="quarter" idx="11"/>
          </p:nvPr>
        </p:nvSpPr>
        <p:spPr/>
        <p:txBody>
          <a:bodyPr/>
          <a:lstStyle/>
          <a:p>
            <a:pPr>
              <a:defRPr/>
            </a:pPr>
            <a:fld id="{4352F9D9-DCDF-4BF9-A686-1947BB292702}" type="slidenum">
              <a:rPr lang="en-US" smtClean="0"/>
              <a:pPr>
                <a:defRPr/>
              </a:pPr>
              <a:t>9</a:t>
            </a:fld>
            <a:endParaRPr lang="en-US" dirty="0"/>
          </a:p>
        </p:txBody>
      </p:sp>
      <p:pic>
        <p:nvPicPr>
          <p:cNvPr id="3" name="Picture 2"/>
          <p:cNvPicPr>
            <a:picLocks noChangeAspect="1"/>
          </p:cNvPicPr>
          <p:nvPr/>
        </p:nvPicPr>
        <p:blipFill>
          <a:blip r:embed="rId3" cstate="print"/>
          <a:stretch>
            <a:fillRect/>
          </a:stretch>
        </p:blipFill>
        <p:spPr>
          <a:xfrm>
            <a:off x="1752600" y="914400"/>
            <a:ext cx="5562600" cy="5238512"/>
          </a:xfrm>
          <a:prstGeom prst="rect">
            <a:avLst/>
          </a:prstGeom>
        </p:spPr>
      </p:pic>
      <p:sp>
        <p:nvSpPr>
          <p:cNvPr id="5" name="TextBox 4"/>
          <p:cNvSpPr txBox="1"/>
          <p:nvPr/>
        </p:nvSpPr>
        <p:spPr>
          <a:xfrm>
            <a:off x="3765989" y="6169005"/>
            <a:ext cx="5378011" cy="307777"/>
          </a:xfrm>
          <a:prstGeom prst="rect">
            <a:avLst/>
          </a:prstGeom>
          <a:noFill/>
        </p:spPr>
        <p:txBody>
          <a:bodyPr wrap="none" rtlCol="0">
            <a:spAutoFit/>
          </a:bodyPr>
          <a:lstStyle/>
          <a:p>
            <a:r>
              <a:rPr lang="en-US" sz="1400" dirty="0" smtClean="0"/>
              <a:t>P. </a:t>
            </a:r>
            <a:r>
              <a:rPr lang="en-US" sz="1400" dirty="0" err="1" smtClean="0"/>
              <a:t>Zubko</a:t>
            </a:r>
            <a:r>
              <a:rPr lang="en-US" sz="1400" dirty="0" smtClean="0"/>
              <a:t>, </a:t>
            </a:r>
            <a:r>
              <a:rPr lang="en-US" sz="1400" i="1" dirty="0" smtClean="0"/>
              <a:t>et al</a:t>
            </a:r>
            <a:r>
              <a:rPr lang="en-US" sz="1400" dirty="0" smtClean="0"/>
              <a:t>. </a:t>
            </a:r>
            <a:r>
              <a:rPr lang="en-US" sz="1400" dirty="0" err="1"/>
              <a:t>Annu</a:t>
            </a:r>
            <a:r>
              <a:rPr lang="en-US" sz="1400" dirty="0"/>
              <a:t>. Rev. </a:t>
            </a:r>
            <a:r>
              <a:rPr lang="en-US" sz="1400" dirty="0" err="1"/>
              <a:t>Condens</a:t>
            </a:r>
            <a:r>
              <a:rPr lang="en-US" sz="1400" dirty="0" smtClean="0"/>
              <a:t>. Matter </a:t>
            </a:r>
            <a:r>
              <a:rPr lang="en-US" sz="1400" dirty="0"/>
              <a:t>Phys. 2011. 2:141–65</a:t>
            </a:r>
          </a:p>
        </p:txBody>
      </p:sp>
    </p:spTree>
    <p:extLst>
      <p:ext uri="{BB962C8B-B14F-4D97-AF65-F5344CB8AC3E}">
        <p14:creationId xmlns:p14="http://schemas.microsoft.com/office/powerpoint/2010/main" val="1355531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NST">
      <a:dk1>
        <a:sysClr val="windowText" lastClr="000000"/>
      </a:dk1>
      <a:lt1>
        <a:srgbClr val="FFFFFF"/>
      </a:lt1>
      <a:dk2>
        <a:srgbClr val="004EA2"/>
      </a:dk2>
      <a:lt2>
        <a:srgbClr val="009BC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5136</TotalTime>
  <Words>2328</Words>
  <Application>Microsoft Macintosh PowerPoint</Application>
  <PresentationFormat>On-screen Show (4:3)</PresentationFormat>
  <Paragraphs>268</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Two-Dimensional Electron Gases at the Surface of Potassium Tantalate</vt:lpstr>
      <vt:lpstr>Outline</vt:lpstr>
      <vt:lpstr>Transistor size is approaching its limit</vt:lpstr>
      <vt:lpstr>Two-dimensional electron gases give functionality to field-effect transistors</vt:lpstr>
      <vt:lpstr>A two-dimensional electron gas forms at the surface of KTaO3 by applying an electric field</vt:lpstr>
      <vt:lpstr>“2 Dimensional” Crystal Structure</vt:lpstr>
      <vt:lpstr>Perovskite crystal structure is periodic in three dimensions</vt:lpstr>
      <vt:lpstr>There are many different perovskites</vt:lpstr>
      <vt:lpstr>Perovskites have many diverse properties</vt:lpstr>
      <vt:lpstr>Theoretical Model</vt:lpstr>
      <vt:lpstr>Screening reduces external electric fields in the interior of the material</vt:lpstr>
      <vt:lpstr>Screening in KTaO3 is enhanced by atomic movement</vt:lpstr>
      <vt:lpstr>Screening in layered KTaO3</vt:lpstr>
      <vt:lpstr>Inelastic neutron scattering provides “spring constants” of the lattice</vt:lpstr>
      <vt:lpstr>Capacitance measurements show how well KTaO3 screens electric field</vt:lpstr>
      <vt:lpstr>Combining inelastic neutron scattering and capacitance measurements gives Q</vt:lpstr>
      <vt:lpstr>Theoretical Model</vt:lpstr>
      <vt:lpstr>Conclusions</vt:lpstr>
      <vt:lpstr>Acknowledgements</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Whitman</dc:creator>
  <cp:lastModifiedBy>Betty Rozum</cp:lastModifiedBy>
  <cp:revision>233</cp:revision>
  <dcterms:created xsi:type="dcterms:W3CDTF">2009-02-03T19:39:22Z</dcterms:created>
  <dcterms:modified xsi:type="dcterms:W3CDTF">2014-08-27T18:16:53Z</dcterms:modified>
</cp:coreProperties>
</file>